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9"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63A84"/>
    <a:srgbClr val="7F415F"/>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52" autoAdjust="0"/>
  </p:normalViewPr>
  <p:slideViewPr>
    <p:cSldViewPr snapToGrid="0">
      <p:cViewPr varScale="1">
        <p:scale>
          <a:sx n="56" d="100"/>
          <a:sy n="56" d="100"/>
        </p:scale>
        <p:origin x="10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GB" alt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D2E91544-CA07-42A1-84AE-DC3E2CE10220}" type="datetimeFigureOut">
              <a:rPr lang="en-GB" altLang="en-GB" smtClean="0"/>
              <a:t>29/09/2021</a:t>
            </a:fld>
            <a:endParaRPr lang="en-GB" alt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GB" alt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8CD7D084-C66D-4EE9-8753-B3E322AD1CAB}" type="slidenum">
              <a:rPr lang="en-GB" altLang="en-GB" smtClean="0"/>
              <a:t>‹#›</a:t>
            </a:fld>
            <a:endParaRPr lang="en-GB" alt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8CD7D084-C66D-4EE9-8753-B3E322AD1CAB}" type="slidenum">
              <a:rPr lang="en-GB" altLang="en-GB" smtClean="0"/>
              <a:t>1</a:t>
            </a:fld>
            <a:endParaRPr lang="en-GB" altLang="en-GB"/>
          </a:p>
        </p:txBody>
      </p:sp>
    </p:spTree>
    <p:extLst>
      <p:ext uri="{BB962C8B-B14F-4D97-AF65-F5344CB8AC3E}">
        <p14:creationId xmlns:p14="http://schemas.microsoft.com/office/powerpoint/2010/main" val="25677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sz="1200" b="1" i="0" kern="1200" dirty="0" smtClean="0">
                <a:solidFill>
                  <a:schemeClr val="tx1"/>
                </a:solidFill>
                <a:effectLst/>
                <a:latin typeface="+mn-lt"/>
                <a:ea typeface="+mn-ea"/>
                <a:cs typeface="+mn-cs"/>
              </a:rPr>
              <a:t>Rachel Perks</a:t>
            </a:r>
            <a:r>
              <a:rPr lang="en-GB" sz="1200" b="0" i="0" kern="1200" dirty="0" smtClean="0">
                <a:solidFill>
                  <a:schemeClr val="tx1"/>
                </a:solidFill>
                <a:effectLst/>
                <a:latin typeface="+mn-lt"/>
                <a:ea typeface="+mn-ea"/>
                <a:cs typeface="+mn-cs"/>
              </a:rPr>
              <a:t> is currently a Marine Scientist with the Met Office, where she uses climate models to research how changing sea levels and storm surges effect coastal risk. Most recently she has assisted in the review of the Thames Estuary 2100 – 10-year review project. She has several years’ experience working across both the public and private sectors. Her previous experience focused on coastal flood risk where she built coastal modelling suites to simulate wave transformation processes, wave overtopping discharge rates and flood inundation.</a:t>
            </a:r>
            <a:endParaRPr lang="en-GB" alt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numCol="1"/>
          <a:lstStyle/>
          <a:p>
            <a:fld id="{8CD7D084-C66D-4EE9-8753-B3E322AD1CAB}" type="slidenum">
              <a:rPr lang="en-GB" altLang="en-GB" smtClean="0"/>
              <a:t>2</a:t>
            </a:fld>
            <a:endParaRPr lang="en-GB" altLang="en-GB"/>
          </a:p>
        </p:txBody>
      </p:sp>
    </p:spTree>
    <p:extLst>
      <p:ext uri="{BB962C8B-B14F-4D97-AF65-F5344CB8AC3E}">
        <p14:creationId xmlns:p14="http://schemas.microsoft.com/office/powerpoint/2010/main" val="12046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5"/>
          </p:nvPr>
        </p:nvSpPr>
        <p:spPr/>
        <p:txBody>
          <a:bodyPr numCol="1"/>
          <a:lstStyle/>
          <a:p>
            <a:fld id="{8CD7D084-C66D-4EE9-8753-B3E322AD1CAB}" type="slidenum">
              <a:rPr lang="en-GB" altLang="en-GB" smtClean="0"/>
              <a:t>3</a:t>
            </a:fld>
            <a:endParaRPr lang="en-GB" altLang="en-GB"/>
          </a:p>
        </p:txBody>
      </p:sp>
    </p:spTree>
    <p:extLst>
      <p:ext uri="{BB962C8B-B14F-4D97-AF65-F5344CB8AC3E}">
        <p14:creationId xmlns:p14="http://schemas.microsoft.com/office/powerpoint/2010/main" val="257096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smtClean="0"/>
              <a:t>Or you can find the</a:t>
            </a:r>
            <a:r>
              <a:rPr lang="en-GB" altLang="en-GB" baseline="0" dirty="0" smtClean="0"/>
              <a:t> link</a:t>
            </a:r>
            <a:r>
              <a:rPr lang="en-GB" altLang="en-GB" dirty="0" smtClean="0"/>
              <a:t> on the UKCR website Erosion</a:t>
            </a:r>
            <a:r>
              <a:rPr lang="en-GB" altLang="en-GB" baseline="0" dirty="0" smtClean="0"/>
              <a:t> Hazards in River Catchments project page: https://www.ukclimateresilience.org/projects/erosion-hazards-in-river-catchments-making-critical-infrastructure-more-climate-resilient/  </a:t>
            </a:r>
            <a:endParaRPr lang="en-GB" altLang="en-GB" dirty="0"/>
          </a:p>
        </p:txBody>
      </p:sp>
      <p:sp>
        <p:nvSpPr>
          <p:cNvPr id="4" name="Slide Number Placeholder 3"/>
          <p:cNvSpPr>
            <a:spLocks noGrp="1"/>
          </p:cNvSpPr>
          <p:nvPr>
            <p:ph type="sldNum" sz="quarter" idx="10"/>
          </p:nvPr>
        </p:nvSpPr>
        <p:spPr/>
        <p:txBody>
          <a:bodyPr numCol="1"/>
          <a:lstStyle/>
          <a:p>
            <a:fld id="{8CD7D084-C66D-4EE9-8753-B3E322AD1CAB}" type="slidenum">
              <a:rPr lang="en-GB" altLang="en-GB" smtClean="0"/>
              <a:t>5</a:t>
            </a:fld>
            <a:endParaRPr lang="en-GB" altLang="en-GB"/>
          </a:p>
        </p:txBody>
      </p:sp>
    </p:spTree>
    <p:extLst>
      <p:ext uri="{BB962C8B-B14F-4D97-AF65-F5344CB8AC3E}">
        <p14:creationId xmlns:p14="http://schemas.microsoft.com/office/powerpoint/2010/main" val="225371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6</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75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7</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2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3EBE5CD9-B1E0-5449-882C-D7612EAAB293}" type="slidenum">
              <a:rPr lang="en-US" smtClean="0"/>
              <a:t>9</a:t>
            </a:fld>
            <a:endParaRPr lang="en-US"/>
          </a:p>
        </p:txBody>
      </p:sp>
    </p:spTree>
    <p:extLst>
      <p:ext uri="{BB962C8B-B14F-4D97-AF65-F5344CB8AC3E}">
        <p14:creationId xmlns:p14="http://schemas.microsoft.com/office/powerpoint/2010/main" val="120347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numCol="1"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numCol="1"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numCol="1"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numCol="1"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9" name="Footer Placeholder 8"/>
          <p:cNvSpPr>
            <a:spLocks noGrp="1"/>
          </p:cNvSpPr>
          <p:nvPr>
            <p:ph type="ftr" sz="quarter" idx="11"/>
          </p:nvPr>
        </p:nvSpPr>
        <p:spPr/>
        <p:txBody>
          <a:bodyPr numCol="1"/>
          <a:lstStyle/>
          <a:p>
            <a:endParaRPr lang="en-US"/>
          </a:p>
        </p:txBody>
      </p:sp>
      <p:sp>
        <p:nvSpPr>
          <p:cNvPr id="10" name="Slide Number Placeholder 9"/>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11" name="Footer Placeholder 10"/>
          <p:cNvSpPr>
            <a:spLocks noGrp="1"/>
          </p:cNvSpPr>
          <p:nvPr>
            <p:ph type="ftr" sz="quarter" idx="11"/>
          </p:nvPr>
        </p:nvSpPr>
        <p:spPr/>
        <p:txBody>
          <a:bodyPr numCol="1"/>
          <a:lstStyle/>
          <a:p>
            <a:endParaRPr lang="en-US"/>
          </a:p>
        </p:txBody>
      </p:sp>
      <p:sp>
        <p:nvSpPr>
          <p:cNvPr id="12" name="Slide Number Placeholder 11"/>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p>
        </p:txBody>
      </p:sp>
      <p:sp>
        <p:nvSpPr>
          <p:cNvPr id="2" name="Date Placeholder 1"/>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7" name="Footer Placeholder 6"/>
          <p:cNvSpPr>
            <a:spLocks noGrp="1"/>
          </p:cNvSpPr>
          <p:nvPr>
            <p:ph type="ftr" sz="quarter" idx="11"/>
          </p:nvPr>
        </p:nvSpPr>
        <p:spPr/>
        <p:txBody>
          <a:bodyPr numCol="1"/>
          <a:lstStyle/>
          <a:p>
            <a:endParaRPr lang="en-US"/>
          </a:p>
        </p:txBody>
      </p:sp>
      <p:sp>
        <p:nvSpPr>
          <p:cNvPr id="8" name="Slide Number Placeholder 7"/>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9" name="Footer Placeholder 8"/>
          <p:cNvSpPr>
            <a:spLocks noGrp="1"/>
          </p:cNvSpPr>
          <p:nvPr>
            <p:ph type="ftr" sz="quarter" idx="11"/>
          </p:nvPr>
        </p:nvSpPr>
        <p:spPr/>
        <p:txBody>
          <a:bodyPr numCol="1"/>
          <a:lstStyle/>
          <a:p>
            <a:endParaRPr lang="en-US"/>
          </a:p>
        </p:txBody>
      </p:sp>
      <p:sp>
        <p:nvSpPr>
          <p:cNvPr id="10" name="Slide Number Placeholder 9"/>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fld id="{5586B75A-687E-405C-8A0B-8D00578BA2C3}" type="datetimeFigureOut">
              <a:rPr lang="en-US" dirty="0"/>
              <a:pPr/>
              <a:t>9/29/2021</a:t>
            </a:fld>
            <a:endParaRPr lang="en-US"/>
          </a:p>
        </p:txBody>
      </p:sp>
      <p:sp>
        <p:nvSpPr>
          <p:cNvPr id="9" name="Footer Placeholder 8"/>
          <p:cNvSpPr>
            <a:spLocks noGrp="1"/>
          </p:cNvSpPr>
          <p:nvPr>
            <p:ph type="ftr" sz="quarter" idx="11"/>
          </p:nvPr>
        </p:nvSpPr>
        <p:spPr>
          <a:xfrm>
            <a:off x="3499101" y="6356350"/>
            <a:ext cx="5911517" cy="365125"/>
          </a:xfrm>
        </p:spPr>
        <p:txBody>
          <a:bodyPr numCol="1"/>
          <a:lstStyle/>
          <a:p>
            <a:endParaRPr lang="en-US"/>
          </a:p>
        </p:txBody>
      </p:sp>
      <p:sp>
        <p:nvSpPr>
          <p:cNvPr id="10" name="Slide Number Placeholder 9"/>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numCol="1"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fld id="{5586B75A-687E-405C-8A0B-8D00578BA2C3}" type="datetimeFigureOut">
              <a:rPr lang="en-US" dirty="0"/>
              <a:pPr/>
              <a:t>9/29/2021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numCol="1"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fif"/><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20" y="1529281"/>
            <a:ext cx="7315200" cy="3255264"/>
          </a:xfrm>
        </p:spPr>
        <p:txBody>
          <a:bodyPr numCol="1"/>
          <a:lstStyle/>
          <a:p>
            <a:r>
              <a:rPr lang="en-GB" altLang="en-GB" sz="6000" b="1">
                <a:solidFill>
                  <a:schemeClr val="bg1"/>
                </a:solidFill>
                <a:latin typeface="Corbel" panose="020B0503020204020204" pitchFamily="34" charset="0"/>
              </a:rPr>
              <a:t>SPF UK Climate Resilience Programme </a:t>
            </a:r>
            <a:endParaRPr lang="en-GB" altLang="en-GB">
              <a:solidFill>
                <a:schemeClr val="accent1">
                  <a:lumMod val="50000"/>
                </a:schemeClr>
              </a:solidFill>
            </a:endParaRPr>
          </a:p>
          <a:p>
            <a:r>
              <a:rPr lang="en-GB" altLang="en-GB" sz="3200" b="1">
                <a:solidFill>
                  <a:schemeClr val="accent1">
                    <a:lumMod val="50000"/>
                  </a:schemeClr>
                </a:solidFill>
                <a:latin typeface="Corbel" panose="020B0503020204020204" pitchFamily="34" charset="0"/>
              </a:rPr>
              <a:t>Webinar Series 2021</a:t>
            </a: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7" name="TextBox 6">
            <a:extLst>
              <a:ext uri="{FF2B5EF4-FFF2-40B4-BE49-F238E27FC236}">
                <a16:creationId xmlns:a16="http://schemas.microsoft.com/office/drawing/2014/main" id="{86F27498-C361-4A65-B3F4-A189A97BBCA7}"/>
              </a:ext>
            </a:extLst>
          </p:cNvPr>
          <p:cNvSpPr txBox="1"/>
          <p:nvPr/>
        </p:nvSpPr>
        <p:spPr>
          <a:xfrm>
            <a:off x="5793115" y="6318548"/>
            <a:ext cx="6383660" cy="461665"/>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chemeClr val="accent1">
                    <a:lumMod val="50000"/>
                  </a:scheme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97124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normAutofit fontScale="90000"/>
          </a:bodyPr>
          <a:lstStyle/>
          <a:p>
            <a:r>
              <a:rPr lang="en-GB" altLang="en-GB"/>
              <a:t>Contact details</a:t>
            </a:r>
            <a:br>
              <a:rPr lang="en-GB" altLang="en-GB"/>
            </a:br>
            <a:r>
              <a:rPr lang="en-GB" altLang="en-GB"/>
              <a:t/>
            </a:r>
            <a:br>
              <a:rPr lang="en-GB" altLang="en-GB"/>
            </a:br>
            <a:r>
              <a:rPr lang="en-GB" altLang="en-GB" sz="2400" b="1">
                <a:solidFill>
                  <a:schemeClr val="bg1"/>
                </a:solidFill>
                <a:latin typeface="+mn-lt"/>
                <a:cs typeface="Arial" panose="020B0604020202020204" pitchFamily="34" charset="0"/>
              </a:rPr>
              <a:t>Website: </a:t>
            </a:r>
            <a:r>
              <a:rPr lang="en-GB" altLang="en-GB" sz="2400">
                <a:solidFill>
                  <a:schemeClr val="bg1"/>
                </a:solidFill>
                <a:latin typeface="+mn-lt"/>
                <a:cs typeface="Arial" panose="020B0604020202020204" pitchFamily="34" charset="0"/>
              </a:rPr>
              <a:t>www.ukclimateresilience.org</a:t>
            </a:r>
            <a:br>
              <a:rPr lang="en-GB" altLang="en-GB" sz="2400">
                <a:solidFill>
                  <a:schemeClr val="bg1"/>
                </a:solidFill>
                <a:latin typeface="+mn-lt"/>
                <a:cs typeface="Arial" panose="020B0604020202020204" pitchFamily="34" charset="0"/>
              </a:rPr>
            </a:br>
            <a:r>
              <a:rPr lang="en-GB" altLang="en-GB" sz="2400">
                <a:solidFill>
                  <a:schemeClr val="bg1"/>
                </a:solidFill>
                <a:latin typeface="+mn-lt"/>
                <a:cs typeface="Arial" panose="020B0604020202020204" pitchFamily="34" charset="0"/>
              </a:rPr>
              <a:t>	</a:t>
            </a: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Twitter:	</a:t>
            </a:r>
            <a:r>
              <a:rPr lang="en-GB" altLang="en-GB" sz="2400">
                <a:solidFill>
                  <a:schemeClr val="bg1"/>
                </a:solidFill>
                <a:latin typeface="+mn-lt"/>
                <a:cs typeface="Arial" panose="020B0604020202020204" pitchFamily="34" charset="0"/>
              </a:rPr>
              <a:t>@UKCRP_SPF</a:t>
            </a:r>
            <a:br>
              <a:rPr lang="en-GB" altLang="en-GB" sz="2400">
                <a:solidFill>
                  <a:schemeClr val="bg1"/>
                </a:solidFill>
                <a:latin typeface="+mn-lt"/>
                <a:cs typeface="Arial" panose="020B0604020202020204" pitchFamily="34" charset="0"/>
              </a:rPr>
            </a:br>
            <a:r>
              <a:rPr lang="en-GB" altLang="en-GB" sz="2400">
                <a:solidFill>
                  <a:schemeClr val="bg1"/>
                </a:solidFill>
                <a:latin typeface="+mn-lt"/>
                <a:cs typeface="Arial" panose="020B0604020202020204" pitchFamily="34" charset="0"/>
              </a:rPr>
              <a:t/>
            </a: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YouTube: </a:t>
            </a:r>
            <a:r>
              <a:rPr lang="en-GB" altLang="en-GB" sz="2400">
                <a:solidFill>
                  <a:schemeClr val="bg1"/>
                </a:solidFill>
                <a:latin typeface="+mn-lt"/>
                <a:cs typeface="Arial" panose="020B0604020202020204" pitchFamily="34" charset="0"/>
              </a:rPr>
              <a:t>UK Climate Resilience programme</a:t>
            </a:r>
            <a:endParaRPr lang="en-GB" altLang="en-GB" sz="2400">
              <a:solidFill>
                <a:schemeClr val="bg1"/>
              </a:solidFill>
              <a:latin typeface="+mn-lt"/>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latinLnBrk="0" hangingPunct="1">
              <a:lnSpc>
                <a:spcPct val="100000"/>
              </a:lnSpc>
              <a:spcBef>
                <a:spcPts val="0"/>
              </a:spcBef>
              <a:spcAft>
                <a:spcPts val="0"/>
              </a:spcAft>
              <a:buClrTx/>
              <a:buSzTx/>
              <a:buFontTx/>
              <a:buNone/>
              <a:tabLst/>
              <a:defRPr/>
            </a:pPr>
            <a:endPar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0853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32165"/>
            <a:ext cx="12192000"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numCol="1" rtlCol="0">
            <a:spAutoFit/>
          </a:bodyPr>
          <a:lstStyle/>
          <a:p>
            <a:r>
              <a:rPr lang="en-GB" altLang="en-GB" sz="3600">
                <a:solidFill>
                  <a:schemeClr val="bg1"/>
                </a:solidFill>
                <a:latin typeface="+mj-lt"/>
              </a:rPr>
              <a:t>Timings</a:t>
            </a:r>
          </a:p>
        </p:txBody>
      </p:sp>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0" y="1529190"/>
            <a:ext cx="12187311" cy="4586068"/>
          </a:xfrm>
          <a:prstGeom prst="rect">
            <a:avLst/>
          </a:prstGeom>
          <a:solidFill>
            <a:schemeClr val="bg1">
              <a:lumMod val="85000"/>
            </a:schemeClr>
          </a:solidFill>
        </p:spPr>
        <p:txBody>
          <a:bodyPr lIns="91440" tIns="45720" rIns="91440" bIns="45720" numCol="1"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GB" altLang="en-GB">
              <a:solidFill>
                <a:schemeClr val="tx1"/>
              </a:solidFill>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2220" y="99039"/>
            <a:ext cx="1449251" cy="1413238"/>
          </a:xfrm>
          <a:prstGeom prst="rect">
            <a:avLst/>
          </a:prstGeom>
        </p:spPr>
      </p:pic>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chemeClr val="accent1">
                    <a:lumMod val="50000"/>
                  </a:scheme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graphicFrame>
        <p:nvGraphicFramePr>
          <p:cNvPr id="3" name="Table 2"/>
          <p:cNvGraphicFramePr>
            <a:graphicFrameLocks noGrp="1"/>
          </p:cNvGraphicFramePr>
          <p:nvPr>
            <p:extLst>
              <p:ext uri="{D42A27DB-BD31-4B8C-83A1-F6EECF244321}">
                <p14:modId xmlns:p14="http://schemas.microsoft.com/office/powerpoint/2010/main" val="804359862"/>
              </p:ext>
            </p:extLst>
          </p:nvPr>
        </p:nvGraphicFramePr>
        <p:xfrm>
          <a:off x="251393" y="1529190"/>
          <a:ext cx="11684523" cy="3835909"/>
        </p:xfrm>
        <a:graphic>
          <a:graphicData uri="http://schemas.openxmlformats.org/drawingml/2006/table">
            <a:tbl>
              <a:tblPr firstRow="1" bandRow="1"/>
              <a:tblGrid>
                <a:gridCol w="1007205">
                  <a:extLst>
                    <a:ext uri="{9D8B030D-6E8A-4147-A177-3AD203B41FA5}">
                      <a16:colId xmlns:a16="http://schemas.microsoft.com/office/drawing/2014/main" val="3007060228"/>
                    </a:ext>
                  </a:extLst>
                </a:gridCol>
                <a:gridCol w="5184615">
                  <a:extLst>
                    <a:ext uri="{9D8B030D-6E8A-4147-A177-3AD203B41FA5}">
                      <a16:colId xmlns:a16="http://schemas.microsoft.com/office/drawing/2014/main" val="344465420"/>
                    </a:ext>
                  </a:extLst>
                </a:gridCol>
                <a:gridCol w="5492703">
                  <a:extLst>
                    <a:ext uri="{9D8B030D-6E8A-4147-A177-3AD203B41FA5}">
                      <a16:colId xmlns:a16="http://schemas.microsoft.com/office/drawing/2014/main" val="2670348576"/>
                    </a:ext>
                  </a:extLst>
                </a:gridCol>
              </a:tblGrid>
              <a:tr h="626110">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12:00</a:t>
                      </a:r>
                      <a:endParaRPr lang="en-GB" alt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UK Climate Resilience Programme </a:t>
                      </a:r>
                      <a:r>
                        <a:rPr lang="en-GB" altLang="en-GB" sz="2400" b="1" dirty="0" smtClean="0">
                          <a:effectLst/>
                          <a:latin typeface="Calibri" panose="020F0502020204030204" pitchFamily="34" charset="0"/>
                          <a:ea typeface="Calibri" panose="020F0502020204030204" pitchFamily="34" charset="0"/>
                          <a:cs typeface="Times New Roman" panose="02020603050405020304" pitchFamily="18" charset="0"/>
                        </a:rPr>
                        <a:t>news</a:t>
                      </a:r>
                    </a:p>
                    <a:p>
                      <a:pPr>
                        <a:lnSpc>
                          <a:spcPct val="107000"/>
                        </a:lnSpc>
                        <a:spcAft>
                          <a:spcPts val="0"/>
                        </a:spcAft>
                      </a:pPr>
                      <a:endParaRPr lang="en-GB" alt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rtl="0" fontAlgn="base"/>
                      <a:r>
                        <a:rPr lang="en-US" sz="2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Dan Bernie​</a:t>
                      </a:r>
                      <a:endParaRPr lang="en-US"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rtl="0" fontAlgn="base"/>
                      <a:r>
                        <a:rPr lang="en-GB" altLang="en-GB" sz="18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Science Manger of the UK Climate Resilience Team, </a:t>
                      </a:r>
                      <a:r>
                        <a:rPr lang="en-GB" altLang="en-GB"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 Office</a:t>
                      </a:r>
                      <a:r>
                        <a:rPr lang="en-US" sz="2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767842593"/>
                  </a:ext>
                </a:extLst>
              </a:tr>
              <a:tr h="362585">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12.05</a:t>
                      </a:r>
                      <a:endParaRPr lang="en-GB" alt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GB" altLang="en-GB" sz="2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Coastal Defender</a:t>
                      </a:r>
                    </a:p>
                    <a:p>
                      <a:pPr marL="0" marR="0" indent="0" algn="l" defTabSz="914400" rtl="0" eaLnBrk="1" latinLnBrk="0" hangingPunct="1">
                        <a:lnSpc>
                          <a:spcPct val="107000"/>
                        </a:lnSpc>
                        <a:spcBef>
                          <a:spcPts val="0"/>
                        </a:spcBef>
                        <a:spcAft>
                          <a:spcPts val="0"/>
                        </a:spcAft>
                        <a:buClrTx/>
                        <a:buSzTx/>
                        <a:buFontTx/>
                        <a:buNone/>
                        <a:tabLst/>
                        <a:defRPr/>
                      </a:pPr>
                      <a:endParaRPr lang="en-GB" altLang="en-GB" sz="2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latinLnBrk="0" hangingPunct="1">
                        <a:lnSpc>
                          <a:spcPct val="107000"/>
                        </a:lnSpc>
                        <a:spcBef>
                          <a:spcPts val="0"/>
                        </a:spcBef>
                        <a:spcAft>
                          <a:spcPts val="0"/>
                        </a:spcAft>
                        <a:buClrTx/>
                        <a:buSzTx/>
                        <a:buFontTx/>
                        <a:buNone/>
                        <a:tabLst/>
                        <a:defRPr/>
                      </a:pPr>
                      <a:endPar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Rachel Perks</a:t>
                      </a:r>
                    </a:p>
                    <a:p>
                      <a:pPr>
                        <a:lnSpc>
                          <a:spcPct val="107000"/>
                        </a:lnSpc>
                        <a:spcAft>
                          <a:spcPts val="0"/>
                        </a:spcAft>
                      </a:pPr>
                      <a:r>
                        <a:rPr lang="en-GB" altLang="en-GB" sz="18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Marine Scientist,</a:t>
                      </a:r>
                      <a:r>
                        <a:rPr lang="en-GB" altLang="en-GB" sz="1800" b="0"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altLang="en-GB" sz="1800" b="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 Office</a:t>
                      </a:r>
                      <a:endParaRPr lang="en-GB" altLang="en-GB"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2466151829"/>
                  </a:ext>
                </a:extLst>
              </a:tr>
              <a:tr h="588979">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12.35</a:t>
                      </a:r>
                      <a:endParaRPr lang="en-GB" alt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smtClean="0">
                          <a:effectLst/>
                          <a:latin typeface="Calibri"/>
                          <a:ea typeface="Calibri" panose="020F0502020204030204" pitchFamily="34" charset="0"/>
                          <a:cs typeface="Times New Roman"/>
                        </a:rPr>
                        <a:t>Q&amp;A</a:t>
                      </a:r>
                    </a:p>
                    <a:p>
                      <a:pPr>
                        <a:lnSpc>
                          <a:spcPct val="107000"/>
                        </a:lnSpc>
                        <a:spcAft>
                          <a:spcPts val="0"/>
                        </a:spcAft>
                      </a:pPr>
                      <a:endParaRPr lang="en-GB" altLang="en-GB" sz="2400" dirty="0">
                        <a:effectLst/>
                        <a:latin typeface="Calibri"/>
                        <a:ea typeface="Calibri" panose="020F0502020204030204" pitchFamily="34" charset="0"/>
                        <a:cs typeface="Times New Roman"/>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Chaired </a:t>
                      </a:r>
                      <a:r>
                        <a:rPr lang="en-GB" altLang="en-GB" sz="2400" b="1" dirty="0" smtClean="0">
                          <a:effectLst/>
                          <a:latin typeface="Calibri" panose="020F0502020204030204" pitchFamily="34" charset="0"/>
                          <a:ea typeface="Calibri" panose="020F0502020204030204" pitchFamily="34" charset="0"/>
                          <a:cs typeface="Times New Roman" panose="02020603050405020304" pitchFamily="18" charset="0"/>
                        </a:rPr>
                        <a:t>by Dan Bernie</a:t>
                      </a:r>
                      <a:endParaRPr lang="en-GB" altLang="en-GB" sz="2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640465552"/>
                  </a:ext>
                </a:extLst>
              </a:tr>
              <a:tr h="362585">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13.00</a:t>
                      </a:r>
                      <a:endParaRPr lang="en-GB" altLang="en-GB" sz="2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gridSpan="2">
                  <a:txBody>
                    <a:bodyPr/>
                    <a:lstStyle/>
                    <a:p>
                      <a:pPr algn="l">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End</a:t>
                      </a:r>
                      <a:endParaRPr lang="en-GB" alt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hMerge="1">
                  <a:txBody>
                    <a:bodyPr/>
                    <a:lstStyle/>
                    <a:p>
                      <a:pPr>
                        <a:lnSpc>
                          <a:spcPct val="107000"/>
                        </a:lnSpc>
                      </a:pPr>
                      <a:endParaRPr lang="en-GB" altLang="en-GB" sz="1100">
                        <a:effectLst/>
                        <a:latin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211409372"/>
                  </a:ext>
                </a:extLst>
              </a:tr>
            </a:tbl>
          </a:graphicData>
        </a:graphic>
      </p:graphicFrame>
    </p:spTree>
    <p:extLst>
      <p:ext uri="{BB962C8B-B14F-4D97-AF65-F5344CB8AC3E}">
        <p14:creationId xmlns:p14="http://schemas.microsoft.com/office/powerpoint/2010/main" val="372659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numCol="1" rtlCol="0">
            <a:spAutoFit/>
          </a:bodyPr>
          <a:lstStyle/>
          <a:p>
            <a:r>
              <a:rPr lang="en-US" sz="3600">
                <a:solidFill>
                  <a:schemeClr val="bg1"/>
                </a:solidFill>
                <a:latin typeface="+mj-lt"/>
              </a:rPr>
              <a:t>How to engage</a:t>
            </a:r>
            <a:endParaRPr lang="en-GB" altLang="en-GB" sz="3600">
              <a:solidFill>
                <a:schemeClr val="bg1"/>
              </a:solidFill>
              <a:latin typeface="+mj-lt"/>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numCol="1"/>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altLang="en-GB">
              <a:solidFill>
                <a:schemeClr val="tx1"/>
              </a:solidFill>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196948" y="1606898"/>
            <a:ext cx="11475720" cy="3325297"/>
          </a:xfrm>
          <a:prstGeom prst="rect">
            <a:avLst/>
          </a:prstGeom>
        </p:spPr>
        <p:txBody>
          <a:bodyPr numCol="1">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r>
              <a:rPr lang="en-GB" altLang="en-GB" sz="3200">
                <a:solidFill>
                  <a:schemeClr val="accent1">
                    <a:lumMod val="50000"/>
                  </a:schemeClr>
                </a:solidFill>
                <a:latin typeface="+mj-lt"/>
              </a:rPr>
              <a:t>Presentations first then Q&amp;A and discussion</a:t>
            </a:r>
          </a:p>
          <a:p>
            <a:pPr lvl="1"/>
            <a:r>
              <a:rPr lang="en-GB" altLang="en-GB" sz="3200">
                <a:solidFill>
                  <a:schemeClr val="accent1">
                    <a:lumMod val="50000"/>
                  </a:schemeClr>
                </a:solidFill>
                <a:latin typeface="+mj-lt"/>
              </a:rPr>
              <a:t>Post questions in the Q&amp;A box at any time </a:t>
            </a:r>
          </a:p>
          <a:p>
            <a:pPr lvl="1"/>
            <a:r>
              <a:rPr lang="en-GB" altLang="en-GB" sz="3200">
                <a:solidFill>
                  <a:schemeClr val="accent1">
                    <a:lumMod val="50000"/>
                  </a:schemeClr>
                </a:solidFill>
                <a:latin typeface="+mj-lt"/>
              </a:rPr>
              <a:t>Upvote your favourites</a:t>
            </a:r>
          </a:p>
          <a:p>
            <a:pPr lvl="1"/>
            <a:r>
              <a:rPr lang="en-GB" altLang="en-GB" sz="3200">
                <a:solidFill>
                  <a:schemeClr val="accent1">
                    <a:lumMod val="50000"/>
                  </a:schemeClr>
                </a:solidFill>
                <a:latin typeface="+mj-lt"/>
              </a:rPr>
              <a:t>Attendees will remain muted unless enabled to speak by the host​</a:t>
            </a:r>
          </a:p>
          <a:p>
            <a:pPr lvl="1"/>
            <a:r>
              <a:rPr lang="en-GB" altLang="en-GB" sz="3200">
                <a:solidFill>
                  <a:schemeClr val="accent1">
                    <a:lumMod val="50000"/>
                  </a:schemeClr>
                </a:solidFill>
                <a:latin typeface="+mj-lt"/>
              </a:rPr>
              <a:t>Webinar (audio and slides) will be shared after the event</a:t>
            </a:r>
          </a:p>
          <a:p>
            <a:pPr lvl="1"/>
            <a:r>
              <a:rPr lang="en-GB" altLang="en-GB" sz="3200">
                <a:solidFill>
                  <a:schemeClr val="accent1">
                    <a:lumMod val="50000"/>
                  </a:schemeClr>
                </a:solidFill>
                <a:latin typeface="+mj-lt"/>
              </a:rPr>
              <a:t>Technical problems – chat </a:t>
            </a:r>
          </a:p>
          <a:p>
            <a:pPr lvl="1"/>
            <a:r>
              <a:rPr lang="en-GB" altLang="en-GB" sz="3200">
                <a:solidFill>
                  <a:schemeClr val="accent1">
                    <a:lumMod val="50000"/>
                  </a:schemeClr>
                </a:solidFill>
                <a:latin typeface="+mj-lt"/>
              </a:rPr>
              <a:t>The webinar is being recorded​</a:t>
            </a:r>
          </a:p>
        </p:txBody>
      </p:sp>
      <p:sp>
        <p:nvSpPr>
          <p:cNvPr id="15" name="TextBox 14">
            <a:extLst>
              <a:ext uri="{FF2B5EF4-FFF2-40B4-BE49-F238E27FC236}">
                <a16:creationId xmlns:a16="http://schemas.microsoft.com/office/drawing/2014/main" id="{115C3B0F-A99A-4B65-B378-9D4C0D02862C}"/>
              </a:ext>
            </a:extLst>
          </p:cNvPr>
          <p:cNvSpPr txBox="1"/>
          <p:nvPr/>
        </p:nvSpPr>
        <p:spPr>
          <a:xfrm>
            <a:off x="196948" y="6027003"/>
            <a:ext cx="6383660" cy="830997"/>
          </a:xfrm>
          <a:prstGeom prst="rect">
            <a:avLst/>
          </a:prstGeom>
          <a:noFill/>
        </p:spPr>
        <p:txBody>
          <a:bodyPr wrap="square" numCol="1" rtlCol="0">
            <a:spAutoFit/>
          </a:bodyPr>
          <a:lstStyle/>
          <a:p>
            <a:pPr algn="ctr" defTabSz="457200">
              <a:defRPr/>
            </a:pPr>
            <a:r>
              <a:rPr lang="en-GB" altLang="en-GB" sz="2400">
                <a:solidFill>
                  <a:schemeClr val="accent1">
                    <a:lumMod val="50000"/>
                  </a:schemeClr>
                </a:solidFill>
                <a:latin typeface="Corbel" panose="020B0503020204020204" pitchFamily="34" charset="0"/>
              </a:rPr>
              <a:t>Twitter: </a:t>
            </a:r>
            <a:r>
              <a:rPr lang="en-GB" altLang="en-GB" sz="2400" b="1" u="sng">
                <a:solidFill>
                  <a:srgbClr val="0070C0"/>
                </a:solidFill>
                <a:latin typeface="Corbel" panose="020B0503020204020204" pitchFamily="34" charset="0"/>
              </a:rPr>
              <a:t>@UKCRP_SPF</a:t>
            </a:r>
            <a:r>
              <a:rPr lang="en-GB" altLang="en-GB" sz="2400" b="1">
                <a:solidFill>
                  <a:srgbClr val="0070C0"/>
                </a:solidFill>
                <a:latin typeface="Corbel" panose="020B0503020204020204" pitchFamily="34" charset="0"/>
              </a:rPr>
              <a:t>       #UKclimateResil</a:t>
            </a:r>
          </a:p>
          <a:p>
            <a:pPr marL="0" marR="0" lvl="0" indent="0" algn="ctr" defTabSz="457200" rtl="0" eaLnBrk="1" latinLnBrk="0" hangingPunct="1">
              <a:lnSpc>
                <a:spcPct val="100000"/>
              </a:lnSpc>
              <a:spcBef>
                <a:spcPts val="0"/>
              </a:spcBef>
              <a:spcAft>
                <a:spcPts val="0"/>
              </a:spcAft>
              <a:buClrTx/>
              <a:buSzTx/>
              <a:buFontTx/>
              <a:buNone/>
              <a:tabLst/>
              <a:defRPr/>
            </a:pPr>
            <a:r>
              <a:rPr lang="en-GB" altLang="en-GB" sz="2400">
                <a:solidFill>
                  <a:schemeClr val="accent1">
                    <a:lumMod val="50000"/>
                  </a:schemeClr>
                </a:solidFill>
                <a:latin typeface="Corbel" panose="020B0503020204020204" pitchFamily="34" charset="0"/>
              </a:rPr>
              <a:t>Website: </a:t>
            </a:r>
            <a:r>
              <a:rPr kumimoji="0" lang="en-GB" altLang="en-GB" sz="2400" b="1" i="0" u="none" strike="noStrike" kern="1200" cap="none" spc="0" normalizeH="0" baseline="0" noProof="0">
                <a:ln>
                  <a:noFill/>
                </a:ln>
                <a:solidFill>
                  <a:srgbClr val="0070C0"/>
                </a:solidFill>
                <a:effectLst/>
                <a:uLnTx/>
                <a:uFillTx/>
                <a:latin typeface="Corbel" panose="020B0503020204020204" pitchFamily="34" charset="0"/>
              </a:rPr>
              <a:t>https://www.ukclimateresilience.org</a:t>
            </a:r>
            <a:r>
              <a:rPr kumimoji="0" lang="en-GB" altLang="en-GB" sz="2400" b="1" i="0" u="none" strike="noStrike" kern="1200" cap="none" spc="0" normalizeH="0" baseline="0" noProof="0">
                <a:ln>
                  <a:noFill/>
                </a:ln>
                <a:solidFill>
                  <a:srgbClr val="0070C0"/>
                </a:solidFill>
                <a:effectLst/>
                <a:uLnTx/>
                <a:uFillTx/>
                <a:latin typeface="Corbel" panose="020B0503020204020204"/>
              </a:rPr>
              <a:t>/</a:t>
            </a:r>
          </a:p>
        </p:txBody>
      </p:sp>
    </p:spTree>
    <p:extLst>
      <p:ext uri="{BB962C8B-B14F-4D97-AF65-F5344CB8AC3E}">
        <p14:creationId xmlns:p14="http://schemas.microsoft.com/office/powerpoint/2010/main" val="289985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GB" altLang="en-GB" dirty="0"/>
              <a:t/>
            </a:r>
            <a:br>
              <a:rPr lang="en-GB" altLang="en-GB" dirty="0"/>
            </a:br>
            <a:r>
              <a:rPr lang="en-GB" altLang="en-GB" dirty="0"/>
              <a:t/>
            </a:r>
            <a:br>
              <a:rPr lang="en-GB" altLang="en-GB" dirty="0"/>
            </a:br>
            <a:r>
              <a:rPr lang="en-GB" altLang="en-GB" dirty="0"/>
              <a:t/>
            </a:r>
            <a:br>
              <a:rPr lang="en-GB" altLang="en-GB" dirty="0"/>
            </a:br>
            <a:r>
              <a:rPr lang="en-GB" altLang="en-GB" dirty="0" smtClean="0"/>
              <a:t>New UKCR Publications</a:t>
            </a:r>
            <a:endParaRPr lang="en-GB" altLang="en-GB" dirty="0"/>
          </a:p>
        </p:txBody>
      </p:sp>
      <p:pic>
        <p:nvPicPr>
          <p:cNvPr id="15" name="Picture 14"/>
          <p:cNvPicPr>
            <a:picLocks noChangeAspect="1"/>
          </p:cNvPicPr>
          <p:nvPr/>
        </p:nvPicPr>
        <p:blipFill>
          <a:blip r:embed="rId2"/>
          <a:stretch>
            <a:fillRect/>
          </a:stretch>
        </p:blipFill>
        <p:spPr>
          <a:xfrm>
            <a:off x="606397" y="770745"/>
            <a:ext cx="1810669" cy="1761897"/>
          </a:xfrm>
          <a:prstGeom prst="rect">
            <a:avLst/>
          </a:prstGeom>
        </p:spPr>
      </p:pic>
      <p:pic>
        <p:nvPicPr>
          <p:cNvPr id="17" name="Picture 16"/>
          <p:cNvPicPr>
            <a:picLocks noChangeAspect="1"/>
          </p:cNvPicPr>
          <p:nvPr/>
        </p:nvPicPr>
        <p:blipFill>
          <a:blip r:embed="rId3"/>
          <a:stretch>
            <a:fillRect/>
          </a:stretch>
        </p:blipFill>
        <p:spPr>
          <a:xfrm>
            <a:off x="-72539" y="-31204"/>
            <a:ext cx="3999323" cy="859611"/>
          </a:xfrm>
          <a:prstGeom prst="rect">
            <a:avLst/>
          </a:prstGeom>
        </p:spPr>
      </p:pic>
      <p:sp>
        <p:nvSpPr>
          <p:cNvPr id="18" name="TextBox 17"/>
          <p:cNvSpPr txBox="1"/>
          <p:nvPr/>
        </p:nvSpPr>
        <p:spPr>
          <a:xfrm>
            <a:off x="606397" y="94806"/>
            <a:ext cx="2488502" cy="707886"/>
          </a:xfrm>
          <a:prstGeom prst="rect">
            <a:avLst/>
          </a:prstGeom>
          <a:noFill/>
        </p:spPr>
        <p:txBody>
          <a:bodyPr wrap="none" numCol="1" rtlCol="0">
            <a:spAutoFit/>
          </a:bodyPr>
          <a:lstStyle/>
          <a:p>
            <a:r>
              <a:rPr lang="en-GB" altLang="en-GB" sz="4000" spc="-60" dirty="0">
                <a:solidFill>
                  <a:srgbClr val="FFFFFF"/>
                </a:solidFill>
                <a:latin typeface="+mj-lt"/>
                <a:ea typeface="+mj-ea"/>
                <a:cs typeface="+mj-cs"/>
              </a:rPr>
              <a:t>Publication</a:t>
            </a:r>
          </a:p>
        </p:txBody>
      </p:sp>
      <p:sp>
        <p:nvSpPr>
          <p:cNvPr id="8" name="TextBox 7"/>
          <p:cNvSpPr txBox="1"/>
          <p:nvPr/>
        </p:nvSpPr>
        <p:spPr>
          <a:xfrm>
            <a:off x="4055771" y="531636"/>
            <a:ext cx="2770997" cy="2862322"/>
          </a:xfrm>
          <a:prstGeom prst="rect">
            <a:avLst/>
          </a:prstGeom>
          <a:solidFill>
            <a:schemeClr val="bg2"/>
          </a:solidFill>
          <a:ln>
            <a:solidFill>
              <a:schemeClr val="bg2"/>
            </a:solidFill>
          </a:ln>
        </p:spPr>
        <p:txBody>
          <a:bodyPr wrap="square" numCol="1" rtlCol="0">
            <a:spAutoFit/>
          </a:bodyPr>
          <a:lstStyle/>
          <a:p>
            <a:endParaRPr lang="en-GB" b="1" dirty="0" smtClean="0">
              <a:solidFill>
                <a:schemeClr val="tx2"/>
              </a:solidFill>
            </a:endParaRPr>
          </a:p>
          <a:p>
            <a:r>
              <a:rPr lang="en-GB" b="1" dirty="0" smtClean="0">
                <a:solidFill>
                  <a:schemeClr val="tx2"/>
                </a:solidFill>
              </a:rPr>
              <a:t>Increase </a:t>
            </a:r>
            <a:r>
              <a:rPr lang="en-GB" b="1" dirty="0">
                <a:solidFill>
                  <a:schemeClr val="tx2"/>
                </a:solidFill>
              </a:rPr>
              <a:t>in the frequency of extreme daily precipitation in the United Kingdom in </a:t>
            </a:r>
            <a:r>
              <a:rPr lang="en-GB" b="1" dirty="0" smtClean="0">
                <a:solidFill>
                  <a:schemeClr val="tx2"/>
                </a:solidFill>
              </a:rPr>
              <a:t>autumn</a:t>
            </a:r>
          </a:p>
          <a:p>
            <a:r>
              <a:rPr lang="en-GB" dirty="0" smtClean="0">
                <a:solidFill>
                  <a:schemeClr val="tx2"/>
                </a:solidFill>
              </a:rPr>
              <a:t>By Daniel </a:t>
            </a:r>
            <a:r>
              <a:rPr lang="en-GB" dirty="0" err="1" smtClean="0">
                <a:solidFill>
                  <a:schemeClr val="tx2"/>
                </a:solidFill>
              </a:rPr>
              <a:t>Cotterill</a:t>
            </a:r>
            <a:r>
              <a:rPr lang="en-GB" dirty="0" smtClean="0">
                <a:solidFill>
                  <a:schemeClr val="tx2"/>
                </a:solidFill>
              </a:rPr>
              <a:t>, Peter Stott, Nikolaos </a:t>
            </a:r>
            <a:r>
              <a:rPr lang="en-GB" dirty="0" err="1" smtClean="0">
                <a:solidFill>
                  <a:schemeClr val="tx2"/>
                </a:solidFill>
              </a:rPr>
              <a:t>Christidis</a:t>
            </a:r>
            <a:r>
              <a:rPr lang="en-GB" dirty="0" smtClean="0">
                <a:solidFill>
                  <a:schemeClr val="tx2"/>
                </a:solidFill>
              </a:rPr>
              <a:t> and Elizabeth </a:t>
            </a:r>
            <a:r>
              <a:rPr lang="en-GB" dirty="0" err="1" smtClean="0">
                <a:solidFill>
                  <a:schemeClr val="tx2"/>
                </a:solidFill>
              </a:rPr>
              <a:t>Kendon</a:t>
            </a:r>
            <a:r>
              <a:rPr lang="en-GB" dirty="0" smtClean="0">
                <a:solidFill>
                  <a:schemeClr val="tx2"/>
                </a:solidFill>
              </a:rPr>
              <a:t>.</a:t>
            </a:r>
            <a:r>
              <a:rPr lang="en-GB" altLang="en-GB" dirty="0" smtClean="0">
                <a:solidFill>
                  <a:schemeClr val="tx2"/>
                </a:solidFill>
              </a:rPr>
              <a:t> </a:t>
            </a:r>
          </a:p>
          <a:p>
            <a:r>
              <a:rPr lang="en-GB" dirty="0" smtClean="0"/>
              <a:t>Published September </a:t>
            </a:r>
            <a:r>
              <a:rPr lang="en-GB" dirty="0"/>
              <a:t>2021</a:t>
            </a:r>
            <a:endParaRPr lang="en-GB" altLang="en-GB" sz="1600" dirty="0">
              <a:solidFill>
                <a:schemeClr val="tx2"/>
              </a:solidFill>
            </a:endParaRPr>
          </a:p>
        </p:txBody>
      </p:sp>
      <p:sp>
        <p:nvSpPr>
          <p:cNvPr id="16" name="TextBox 15"/>
          <p:cNvSpPr txBox="1"/>
          <p:nvPr/>
        </p:nvSpPr>
        <p:spPr>
          <a:xfrm>
            <a:off x="8697427" y="1123837"/>
            <a:ext cx="2319468" cy="3416320"/>
          </a:xfrm>
          <a:prstGeom prst="rect">
            <a:avLst/>
          </a:prstGeom>
          <a:solidFill>
            <a:schemeClr val="bg2"/>
          </a:solidFill>
        </p:spPr>
        <p:txBody>
          <a:bodyPr wrap="square" numCol="1" rtlCol="0">
            <a:spAutoFit/>
          </a:bodyPr>
          <a:lstStyle/>
          <a:p>
            <a:endParaRPr lang="en-GB" b="1" dirty="0" smtClean="0"/>
          </a:p>
          <a:p>
            <a:r>
              <a:rPr lang="en-GB" b="1" dirty="0" smtClean="0"/>
              <a:t>The </a:t>
            </a:r>
            <a:r>
              <a:rPr lang="en-GB" b="1" dirty="0"/>
              <a:t>impact of climate change on policy-relevant indicators of temperature extremes in the United </a:t>
            </a:r>
            <a:r>
              <a:rPr lang="en-GB" b="1" dirty="0" smtClean="0"/>
              <a:t>Kingdom</a:t>
            </a:r>
          </a:p>
          <a:p>
            <a:r>
              <a:rPr lang="en-GB" dirty="0" smtClean="0"/>
              <a:t>By </a:t>
            </a:r>
            <a:r>
              <a:rPr lang="en-GB" dirty="0"/>
              <a:t>Nigel W Arnell and Anna Freeman</a:t>
            </a:r>
          </a:p>
          <a:p>
            <a:r>
              <a:rPr lang="en-GB" dirty="0" smtClean="0"/>
              <a:t>Published </a:t>
            </a:r>
            <a:r>
              <a:rPr lang="en-GB" dirty="0"/>
              <a:t>29 July </a:t>
            </a:r>
            <a:r>
              <a:rPr lang="en-GB" dirty="0" smtClean="0"/>
              <a:t>2021</a:t>
            </a:r>
          </a:p>
          <a:p>
            <a:endParaRPr lang="en-GB" dirty="0"/>
          </a:p>
          <a:p>
            <a:endParaRPr lang="en-GB" altLang="en-GB" dirty="0">
              <a:solidFill>
                <a:schemeClr val="tx2"/>
              </a:solidFill>
            </a:endParaRPr>
          </a:p>
        </p:txBody>
      </p:sp>
      <p:pic>
        <p:nvPicPr>
          <p:cNvPr id="1026" name="Picture 2" descr="Weather and Climate Extre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531" y="134264"/>
            <a:ext cx="1575604" cy="23083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rmets.onlinelibrary.wiley.com/cms/asset/31fcb34d-c90d-49d0-9fb4-8302456c2670/large_placeholder_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7961" y="3947849"/>
            <a:ext cx="1476758" cy="19415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742736" y="3704749"/>
            <a:ext cx="3732890" cy="2277547"/>
          </a:xfrm>
          <a:prstGeom prst="rect">
            <a:avLst/>
          </a:prstGeom>
          <a:solidFill>
            <a:schemeClr val="bg2"/>
          </a:solidFill>
          <a:ln>
            <a:solidFill>
              <a:schemeClr val="bg2"/>
            </a:solidFill>
          </a:ln>
        </p:spPr>
        <p:txBody>
          <a:bodyPr wrap="square" numCol="1" rtlCol="0">
            <a:spAutoFit/>
          </a:bodyPr>
          <a:lstStyle/>
          <a:p>
            <a:pPr fontAlgn="base"/>
            <a:r>
              <a:rPr lang="en-GB" b="1" dirty="0"/>
              <a:t>Indicators of climate risk in the UK at different levels of warming</a:t>
            </a:r>
          </a:p>
          <a:p>
            <a:pPr fontAlgn="base"/>
            <a:r>
              <a:rPr lang="en-GB" dirty="0" smtClean="0"/>
              <a:t>By Nigel </a:t>
            </a:r>
            <a:r>
              <a:rPr lang="en-GB" dirty="0"/>
              <a:t>W </a:t>
            </a:r>
            <a:r>
              <a:rPr lang="en-GB" dirty="0" smtClean="0"/>
              <a:t>Arnell,</a:t>
            </a:r>
            <a:r>
              <a:rPr lang="en-GB" dirty="0"/>
              <a:t> Anna </a:t>
            </a:r>
            <a:r>
              <a:rPr lang="en-GB" dirty="0" smtClean="0"/>
              <a:t>Freeman,</a:t>
            </a:r>
            <a:r>
              <a:rPr lang="en-GB" dirty="0"/>
              <a:t> Alison L </a:t>
            </a:r>
            <a:r>
              <a:rPr lang="en-GB" dirty="0" smtClean="0"/>
              <a:t>Kay,</a:t>
            </a:r>
            <a:r>
              <a:rPr lang="en-GB" dirty="0"/>
              <a:t> Alison C </a:t>
            </a:r>
            <a:r>
              <a:rPr lang="en-GB" dirty="0" smtClean="0"/>
              <a:t>Rudd</a:t>
            </a:r>
            <a:r>
              <a:rPr lang="en-GB" dirty="0"/>
              <a:t> and Jason A </a:t>
            </a:r>
            <a:r>
              <a:rPr lang="en-GB" dirty="0" smtClean="0"/>
              <a:t>Lowe</a:t>
            </a:r>
          </a:p>
          <a:p>
            <a:pPr fontAlgn="base"/>
            <a:r>
              <a:rPr lang="en-GB" dirty="0"/>
              <a:t>Published 20 September 2021</a:t>
            </a:r>
            <a:endParaRPr lang="en-GB" dirty="0">
              <a:solidFill>
                <a:schemeClr val="tx2"/>
              </a:solidFill>
            </a:endParaRPr>
          </a:p>
          <a:p>
            <a:r>
              <a:rPr lang="en-GB" altLang="en-GB" dirty="0">
                <a:solidFill>
                  <a:schemeClr val="tx2"/>
                </a:solidFill>
              </a:rPr>
              <a:t> </a:t>
            </a:r>
          </a:p>
          <a:p>
            <a:endParaRPr lang="en-GB" altLang="en-GB" sz="1600" dirty="0">
              <a:solidFill>
                <a:schemeClr val="tx2"/>
              </a:solidFill>
            </a:endParaRPr>
          </a:p>
        </p:txBody>
      </p:sp>
      <p:pic>
        <p:nvPicPr>
          <p:cNvPr id="1030" name="Picture 6" descr="ERC graphic iopscience head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6187" y="5661055"/>
            <a:ext cx="3070581" cy="45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0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GB" altLang="en-GB" dirty="0"/>
              <a:t/>
            </a:r>
            <a:br>
              <a:rPr lang="en-GB" altLang="en-GB" dirty="0"/>
            </a:br>
            <a:r>
              <a:rPr lang="en-GB" altLang="en-GB" dirty="0" smtClean="0"/>
              <a:t>New decision support tool </a:t>
            </a:r>
            <a:endParaRPr lang="en-GB" altLang="en-GB" dirty="0"/>
          </a:p>
        </p:txBody>
      </p:sp>
      <p:pic>
        <p:nvPicPr>
          <p:cNvPr id="15" name="Picture 14"/>
          <p:cNvPicPr>
            <a:picLocks noChangeAspect="1"/>
          </p:cNvPicPr>
          <p:nvPr/>
        </p:nvPicPr>
        <p:blipFill>
          <a:blip r:embed="rId3"/>
          <a:stretch>
            <a:fillRect/>
          </a:stretch>
        </p:blipFill>
        <p:spPr>
          <a:xfrm>
            <a:off x="606397" y="770745"/>
            <a:ext cx="1810669" cy="1761897"/>
          </a:xfrm>
          <a:prstGeom prst="rect">
            <a:avLst/>
          </a:prstGeom>
        </p:spPr>
      </p:pic>
      <p:pic>
        <p:nvPicPr>
          <p:cNvPr id="17" name="Picture 16"/>
          <p:cNvPicPr>
            <a:picLocks noChangeAspect="1"/>
          </p:cNvPicPr>
          <p:nvPr/>
        </p:nvPicPr>
        <p:blipFill>
          <a:blip r:embed="rId4"/>
          <a:stretch>
            <a:fillRect/>
          </a:stretch>
        </p:blipFill>
        <p:spPr>
          <a:xfrm>
            <a:off x="-72539" y="-31204"/>
            <a:ext cx="3999323" cy="859611"/>
          </a:xfrm>
          <a:prstGeom prst="rect">
            <a:avLst/>
          </a:prstGeom>
        </p:spPr>
      </p:pic>
      <p:sp>
        <p:nvSpPr>
          <p:cNvPr id="18" name="TextBox 17"/>
          <p:cNvSpPr txBox="1"/>
          <p:nvPr/>
        </p:nvSpPr>
        <p:spPr>
          <a:xfrm>
            <a:off x="606397" y="94806"/>
            <a:ext cx="2899192" cy="707886"/>
          </a:xfrm>
          <a:prstGeom prst="rect">
            <a:avLst/>
          </a:prstGeom>
          <a:noFill/>
        </p:spPr>
        <p:txBody>
          <a:bodyPr wrap="none" numCol="1" rtlCol="0">
            <a:spAutoFit/>
          </a:bodyPr>
          <a:lstStyle/>
          <a:p>
            <a:r>
              <a:rPr lang="en-GB" altLang="en-GB" sz="4000" spc="-60" dirty="0" smtClean="0">
                <a:solidFill>
                  <a:srgbClr val="FFFFFF"/>
                </a:solidFill>
                <a:latin typeface="+mj-lt"/>
                <a:ea typeface="+mj-ea"/>
                <a:cs typeface="+mj-cs"/>
              </a:rPr>
              <a:t>Project News</a:t>
            </a:r>
            <a:endParaRPr lang="en-GB" altLang="en-GB" sz="4000" spc="-60" dirty="0">
              <a:solidFill>
                <a:srgbClr val="FFFFFF"/>
              </a:solidFill>
              <a:latin typeface="+mj-lt"/>
              <a:ea typeface="+mj-ea"/>
              <a:cs typeface="+mj-cs"/>
            </a:endParaRPr>
          </a:p>
        </p:txBody>
      </p:sp>
      <p:sp>
        <p:nvSpPr>
          <p:cNvPr id="7" name="TextBox 6"/>
          <p:cNvSpPr txBox="1"/>
          <p:nvPr/>
        </p:nvSpPr>
        <p:spPr>
          <a:xfrm>
            <a:off x="3703319" y="802692"/>
            <a:ext cx="7911507" cy="984885"/>
          </a:xfrm>
          <a:prstGeom prst="rect">
            <a:avLst/>
          </a:prstGeom>
          <a:solidFill>
            <a:schemeClr val="bg2"/>
          </a:solidFill>
        </p:spPr>
        <p:txBody>
          <a:bodyPr wrap="square" rtlCol="0">
            <a:spAutoFit/>
          </a:bodyPr>
          <a:lstStyle/>
          <a:p>
            <a:r>
              <a:rPr lang="en-GB" sz="2000" dirty="0" smtClean="0"/>
              <a:t>New decision </a:t>
            </a:r>
            <a:r>
              <a:rPr lang="en-GB" sz="2000" dirty="0"/>
              <a:t>support tool </a:t>
            </a:r>
            <a:r>
              <a:rPr lang="en-GB" sz="2000" dirty="0" smtClean="0"/>
              <a:t>from the </a:t>
            </a:r>
            <a:r>
              <a:rPr lang="en-GB" sz="2000" dirty="0"/>
              <a:t>Erosion Hazards in River </a:t>
            </a:r>
            <a:r>
              <a:rPr lang="en-GB" sz="2000" dirty="0" smtClean="0"/>
              <a:t>Catchments: Making Critical Infrastructure More Resilient  project, Dr James Cooper.</a:t>
            </a:r>
          </a:p>
          <a:p>
            <a:endParaRPr lang="en-GB"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3319" y="2095354"/>
            <a:ext cx="7911507" cy="3318953"/>
          </a:xfrm>
          <a:prstGeom prst="rect">
            <a:avLst/>
          </a:prstGeom>
        </p:spPr>
      </p:pic>
      <p:sp>
        <p:nvSpPr>
          <p:cNvPr id="12" name="TextBox 11"/>
          <p:cNvSpPr txBox="1"/>
          <p:nvPr/>
        </p:nvSpPr>
        <p:spPr>
          <a:xfrm>
            <a:off x="3703319" y="5722084"/>
            <a:ext cx="8048293" cy="369332"/>
          </a:xfrm>
          <a:prstGeom prst="rect">
            <a:avLst/>
          </a:prstGeom>
          <a:solidFill>
            <a:schemeClr val="bg2"/>
          </a:solidFill>
        </p:spPr>
        <p:txBody>
          <a:bodyPr wrap="none" rtlCol="0">
            <a:spAutoFit/>
          </a:bodyPr>
          <a:lstStyle/>
          <a:p>
            <a:r>
              <a:rPr lang="en-GB" dirty="0" smtClean="0"/>
              <a:t>There’s a link to the tool on the Erosion Hazards  project page on the UKCR website</a:t>
            </a:r>
            <a:endParaRPr lang="en-GB" dirty="0"/>
          </a:p>
        </p:txBody>
      </p:sp>
      <p:sp>
        <p:nvSpPr>
          <p:cNvPr id="13" name="TextBox 12"/>
          <p:cNvSpPr txBox="1"/>
          <p:nvPr/>
        </p:nvSpPr>
        <p:spPr>
          <a:xfrm>
            <a:off x="502920" y="6333054"/>
            <a:ext cx="9853980" cy="646331"/>
          </a:xfrm>
          <a:prstGeom prst="rect">
            <a:avLst/>
          </a:prstGeom>
          <a:noFill/>
        </p:spPr>
        <p:txBody>
          <a:bodyPr wrap="none" rtlCol="0">
            <a:spAutoFit/>
          </a:bodyPr>
          <a:lstStyle/>
          <a:p>
            <a:r>
              <a:rPr lang="en-GB" altLang="en-GB" dirty="0"/>
              <a:t>Direct link - https://arcoes-dst.liverpool.ac.uk/EHRC/bootleaf-master3/index_DST_F2.php?map_no=9 </a:t>
            </a:r>
          </a:p>
          <a:p>
            <a:endParaRPr lang="en-GB" dirty="0"/>
          </a:p>
        </p:txBody>
      </p:sp>
    </p:spTree>
    <p:extLst>
      <p:ext uri="{BB962C8B-B14F-4D97-AF65-F5344CB8AC3E}">
        <p14:creationId xmlns:p14="http://schemas.microsoft.com/office/powerpoint/2010/main" val="286698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5394" y="1005840"/>
            <a:ext cx="1810669" cy="1761897"/>
          </a:xfrm>
          <a:prstGeom prst="rect">
            <a:avLst/>
          </a:prstGeom>
        </p:spPr>
      </p:pic>
      <p:sp>
        <p:nvSpPr>
          <p:cNvPr id="2" name="Title 1"/>
          <p:cNvSpPr>
            <a:spLocks noGrp="1"/>
          </p:cNvSpPr>
          <p:nvPr>
            <p:ph type="title"/>
          </p:nvPr>
        </p:nvSpPr>
        <p:spPr/>
        <p:txBody>
          <a:bodyPr numCol="1">
            <a:normAutofit/>
          </a:bodyPr>
          <a:lstStyle/>
          <a:p>
            <a:r>
              <a:rPr lang="en-GB" altLang="en-GB" dirty="0"/>
              <a:t/>
            </a:r>
            <a:br>
              <a:rPr lang="en-GB" altLang="en-GB" dirty="0"/>
            </a:br>
            <a:r>
              <a:rPr lang="en-GB" altLang="en-GB" dirty="0"/>
              <a:t/>
            </a:r>
            <a:br>
              <a:rPr lang="en-GB" altLang="en-GB" dirty="0"/>
            </a:br>
            <a:r>
              <a:rPr lang="en-GB" altLang="en-GB" dirty="0"/>
              <a:t/>
            </a:r>
            <a:br>
              <a:rPr lang="en-GB" altLang="en-GB" dirty="0"/>
            </a:br>
            <a:endParaRPr lang="en-GB" altLang="en-GB" dirty="0"/>
          </a:p>
        </p:txBody>
      </p:sp>
      <p:sp>
        <p:nvSpPr>
          <p:cNvPr id="10" name="Pentagon 9"/>
          <p:cNvSpPr/>
          <p:nvPr/>
        </p:nvSpPr>
        <p:spPr>
          <a:xfrm>
            <a:off x="2" y="265586"/>
            <a:ext cx="3794232" cy="753338"/>
          </a:xfrm>
          <a:prstGeom prst="homePlate">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en-GB" altLang="en-GB" sz="2800" b="1" i="1" noProof="0" dirty="0" smtClean="0">
                <a:solidFill>
                  <a:prstClr val="white"/>
                </a:solidFill>
                <a:latin typeface="Corbel" panose="020B0503020204020204"/>
              </a:rPr>
              <a:t>Wider news</a:t>
            </a:r>
            <a:endParaRPr kumimoji="0" lang="en-GB" altLang="en-GB" sz="2800" b="1" i="1"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2050"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234" y="739301"/>
            <a:ext cx="3607892" cy="22861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AutoShape 4" descr="🔵"/>
          <p:cNvSpPr>
            <a:spLocks noChangeAspect="1" noChangeArrowheads="1"/>
          </p:cNvSpPr>
          <p:nvPr/>
        </p:nvSpPr>
        <p:spPr bwMode="auto">
          <a:xfrm>
            <a:off x="59467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
          <p:cNvSpPr>
            <a:spLocks noChangeAspect="1" noChangeArrowheads="1"/>
          </p:cNvSpPr>
          <p:nvPr/>
        </p:nvSpPr>
        <p:spPr bwMode="auto">
          <a:xfrm>
            <a:off x="106076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
          <p:cNvSpPr>
            <a:spLocks noChangeAspect="1" noChangeArrowheads="1"/>
          </p:cNvSpPr>
          <p:nvPr/>
        </p:nvSpPr>
        <p:spPr bwMode="auto">
          <a:xfrm>
            <a:off x="144049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3794234" y="3003587"/>
            <a:ext cx="3607893" cy="3139321"/>
          </a:xfrm>
          <a:prstGeom prst="rect">
            <a:avLst/>
          </a:prstGeom>
          <a:solidFill>
            <a:srgbClr val="92D050"/>
          </a:solidFill>
        </p:spPr>
        <p:txBody>
          <a:bodyPr wrap="square" rtlCol="0">
            <a:spAutoFit/>
          </a:bodyPr>
          <a:lstStyle/>
          <a:p>
            <a:endParaRPr lang="en-GB" dirty="0" smtClean="0"/>
          </a:p>
          <a:p>
            <a:pPr lvl="0" defTabSz="914400" eaLnBrk="0" fontAlgn="base" hangingPunct="0">
              <a:spcBef>
                <a:spcPct val="0"/>
              </a:spcBef>
              <a:spcAft>
                <a:spcPct val="0"/>
              </a:spcAft>
            </a:pPr>
            <a:r>
              <a:rPr lang="en-US" altLang="en-US" dirty="0"/>
              <a:t>UKCR Researchers will be </a:t>
            </a:r>
            <a:r>
              <a:rPr lang="en-US" altLang="en-US" dirty="0" smtClean="0"/>
              <a:t>speaking</a:t>
            </a:r>
            <a:endParaRPr lang="en-US" altLang="en-US" dirty="0"/>
          </a:p>
          <a:p>
            <a:pPr marL="171450" lvl="0" indent="-171450" defTabSz="914400" eaLnBrk="0" fontAlgn="base" hangingPunct="0">
              <a:spcBef>
                <a:spcPct val="0"/>
              </a:spcBef>
              <a:spcAft>
                <a:spcPct val="0"/>
              </a:spcAft>
              <a:buFont typeface="Arial" panose="020B0604020202020204" pitchFamily="34" charset="0"/>
              <a:buChar char="•"/>
            </a:pPr>
            <a:r>
              <a:rPr lang="en-US" altLang="en-US" dirty="0"/>
              <a:t>  Theodore Shepherd on Risks &amp; </a:t>
            </a:r>
            <a:r>
              <a:rPr lang="en-US" altLang="en-US" dirty="0" smtClean="0"/>
              <a:t>    Extremes   </a:t>
            </a:r>
            <a:r>
              <a:rPr lang="en-US" altLang="en-US" dirty="0"/>
              <a:t>          </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t>Rachel Warren on Tipping Points             </a:t>
            </a:r>
          </a:p>
          <a:p>
            <a:pPr marL="285750" lvl="0" indent="-285750" defTabSz="914400" eaLnBrk="0" fontAlgn="base" hangingPunct="0">
              <a:spcBef>
                <a:spcPct val="0"/>
              </a:spcBef>
              <a:spcAft>
                <a:spcPct val="0"/>
              </a:spcAft>
              <a:buFont typeface="Arial" panose="020B0604020202020204" pitchFamily="34" charset="0"/>
              <a:buChar char="•"/>
            </a:pPr>
            <a:r>
              <a:rPr lang="en-US" altLang="en-US" dirty="0"/>
              <a:t>Charlotte Lyddon on Communicating Impacts </a:t>
            </a:r>
          </a:p>
          <a:p>
            <a:pPr lvl="0" defTabSz="914400" eaLnBrk="0" fontAlgn="base" hangingPunct="0">
              <a:spcBef>
                <a:spcPct val="0"/>
              </a:spcBef>
              <a:spcAft>
                <a:spcPct val="0"/>
              </a:spcAft>
            </a:pPr>
            <a:r>
              <a:rPr lang="en-US" altLang="en-US" dirty="0"/>
              <a:t>Register here: https://</a:t>
            </a:r>
            <a:r>
              <a:rPr lang="en-US" altLang="en-US" dirty="0" smtClean="0"/>
              <a:t>www.digitalevents.uk/climaterisksummit</a:t>
            </a:r>
            <a:endParaRPr lang="en-GB" dirty="0"/>
          </a:p>
        </p:txBody>
      </p:sp>
      <p:pic>
        <p:nvPicPr>
          <p:cNvPr id="2056" name="Picture 8" descr="ri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6148" y="2493626"/>
            <a:ext cx="3886200" cy="21719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676148" y="739300"/>
            <a:ext cx="3886200" cy="1754326"/>
          </a:xfrm>
          <a:prstGeom prst="rect">
            <a:avLst/>
          </a:prstGeom>
          <a:solidFill>
            <a:schemeClr val="accent3">
              <a:lumMod val="50000"/>
            </a:schemeClr>
          </a:solidFill>
        </p:spPr>
        <p:txBody>
          <a:bodyPr wrap="square" rtlCol="0">
            <a:spAutoFit/>
          </a:bodyPr>
          <a:lstStyle/>
          <a:p>
            <a:r>
              <a:rPr lang="en-GB" b="1" dirty="0" smtClean="0">
                <a:solidFill>
                  <a:schemeClr val="bg1">
                    <a:lumMod val="95000"/>
                  </a:schemeClr>
                </a:solidFill>
              </a:rPr>
              <a:t>UK Centre for Ecology and Hydrology</a:t>
            </a:r>
          </a:p>
          <a:p>
            <a:r>
              <a:rPr lang="en-GB" b="1" dirty="0" smtClean="0">
                <a:solidFill>
                  <a:schemeClr val="bg1">
                    <a:lumMod val="95000"/>
                  </a:schemeClr>
                </a:solidFill>
              </a:rPr>
              <a:t> Survey</a:t>
            </a:r>
          </a:p>
          <a:p>
            <a:r>
              <a:rPr lang="en-GB" dirty="0" smtClean="0">
                <a:solidFill>
                  <a:schemeClr val="bg1">
                    <a:lumMod val="95000"/>
                  </a:schemeClr>
                </a:solidFill>
              </a:rPr>
              <a:t>Please </a:t>
            </a:r>
            <a:r>
              <a:rPr lang="en-GB" dirty="0">
                <a:solidFill>
                  <a:schemeClr val="bg1">
                    <a:lumMod val="95000"/>
                  </a:schemeClr>
                </a:solidFill>
              </a:rPr>
              <a:t>take part in a short survey </a:t>
            </a:r>
            <a:r>
              <a:rPr lang="en-GB" dirty="0" smtClean="0">
                <a:solidFill>
                  <a:schemeClr val="bg1">
                    <a:lumMod val="95000"/>
                  </a:schemeClr>
                </a:solidFill>
              </a:rPr>
              <a:t>assessing </a:t>
            </a:r>
            <a:r>
              <a:rPr lang="en-GB" dirty="0">
                <a:solidFill>
                  <a:schemeClr val="bg1">
                    <a:lumMod val="95000"/>
                  </a:schemeClr>
                </a:solidFill>
              </a:rPr>
              <a:t>interest in hydrological projections for future climates and associated datasets. </a:t>
            </a:r>
          </a:p>
        </p:txBody>
      </p:sp>
      <p:sp>
        <p:nvSpPr>
          <p:cNvPr id="16" name="TextBox 15"/>
          <p:cNvSpPr txBox="1"/>
          <p:nvPr/>
        </p:nvSpPr>
        <p:spPr>
          <a:xfrm>
            <a:off x="7676148" y="4665580"/>
            <a:ext cx="3886200" cy="1477328"/>
          </a:xfrm>
          <a:prstGeom prst="rect">
            <a:avLst/>
          </a:prstGeom>
          <a:solidFill>
            <a:schemeClr val="accent3">
              <a:lumMod val="50000"/>
            </a:schemeClr>
          </a:solidFill>
        </p:spPr>
        <p:txBody>
          <a:bodyPr wrap="square" rtlCol="0">
            <a:spAutoFit/>
          </a:bodyPr>
          <a:lstStyle/>
          <a:p>
            <a:r>
              <a:rPr lang="en-GB" dirty="0" smtClean="0">
                <a:solidFill>
                  <a:schemeClr val="bg1">
                    <a:lumMod val="95000"/>
                  </a:schemeClr>
                </a:solidFill>
              </a:rPr>
              <a:t>https</a:t>
            </a:r>
            <a:r>
              <a:rPr lang="en-GB" dirty="0">
                <a:solidFill>
                  <a:schemeClr val="bg1">
                    <a:lumMod val="95000"/>
                  </a:schemeClr>
                </a:solidFill>
              </a:rPr>
              <a:t>://</a:t>
            </a:r>
            <a:r>
              <a:rPr lang="en-GB" dirty="0" smtClean="0">
                <a:solidFill>
                  <a:schemeClr val="bg1">
                    <a:lumMod val="95000"/>
                  </a:schemeClr>
                </a:solidFill>
              </a:rPr>
              <a:t>ceh-online-surveys.onlinesurveys.ac.uk/uk-scape-water-futures-stakeholder-questionnaire</a:t>
            </a:r>
          </a:p>
          <a:p>
            <a:endParaRPr lang="en-GB" dirty="0"/>
          </a:p>
        </p:txBody>
      </p:sp>
      <p:sp>
        <p:nvSpPr>
          <p:cNvPr id="17" name="TextBox 16"/>
          <p:cNvSpPr txBox="1"/>
          <p:nvPr/>
        </p:nvSpPr>
        <p:spPr>
          <a:xfrm>
            <a:off x="85409" y="3003587"/>
            <a:ext cx="3282502" cy="1815882"/>
          </a:xfrm>
          <a:prstGeom prst="rect">
            <a:avLst/>
          </a:prstGeom>
          <a:noFill/>
        </p:spPr>
        <p:txBody>
          <a:bodyPr wrap="none" rtlCol="0">
            <a:spAutoFit/>
          </a:bodyPr>
          <a:lstStyle/>
          <a:p>
            <a:r>
              <a:rPr lang="en-GB" sz="2800" dirty="0" smtClean="0">
                <a:solidFill>
                  <a:schemeClr val="bg1">
                    <a:lumMod val="95000"/>
                  </a:schemeClr>
                </a:solidFill>
              </a:rPr>
              <a:t>Climate Risk Summit</a:t>
            </a:r>
          </a:p>
          <a:p>
            <a:endParaRPr lang="en-GB" sz="2800" dirty="0">
              <a:solidFill>
                <a:schemeClr val="bg1">
                  <a:lumMod val="95000"/>
                </a:schemeClr>
              </a:solidFill>
            </a:endParaRPr>
          </a:p>
          <a:p>
            <a:endParaRPr lang="en-GB" sz="2800" dirty="0" smtClean="0">
              <a:solidFill>
                <a:schemeClr val="bg1">
                  <a:lumMod val="95000"/>
                </a:schemeClr>
              </a:solidFill>
            </a:endParaRPr>
          </a:p>
          <a:p>
            <a:r>
              <a:rPr lang="en-GB" sz="2800" dirty="0" smtClean="0">
                <a:solidFill>
                  <a:schemeClr val="bg1">
                    <a:lumMod val="95000"/>
                  </a:schemeClr>
                </a:solidFill>
              </a:rPr>
              <a:t>UKCEH Survey</a:t>
            </a:r>
            <a:endParaRPr lang="en-GB" sz="2800" dirty="0">
              <a:solidFill>
                <a:schemeClr val="bg1">
                  <a:lumMod val="95000"/>
                </a:schemeClr>
              </a:solidFill>
            </a:endParaRPr>
          </a:p>
        </p:txBody>
      </p:sp>
    </p:spTree>
    <p:extLst>
      <p:ext uri="{BB962C8B-B14F-4D97-AF65-F5344CB8AC3E}">
        <p14:creationId xmlns:p14="http://schemas.microsoft.com/office/powerpoint/2010/main" val="119179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25" y="1097073"/>
            <a:ext cx="8258723" cy="3854299"/>
          </a:xfrm>
        </p:spPr>
        <p:txBody>
          <a:bodyPr numCol="1" anchor="ctr">
            <a:normAutofit/>
          </a:bodyPr>
          <a:lstStyle/>
          <a:p>
            <a:pPr>
              <a:lnSpc>
                <a:spcPct val="100000"/>
              </a:lnSpc>
              <a:spcBef>
                <a:spcPts val="0"/>
              </a:spcBef>
              <a:spcAft>
                <a:spcPts val="1800"/>
              </a:spcAft>
              <a:defRPr/>
            </a:pPr>
            <a:r>
              <a:rPr lang="en-GB" altLang="en-GB" sz="4900" b="1">
                <a:solidFill>
                  <a:schemeClr val="bg1"/>
                </a:solidFill>
              </a:rPr>
              <a:t/>
            </a:r>
            <a:br>
              <a:rPr lang="en-GB" altLang="en-GB" sz="4900" b="1">
                <a:solidFill>
                  <a:schemeClr val="bg1"/>
                </a:solidFill>
              </a:rPr>
            </a:br>
            <a:r>
              <a:rPr lang="en-US" sz="3200">
                <a:solidFill>
                  <a:schemeClr val="bg1"/>
                </a:solidFill>
                <a:ea typeface="+mj-lt"/>
                <a:cs typeface="+mj-lt"/>
              </a:rPr>
              <a:t/>
            </a:r>
            <a:br>
              <a:rPr lang="en-US" sz="3200">
                <a:solidFill>
                  <a:schemeClr val="bg1"/>
                </a:solidFill>
                <a:ea typeface="+mj-lt"/>
                <a:cs typeface="+mj-lt"/>
              </a:rPr>
            </a:br>
            <a:endParaRPr lang="en-US" sz="4000">
              <a:solidFill>
                <a:schemeClr val="bg1"/>
              </a:solidFill>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14" y="5169920"/>
            <a:ext cx="2588649" cy="763251"/>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tLang="en-GB"/>
          </a:p>
        </p:txBody>
      </p:sp>
      <p:sp>
        <p:nvSpPr>
          <p:cNvPr id="3" name="Rectangle 2"/>
          <p:cNvSpPr/>
          <p:nvPr/>
        </p:nvSpPr>
        <p:spPr>
          <a:xfrm>
            <a:off x="365125" y="782314"/>
            <a:ext cx="8190374" cy="4834657"/>
          </a:xfrm>
          <a:prstGeom prst="rect">
            <a:avLst/>
          </a:prstGeom>
        </p:spPr>
        <p:txBody>
          <a:bodyPr wrap="square" numCol="1">
            <a:spAutoFit/>
          </a:bodyPr>
          <a:lstStyle/>
          <a:p>
            <a:pPr defTabSz="914400">
              <a:lnSpc>
                <a:spcPct val="107000"/>
              </a:lnSpc>
              <a:defRPr/>
            </a:pPr>
            <a:endParaRPr lang="en-GB" altLang="en-GB" sz="36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defTabSz="914400">
              <a:lnSpc>
                <a:spcPct val="107000"/>
              </a:lnSpc>
              <a:defRPr/>
            </a:pPr>
            <a:endParaRPr lang="en-GB" altLang="en-GB" sz="36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defTabSz="914400">
              <a:lnSpc>
                <a:spcPct val="107000"/>
              </a:lnSpc>
              <a:defRPr/>
            </a:pPr>
            <a:r>
              <a:rPr lang="en-GB" altLang="en-GB" sz="36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Coastal Defender</a:t>
            </a:r>
            <a:endParaRPr lang="en-GB" altLang="en-GB" sz="36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alt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defTabSz="914400">
              <a:lnSpc>
                <a:spcPct val="107000"/>
              </a:lnSpc>
            </a:pPr>
            <a:r>
              <a:rPr lang="en-GB" altLang="en-GB" sz="32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Rachel Perks, Met Office</a:t>
            </a:r>
            <a:endParaRPr lang="en-GB" alt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defTabSz="914400">
              <a:lnSpc>
                <a:spcPct val="107000"/>
              </a:lnSpc>
            </a:pPr>
            <a:endParaRPr lang="en-GB" alt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altLang="en-GB" sz="40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altLang="en-GB" sz="4400" dirty="0">
              <a:solidFill>
                <a:schemeClr val="bg1"/>
              </a:solidFill>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6"/>
          <a:stretch>
            <a:fillRect/>
          </a:stretch>
        </p:blipFill>
        <p:spPr>
          <a:xfrm>
            <a:off x="6389370" y="2629162"/>
            <a:ext cx="3168497" cy="1725255"/>
          </a:xfrm>
          <a:prstGeom prst="rect">
            <a:avLst/>
          </a:prstGeom>
        </p:spPr>
      </p:pic>
    </p:spTree>
    <p:extLst>
      <p:ext uri="{BB962C8B-B14F-4D97-AF65-F5344CB8AC3E}">
        <p14:creationId xmlns:p14="http://schemas.microsoft.com/office/powerpoint/2010/main" val="135589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9" y="1298448"/>
            <a:ext cx="8325853" cy="3255264"/>
          </a:xfrm>
        </p:spPr>
        <p:txBody>
          <a:bodyPr numCol="1">
            <a:normAutofit/>
          </a:bodyPr>
          <a:lstStyle/>
          <a:p>
            <a:r>
              <a:rPr lang="en-US" sz="6000" b="1">
                <a:solidFill>
                  <a:schemeClr val="bg1"/>
                </a:solidFill>
                <a:latin typeface="Corbel" panose="020B0503020204020204" pitchFamily="34" charset="0"/>
              </a:rPr>
              <a:t>Questions, answers, discussion</a:t>
            </a:r>
            <a:endParaRPr lang="en-GB" altLang="en-GB" sz="3600" b="1">
              <a:solidFill>
                <a:schemeClr val="bg1"/>
              </a:solidFill>
              <a:latin typeface="Corbel" panose="020B0503020204020204" pitchFamily="34" charset="0"/>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61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912" y="-4267"/>
            <a:ext cx="1937779" cy="1931541"/>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191625" y="6007748"/>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015" y="6122216"/>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numCol="1">
            <a:noAutofit/>
          </a:bodyPr>
          <a:lstStyle/>
          <a:p>
            <a:pPr>
              <a:lnSpc>
                <a:spcPct val="100000"/>
              </a:lnSpc>
              <a:spcBef>
                <a:spcPts val="0"/>
              </a:spcBef>
            </a:pPr>
            <a:r>
              <a:rPr lang="en-GB" altLang="en-GB" sz="5400">
                <a:solidFill>
                  <a:schemeClr val="accent1">
                    <a:lumMod val="50000"/>
                  </a:schemeClr>
                </a:solidFill>
              </a:rPr>
              <a:t>Next webinars:</a:t>
            </a:r>
            <a:endParaRPr lang="en-GB" altLang="en-GB" sz="2200">
              <a:solidFill>
                <a:schemeClr val="accent1">
                  <a:lumMod val="50000"/>
                </a:schemeClr>
              </a:solidFill>
              <a:ea typeface="+mj-lt"/>
              <a:cs typeface="+mj-lt"/>
            </a:endParaRPr>
          </a:p>
        </p:txBody>
      </p:sp>
      <p:sp>
        <p:nvSpPr>
          <p:cNvPr id="7" name="Rectangle 6"/>
          <p:cNvSpPr/>
          <p:nvPr/>
        </p:nvSpPr>
        <p:spPr>
          <a:xfrm>
            <a:off x="216089" y="2945669"/>
            <a:ext cx="8394674" cy="2523768"/>
          </a:xfrm>
          <a:prstGeom prst="rect">
            <a:avLst/>
          </a:prstGeom>
        </p:spPr>
        <p:txBody>
          <a:bodyPr wrap="square" numCol="1">
            <a:spAutoFit/>
          </a:bodyPr>
          <a:lstStyle/>
          <a:p>
            <a:r>
              <a:rPr lang="en-GB" sz="24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17th  November,  2021 </a:t>
            </a:r>
            <a:r>
              <a:rPr lang="en-GB"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12.00-13.00</a:t>
            </a:r>
          </a:p>
          <a:p>
            <a:endParaRPr lang="en-GB" sz="24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r>
              <a:rPr lang="en-GB" sz="2200" b="1" dirty="0"/>
              <a:t>Speaker</a:t>
            </a:r>
            <a:r>
              <a:rPr lang="en-GB" sz="2200" dirty="0"/>
              <a:t>: Jamie Hannaford (UK Centre for Hydrology and Ecology</a:t>
            </a:r>
            <a:r>
              <a:rPr lang="en-GB" sz="2200" dirty="0" smtClean="0"/>
              <a:t>)</a:t>
            </a:r>
          </a:p>
          <a:p>
            <a:endParaRPr lang="en-GB" sz="2200" dirty="0" smtClean="0"/>
          </a:p>
          <a:p>
            <a:r>
              <a:rPr lang="en-GB" sz="2200" b="1" dirty="0" smtClean="0">
                <a:ea typeface="Calibri" panose="020F0502020204030204" pitchFamily="34" charset="0"/>
                <a:cs typeface="Times New Roman" panose="02020603050405020304" pitchFamily="18" charset="0"/>
              </a:rPr>
              <a:t>Title</a:t>
            </a:r>
            <a:r>
              <a:rPr lang="en-GB" sz="2200" b="1" dirty="0">
                <a:ea typeface="Calibri" panose="020F0502020204030204" pitchFamily="34" charset="0"/>
                <a:cs typeface="Times New Roman" panose="02020603050405020304" pitchFamily="18" charset="0"/>
              </a:rPr>
              <a:t>: Enhanced future </a:t>
            </a:r>
            <a:r>
              <a:rPr lang="en-GB" sz="2200" b="1" dirty="0" err="1">
                <a:ea typeface="Calibri" panose="020F0502020204030204" pitchFamily="34" charset="0"/>
                <a:cs typeface="Times New Roman" panose="02020603050405020304" pitchFamily="18" charset="0"/>
              </a:rPr>
              <a:t>FLows</a:t>
            </a:r>
            <a:r>
              <a:rPr lang="en-GB" sz="2200" b="1" dirty="0">
                <a:ea typeface="Calibri" panose="020F0502020204030204" pitchFamily="34" charset="0"/>
                <a:cs typeface="Times New Roman" panose="02020603050405020304" pitchFamily="18" charset="0"/>
              </a:rPr>
              <a:t> and Groundwater (</a:t>
            </a:r>
            <a:r>
              <a:rPr lang="en-GB" sz="2200" b="1" dirty="0" err="1">
                <a:ea typeface="Calibri" panose="020F0502020204030204" pitchFamily="34" charset="0"/>
                <a:cs typeface="Times New Roman" panose="02020603050405020304" pitchFamily="18" charset="0"/>
              </a:rPr>
              <a:t>eFLaG</a:t>
            </a:r>
            <a:r>
              <a:rPr lang="en-GB" sz="2200" b="1" dirty="0">
                <a:ea typeface="Calibri" panose="020F0502020204030204" pitchFamily="34" charset="0"/>
                <a:cs typeface="Times New Roman" panose="02020603050405020304" pitchFamily="18" charset="0"/>
              </a:rPr>
              <a:t>): a climate service to enhance the resilience of the water sector to drought events</a:t>
            </a:r>
          </a:p>
        </p:txBody>
      </p:sp>
      <p:sp>
        <p:nvSpPr>
          <p:cNvPr id="2" name="Rectangle 1"/>
          <p:cNvSpPr/>
          <p:nvPr/>
        </p:nvSpPr>
        <p:spPr>
          <a:xfrm>
            <a:off x="29945" y="5469437"/>
            <a:ext cx="9068517"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numCol="1">
            <a:spAutoFit/>
          </a:bodyPr>
          <a:lstStyle/>
          <a:p>
            <a:pPr marL="914400" indent="-914400"/>
            <a:r>
              <a:rPr lang="en-GB" altLang="en-GB" sz="1600" b="1" i="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Register on our website</a:t>
            </a:r>
            <a:r>
              <a:rPr lang="en-GB" altLang="en-GB" sz="1600" b="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 </a:t>
            </a:r>
          </a:p>
          <a:p>
            <a:pPr marL="914400" indent="-914400"/>
            <a:r>
              <a:rPr lang="en-GB" altLang="en-GB" sz="1600" dirty="0">
                <a:solidFill>
                  <a:srgbClr val="0070C0"/>
                </a:solidFill>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lang="en-GB" altLang="en-GB"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16089" y="1210300"/>
            <a:ext cx="7875859" cy="1779526"/>
          </a:xfrm>
          <a:prstGeom prst="rect">
            <a:avLst/>
          </a:prstGeom>
        </p:spPr>
        <p:txBody>
          <a:bodyPr wrap="square" numCol="1">
            <a:spAutoFit/>
          </a:bodyPr>
          <a:lstStyle/>
          <a:p>
            <a:pPr marL="914400" indent="-914400">
              <a:lnSpc>
                <a:spcPct val="107000"/>
              </a:lnSpc>
              <a:spcAft>
                <a:spcPts val="800"/>
              </a:spcAft>
            </a:pPr>
            <a:r>
              <a:rPr lang="en-GB" altLang="en-GB" sz="24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13th  October, 2021 </a:t>
            </a:r>
            <a:r>
              <a:rPr lang="en-GB" altLang="en-GB" sz="2400" b="1" dirty="0" smtClean="0">
                <a:solidFill>
                  <a:schemeClr val="bg1"/>
                </a:solidFill>
                <a:latin typeface="Corbel" panose="020B0503020204020204" pitchFamily="34" charset="0"/>
                <a:ea typeface="Calibri" panose="020F0502020204030204" pitchFamily="34" charset="0"/>
                <a:cs typeface="Times New Roman" panose="02020603050405020304" pitchFamily="18" charset="0"/>
              </a:rPr>
              <a:t>12.00-13.00</a:t>
            </a:r>
          </a:p>
          <a:p>
            <a:pPr marL="914400" indent="-914400">
              <a:lnSpc>
                <a:spcPct val="107000"/>
              </a:lnSpc>
              <a:spcAft>
                <a:spcPts val="800"/>
              </a:spcAft>
            </a:pPr>
            <a:r>
              <a:rPr lang="en-GB" altLang="en-GB" sz="2200" b="1" dirty="0" smtClean="0">
                <a:ea typeface="Calibri" panose="020F0502020204030204" pitchFamily="34" charset="0"/>
                <a:cs typeface="Times New Roman" panose="02020603050405020304" pitchFamily="18" charset="0"/>
              </a:rPr>
              <a:t>Speaker</a:t>
            </a:r>
            <a:r>
              <a:rPr lang="en-GB" altLang="en-GB" sz="2200" b="1" dirty="0">
                <a:ea typeface="Calibri" panose="020F0502020204030204" pitchFamily="34" charset="0"/>
                <a:cs typeface="Times New Roman" panose="02020603050405020304" pitchFamily="18" charset="0"/>
              </a:rPr>
              <a:t>:	</a:t>
            </a:r>
            <a:r>
              <a:rPr lang="en-GB" altLang="en-GB" sz="2200" dirty="0"/>
              <a:t> </a:t>
            </a:r>
            <a:r>
              <a:rPr lang="en-GB" altLang="en-GB" sz="2200" b="1" dirty="0"/>
              <a:t>Andrew Carr and Chris Bishop (</a:t>
            </a:r>
            <a:r>
              <a:rPr lang="en-GB" altLang="en-GB" sz="2200" b="1" dirty="0" smtClean="0"/>
              <a:t>DEFRA)</a:t>
            </a:r>
          </a:p>
          <a:p>
            <a:pPr marL="914400" indent="-914400">
              <a:lnSpc>
                <a:spcPct val="107000"/>
              </a:lnSpc>
              <a:spcAft>
                <a:spcPts val="800"/>
              </a:spcAft>
            </a:pPr>
            <a:r>
              <a:rPr lang="en-GB" altLang="en-GB" sz="2200" b="1" dirty="0" smtClean="0">
                <a:ea typeface="Calibri" panose="020F0502020204030204" pitchFamily="34" charset="0"/>
                <a:cs typeface="Times New Roman" panose="02020603050405020304" pitchFamily="18" charset="0"/>
              </a:rPr>
              <a:t>Title</a:t>
            </a:r>
            <a:r>
              <a:rPr lang="en-GB" altLang="en-GB" sz="2200" dirty="0">
                <a:ea typeface="Calibri" panose="020F0502020204030204" pitchFamily="34" charset="0"/>
                <a:cs typeface="Times New Roman" panose="02020603050405020304" pitchFamily="18" charset="0"/>
              </a:rPr>
              <a:t>: </a:t>
            </a:r>
            <a:r>
              <a:rPr lang="en-GB" altLang="en-GB" sz="2200" dirty="0"/>
              <a:t> </a:t>
            </a:r>
            <a:r>
              <a:rPr lang="en-GB" altLang="en-GB" sz="2200" dirty="0" smtClean="0"/>
              <a:t> </a:t>
            </a:r>
            <a:r>
              <a:rPr lang="en-GB" altLang="en-GB" sz="2200" b="1" dirty="0" smtClean="0"/>
              <a:t>UK </a:t>
            </a:r>
            <a:r>
              <a:rPr lang="en-GB" altLang="en-GB" sz="2200" b="1" dirty="0"/>
              <a:t>Government Approaches for </a:t>
            </a:r>
            <a:r>
              <a:rPr lang="en-GB" altLang="en-GB" sz="2200" b="1" dirty="0" smtClean="0"/>
              <a:t>Domestic  Adaptation and </a:t>
            </a:r>
            <a:r>
              <a:rPr lang="en-GB" altLang="en-GB" sz="2200" b="1" dirty="0"/>
              <a:t>Resilience </a:t>
            </a:r>
            <a:endParaRPr lang="en-GB" altLang="en-GB" sz="2200" b="1" dirty="0">
              <a:solidFill>
                <a:srgbClr val="000000"/>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7690" y="1586808"/>
            <a:ext cx="1940423" cy="1265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7"/>
          <a:stretch>
            <a:fillRect/>
          </a:stretch>
        </p:blipFill>
        <p:spPr>
          <a:xfrm>
            <a:off x="8515982" y="3639337"/>
            <a:ext cx="1751930" cy="1297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7558968"/>
      </p:ext>
    </p:extLst>
  </p:cSld>
  <p:clrMapOvr>
    <a:masterClrMapping/>
  </p:clrMapOvr>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89AAE0-AC03-40FF-8711-EE4CD7D2660C}">
  <ds:schemaRefs>
    <ds:schemaRef ds:uri="http://schemas.microsoft.com/office/2006/documentManagement/types"/>
    <ds:schemaRef ds:uri="http://schemas.openxmlformats.org/package/2006/metadata/core-properties"/>
    <ds:schemaRef ds:uri="http://www.w3.org/XML/1998/namespace"/>
    <ds:schemaRef ds:uri="http://purl.org/dc/elements/1.1/"/>
    <ds:schemaRef ds:uri="beb20fc5-2c51-4543-b6f9-a2f51fb33384"/>
    <ds:schemaRef ds:uri="http://schemas.microsoft.com/office/2006/metadata/properties"/>
    <ds:schemaRef ds:uri="http://purl.org/dc/terms/"/>
    <ds:schemaRef ds:uri="http://schemas.microsoft.com/office/infopath/2007/PartnerControls"/>
    <ds:schemaRef ds:uri="8a03cd44-7435-4cc0-9b31-fee50fc395cf"/>
    <ds:schemaRef ds:uri="http://purl.org/dc/dcmitype/"/>
  </ds:schemaRefs>
</ds:datastoreItem>
</file>

<file path=customXml/itemProps2.xml><?xml version="1.0" encoding="utf-8"?>
<ds:datastoreItem xmlns:ds="http://schemas.openxmlformats.org/officeDocument/2006/customXml" ds:itemID="{49FC6583-0AE5-4484-AA1F-D5E26C3BE0F7}">
  <ds:schemaRefs>
    <ds:schemaRef ds:uri="8a03cd44-7435-4cc0-9b31-fee50fc395cf"/>
    <ds:schemaRef ds:uri="beb20fc5-2c51-4543-b6f9-a2f51fb333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04FFB4-D834-4309-B1D4-D0131562D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721</TotalTime>
  <Words>374</Words>
  <Application>Microsoft Office PowerPoint</Application>
  <PresentationFormat>Widescreen</PresentationFormat>
  <Paragraphs>94</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Corbel</vt:lpstr>
      <vt:lpstr>Times New Roman</vt:lpstr>
      <vt:lpstr>Wingdings 2</vt:lpstr>
      <vt:lpstr>Frame</vt:lpstr>
      <vt:lpstr>SPF UK Climate Resilience Programme  Webinar Series 2021</vt:lpstr>
      <vt:lpstr>PowerPoint Presentation</vt:lpstr>
      <vt:lpstr>PowerPoint Presentation</vt:lpstr>
      <vt:lpstr>   New UKCR Publications</vt:lpstr>
      <vt:lpstr> New decision support tool </vt:lpstr>
      <vt:lpstr>   </vt:lpstr>
      <vt:lpstr>  </vt:lpstr>
      <vt:lpstr>Questions, answers, discussion</vt:lpstr>
      <vt:lpstr>Next webinars:</vt:lpstr>
      <vt:lpstr>Contact details  Website: www.ukclimateresilience.org   Twitter: @UKCRP_SPF  YouTube: UK Climate Resilience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Hayley</dc:creator>
  <cp:lastModifiedBy>Jane Stanbury</cp:lastModifiedBy>
  <cp:revision>51</cp:revision>
  <dcterms:created xsi:type="dcterms:W3CDTF">2020-05-22T12:36:03Z</dcterms:created>
  <dcterms:modified xsi:type="dcterms:W3CDTF">2021-09-29T10:38:27Z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