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59" r:id="rId4"/>
  </p:sldMasterIdLst>
  <p:notesMasterIdLst>
    <p:notesMasterId r:id="rId15"/>
  </p:notes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863A84"/>
    <a:srgbClr val="7F415F"/>
    <a:srgbClr val="09B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152" autoAdjust="0"/>
  </p:normalViewPr>
  <p:slideViewPr>
    <p:cSldViewPr snapToGrid="0">
      <p:cViewPr varScale="1">
        <p:scale>
          <a:sx n="56" d="100"/>
          <a:sy n="56" d="100"/>
        </p:scale>
        <p:origin x="10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numCol="1" rtlCol="0"/>
          <a:lstStyle>
            <a:lvl1pPr algn="l">
              <a:defRPr sz="1200"/>
            </a:lvl1pPr>
          </a:lstStyle>
          <a:p>
            <a:endParaRPr lang="en-GB" alt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numCol="1" rtlCol="0"/>
          <a:lstStyle>
            <a:lvl1pPr algn="r">
              <a:defRPr sz="1200"/>
            </a:lvl1pPr>
          </a:lstStyle>
          <a:p>
            <a:fld id="{D2E91544-CA07-42A1-84AE-DC3E2CE10220}" type="datetimeFigureOut">
              <a:rPr lang="en-GB" altLang="en-GB" smtClean="0"/>
              <a:t>29/09/2021</a:t>
            </a:fld>
            <a:endParaRPr lang="en-GB" alt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numCol="1" rtlCol="0" anchor="ctr"/>
          <a:lstStyle/>
          <a:p>
            <a:endParaRPr lang="en-GB" alt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numCol="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lt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numCol="1" rtlCol="0" anchor="b"/>
          <a:lstStyle>
            <a:lvl1pPr algn="l">
              <a:defRPr sz="1200"/>
            </a:lvl1pPr>
          </a:lstStyle>
          <a:p>
            <a:endParaRPr lang="en-GB" alt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numCol="1" rtlCol="0" anchor="b"/>
          <a:lstStyle>
            <a:lvl1pPr algn="r">
              <a:defRPr sz="1200"/>
            </a:lvl1pPr>
          </a:lstStyle>
          <a:p>
            <a:fld id="{8CD7D084-C66D-4EE9-8753-B3E322AD1CAB}" type="slidenum">
              <a:rPr lang="en-GB" altLang="en-GB" smtClean="0"/>
              <a:t>‹#›</a:t>
            </a:fld>
            <a:endParaRPr lang="en-GB" altLang="en-GB"/>
          </a:p>
        </p:txBody>
      </p:sp>
    </p:spTree>
    <p:extLst>
      <p:ext uri="{BB962C8B-B14F-4D97-AF65-F5344CB8AC3E}">
        <p14:creationId xmlns:p14="http://schemas.microsoft.com/office/powerpoint/2010/main" val="3214618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endParaRPr lang="en-GB" altLang="en-GB"/>
          </a:p>
        </p:txBody>
      </p:sp>
      <p:sp>
        <p:nvSpPr>
          <p:cNvPr id="4" name="Slide Number Placeholder 3"/>
          <p:cNvSpPr>
            <a:spLocks noGrp="1"/>
          </p:cNvSpPr>
          <p:nvPr>
            <p:ph type="sldNum" sz="quarter" idx="10"/>
          </p:nvPr>
        </p:nvSpPr>
        <p:spPr/>
        <p:txBody>
          <a:bodyPr numCol="1"/>
          <a:lstStyle/>
          <a:p>
            <a:fld id="{8CD7D084-C66D-4EE9-8753-B3E322AD1CAB}" type="slidenum">
              <a:rPr lang="en-GB" altLang="en-GB" smtClean="0"/>
              <a:t>1</a:t>
            </a:fld>
            <a:endParaRPr lang="en-GB" altLang="en-GB"/>
          </a:p>
        </p:txBody>
      </p:sp>
    </p:spTree>
    <p:extLst>
      <p:ext uri="{BB962C8B-B14F-4D97-AF65-F5344CB8AC3E}">
        <p14:creationId xmlns:p14="http://schemas.microsoft.com/office/powerpoint/2010/main" val="256772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r>
              <a:rPr lang="en-GB" sz="1200" b="1" i="0" kern="1200" dirty="0" smtClean="0">
                <a:solidFill>
                  <a:schemeClr val="tx1"/>
                </a:solidFill>
                <a:effectLst/>
                <a:latin typeface="+mn-lt"/>
                <a:ea typeface="+mn-ea"/>
                <a:cs typeface="+mn-cs"/>
              </a:rPr>
              <a:t>Rachel Perks</a:t>
            </a:r>
            <a:r>
              <a:rPr lang="en-GB" sz="1200" b="0" i="0" kern="1200" dirty="0" smtClean="0">
                <a:solidFill>
                  <a:schemeClr val="tx1"/>
                </a:solidFill>
                <a:effectLst/>
                <a:latin typeface="+mn-lt"/>
                <a:ea typeface="+mn-ea"/>
                <a:cs typeface="+mn-cs"/>
              </a:rPr>
              <a:t> is currently a Marine Scientist with the Met Office, where she uses climate models to research how changing sea levels and storm surges effect coastal risk. Most recently she has assisted in the review of the Thames Estuary 2100 – 10-year review project. She has several years’ experience working across both the public and private sectors. Her previous experience focused on coastal flood risk where she built coastal modelling suites to simulate wave transformation processes, wave overtopping discharge rates and flood inundation.</a:t>
            </a:r>
            <a:endParaRPr lang="en-GB" alt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numCol="1"/>
          <a:lstStyle/>
          <a:p>
            <a:fld id="{8CD7D084-C66D-4EE9-8753-B3E322AD1CAB}" type="slidenum">
              <a:rPr lang="en-GB" altLang="en-GB" smtClean="0"/>
              <a:t>2</a:t>
            </a:fld>
            <a:endParaRPr lang="en-GB" altLang="en-GB"/>
          </a:p>
        </p:txBody>
      </p:sp>
    </p:spTree>
    <p:extLst>
      <p:ext uri="{BB962C8B-B14F-4D97-AF65-F5344CB8AC3E}">
        <p14:creationId xmlns:p14="http://schemas.microsoft.com/office/powerpoint/2010/main" val="1204602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endParaRPr lang="en-GB" altLang="en-GB"/>
          </a:p>
        </p:txBody>
      </p:sp>
      <p:sp>
        <p:nvSpPr>
          <p:cNvPr id="4" name="Slide Number Placeholder 3"/>
          <p:cNvSpPr>
            <a:spLocks noGrp="1"/>
          </p:cNvSpPr>
          <p:nvPr>
            <p:ph type="sldNum" sz="quarter" idx="5"/>
          </p:nvPr>
        </p:nvSpPr>
        <p:spPr/>
        <p:txBody>
          <a:bodyPr numCol="1"/>
          <a:lstStyle/>
          <a:p>
            <a:fld id="{8CD7D084-C66D-4EE9-8753-B3E322AD1CAB}" type="slidenum">
              <a:rPr lang="en-GB" altLang="en-GB" smtClean="0"/>
              <a:t>3</a:t>
            </a:fld>
            <a:endParaRPr lang="en-GB" altLang="en-GB"/>
          </a:p>
        </p:txBody>
      </p:sp>
    </p:spTree>
    <p:extLst>
      <p:ext uri="{BB962C8B-B14F-4D97-AF65-F5344CB8AC3E}">
        <p14:creationId xmlns:p14="http://schemas.microsoft.com/office/powerpoint/2010/main" val="2570964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r>
              <a:rPr lang="en-GB" altLang="en-GB" dirty="0" smtClean="0"/>
              <a:t>Or you can find the</a:t>
            </a:r>
            <a:r>
              <a:rPr lang="en-GB" altLang="en-GB" baseline="0" dirty="0" smtClean="0"/>
              <a:t> link</a:t>
            </a:r>
            <a:r>
              <a:rPr lang="en-GB" altLang="en-GB" dirty="0" smtClean="0"/>
              <a:t> on the UKCR website Erosion</a:t>
            </a:r>
            <a:r>
              <a:rPr lang="en-GB" altLang="en-GB" baseline="0" dirty="0" smtClean="0"/>
              <a:t> Hazards in River Catchments project page: https://www.ukclimateresilience.org/projects/erosion-hazards-in-river-catchments-making-critical-infrastructure-more-climate-resilient/  </a:t>
            </a:r>
            <a:endParaRPr lang="en-GB" altLang="en-GB" dirty="0"/>
          </a:p>
        </p:txBody>
      </p:sp>
      <p:sp>
        <p:nvSpPr>
          <p:cNvPr id="4" name="Slide Number Placeholder 3"/>
          <p:cNvSpPr>
            <a:spLocks noGrp="1"/>
          </p:cNvSpPr>
          <p:nvPr>
            <p:ph type="sldNum" sz="quarter" idx="10"/>
          </p:nvPr>
        </p:nvSpPr>
        <p:spPr/>
        <p:txBody>
          <a:bodyPr numCol="1"/>
          <a:lstStyle/>
          <a:p>
            <a:fld id="{8CD7D084-C66D-4EE9-8753-B3E322AD1CAB}" type="slidenum">
              <a:rPr lang="en-GB" altLang="en-GB" smtClean="0"/>
              <a:t>5</a:t>
            </a:fld>
            <a:endParaRPr lang="en-GB" altLang="en-GB"/>
          </a:p>
        </p:txBody>
      </p:sp>
    </p:spTree>
    <p:extLst>
      <p:ext uri="{BB962C8B-B14F-4D97-AF65-F5344CB8AC3E}">
        <p14:creationId xmlns:p14="http://schemas.microsoft.com/office/powerpoint/2010/main" val="2253711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endParaRPr lang="en-GB" altLang="en-GB" dirty="0"/>
          </a:p>
        </p:txBody>
      </p:sp>
      <p:sp>
        <p:nvSpPr>
          <p:cNvPr id="4" name="Slide Number Placeholder 3"/>
          <p:cNvSpPr>
            <a:spLocks noGrp="1"/>
          </p:cNvSpPr>
          <p:nvPr>
            <p:ph type="sldNum" sz="quarter" idx="10"/>
          </p:nvPr>
        </p:nvSpPr>
        <p:spPr/>
        <p:txBody>
          <a:bodyPr numCol="1"/>
          <a:lstStyle/>
          <a:p>
            <a:pPr marL="0" marR="0" lvl="0" indent="0" algn="r" defTabSz="457200" rtl="0" eaLnBrk="1" latinLnBrk="0" hangingPunct="1">
              <a:lnSpc>
                <a:spcPct val="100000"/>
              </a:lnSpc>
              <a:spcBef>
                <a:spcPts val="0"/>
              </a:spcBef>
              <a:spcAft>
                <a:spcPts val="0"/>
              </a:spcAft>
              <a:buClrTx/>
              <a:buSzTx/>
              <a:buFontTx/>
              <a:buNone/>
              <a:tabLst/>
              <a:defRPr/>
            </a:pPr>
            <a:fld id="{8CD7D084-C66D-4EE9-8753-B3E322AD1CAB}" type="slidenum">
              <a:rPr kumimoji="0" lang="en-GB" alt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latinLnBrk="0" hangingPunct="1">
                <a:lnSpc>
                  <a:spcPct val="100000"/>
                </a:lnSpc>
                <a:spcBef>
                  <a:spcPts val="0"/>
                </a:spcBef>
                <a:spcAft>
                  <a:spcPts val="0"/>
                </a:spcAft>
                <a:buClrTx/>
                <a:buSzTx/>
                <a:buFontTx/>
                <a:buNone/>
                <a:tabLst/>
                <a:defRPr/>
              </a:pPr>
              <a:t>6</a:t>
            </a:fld>
            <a:endParaRPr kumimoji="0" lang="en-GB" alt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7753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endParaRPr lang="en-GB" altLang="en-GB"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numCol="1"/>
          <a:lstStyle/>
          <a:p>
            <a:pPr marL="0" marR="0" lvl="0" indent="0" algn="r" defTabSz="457200" rtl="0" eaLnBrk="1" latinLnBrk="0" hangingPunct="1">
              <a:lnSpc>
                <a:spcPct val="100000"/>
              </a:lnSpc>
              <a:spcBef>
                <a:spcPts val="0"/>
              </a:spcBef>
              <a:spcAft>
                <a:spcPts val="0"/>
              </a:spcAft>
              <a:buClrTx/>
              <a:buSzTx/>
              <a:buFontTx/>
              <a:buNone/>
              <a:tabLst/>
              <a:defRPr/>
            </a:pPr>
            <a:fld id="{8CD7D084-C66D-4EE9-8753-B3E322AD1CAB}" type="slidenum">
              <a:rPr kumimoji="0" lang="en-GB" alt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latinLnBrk="0" hangingPunct="1">
                <a:lnSpc>
                  <a:spcPct val="100000"/>
                </a:lnSpc>
                <a:spcBef>
                  <a:spcPts val="0"/>
                </a:spcBef>
                <a:spcAft>
                  <a:spcPts val="0"/>
                </a:spcAft>
                <a:buClrTx/>
                <a:buSzTx/>
                <a:buFontTx/>
                <a:buNone/>
                <a:tabLst/>
                <a:defRPr/>
              </a:pPr>
              <a:t>7</a:t>
            </a:fld>
            <a:endParaRPr kumimoji="0" lang="en-GB" alt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1527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endParaRPr lang="en-GB" altLang="en-GB"/>
          </a:p>
        </p:txBody>
      </p:sp>
      <p:sp>
        <p:nvSpPr>
          <p:cNvPr id="4" name="Slide Number Placeholder 3"/>
          <p:cNvSpPr>
            <a:spLocks noGrp="1"/>
          </p:cNvSpPr>
          <p:nvPr>
            <p:ph type="sldNum" sz="quarter" idx="10"/>
          </p:nvPr>
        </p:nvSpPr>
        <p:spPr/>
        <p:txBody>
          <a:bodyPr numCol="1"/>
          <a:lstStyle/>
          <a:p>
            <a:fld id="{3EBE5CD9-B1E0-5449-882C-D7612EAAB293}" type="slidenum">
              <a:rPr lang="en-US" smtClean="0"/>
              <a:t>9</a:t>
            </a:fld>
            <a:endParaRPr lang="en-US"/>
          </a:p>
        </p:txBody>
      </p:sp>
    </p:spTree>
    <p:extLst>
      <p:ext uri="{BB962C8B-B14F-4D97-AF65-F5344CB8AC3E}">
        <p14:creationId xmlns:p14="http://schemas.microsoft.com/office/powerpoint/2010/main" val="1203478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numCol="1" anchor="b">
            <a:normAutofit/>
          </a:bodyPr>
          <a:lstStyle>
            <a:lvl1pPr algn="l">
              <a:defRPr sz="5900" spc="-100"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numCol="1"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numCol="1"/>
          <a:lstStyle/>
          <a:p>
            <a:fld id="{5586B75A-687E-405C-8A0B-8D00578BA2C3}" type="datetimeFigureOut">
              <a:rPr lang="en-US" dirty="0"/>
              <a:pPr/>
              <a:t>9/29/2021</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4FAB73BC-B049-4115-A692-8D63A059BFB8}" type="slidenum">
              <a:rPr lang="en-US" dirty="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a:t>Click to edit Master title style</a:t>
            </a:r>
          </a:p>
        </p:txBody>
      </p:sp>
      <p:sp>
        <p:nvSpPr>
          <p:cNvPr id="3" name="Vertical Text Placeholder 2"/>
          <p:cNvSpPr>
            <a:spLocks noGrp="1"/>
          </p:cNvSpPr>
          <p:nvPr>
            <p:ph type="body" orient="vert" idx="1"/>
          </p:nvPr>
        </p:nvSpPr>
        <p:spPr/>
        <p:txBody>
          <a:bodyPr vert="eaVert" numCol="1"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numCol="1"/>
          <a:lstStyle/>
          <a:p>
            <a:fld id="{5586B75A-687E-405C-8A0B-8D00578BA2C3}" type="datetimeFigureOut">
              <a:rPr lang="en-US" dirty="0"/>
              <a:pPr/>
              <a:t>9/29/2021</a:t>
            </a:fld>
            <a:endParaRPr lang="en-US"/>
          </a:p>
        </p:txBody>
      </p:sp>
      <p:sp>
        <p:nvSpPr>
          <p:cNvPr id="8" name="Footer Placeholder 7"/>
          <p:cNvSpPr>
            <a:spLocks noGrp="1"/>
          </p:cNvSpPr>
          <p:nvPr>
            <p:ph type="ftr" sz="quarter" idx="11"/>
          </p:nvPr>
        </p:nvSpPr>
        <p:spPr/>
        <p:txBody>
          <a:bodyPr numCol="1"/>
          <a:lstStyle/>
          <a:p>
            <a:endParaRPr lang="en-US"/>
          </a:p>
        </p:txBody>
      </p:sp>
      <p:sp>
        <p:nvSpPr>
          <p:cNvPr id="9" name="Slide Number Placeholder 8"/>
          <p:cNvSpPr>
            <a:spLocks noGrp="1"/>
          </p:cNvSpPr>
          <p:nvPr>
            <p:ph type="sldNum" sz="quarter" idx="12"/>
          </p:nvPr>
        </p:nvSpPr>
        <p:spPr/>
        <p:txBody>
          <a:bodyPr numCol="1"/>
          <a:lstStyle/>
          <a:p>
            <a:fld id="{4FAB73BC-B049-4115-A692-8D63A059BFB8}" type="slidenum">
              <a:rPr lang="en-US" dirty="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numCol="1"/>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numCol="1"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numCol="1"/>
          <a:lstStyle/>
          <a:p>
            <a:fld id="{5586B75A-687E-405C-8A0B-8D00578BA2C3}" type="datetimeFigureOut">
              <a:rPr lang="en-US" dirty="0"/>
              <a:pPr/>
              <a:t>9/29/2021</a:t>
            </a:fld>
            <a:endParaRPr lang="en-US"/>
          </a:p>
        </p:txBody>
      </p:sp>
      <p:sp>
        <p:nvSpPr>
          <p:cNvPr id="8" name="Footer Placeholder 7"/>
          <p:cNvSpPr>
            <a:spLocks noGrp="1"/>
          </p:cNvSpPr>
          <p:nvPr>
            <p:ph type="ftr" sz="quarter" idx="11"/>
          </p:nvPr>
        </p:nvSpPr>
        <p:spPr/>
        <p:txBody>
          <a:bodyPr numCol="1"/>
          <a:lstStyle/>
          <a:p>
            <a:endParaRPr lang="en-US"/>
          </a:p>
        </p:txBody>
      </p:sp>
      <p:sp>
        <p:nvSpPr>
          <p:cNvPr id="9" name="Slide Number Placeholder 8"/>
          <p:cNvSpPr>
            <a:spLocks noGrp="1"/>
          </p:cNvSpPr>
          <p:nvPr>
            <p:ph type="sldNum" sz="quarter" idx="12"/>
          </p:nvPr>
        </p:nvSpPr>
        <p:spPr/>
        <p:txBody>
          <a:bodyPr numCol="1"/>
          <a:lstStyle/>
          <a:p>
            <a:fld id="{4FAB73BC-B049-4115-A692-8D63A059BFB8}" type="slidenum">
              <a:rPr lang="en-US" dirty="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a:t>Click to edit Master title style</a:t>
            </a:r>
          </a:p>
        </p:txBody>
      </p:sp>
      <p:sp>
        <p:nvSpPr>
          <p:cNvPr id="3" name="Content Placeholder 2"/>
          <p:cNvSpPr>
            <a:spLocks noGrp="1"/>
          </p:cNvSpPr>
          <p:nvPr>
            <p:ph idx="1"/>
          </p:nvPr>
        </p:nvSpPr>
        <p:spPr/>
        <p:txBody>
          <a:bodyPr numCol="1"/>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numCol="1"/>
          <a:lstStyle/>
          <a:p>
            <a:fld id="{5586B75A-687E-405C-8A0B-8D00578BA2C3}" type="datetimeFigureOut">
              <a:rPr lang="en-US" dirty="0"/>
              <a:pPr/>
              <a:t>9/29/2021</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4FAB73BC-B049-4115-A692-8D63A059BFB8}"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numCol="1" anchor="b">
            <a:normAutofit/>
          </a:bodyPr>
          <a:lstStyle>
            <a:lvl1pPr>
              <a:defRPr sz="5900" b="0" spc="-100" baseline="0">
                <a:solidFill>
                  <a:schemeClr val="tx1">
                    <a:lumMod val="65000"/>
                    <a:lumOff val="35000"/>
                  </a:schemeClr>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numCol="1"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numCol="1"/>
          <a:lstStyle/>
          <a:p>
            <a:fld id="{5586B75A-687E-405C-8A0B-8D00578BA2C3}" type="datetimeFigureOut">
              <a:rPr lang="en-US" dirty="0"/>
              <a:pPr/>
              <a:t>9/29/2021</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4FAB73BC-B049-4115-A692-8D63A059BFB8}"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numCol="1"/>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numCol="1"/>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numCol="1"/>
          <a:lstStyle/>
          <a:p>
            <a:fld id="{5586B75A-687E-405C-8A0B-8D00578BA2C3}" type="datetimeFigureOut">
              <a:rPr lang="en-US" dirty="0"/>
              <a:pPr/>
              <a:t>9/29/2021</a:t>
            </a:fld>
            <a:endParaRPr lang="en-US"/>
          </a:p>
        </p:txBody>
      </p:sp>
      <p:sp>
        <p:nvSpPr>
          <p:cNvPr id="9" name="Footer Placeholder 8"/>
          <p:cNvSpPr>
            <a:spLocks noGrp="1"/>
          </p:cNvSpPr>
          <p:nvPr>
            <p:ph type="ftr" sz="quarter" idx="11"/>
          </p:nvPr>
        </p:nvSpPr>
        <p:spPr/>
        <p:txBody>
          <a:bodyPr numCol="1"/>
          <a:lstStyle/>
          <a:p>
            <a:endParaRPr lang="en-US"/>
          </a:p>
        </p:txBody>
      </p:sp>
      <p:sp>
        <p:nvSpPr>
          <p:cNvPr id="10" name="Slide Number Placeholder 9"/>
          <p:cNvSpPr>
            <a:spLocks noGrp="1"/>
          </p:cNvSpPr>
          <p:nvPr>
            <p:ph type="sldNum" sz="quarter" idx="12"/>
          </p:nvPr>
        </p:nvSpPr>
        <p:spPr/>
        <p:txBody>
          <a:bodyPr numCol="1"/>
          <a:lstStyle/>
          <a:p>
            <a:fld id="{4FAB73BC-B049-4115-A692-8D63A059BFB8}" type="slidenum">
              <a:rPr lang="en-US" dirty="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numCol="1"/>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numCol="1"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numCol="1"/>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numCol="1"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numCol="1"/>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numCol="1"/>
          <a:lstStyle/>
          <a:p>
            <a:fld id="{5586B75A-687E-405C-8A0B-8D00578BA2C3}" type="datetimeFigureOut">
              <a:rPr lang="en-US" dirty="0"/>
              <a:pPr/>
              <a:t>9/29/2021</a:t>
            </a:fld>
            <a:endParaRPr lang="en-US"/>
          </a:p>
        </p:txBody>
      </p:sp>
      <p:sp>
        <p:nvSpPr>
          <p:cNvPr id="11" name="Footer Placeholder 10"/>
          <p:cNvSpPr>
            <a:spLocks noGrp="1"/>
          </p:cNvSpPr>
          <p:nvPr>
            <p:ph type="ftr" sz="quarter" idx="11"/>
          </p:nvPr>
        </p:nvSpPr>
        <p:spPr/>
        <p:txBody>
          <a:bodyPr numCol="1"/>
          <a:lstStyle/>
          <a:p>
            <a:endParaRPr lang="en-US"/>
          </a:p>
        </p:txBody>
      </p:sp>
      <p:sp>
        <p:nvSpPr>
          <p:cNvPr id="12" name="Slide Number Placeholder 11"/>
          <p:cNvSpPr>
            <a:spLocks noGrp="1"/>
          </p:cNvSpPr>
          <p:nvPr>
            <p:ph type="sldNum" sz="quarter" idx="12"/>
          </p:nvPr>
        </p:nvSpPr>
        <p:spPr/>
        <p:txBody>
          <a:bodyPr numCol="1"/>
          <a:lstStyle/>
          <a:p>
            <a:fld id="{4FAB73BC-B049-4115-A692-8D63A059BFB8}" type="slidenum">
              <a:rPr lang="en-US" dirty="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numCol="1"/>
          <a:lstStyle/>
          <a:p>
            <a:r>
              <a:rPr lang="en-US"/>
              <a:t>Click to edit Master title style</a:t>
            </a:r>
          </a:p>
        </p:txBody>
      </p:sp>
      <p:sp>
        <p:nvSpPr>
          <p:cNvPr id="2" name="Date Placeholder 1"/>
          <p:cNvSpPr>
            <a:spLocks noGrp="1"/>
          </p:cNvSpPr>
          <p:nvPr>
            <p:ph type="dt" sz="half" idx="10"/>
          </p:nvPr>
        </p:nvSpPr>
        <p:spPr/>
        <p:txBody>
          <a:bodyPr numCol="1"/>
          <a:lstStyle/>
          <a:p>
            <a:fld id="{5586B75A-687E-405C-8A0B-8D00578BA2C3}" type="datetimeFigureOut">
              <a:rPr lang="en-US" dirty="0"/>
              <a:pPr/>
              <a:t>9/29/2021</a:t>
            </a:fld>
            <a:endParaRPr lang="en-US"/>
          </a:p>
        </p:txBody>
      </p:sp>
      <p:sp>
        <p:nvSpPr>
          <p:cNvPr id="7" name="Footer Placeholder 6"/>
          <p:cNvSpPr>
            <a:spLocks noGrp="1"/>
          </p:cNvSpPr>
          <p:nvPr>
            <p:ph type="ftr" sz="quarter" idx="11"/>
          </p:nvPr>
        </p:nvSpPr>
        <p:spPr/>
        <p:txBody>
          <a:bodyPr numCol="1"/>
          <a:lstStyle/>
          <a:p>
            <a:endParaRPr lang="en-US"/>
          </a:p>
        </p:txBody>
      </p:sp>
      <p:sp>
        <p:nvSpPr>
          <p:cNvPr id="8" name="Slide Number Placeholder 7"/>
          <p:cNvSpPr>
            <a:spLocks noGrp="1"/>
          </p:cNvSpPr>
          <p:nvPr>
            <p:ph type="sldNum" sz="quarter" idx="12"/>
          </p:nvPr>
        </p:nvSpPr>
        <p:spPr/>
        <p:txBody>
          <a:bodyPr numCol="1"/>
          <a:lstStyle/>
          <a:p>
            <a:fld id="{4FAB73BC-B049-4115-A692-8D63A059BFB8}" type="slidenum">
              <a:rPr lang="en-US" dirty="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numCol="1"/>
          <a:lstStyle/>
          <a:p>
            <a:fld id="{5586B75A-687E-405C-8A0B-8D00578BA2C3}" type="datetimeFigureOut">
              <a:rPr lang="en-US" dirty="0"/>
              <a:pPr/>
              <a:t>9/29/2021</a:t>
            </a:fld>
            <a:endParaRPr lang="en-US"/>
          </a:p>
        </p:txBody>
      </p:sp>
      <p:sp>
        <p:nvSpPr>
          <p:cNvPr id="6" name="Footer Placeholder 5"/>
          <p:cNvSpPr>
            <a:spLocks noGrp="1"/>
          </p:cNvSpPr>
          <p:nvPr>
            <p:ph type="ftr" sz="quarter" idx="11"/>
          </p:nvPr>
        </p:nvSpPr>
        <p:spPr/>
        <p:txBody>
          <a:bodyPr numCol="1"/>
          <a:lstStyle/>
          <a:p>
            <a:endParaRPr lang="en-US"/>
          </a:p>
        </p:txBody>
      </p:sp>
      <p:sp>
        <p:nvSpPr>
          <p:cNvPr id="7" name="Slide Number Placeholder 6"/>
          <p:cNvSpPr>
            <a:spLocks noGrp="1"/>
          </p:cNvSpPr>
          <p:nvPr>
            <p:ph type="sldNum" sz="quarter" idx="12"/>
          </p:nvPr>
        </p:nvSpPr>
        <p:spPr/>
        <p:txBody>
          <a:bodyPr numCol="1"/>
          <a:lstStyle/>
          <a:p>
            <a:fld id="{4FAB73BC-B049-4115-A692-8D63A059BFB8}" type="slidenum">
              <a:rPr lang="en-US" dirty="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numCol="1"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315200" cy="5120640"/>
          </a:xfrm>
        </p:spPr>
        <p:txBody>
          <a:bodyPr numCol="1"/>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3494176"/>
            <a:ext cx="2834640" cy="2321990"/>
          </a:xfrm>
        </p:spPr>
        <p:txBody>
          <a:bodyPr numCol="1"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numCol="1"/>
          <a:lstStyle/>
          <a:p>
            <a:fld id="{5586B75A-687E-405C-8A0B-8D00578BA2C3}" type="datetimeFigureOut">
              <a:rPr lang="en-US" dirty="0"/>
              <a:pPr/>
              <a:t>9/29/2021</a:t>
            </a:fld>
            <a:endParaRPr lang="en-US"/>
          </a:p>
        </p:txBody>
      </p:sp>
      <p:sp>
        <p:nvSpPr>
          <p:cNvPr id="9" name="Footer Placeholder 8"/>
          <p:cNvSpPr>
            <a:spLocks noGrp="1"/>
          </p:cNvSpPr>
          <p:nvPr>
            <p:ph type="ftr" sz="quarter" idx="11"/>
          </p:nvPr>
        </p:nvSpPr>
        <p:spPr/>
        <p:txBody>
          <a:bodyPr numCol="1"/>
          <a:lstStyle/>
          <a:p>
            <a:endParaRPr lang="en-US"/>
          </a:p>
        </p:txBody>
      </p:sp>
      <p:sp>
        <p:nvSpPr>
          <p:cNvPr id="10" name="Slide Number Placeholder 9"/>
          <p:cNvSpPr>
            <a:spLocks noGrp="1"/>
          </p:cNvSpPr>
          <p:nvPr>
            <p:ph type="sldNum" sz="quarter" idx="12"/>
          </p:nvPr>
        </p:nvSpPr>
        <p:spPr/>
        <p:txBody>
          <a:bodyPr numCol="1"/>
          <a:lstStyle/>
          <a:p>
            <a:fld id="{4FAB73BC-B049-4115-A692-8D63A059BFB8}" type="slidenum">
              <a:rPr lang="en-US" dirty="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numCol="1" anchor="b">
            <a:normAutofit/>
          </a:bodyPr>
          <a:lstStyle>
            <a:lvl1pPr>
              <a:defRPr sz="3200" b="0"/>
            </a:lvl1pPr>
          </a:lstStyle>
          <a:p>
            <a:r>
              <a:rPr lang="en-US"/>
              <a:t>Click to edit Master title style</a:t>
            </a:r>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numCol="1"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56032" y="3493008"/>
            <a:ext cx="2834640" cy="2322576"/>
          </a:xfrm>
        </p:spPr>
        <p:txBody>
          <a:bodyPr numCol="1"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numCol="1"/>
          <a:lstStyle/>
          <a:p>
            <a:fld id="{5586B75A-687E-405C-8A0B-8D00578BA2C3}" type="datetimeFigureOut">
              <a:rPr lang="en-US" dirty="0"/>
              <a:pPr/>
              <a:t>9/29/2021</a:t>
            </a:fld>
            <a:endParaRPr lang="en-US"/>
          </a:p>
        </p:txBody>
      </p:sp>
      <p:sp>
        <p:nvSpPr>
          <p:cNvPr id="9" name="Footer Placeholder 8"/>
          <p:cNvSpPr>
            <a:spLocks noGrp="1"/>
          </p:cNvSpPr>
          <p:nvPr>
            <p:ph type="ftr" sz="quarter" idx="11"/>
          </p:nvPr>
        </p:nvSpPr>
        <p:spPr>
          <a:xfrm>
            <a:off x="3499101" y="6356350"/>
            <a:ext cx="5911517" cy="365125"/>
          </a:xfrm>
        </p:spPr>
        <p:txBody>
          <a:bodyPr numCol="1"/>
          <a:lstStyle/>
          <a:p>
            <a:endParaRPr lang="en-US"/>
          </a:p>
        </p:txBody>
      </p:sp>
      <p:sp>
        <p:nvSpPr>
          <p:cNvPr id="10" name="Slide Number Placeholder 9"/>
          <p:cNvSpPr>
            <a:spLocks noGrp="1"/>
          </p:cNvSpPr>
          <p:nvPr>
            <p:ph type="sldNum" sz="quarter" idx="12"/>
          </p:nvPr>
        </p:nvSpPr>
        <p:spPr/>
        <p:txBody>
          <a:bodyPr numCol="1"/>
          <a:lstStyle/>
          <a:p>
            <a:fld id="{4FAB73BC-B049-4115-A692-8D63A059BFB8}" type="slidenum">
              <a:rPr lang="en-US" dirty="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numCol="1"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numCol="1"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numCol="1" rtlCol="0" anchor="ctr"/>
          <a:lstStyle>
            <a:lvl1pPr algn="l">
              <a:defRPr sz="1100">
                <a:solidFill>
                  <a:schemeClr val="tx1">
                    <a:lumMod val="50000"/>
                    <a:lumOff val="50000"/>
                  </a:schemeClr>
                </a:solidFill>
              </a:defRPr>
            </a:lvl1pPr>
          </a:lstStyle>
          <a:p>
            <a:fld id="{5586B75A-687E-405C-8A0B-8D00578BA2C3}" type="datetimeFigureOut">
              <a:rPr lang="en-US" dirty="0"/>
              <a:pPr/>
              <a:t>9/29/2021</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numCol="1"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numCol="1" rtlCol="0" anchor="ctr"/>
          <a:lstStyle>
            <a:lvl1pPr algn="r">
              <a:defRPr sz="1200" b="1">
                <a:solidFill>
                  <a:schemeClr val="accent1"/>
                </a:solidFill>
              </a:defRPr>
            </a:lvl1pPr>
          </a:lstStyle>
          <a:p>
            <a:fld id="{4FAB73BC-B049-4115-A692-8D63A059BFB8}" type="slidenum">
              <a:rPr lang="en-US" dirty="0"/>
              <a:pPr/>
              <a:t>‹#›</a:t>
            </a:fld>
            <a:endParaRPr lang="en-US"/>
          </a:p>
        </p:txBody>
      </p:sp>
    </p:spTree>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gif"/></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0.jfif"/><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5420" y="1529281"/>
            <a:ext cx="7315200" cy="3255264"/>
          </a:xfrm>
        </p:spPr>
        <p:txBody>
          <a:bodyPr numCol="1"/>
          <a:lstStyle/>
          <a:p>
            <a:r>
              <a:rPr lang="en-GB" altLang="en-GB" sz="6000" b="1">
                <a:solidFill>
                  <a:schemeClr val="bg1"/>
                </a:solidFill>
                <a:latin typeface="Corbel" panose="020B0503020204020204" pitchFamily="34" charset="0"/>
              </a:rPr>
              <a:t>SPF UK Climate Resilience Programme </a:t>
            </a:r>
            <a:endParaRPr lang="en-GB" altLang="en-GB">
              <a:solidFill>
                <a:schemeClr val="accent1">
                  <a:lumMod val="50000"/>
                </a:schemeClr>
              </a:solidFill>
            </a:endParaRPr>
          </a:p>
          <a:p>
            <a:r>
              <a:rPr lang="en-GB" altLang="en-GB" sz="3200" b="1">
                <a:solidFill>
                  <a:schemeClr val="accent1">
                    <a:lumMod val="50000"/>
                  </a:schemeClr>
                </a:solidFill>
                <a:latin typeface="Corbel" panose="020B0503020204020204" pitchFamily="34" charset="0"/>
              </a:rPr>
              <a:t>Webinar Series 2021</a:t>
            </a:r>
          </a:p>
        </p:txBody>
      </p:sp>
      <p:pic>
        <p:nvPicPr>
          <p:cNvPr id="4" name="Picture 3" descr="A picture containing device  Description automatically generated">
            <a:extLst>
              <a:ext uri="{FF2B5EF4-FFF2-40B4-BE49-F238E27FC236}">
                <a16:creationId xmlns:a16="http://schemas.microsoft.com/office/drawing/2014/main" id="{CDA4976D-ACFF-408B-95D3-7247E29E10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6374" y="930262"/>
            <a:ext cx="2562412" cy="2498738"/>
          </a:xfrm>
          <a:prstGeom prst="rect">
            <a:avLst/>
          </a:prstGeom>
        </p:spPr>
      </p:pic>
      <p:pic>
        <p:nvPicPr>
          <p:cNvPr id="5" name="Picture 49" descr="A picture containing drawing  Description automatically generated">
            <a:extLst>
              <a:ext uri="{FF2B5EF4-FFF2-40B4-BE49-F238E27FC236}">
                <a16:creationId xmlns:a16="http://schemas.microsoft.com/office/drawing/2014/main" id="{3428CF5F-40F7-4A5F-88DF-959D6F75E3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0" y="5030776"/>
            <a:ext cx="3318907" cy="10415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lose up of a sign  Description automatically generated">
            <a:extLst>
              <a:ext uri="{FF2B5EF4-FFF2-40B4-BE49-F238E27FC236}">
                <a16:creationId xmlns:a16="http://schemas.microsoft.com/office/drawing/2014/main" id="{4C997300-C01F-4E04-B763-5F0E04CD82B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96296" y="5169921"/>
            <a:ext cx="2588649" cy="763251"/>
          </a:xfrm>
          <a:prstGeom prst="rect">
            <a:avLst/>
          </a:prstGeom>
        </p:spPr>
      </p:pic>
      <p:sp>
        <p:nvSpPr>
          <p:cNvPr id="7" name="TextBox 6">
            <a:extLst>
              <a:ext uri="{FF2B5EF4-FFF2-40B4-BE49-F238E27FC236}">
                <a16:creationId xmlns:a16="http://schemas.microsoft.com/office/drawing/2014/main" id="{86F27498-C361-4A65-B3F4-A189A97BBCA7}"/>
              </a:ext>
            </a:extLst>
          </p:cNvPr>
          <p:cNvSpPr txBox="1"/>
          <p:nvPr/>
        </p:nvSpPr>
        <p:spPr>
          <a:xfrm>
            <a:off x="5793115" y="6318548"/>
            <a:ext cx="6383660" cy="461665"/>
          </a:xfrm>
          <a:prstGeom prst="rect">
            <a:avLst/>
          </a:prstGeom>
          <a:noFill/>
        </p:spPr>
        <p:txBody>
          <a:bodyPr wrap="square" numCol="1" rtlCol="0">
            <a:spAutoFit/>
          </a:bodyPr>
          <a:lstStyle/>
          <a:p>
            <a:pPr marL="0" marR="0" lvl="0" indent="0" algn="ctr" defTabSz="457200" rtl="0" eaLnBrk="1" latinLnBrk="0" hangingPunct="1">
              <a:lnSpc>
                <a:spcPct val="100000"/>
              </a:lnSpc>
              <a:spcBef>
                <a:spcPts val="0"/>
              </a:spcBef>
              <a:spcAft>
                <a:spcPts val="0"/>
              </a:spcAft>
              <a:buClrTx/>
              <a:buSzTx/>
              <a:buFontTx/>
              <a:buNone/>
              <a:tabLst/>
              <a:defRPr/>
            </a:pPr>
            <a:r>
              <a:rPr kumimoji="0" lang="en-GB" altLang="en-GB" sz="2400" b="0" i="0" u="none" strike="noStrike" kern="1200" cap="none" spc="0" normalizeH="0" baseline="0" noProof="0">
                <a:ln>
                  <a:noFill/>
                </a:ln>
                <a:solidFill>
                  <a:schemeClr val="accent1">
                    <a:lumMod val="50000"/>
                  </a:schemeClr>
                </a:solidFill>
                <a:effectLst/>
                <a:uLnTx/>
                <a:uFillTx/>
                <a:latin typeface="Corbel" panose="020B0503020204020204"/>
                <a:ea typeface="+mn-ea"/>
                <a:cs typeface="+mn-cs"/>
              </a:rPr>
              <a:t>Website: </a:t>
            </a:r>
            <a:r>
              <a:rPr kumimoji="0" lang="en-GB" altLang="en-GB" sz="2400" b="0" i="0" u="none" strike="noStrike" kern="1200" cap="none" spc="0" normalizeH="0" baseline="0" noProof="0">
                <a:ln>
                  <a:noFill/>
                </a:ln>
                <a:solidFill>
                  <a:srgbClr val="0070C0"/>
                </a:solidFill>
                <a:effectLst/>
                <a:uLnTx/>
                <a:uFillTx/>
                <a:latin typeface="Corbel" panose="020B0503020204020204"/>
                <a:ea typeface="+mn-ea"/>
                <a:cs typeface="+mn-cs"/>
              </a:rPr>
              <a:t>https://www.ukclimateresilience.org/</a:t>
            </a:r>
          </a:p>
        </p:txBody>
      </p:sp>
    </p:spTree>
    <p:extLst>
      <p:ext uri="{BB962C8B-B14F-4D97-AF65-F5344CB8AC3E}">
        <p14:creationId xmlns:p14="http://schemas.microsoft.com/office/powerpoint/2010/main" val="971243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numCol="1">
            <a:normAutofit fontScale="90000"/>
          </a:bodyPr>
          <a:lstStyle/>
          <a:p>
            <a:r>
              <a:rPr lang="en-GB" altLang="en-GB"/>
              <a:t>Contact details</a:t>
            </a:r>
            <a:br>
              <a:rPr lang="en-GB" altLang="en-GB"/>
            </a:br>
            <a:r>
              <a:rPr lang="en-GB" altLang="en-GB"/>
              <a:t/>
            </a:r>
            <a:br>
              <a:rPr lang="en-GB" altLang="en-GB"/>
            </a:br>
            <a:r>
              <a:rPr lang="en-GB" altLang="en-GB" sz="2400" b="1">
                <a:solidFill>
                  <a:schemeClr val="bg1"/>
                </a:solidFill>
                <a:latin typeface="+mn-lt"/>
                <a:cs typeface="Arial" panose="020B0604020202020204" pitchFamily="34" charset="0"/>
              </a:rPr>
              <a:t>Website: </a:t>
            </a:r>
            <a:r>
              <a:rPr lang="en-GB" altLang="en-GB" sz="2400">
                <a:solidFill>
                  <a:schemeClr val="bg1"/>
                </a:solidFill>
                <a:latin typeface="+mn-lt"/>
                <a:cs typeface="Arial" panose="020B0604020202020204" pitchFamily="34" charset="0"/>
              </a:rPr>
              <a:t>www.ukclimateresilience.org</a:t>
            </a:r>
            <a:br>
              <a:rPr lang="en-GB" altLang="en-GB" sz="2400">
                <a:solidFill>
                  <a:schemeClr val="bg1"/>
                </a:solidFill>
                <a:latin typeface="+mn-lt"/>
                <a:cs typeface="Arial" panose="020B0604020202020204" pitchFamily="34" charset="0"/>
              </a:rPr>
            </a:br>
            <a:r>
              <a:rPr lang="en-GB" altLang="en-GB" sz="2400">
                <a:solidFill>
                  <a:schemeClr val="bg1"/>
                </a:solidFill>
                <a:latin typeface="+mn-lt"/>
                <a:cs typeface="Arial" panose="020B0604020202020204" pitchFamily="34" charset="0"/>
              </a:rPr>
              <a:t>	</a:t>
            </a:r>
            <a:br>
              <a:rPr lang="en-GB" altLang="en-GB" sz="2400">
                <a:solidFill>
                  <a:schemeClr val="bg1"/>
                </a:solidFill>
                <a:latin typeface="+mn-lt"/>
                <a:cs typeface="Arial" panose="020B0604020202020204" pitchFamily="34" charset="0"/>
              </a:rPr>
            </a:br>
            <a:r>
              <a:rPr lang="en-GB" altLang="en-GB" sz="2400" b="1">
                <a:solidFill>
                  <a:schemeClr val="bg1"/>
                </a:solidFill>
                <a:latin typeface="+mn-lt"/>
                <a:cs typeface="Arial" panose="020B0604020202020204" pitchFamily="34" charset="0"/>
              </a:rPr>
              <a:t>Twitter:	</a:t>
            </a:r>
            <a:r>
              <a:rPr lang="en-GB" altLang="en-GB" sz="2400">
                <a:solidFill>
                  <a:schemeClr val="bg1"/>
                </a:solidFill>
                <a:latin typeface="+mn-lt"/>
                <a:cs typeface="Arial" panose="020B0604020202020204" pitchFamily="34" charset="0"/>
              </a:rPr>
              <a:t>@UKCRP_SPF</a:t>
            </a:r>
            <a:br>
              <a:rPr lang="en-GB" altLang="en-GB" sz="2400">
                <a:solidFill>
                  <a:schemeClr val="bg1"/>
                </a:solidFill>
                <a:latin typeface="+mn-lt"/>
                <a:cs typeface="Arial" panose="020B0604020202020204" pitchFamily="34" charset="0"/>
              </a:rPr>
            </a:br>
            <a:r>
              <a:rPr lang="en-GB" altLang="en-GB" sz="2400">
                <a:solidFill>
                  <a:schemeClr val="bg1"/>
                </a:solidFill>
                <a:latin typeface="+mn-lt"/>
                <a:cs typeface="Arial" panose="020B0604020202020204" pitchFamily="34" charset="0"/>
              </a:rPr>
              <a:t/>
            </a:r>
            <a:br>
              <a:rPr lang="en-GB" altLang="en-GB" sz="2400">
                <a:solidFill>
                  <a:schemeClr val="bg1"/>
                </a:solidFill>
                <a:latin typeface="+mn-lt"/>
                <a:cs typeface="Arial" panose="020B0604020202020204" pitchFamily="34" charset="0"/>
              </a:rPr>
            </a:br>
            <a:r>
              <a:rPr lang="en-GB" altLang="en-GB" sz="2400" b="1">
                <a:solidFill>
                  <a:schemeClr val="bg1"/>
                </a:solidFill>
                <a:latin typeface="+mn-lt"/>
                <a:cs typeface="Arial" panose="020B0604020202020204" pitchFamily="34" charset="0"/>
              </a:rPr>
              <a:t>YouTube: </a:t>
            </a:r>
            <a:r>
              <a:rPr lang="en-GB" altLang="en-GB" sz="2400">
                <a:solidFill>
                  <a:schemeClr val="bg1"/>
                </a:solidFill>
                <a:latin typeface="+mn-lt"/>
                <a:cs typeface="Arial" panose="020B0604020202020204" pitchFamily="34" charset="0"/>
              </a:rPr>
              <a:t>UK Climate Resilience programme</a:t>
            </a:r>
            <a:endParaRPr lang="en-GB" altLang="en-GB" sz="2400">
              <a:solidFill>
                <a:schemeClr val="bg1"/>
              </a:solidFill>
              <a:latin typeface="+mn-lt"/>
            </a:endParaRPr>
          </a:p>
        </p:txBody>
      </p:sp>
      <p:pic>
        <p:nvPicPr>
          <p:cNvPr id="4" name="Picture 3" descr="A picture containing device  Description automatically generated">
            <a:extLst>
              <a:ext uri="{FF2B5EF4-FFF2-40B4-BE49-F238E27FC236}">
                <a16:creationId xmlns:a16="http://schemas.microsoft.com/office/drawing/2014/main" id="{CDA4976D-ACFF-408B-95D3-7247E29E10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56374" y="930262"/>
            <a:ext cx="2562412" cy="2498738"/>
          </a:xfrm>
          <a:prstGeom prst="rect">
            <a:avLst/>
          </a:prstGeom>
        </p:spPr>
      </p:pic>
      <p:pic>
        <p:nvPicPr>
          <p:cNvPr id="5" name="Picture 49" descr="A picture containing drawing  Description automatically generated">
            <a:extLst>
              <a:ext uri="{FF2B5EF4-FFF2-40B4-BE49-F238E27FC236}">
                <a16:creationId xmlns:a16="http://schemas.microsoft.com/office/drawing/2014/main" id="{3428CF5F-40F7-4A5F-88DF-959D6F75E3F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0" y="5030776"/>
            <a:ext cx="3318907" cy="10415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lose up of a sign  Description automatically generated">
            <a:extLst>
              <a:ext uri="{FF2B5EF4-FFF2-40B4-BE49-F238E27FC236}">
                <a16:creationId xmlns:a16="http://schemas.microsoft.com/office/drawing/2014/main" id="{4C997300-C01F-4E04-B763-5F0E04CD82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6296" y="5169921"/>
            <a:ext cx="2588649" cy="763251"/>
          </a:xfrm>
          <a:prstGeom prst="rect">
            <a:avLst/>
          </a:prstGeom>
        </p:spPr>
      </p:pic>
      <p:sp>
        <p:nvSpPr>
          <p:cNvPr id="3" name="TextBox 2">
            <a:extLst>
              <a:ext uri="{FF2B5EF4-FFF2-40B4-BE49-F238E27FC236}">
                <a16:creationId xmlns:a16="http://schemas.microsoft.com/office/drawing/2014/main" id="{74F0002C-6C5D-4804-AC93-F846708F3BE7}"/>
              </a:ext>
            </a:extLst>
          </p:cNvPr>
          <p:cNvSpPr txBox="1"/>
          <p:nvPr/>
        </p:nvSpPr>
        <p:spPr>
          <a:xfrm>
            <a:off x="601733" y="6180047"/>
            <a:ext cx="8251429" cy="738664"/>
          </a:xfrm>
          <a:prstGeom prst="rect">
            <a:avLst/>
          </a:prstGeom>
          <a:noFill/>
        </p:spPr>
        <p:txBody>
          <a:bodyPr wrap="square" numCol="1" rtlCol="0">
            <a:spAutoFit/>
          </a:bodyPr>
          <a:lstStyle/>
          <a:p>
            <a:pPr marL="0" marR="0" lvl="0" indent="0" algn="ctr" defTabSz="457200" rtl="0" eaLnBrk="1" latinLnBrk="0" hangingPunct="1">
              <a:lnSpc>
                <a:spcPct val="100000"/>
              </a:lnSpc>
              <a:spcBef>
                <a:spcPts val="0"/>
              </a:spcBef>
              <a:spcAft>
                <a:spcPts val="0"/>
              </a:spcAft>
              <a:buClrTx/>
              <a:buSzTx/>
              <a:buFontTx/>
              <a:buNone/>
              <a:tabLst/>
              <a:defRPr/>
            </a:pPr>
            <a:r>
              <a:rPr kumimoji="0" lang="en-GB" altLang="en-GB" sz="1400" b="0" i="0" u="none" strike="noStrike" kern="1200" cap="none" spc="0" normalizeH="0" baseline="0" noProof="0">
                <a:ln>
                  <a:noFill/>
                </a:ln>
                <a:solidFill>
                  <a:srgbClr val="000000"/>
                </a:solidFill>
                <a:effectLst/>
                <a:uLnTx/>
                <a:uFillTx/>
                <a:latin typeface="Corbel" panose="020B0503020204020204"/>
                <a:ea typeface="+mn-ea"/>
                <a:cs typeface="+mn-cs"/>
              </a:rPr>
              <a:t>The UK Climate Resilience programme is supported by the UKRI Strategic Priorities Fund. </a:t>
            </a:r>
          </a:p>
          <a:p>
            <a:pPr marL="0" marR="0" lvl="0" indent="0" algn="ctr" defTabSz="457200" rtl="0" eaLnBrk="1" latinLnBrk="0" hangingPunct="1">
              <a:lnSpc>
                <a:spcPct val="100000"/>
              </a:lnSpc>
              <a:spcBef>
                <a:spcPts val="0"/>
              </a:spcBef>
              <a:spcAft>
                <a:spcPts val="0"/>
              </a:spcAft>
              <a:buClrTx/>
              <a:buSzTx/>
              <a:buFontTx/>
              <a:buNone/>
              <a:tabLst/>
              <a:defRPr/>
            </a:pPr>
            <a:r>
              <a:rPr kumimoji="0" lang="en-GB" altLang="en-GB" sz="1400" b="0" i="0" u="none" strike="noStrike" kern="1200" cap="none" spc="0" normalizeH="0" baseline="0" noProof="0">
                <a:ln>
                  <a:noFill/>
                </a:ln>
                <a:solidFill>
                  <a:srgbClr val="000000"/>
                </a:solidFill>
                <a:effectLst/>
                <a:uLnTx/>
                <a:uFillTx/>
                <a:latin typeface="Corbel" panose="020B0503020204020204"/>
                <a:ea typeface="+mn-ea"/>
                <a:cs typeface="+mn-cs"/>
              </a:rPr>
              <a:t>The programme is co-delivered by the Met Office and NERC on behalf of UKRI partners AHRC, EPSRC, ESRC. </a:t>
            </a:r>
          </a:p>
          <a:p>
            <a:pPr marL="0" marR="0" lvl="0" indent="0" algn="ctr" defTabSz="457200" rtl="0" eaLnBrk="1" latinLnBrk="0" hangingPunct="1">
              <a:lnSpc>
                <a:spcPct val="100000"/>
              </a:lnSpc>
              <a:spcBef>
                <a:spcPts val="0"/>
              </a:spcBef>
              <a:spcAft>
                <a:spcPts val="0"/>
              </a:spcAft>
              <a:buClrTx/>
              <a:buSzTx/>
              <a:buFontTx/>
              <a:buNone/>
              <a:tabLst/>
              <a:defRPr/>
            </a:pPr>
            <a:endParaRPr kumimoji="0" lang="en-GB" altLang="en-GB" sz="1400" b="0" i="0" u="none" strike="noStrike" kern="1200" cap="none" spc="0" normalizeH="0" baseline="0" noProof="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308531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32165"/>
            <a:ext cx="12192000"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5795889" cy="646331"/>
          </a:xfrm>
          <a:prstGeom prst="rect">
            <a:avLst/>
          </a:prstGeom>
          <a:noFill/>
        </p:spPr>
        <p:txBody>
          <a:bodyPr wrap="square" numCol="1" rtlCol="0">
            <a:spAutoFit/>
          </a:bodyPr>
          <a:lstStyle/>
          <a:p>
            <a:r>
              <a:rPr lang="en-GB" altLang="en-GB" sz="3600">
                <a:solidFill>
                  <a:schemeClr val="bg1"/>
                </a:solidFill>
                <a:latin typeface="+mj-lt"/>
              </a:rPr>
              <a:t>Timings</a:t>
            </a:r>
          </a:p>
        </p:txBody>
      </p:sp>
      <p:pic>
        <p:nvPicPr>
          <p:cNvPr id="9" name="Picture 49" descr="A picture containing drawing  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  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0" y="1529190"/>
            <a:ext cx="12187311" cy="4586068"/>
          </a:xfrm>
          <a:prstGeom prst="rect">
            <a:avLst/>
          </a:prstGeom>
          <a:solidFill>
            <a:schemeClr val="bg1">
              <a:lumMod val="85000"/>
            </a:schemeClr>
          </a:solidFill>
        </p:spPr>
        <p:txBody>
          <a:bodyPr lIns="91440" tIns="45720" rIns="91440" bIns="45720" numCol="1" anchor="t"/>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endParaRPr lang="en-GB" altLang="en-GB">
              <a:solidFill>
                <a:schemeClr val="tx1"/>
              </a:solidFill>
            </a:endParaRPr>
          </a:p>
        </p:txBody>
      </p:sp>
      <p:pic>
        <p:nvPicPr>
          <p:cNvPr id="12" name="Picture 11" descr="A picture containing device  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2220" y="99039"/>
            <a:ext cx="1449251" cy="1413238"/>
          </a:xfrm>
          <a:prstGeom prst="rect">
            <a:avLst/>
          </a:prstGeom>
        </p:spPr>
      </p:pic>
      <p:sp>
        <p:nvSpPr>
          <p:cNvPr id="14" name="TextBox 13">
            <a:extLst>
              <a:ext uri="{FF2B5EF4-FFF2-40B4-BE49-F238E27FC236}">
                <a16:creationId xmlns:a16="http://schemas.microsoft.com/office/drawing/2014/main" id="{86F27498-C361-4A65-B3F4-A189A97BBCA7}"/>
              </a:ext>
            </a:extLst>
          </p:cNvPr>
          <p:cNvSpPr txBox="1"/>
          <p:nvPr/>
        </p:nvSpPr>
        <p:spPr>
          <a:xfrm>
            <a:off x="196948" y="6297859"/>
            <a:ext cx="6383660" cy="461665"/>
          </a:xfrm>
          <a:prstGeom prst="rect">
            <a:avLst/>
          </a:prstGeom>
          <a:noFill/>
        </p:spPr>
        <p:txBody>
          <a:bodyPr wrap="square" numCol="1" rtlCol="0">
            <a:spAutoFit/>
          </a:bodyPr>
          <a:lstStyle/>
          <a:p>
            <a:pPr marL="0" marR="0" lvl="0" indent="0" algn="ctr" defTabSz="457200" rtl="0" eaLnBrk="1" latinLnBrk="0" hangingPunct="1">
              <a:lnSpc>
                <a:spcPct val="100000"/>
              </a:lnSpc>
              <a:spcBef>
                <a:spcPts val="0"/>
              </a:spcBef>
              <a:spcAft>
                <a:spcPts val="0"/>
              </a:spcAft>
              <a:buClrTx/>
              <a:buSzTx/>
              <a:buFontTx/>
              <a:buNone/>
              <a:tabLst/>
              <a:defRPr/>
            </a:pPr>
            <a:r>
              <a:rPr kumimoji="0" lang="en-GB" altLang="en-GB" sz="2400" b="0" i="0" u="none" strike="noStrike" kern="1200" cap="none" spc="0" normalizeH="0" baseline="0" noProof="0">
                <a:ln>
                  <a:noFill/>
                </a:ln>
                <a:solidFill>
                  <a:schemeClr val="accent1">
                    <a:lumMod val="50000"/>
                  </a:schemeClr>
                </a:solidFill>
                <a:effectLst/>
                <a:uLnTx/>
                <a:uFillTx/>
                <a:latin typeface="Corbel" panose="020B0503020204020204"/>
                <a:ea typeface="+mn-ea"/>
                <a:cs typeface="+mn-cs"/>
              </a:rPr>
              <a:t>Website: </a:t>
            </a:r>
            <a:r>
              <a:rPr kumimoji="0" lang="en-GB" altLang="en-GB" sz="2400" b="0" i="0" u="none" strike="noStrike" kern="1200" cap="none" spc="0" normalizeH="0" baseline="0" noProof="0">
                <a:ln>
                  <a:noFill/>
                </a:ln>
                <a:solidFill>
                  <a:srgbClr val="0070C0"/>
                </a:solidFill>
                <a:effectLst/>
                <a:uLnTx/>
                <a:uFillTx/>
                <a:latin typeface="Corbel" panose="020B0503020204020204"/>
                <a:ea typeface="+mn-ea"/>
                <a:cs typeface="+mn-cs"/>
              </a:rPr>
              <a:t>https://www.ukclimateresilience.org/</a:t>
            </a:r>
          </a:p>
        </p:txBody>
      </p:sp>
      <p:graphicFrame>
        <p:nvGraphicFramePr>
          <p:cNvPr id="3" name="Table 2"/>
          <p:cNvGraphicFramePr>
            <a:graphicFrameLocks noGrp="1"/>
          </p:cNvGraphicFramePr>
          <p:nvPr>
            <p:extLst>
              <p:ext uri="{D42A27DB-BD31-4B8C-83A1-F6EECF244321}">
                <p14:modId xmlns:p14="http://schemas.microsoft.com/office/powerpoint/2010/main" val="804359862"/>
              </p:ext>
            </p:extLst>
          </p:nvPr>
        </p:nvGraphicFramePr>
        <p:xfrm>
          <a:off x="251393" y="1529190"/>
          <a:ext cx="11684523" cy="3835909"/>
        </p:xfrm>
        <a:graphic>
          <a:graphicData uri="http://schemas.openxmlformats.org/drawingml/2006/table">
            <a:tbl>
              <a:tblPr firstRow="1" bandRow="1"/>
              <a:tblGrid>
                <a:gridCol w="1007205">
                  <a:extLst>
                    <a:ext uri="{9D8B030D-6E8A-4147-A177-3AD203B41FA5}">
                      <a16:colId xmlns:a16="http://schemas.microsoft.com/office/drawing/2014/main" val="3007060228"/>
                    </a:ext>
                  </a:extLst>
                </a:gridCol>
                <a:gridCol w="5184615">
                  <a:extLst>
                    <a:ext uri="{9D8B030D-6E8A-4147-A177-3AD203B41FA5}">
                      <a16:colId xmlns:a16="http://schemas.microsoft.com/office/drawing/2014/main" val="344465420"/>
                    </a:ext>
                  </a:extLst>
                </a:gridCol>
                <a:gridCol w="5492703">
                  <a:extLst>
                    <a:ext uri="{9D8B030D-6E8A-4147-A177-3AD203B41FA5}">
                      <a16:colId xmlns:a16="http://schemas.microsoft.com/office/drawing/2014/main" val="2670348576"/>
                    </a:ext>
                  </a:extLst>
                </a:gridCol>
              </a:tblGrid>
              <a:tr h="626110">
                <a:tc>
                  <a:txBody>
                    <a:bodyPr/>
                    <a:lstStyle/>
                    <a:p>
                      <a:pPr>
                        <a:lnSpc>
                          <a:spcPct val="107000"/>
                        </a:lnSpc>
                        <a:spcAft>
                          <a:spcPts val="0"/>
                        </a:spcAft>
                      </a:pPr>
                      <a:r>
                        <a:rPr lang="en-GB" altLang="en-GB" sz="2400" b="1" dirty="0">
                          <a:effectLst/>
                          <a:latin typeface="Calibri"/>
                          <a:ea typeface="Calibri" panose="020F0502020204030204" pitchFamily="34" charset="0"/>
                          <a:cs typeface="Times New Roman"/>
                        </a:rPr>
                        <a:t>12:00</a:t>
                      </a:r>
                      <a:endParaRPr lang="en-GB" altLang="en-GB" sz="1400" dirty="0">
                        <a:effectLst/>
                        <a:latin typeface="Calibri"/>
                        <a:ea typeface="Calibri" panose="020F0502020204030204" pitchFamily="34" charset="0"/>
                        <a:cs typeface="Times New Roman" panose="02020603050405020304" pitchFamily="18" charset="0"/>
                      </a:endParaRPr>
                    </a:p>
                  </a:txBody>
                  <a:tcPr>
                    <a:lnL w="12700" cap="flat" cmpd="sng" algn="ctr">
                      <a:solidFill>
                        <a:srgbClr val="3494BA"/>
                      </a:solidFill>
                      <a:prstDash val="solid"/>
                      <a:round/>
                      <a:headEnd type="none" w="med" len="med"/>
                      <a:tailEnd type="none" w="med" len="med"/>
                    </a:lnL>
                    <a:lnR w="12700" cap="flat" cmpd="sng" algn="ctr">
                      <a:solidFill>
                        <a:srgbClr val="3494BA"/>
                      </a:solidFill>
                      <a:prstDash val="solid"/>
                      <a:round/>
                      <a:headEnd type="none" w="med" len="med"/>
                      <a:tailEnd type="none" w="med" len="med"/>
                    </a:lnR>
                    <a:lnT w="12700" cap="flat" cmpd="sng" algn="ctr">
                      <a:solidFill>
                        <a:srgbClr val="3494BA"/>
                      </a:solidFill>
                      <a:prstDash val="solid"/>
                      <a:round/>
                      <a:headEnd type="none" w="med" len="med"/>
                      <a:tailEnd type="none" w="med" len="med"/>
                    </a:lnT>
                    <a:lnB w="28575" cap="flat" cmpd="sng" algn="ctr">
                      <a:solidFill>
                        <a:srgbClr val="3494BA"/>
                      </a:solidFill>
                      <a:prstDash val="solid"/>
                      <a:round/>
                      <a:headEnd type="none" w="med" len="med"/>
                      <a:tailEnd type="none" w="med" len="med"/>
                    </a:lnB>
                    <a:solidFill>
                      <a:srgbClr val="F2F2F2"/>
                    </a:solidFill>
                  </a:tcPr>
                </a:tc>
                <a:tc>
                  <a:txBody>
                    <a:bodyPr/>
                    <a:lstStyle/>
                    <a:p>
                      <a:pPr>
                        <a:lnSpc>
                          <a:spcPct val="107000"/>
                        </a:lnSpc>
                        <a:spcAft>
                          <a:spcPts val="0"/>
                        </a:spcAft>
                      </a:pPr>
                      <a:r>
                        <a:rPr lang="en-GB" altLang="en-GB" sz="2400" b="1" dirty="0">
                          <a:effectLst/>
                          <a:latin typeface="Calibri" panose="020F0502020204030204" pitchFamily="34" charset="0"/>
                          <a:ea typeface="Calibri" panose="020F0502020204030204" pitchFamily="34" charset="0"/>
                          <a:cs typeface="Times New Roman" panose="02020603050405020304" pitchFamily="18" charset="0"/>
                        </a:rPr>
                        <a:t>UK Climate Resilience Programme </a:t>
                      </a:r>
                      <a:r>
                        <a:rPr lang="en-GB" altLang="en-GB" sz="2400" b="1" dirty="0" smtClean="0">
                          <a:effectLst/>
                          <a:latin typeface="Calibri" panose="020F0502020204030204" pitchFamily="34" charset="0"/>
                          <a:ea typeface="Calibri" panose="020F0502020204030204" pitchFamily="34" charset="0"/>
                          <a:cs typeface="Times New Roman" panose="02020603050405020304" pitchFamily="18" charset="0"/>
                        </a:rPr>
                        <a:t>news</a:t>
                      </a:r>
                    </a:p>
                    <a:p>
                      <a:pPr>
                        <a:lnSpc>
                          <a:spcPct val="107000"/>
                        </a:lnSpc>
                        <a:spcAft>
                          <a:spcPts val="0"/>
                        </a:spcAft>
                      </a:pPr>
                      <a:endParaRPr lang="en-GB" alt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3494BA"/>
                      </a:solidFill>
                      <a:prstDash val="solid"/>
                      <a:round/>
                      <a:headEnd type="none" w="med" len="med"/>
                      <a:tailEnd type="none" w="med" len="med"/>
                    </a:lnL>
                    <a:lnR w="12700" cap="flat" cmpd="sng" algn="ctr">
                      <a:solidFill>
                        <a:srgbClr val="3494BA"/>
                      </a:solidFill>
                      <a:prstDash val="solid"/>
                      <a:round/>
                      <a:headEnd type="none" w="med" len="med"/>
                      <a:tailEnd type="none" w="med" len="med"/>
                    </a:lnR>
                    <a:lnT w="12700" cap="flat" cmpd="sng" algn="ctr">
                      <a:solidFill>
                        <a:srgbClr val="3494BA"/>
                      </a:solidFill>
                      <a:prstDash val="solid"/>
                      <a:round/>
                      <a:headEnd type="none" w="med" len="med"/>
                      <a:tailEnd type="none" w="med" len="med"/>
                    </a:lnT>
                    <a:lnB w="28575" cap="flat" cmpd="sng" algn="ctr">
                      <a:solidFill>
                        <a:srgbClr val="3494BA"/>
                      </a:solidFill>
                      <a:prstDash val="solid"/>
                      <a:round/>
                      <a:headEnd type="none" w="med" len="med"/>
                      <a:tailEnd type="none" w="med" len="med"/>
                    </a:lnB>
                    <a:solidFill>
                      <a:srgbClr val="F2F2F2"/>
                    </a:solidFill>
                  </a:tcPr>
                </a:tc>
                <a:tc>
                  <a:txBody>
                    <a:bodyPr/>
                    <a:lstStyle/>
                    <a:p>
                      <a:pPr rtl="0" fontAlgn="base"/>
                      <a:r>
                        <a:rPr lang="en-US" sz="2400" b="1" kern="12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Dan Bernie​</a:t>
                      </a:r>
                      <a:endParaRPr lang="en-US" sz="2400" b="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rtl="0" fontAlgn="base"/>
                      <a:r>
                        <a:rPr lang="en-GB" altLang="en-GB" sz="1800" b="0" kern="12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Science Manger of the UK Climate Resilience Team, </a:t>
                      </a:r>
                      <a:r>
                        <a:rPr lang="en-GB" altLang="en-GB" sz="18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Met Office</a:t>
                      </a:r>
                      <a:r>
                        <a:rPr lang="en-US" sz="24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txBody>
                  <a:tcPr>
                    <a:lnL w="12700" cap="flat" cmpd="sng" algn="ctr">
                      <a:solidFill>
                        <a:srgbClr val="3494BA"/>
                      </a:solidFill>
                      <a:prstDash val="solid"/>
                      <a:round/>
                      <a:headEnd type="none" w="med" len="med"/>
                      <a:tailEnd type="none" w="med" len="med"/>
                    </a:lnL>
                    <a:lnR w="12700" cap="flat" cmpd="sng" algn="ctr">
                      <a:solidFill>
                        <a:srgbClr val="3494BA"/>
                      </a:solidFill>
                      <a:prstDash val="solid"/>
                      <a:round/>
                      <a:headEnd type="none" w="med" len="med"/>
                      <a:tailEnd type="none" w="med" len="med"/>
                    </a:lnR>
                    <a:lnT w="12700" cap="flat" cmpd="sng" algn="ctr">
                      <a:solidFill>
                        <a:srgbClr val="3494BA"/>
                      </a:solidFill>
                      <a:prstDash val="solid"/>
                      <a:round/>
                      <a:headEnd type="none" w="med" len="med"/>
                      <a:tailEnd type="none" w="med" len="med"/>
                    </a:lnT>
                    <a:lnB w="28575" cap="flat" cmpd="sng" algn="ctr">
                      <a:solidFill>
                        <a:srgbClr val="3494BA"/>
                      </a:solidFill>
                      <a:prstDash val="solid"/>
                      <a:round/>
                      <a:headEnd type="none" w="med" len="med"/>
                      <a:tailEnd type="none" w="med" len="med"/>
                    </a:lnB>
                    <a:solidFill>
                      <a:srgbClr val="F2F2F2"/>
                    </a:solidFill>
                  </a:tcPr>
                </a:tc>
                <a:extLst>
                  <a:ext uri="{0D108BD9-81ED-4DB2-BD59-A6C34878D82A}">
                    <a16:rowId xmlns:a16="http://schemas.microsoft.com/office/drawing/2014/main" val="1767842593"/>
                  </a:ext>
                </a:extLst>
              </a:tr>
              <a:tr h="362585">
                <a:tc>
                  <a:txBody>
                    <a:bodyPr/>
                    <a:lstStyle/>
                    <a:p>
                      <a:pPr>
                        <a:lnSpc>
                          <a:spcPct val="107000"/>
                        </a:lnSpc>
                        <a:spcAft>
                          <a:spcPts val="0"/>
                        </a:spcAft>
                      </a:pPr>
                      <a:r>
                        <a:rPr lang="en-GB" altLang="en-GB" sz="2400" b="1" dirty="0">
                          <a:effectLst/>
                          <a:latin typeface="Calibri"/>
                          <a:ea typeface="Calibri" panose="020F0502020204030204" pitchFamily="34" charset="0"/>
                          <a:cs typeface="Times New Roman"/>
                        </a:rPr>
                        <a:t>12.05</a:t>
                      </a:r>
                      <a:endParaRPr lang="en-GB" altLang="en-GB" sz="1400" dirty="0">
                        <a:effectLst/>
                        <a:latin typeface="Calibri"/>
                        <a:ea typeface="Calibri" panose="020F0502020204030204" pitchFamily="34" charset="0"/>
                        <a:cs typeface="Times New Roman" panose="02020603050405020304" pitchFamily="18" charset="0"/>
                      </a:endParaRPr>
                    </a:p>
                  </a:txBody>
                  <a:tcPr>
                    <a:lnL w="12700" cap="flat" cmpd="sng" algn="ctr">
                      <a:solidFill>
                        <a:srgbClr val="3494BA"/>
                      </a:solidFill>
                      <a:prstDash val="solid"/>
                      <a:round/>
                      <a:headEnd type="none" w="med" len="med"/>
                      <a:tailEnd type="none" w="med" len="med"/>
                    </a:lnL>
                    <a:lnR w="12700" cap="flat" cmpd="sng" algn="ctr">
                      <a:solidFill>
                        <a:srgbClr val="3494BA"/>
                      </a:solidFill>
                      <a:prstDash val="solid"/>
                      <a:round/>
                      <a:headEnd type="none" w="med" len="med"/>
                      <a:tailEnd type="none" w="med" len="med"/>
                    </a:lnR>
                    <a:lnT w="28575" cap="flat" cmpd="sng" algn="ctr">
                      <a:solidFill>
                        <a:srgbClr val="3494BA"/>
                      </a:solidFill>
                      <a:prstDash val="solid"/>
                      <a:round/>
                      <a:headEnd type="none" w="med" len="med"/>
                      <a:tailEnd type="none" w="med" len="med"/>
                    </a:lnT>
                    <a:lnB w="12700" cap="flat" cmpd="sng" algn="ctr">
                      <a:solidFill>
                        <a:srgbClr val="3494BA"/>
                      </a:solidFill>
                      <a:prstDash val="solid"/>
                      <a:round/>
                      <a:headEnd type="none" w="med" len="med"/>
                      <a:tailEnd type="none" w="med" len="med"/>
                    </a:lnB>
                    <a:solidFill>
                      <a:srgbClr val="F2F2F2"/>
                    </a:solidFill>
                  </a:tcPr>
                </a:tc>
                <a:tc>
                  <a:txBody>
                    <a:bodyPr/>
                    <a:lstStyle/>
                    <a:p>
                      <a:pPr marL="0" marR="0" indent="0" algn="l" defTabSz="914400" rtl="0" eaLnBrk="1" latinLnBrk="0" hangingPunct="1">
                        <a:lnSpc>
                          <a:spcPct val="107000"/>
                        </a:lnSpc>
                        <a:spcBef>
                          <a:spcPts val="0"/>
                        </a:spcBef>
                        <a:spcAft>
                          <a:spcPts val="0"/>
                        </a:spcAft>
                        <a:buClrTx/>
                        <a:buSzTx/>
                        <a:buFontTx/>
                        <a:buNone/>
                        <a:tabLst/>
                        <a:defRPr/>
                      </a:pPr>
                      <a:r>
                        <a:rPr lang="en-GB" altLang="en-GB" sz="2400" b="1" kern="12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Coastal Defender</a:t>
                      </a:r>
                    </a:p>
                    <a:p>
                      <a:pPr marL="0" marR="0" indent="0" algn="l" defTabSz="914400" rtl="0" eaLnBrk="1" latinLnBrk="0" hangingPunct="1">
                        <a:lnSpc>
                          <a:spcPct val="107000"/>
                        </a:lnSpc>
                        <a:spcBef>
                          <a:spcPts val="0"/>
                        </a:spcBef>
                        <a:spcAft>
                          <a:spcPts val="0"/>
                        </a:spcAft>
                        <a:buClrTx/>
                        <a:buSzTx/>
                        <a:buFontTx/>
                        <a:buNone/>
                        <a:tabLst/>
                        <a:defRPr/>
                      </a:pPr>
                      <a:endParaRPr lang="en-GB" altLang="en-GB" sz="2400" b="1" kern="12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1" latinLnBrk="0" hangingPunct="1">
                        <a:lnSpc>
                          <a:spcPct val="107000"/>
                        </a:lnSpc>
                        <a:spcBef>
                          <a:spcPts val="0"/>
                        </a:spcBef>
                        <a:spcAft>
                          <a:spcPts val="0"/>
                        </a:spcAft>
                        <a:buClrTx/>
                        <a:buSzTx/>
                        <a:buFontTx/>
                        <a:buNone/>
                        <a:tabLst/>
                        <a:defRPr/>
                      </a:pPr>
                      <a:endParaRPr lang="en-GB" altLang="en-GB" sz="2400" b="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3494BA"/>
                      </a:solidFill>
                      <a:prstDash val="solid"/>
                      <a:round/>
                      <a:headEnd type="none" w="med" len="med"/>
                      <a:tailEnd type="none" w="med" len="med"/>
                    </a:lnL>
                    <a:lnR w="12700" cap="flat" cmpd="sng" algn="ctr">
                      <a:solidFill>
                        <a:srgbClr val="3494BA"/>
                      </a:solidFill>
                      <a:prstDash val="solid"/>
                      <a:round/>
                      <a:headEnd type="none" w="med" len="med"/>
                      <a:tailEnd type="none" w="med" len="med"/>
                    </a:lnR>
                    <a:lnT w="28575" cap="flat" cmpd="sng" algn="ctr">
                      <a:solidFill>
                        <a:srgbClr val="3494BA"/>
                      </a:solidFill>
                      <a:prstDash val="solid"/>
                      <a:round/>
                      <a:headEnd type="none" w="med" len="med"/>
                      <a:tailEnd type="none" w="med" len="med"/>
                    </a:lnT>
                    <a:lnB w="12700" cap="flat" cmpd="sng" algn="ctr">
                      <a:solidFill>
                        <a:srgbClr val="3494BA"/>
                      </a:solidFill>
                      <a:prstDash val="solid"/>
                      <a:round/>
                      <a:headEnd type="none" w="med" len="med"/>
                      <a:tailEnd type="none" w="med" len="med"/>
                    </a:lnB>
                    <a:solidFill>
                      <a:srgbClr val="F2F2F2"/>
                    </a:solidFill>
                  </a:tcPr>
                </a:tc>
                <a:tc>
                  <a:txBody>
                    <a:bodyPr/>
                    <a:lstStyle/>
                    <a:p>
                      <a:pPr>
                        <a:lnSpc>
                          <a:spcPct val="107000"/>
                        </a:lnSpc>
                        <a:spcAft>
                          <a:spcPts val="0"/>
                        </a:spcAft>
                      </a:pPr>
                      <a:r>
                        <a:rPr lang="en-GB" altLang="en-GB" sz="2400" b="1" kern="12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Rachel Perks</a:t>
                      </a:r>
                    </a:p>
                    <a:p>
                      <a:pPr>
                        <a:lnSpc>
                          <a:spcPct val="107000"/>
                        </a:lnSpc>
                        <a:spcAft>
                          <a:spcPts val="0"/>
                        </a:spcAft>
                      </a:pPr>
                      <a:r>
                        <a:rPr lang="en-GB" altLang="en-GB" sz="1800" b="0" kern="12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Marine Scientist,</a:t>
                      </a:r>
                      <a:r>
                        <a:rPr lang="en-GB" altLang="en-GB" sz="1800" b="0" kern="120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GB" altLang="en-GB" sz="1800" b="0" kern="12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Met Office</a:t>
                      </a:r>
                      <a:endParaRPr lang="en-GB" altLang="en-GB" sz="18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3494BA"/>
                      </a:solidFill>
                      <a:prstDash val="solid"/>
                      <a:round/>
                      <a:headEnd type="none" w="med" len="med"/>
                      <a:tailEnd type="none" w="med" len="med"/>
                    </a:lnL>
                    <a:lnR w="12700" cap="flat" cmpd="sng" algn="ctr">
                      <a:solidFill>
                        <a:srgbClr val="3494BA"/>
                      </a:solidFill>
                      <a:prstDash val="solid"/>
                      <a:round/>
                      <a:headEnd type="none" w="med" len="med"/>
                      <a:tailEnd type="none" w="med" len="med"/>
                    </a:lnR>
                    <a:lnT w="28575" cap="flat" cmpd="sng" algn="ctr">
                      <a:solidFill>
                        <a:srgbClr val="3494BA"/>
                      </a:solidFill>
                      <a:prstDash val="solid"/>
                      <a:round/>
                      <a:headEnd type="none" w="med" len="med"/>
                      <a:tailEnd type="none" w="med" len="med"/>
                    </a:lnT>
                    <a:lnB w="12700" cap="flat" cmpd="sng" algn="ctr">
                      <a:solidFill>
                        <a:srgbClr val="3494BA"/>
                      </a:solidFill>
                      <a:prstDash val="solid"/>
                      <a:round/>
                      <a:headEnd type="none" w="med" len="med"/>
                      <a:tailEnd type="none" w="med" len="med"/>
                    </a:lnB>
                    <a:solidFill>
                      <a:srgbClr val="F2F2F2"/>
                    </a:solidFill>
                  </a:tcPr>
                </a:tc>
                <a:extLst>
                  <a:ext uri="{0D108BD9-81ED-4DB2-BD59-A6C34878D82A}">
                    <a16:rowId xmlns:a16="http://schemas.microsoft.com/office/drawing/2014/main" val="2466151829"/>
                  </a:ext>
                </a:extLst>
              </a:tr>
              <a:tr h="588979">
                <a:tc>
                  <a:txBody>
                    <a:bodyPr/>
                    <a:lstStyle/>
                    <a:p>
                      <a:pPr>
                        <a:lnSpc>
                          <a:spcPct val="107000"/>
                        </a:lnSpc>
                        <a:spcAft>
                          <a:spcPts val="0"/>
                        </a:spcAft>
                      </a:pPr>
                      <a:r>
                        <a:rPr lang="en-GB" altLang="en-GB" sz="2400" b="1" dirty="0">
                          <a:effectLst/>
                          <a:latin typeface="Calibri"/>
                          <a:ea typeface="Calibri" panose="020F0502020204030204" pitchFamily="34" charset="0"/>
                          <a:cs typeface="Times New Roman"/>
                        </a:rPr>
                        <a:t>12.35</a:t>
                      </a:r>
                      <a:endParaRPr lang="en-GB" altLang="en-GB" sz="1400" dirty="0">
                        <a:effectLst/>
                        <a:latin typeface="Calibri"/>
                        <a:ea typeface="Calibri" panose="020F0502020204030204" pitchFamily="34" charset="0"/>
                        <a:cs typeface="Times New Roman" panose="02020603050405020304" pitchFamily="18" charset="0"/>
                      </a:endParaRPr>
                    </a:p>
                  </a:txBody>
                  <a:tcPr>
                    <a:lnL w="12700" cap="flat" cmpd="sng" algn="ctr">
                      <a:solidFill>
                        <a:srgbClr val="3494BA"/>
                      </a:solidFill>
                      <a:prstDash val="solid"/>
                      <a:round/>
                      <a:headEnd type="none" w="med" len="med"/>
                      <a:tailEnd type="none" w="med" len="med"/>
                    </a:lnL>
                    <a:lnR w="12700" cap="flat" cmpd="sng" algn="ctr">
                      <a:solidFill>
                        <a:srgbClr val="3494BA"/>
                      </a:solidFill>
                      <a:prstDash val="solid"/>
                      <a:round/>
                      <a:headEnd type="none" w="med" len="med"/>
                      <a:tailEnd type="none" w="med" len="med"/>
                    </a:lnR>
                    <a:lnT w="12700" cap="flat" cmpd="sng" algn="ctr">
                      <a:solidFill>
                        <a:srgbClr val="3494BA"/>
                      </a:solidFill>
                      <a:prstDash val="solid"/>
                      <a:round/>
                      <a:headEnd type="none" w="med" len="med"/>
                      <a:tailEnd type="none" w="med" len="med"/>
                    </a:lnT>
                    <a:lnB w="12700" cap="flat" cmpd="sng" algn="ctr">
                      <a:solidFill>
                        <a:srgbClr val="3494BA"/>
                      </a:solidFill>
                      <a:prstDash val="solid"/>
                      <a:round/>
                      <a:headEnd type="none" w="med" len="med"/>
                      <a:tailEnd type="none" w="med" len="med"/>
                    </a:lnB>
                    <a:solidFill>
                      <a:srgbClr val="F2F2F2"/>
                    </a:solidFill>
                  </a:tcPr>
                </a:tc>
                <a:tc>
                  <a:txBody>
                    <a:bodyPr/>
                    <a:lstStyle/>
                    <a:p>
                      <a:pPr>
                        <a:lnSpc>
                          <a:spcPct val="107000"/>
                        </a:lnSpc>
                        <a:spcAft>
                          <a:spcPts val="0"/>
                        </a:spcAft>
                      </a:pPr>
                      <a:r>
                        <a:rPr lang="en-GB" altLang="en-GB" sz="2400" b="1" dirty="0" smtClean="0">
                          <a:effectLst/>
                          <a:latin typeface="Calibri"/>
                          <a:ea typeface="Calibri" panose="020F0502020204030204" pitchFamily="34" charset="0"/>
                          <a:cs typeface="Times New Roman"/>
                        </a:rPr>
                        <a:t>Q&amp;A</a:t>
                      </a:r>
                    </a:p>
                    <a:p>
                      <a:pPr>
                        <a:lnSpc>
                          <a:spcPct val="107000"/>
                        </a:lnSpc>
                        <a:spcAft>
                          <a:spcPts val="0"/>
                        </a:spcAft>
                      </a:pPr>
                      <a:endParaRPr lang="en-GB" altLang="en-GB" sz="2400" dirty="0">
                        <a:effectLst/>
                        <a:latin typeface="Calibri"/>
                        <a:ea typeface="Calibri" panose="020F0502020204030204" pitchFamily="34" charset="0"/>
                        <a:cs typeface="Times New Roman"/>
                      </a:endParaRPr>
                    </a:p>
                  </a:txBody>
                  <a:tcPr>
                    <a:lnL w="12700" cap="flat" cmpd="sng" algn="ctr">
                      <a:solidFill>
                        <a:srgbClr val="3494BA"/>
                      </a:solidFill>
                      <a:prstDash val="solid"/>
                      <a:round/>
                      <a:headEnd type="none" w="med" len="med"/>
                      <a:tailEnd type="none" w="med" len="med"/>
                    </a:lnL>
                    <a:lnR w="12700" cap="flat" cmpd="sng" algn="ctr">
                      <a:solidFill>
                        <a:srgbClr val="3494BA"/>
                      </a:solidFill>
                      <a:prstDash val="solid"/>
                      <a:round/>
                      <a:headEnd type="none" w="med" len="med"/>
                      <a:tailEnd type="none" w="med" len="med"/>
                    </a:lnR>
                    <a:lnT w="12700" cap="flat" cmpd="sng" algn="ctr">
                      <a:solidFill>
                        <a:srgbClr val="3494BA"/>
                      </a:solidFill>
                      <a:prstDash val="solid"/>
                      <a:round/>
                      <a:headEnd type="none" w="med" len="med"/>
                      <a:tailEnd type="none" w="med" len="med"/>
                    </a:lnT>
                    <a:lnB w="12700" cap="flat" cmpd="sng" algn="ctr">
                      <a:solidFill>
                        <a:srgbClr val="3494BA"/>
                      </a:solidFill>
                      <a:prstDash val="solid"/>
                      <a:round/>
                      <a:headEnd type="none" w="med" len="med"/>
                      <a:tailEnd type="none" w="med" len="med"/>
                    </a:lnB>
                    <a:solidFill>
                      <a:srgbClr val="F2F2F2"/>
                    </a:solidFill>
                  </a:tcPr>
                </a:tc>
                <a:tc>
                  <a:txBody>
                    <a:bodyPr/>
                    <a:lstStyle/>
                    <a:p>
                      <a:pPr>
                        <a:lnSpc>
                          <a:spcPct val="107000"/>
                        </a:lnSpc>
                        <a:spcAft>
                          <a:spcPts val="0"/>
                        </a:spcAft>
                      </a:pPr>
                      <a:r>
                        <a:rPr lang="en-GB" altLang="en-GB" sz="2400" b="1" dirty="0">
                          <a:effectLst/>
                          <a:latin typeface="Calibri" panose="020F0502020204030204" pitchFamily="34" charset="0"/>
                          <a:ea typeface="Calibri" panose="020F0502020204030204" pitchFamily="34" charset="0"/>
                          <a:cs typeface="Times New Roman" panose="02020603050405020304" pitchFamily="18" charset="0"/>
                        </a:rPr>
                        <a:t>Chaired </a:t>
                      </a:r>
                      <a:r>
                        <a:rPr lang="en-GB" altLang="en-GB" sz="2400" b="1" dirty="0" smtClean="0">
                          <a:effectLst/>
                          <a:latin typeface="Calibri" panose="020F0502020204030204" pitchFamily="34" charset="0"/>
                          <a:ea typeface="Calibri" panose="020F0502020204030204" pitchFamily="34" charset="0"/>
                          <a:cs typeface="Times New Roman" panose="02020603050405020304" pitchFamily="18" charset="0"/>
                        </a:rPr>
                        <a:t>by Dan Bernie</a:t>
                      </a:r>
                      <a:endParaRPr lang="en-GB" altLang="en-GB" sz="24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3494BA"/>
                      </a:solidFill>
                      <a:prstDash val="solid"/>
                      <a:round/>
                      <a:headEnd type="none" w="med" len="med"/>
                      <a:tailEnd type="none" w="med" len="med"/>
                    </a:lnL>
                    <a:lnR w="12700" cap="flat" cmpd="sng" algn="ctr">
                      <a:solidFill>
                        <a:srgbClr val="3494BA"/>
                      </a:solidFill>
                      <a:prstDash val="solid"/>
                      <a:round/>
                      <a:headEnd type="none" w="med" len="med"/>
                      <a:tailEnd type="none" w="med" len="med"/>
                    </a:lnR>
                    <a:lnT w="12700" cap="flat" cmpd="sng" algn="ctr">
                      <a:solidFill>
                        <a:srgbClr val="3494BA"/>
                      </a:solidFill>
                      <a:prstDash val="solid"/>
                      <a:round/>
                      <a:headEnd type="none" w="med" len="med"/>
                      <a:tailEnd type="none" w="med" len="med"/>
                    </a:lnT>
                    <a:lnB w="12700" cap="flat" cmpd="sng" algn="ctr">
                      <a:solidFill>
                        <a:srgbClr val="3494BA"/>
                      </a:solidFill>
                      <a:prstDash val="solid"/>
                      <a:round/>
                      <a:headEnd type="none" w="med" len="med"/>
                      <a:tailEnd type="none" w="med" len="med"/>
                    </a:lnB>
                    <a:solidFill>
                      <a:srgbClr val="F2F2F2"/>
                    </a:solidFill>
                  </a:tcPr>
                </a:tc>
                <a:extLst>
                  <a:ext uri="{0D108BD9-81ED-4DB2-BD59-A6C34878D82A}">
                    <a16:rowId xmlns:a16="http://schemas.microsoft.com/office/drawing/2014/main" val="640465552"/>
                  </a:ext>
                </a:extLst>
              </a:tr>
              <a:tr h="362585">
                <a:tc>
                  <a:txBody>
                    <a:bodyPr/>
                    <a:lstStyle/>
                    <a:p>
                      <a:pPr>
                        <a:lnSpc>
                          <a:spcPct val="107000"/>
                        </a:lnSpc>
                        <a:spcAft>
                          <a:spcPts val="0"/>
                        </a:spcAft>
                      </a:pPr>
                      <a:r>
                        <a:rPr lang="en-GB" altLang="en-GB" sz="2400" b="1" dirty="0">
                          <a:effectLst/>
                          <a:latin typeface="Calibri"/>
                          <a:ea typeface="Calibri" panose="020F0502020204030204" pitchFamily="34" charset="0"/>
                          <a:cs typeface="Times New Roman"/>
                        </a:rPr>
                        <a:t>13.00</a:t>
                      </a:r>
                      <a:endParaRPr lang="en-GB" altLang="en-GB" sz="2400" dirty="0">
                        <a:effectLst/>
                        <a:latin typeface="Calibri"/>
                        <a:ea typeface="Calibri" panose="020F0502020204030204" pitchFamily="34" charset="0"/>
                        <a:cs typeface="Times New Roman" panose="02020603050405020304" pitchFamily="18" charset="0"/>
                      </a:endParaRPr>
                    </a:p>
                  </a:txBody>
                  <a:tcPr>
                    <a:lnL w="12700" cap="flat" cmpd="sng" algn="ctr">
                      <a:solidFill>
                        <a:srgbClr val="3494BA"/>
                      </a:solidFill>
                      <a:prstDash val="solid"/>
                      <a:round/>
                      <a:headEnd type="none" w="med" len="med"/>
                      <a:tailEnd type="none" w="med" len="med"/>
                    </a:lnL>
                    <a:lnR w="12700" cap="flat" cmpd="sng" algn="ctr">
                      <a:solidFill>
                        <a:srgbClr val="3494BA"/>
                      </a:solidFill>
                      <a:prstDash val="solid"/>
                      <a:round/>
                      <a:headEnd type="none" w="med" len="med"/>
                      <a:tailEnd type="none" w="med" len="med"/>
                    </a:lnR>
                    <a:lnT w="12700" cap="flat" cmpd="sng" algn="ctr">
                      <a:solidFill>
                        <a:srgbClr val="3494BA"/>
                      </a:solidFill>
                      <a:prstDash val="solid"/>
                      <a:round/>
                      <a:headEnd type="none" w="med" len="med"/>
                      <a:tailEnd type="none" w="med" len="med"/>
                    </a:lnT>
                    <a:lnB w="12700" cap="flat" cmpd="sng" algn="ctr">
                      <a:solidFill>
                        <a:srgbClr val="3494BA"/>
                      </a:solidFill>
                      <a:prstDash val="solid"/>
                      <a:round/>
                      <a:headEnd type="none" w="med" len="med"/>
                      <a:tailEnd type="none" w="med" len="med"/>
                    </a:lnB>
                    <a:solidFill>
                      <a:srgbClr val="F2F2F2"/>
                    </a:solidFill>
                  </a:tcPr>
                </a:tc>
                <a:tc gridSpan="2">
                  <a:txBody>
                    <a:bodyPr/>
                    <a:lstStyle/>
                    <a:p>
                      <a:pPr algn="l">
                        <a:lnSpc>
                          <a:spcPct val="107000"/>
                        </a:lnSpc>
                        <a:spcAft>
                          <a:spcPts val="0"/>
                        </a:spcAft>
                      </a:pPr>
                      <a:r>
                        <a:rPr lang="en-GB" altLang="en-GB" sz="2400" b="1" dirty="0">
                          <a:effectLst/>
                          <a:latin typeface="Calibri" panose="020F0502020204030204" pitchFamily="34" charset="0"/>
                          <a:ea typeface="Calibri" panose="020F0502020204030204" pitchFamily="34" charset="0"/>
                          <a:cs typeface="Times New Roman" panose="02020603050405020304" pitchFamily="18" charset="0"/>
                        </a:rPr>
                        <a:t>End</a:t>
                      </a:r>
                      <a:endParaRPr lang="en-GB" alt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3494BA"/>
                      </a:solidFill>
                      <a:prstDash val="solid"/>
                      <a:round/>
                      <a:headEnd type="none" w="med" len="med"/>
                      <a:tailEnd type="none" w="med" len="med"/>
                    </a:lnL>
                    <a:lnR w="12700" cap="flat" cmpd="sng" algn="ctr">
                      <a:solidFill>
                        <a:srgbClr val="3494BA"/>
                      </a:solidFill>
                      <a:prstDash val="solid"/>
                      <a:round/>
                      <a:headEnd type="none" w="med" len="med"/>
                      <a:tailEnd type="none" w="med" len="med"/>
                    </a:lnR>
                    <a:lnT w="12700" cap="flat" cmpd="sng" algn="ctr">
                      <a:solidFill>
                        <a:srgbClr val="3494BA"/>
                      </a:solidFill>
                      <a:prstDash val="solid"/>
                      <a:round/>
                      <a:headEnd type="none" w="med" len="med"/>
                      <a:tailEnd type="none" w="med" len="med"/>
                    </a:lnT>
                    <a:lnB w="12700" cap="flat" cmpd="sng" algn="ctr">
                      <a:solidFill>
                        <a:srgbClr val="3494BA"/>
                      </a:solidFill>
                      <a:prstDash val="solid"/>
                      <a:round/>
                      <a:headEnd type="none" w="med" len="med"/>
                      <a:tailEnd type="none" w="med" len="med"/>
                    </a:lnB>
                    <a:solidFill>
                      <a:srgbClr val="F2F2F2"/>
                    </a:solidFill>
                  </a:tcPr>
                </a:tc>
                <a:tc hMerge="1">
                  <a:txBody>
                    <a:bodyPr/>
                    <a:lstStyle/>
                    <a:p>
                      <a:pPr>
                        <a:lnSpc>
                          <a:spcPct val="107000"/>
                        </a:lnSpc>
                      </a:pPr>
                      <a:endParaRPr lang="en-GB" altLang="en-GB" sz="1100">
                        <a:effectLst/>
                        <a:latin typeface="Calibri" panose="020F0502020204030204" pitchFamily="34" charset="0"/>
                        <a:cs typeface="Times New Roman" panose="02020603050405020304" pitchFamily="18" charset="0"/>
                      </a:endParaRPr>
                    </a:p>
                  </a:txBody>
                  <a:tcPr>
                    <a:lnL w="12700" cap="flat" cmpd="sng" algn="ctr">
                      <a:solidFill>
                        <a:srgbClr val="3494BA"/>
                      </a:solidFill>
                      <a:prstDash val="solid"/>
                      <a:round/>
                      <a:headEnd type="none" w="med" len="med"/>
                      <a:tailEnd type="none" w="med" len="med"/>
                    </a:lnL>
                    <a:lnR w="12700" cap="flat" cmpd="sng" algn="ctr">
                      <a:solidFill>
                        <a:srgbClr val="3494BA"/>
                      </a:solidFill>
                      <a:prstDash val="solid"/>
                      <a:round/>
                      <a:headEnd type="none" w="med" len="med"/>
                      <a:tailEnd type="none" w="med" len="med"/>
                    </a:lnR>
                    <a:lnT w="12700" cap="flat" cmpd="sng" algn="ctr">
                      <a:solidFill>
                        <a:srgbClr val="3494BA"/>
                      </a:solidFill>
                      <a:prstDash val="solid"/>
                      <a:round/>
                      <a:headEnd type="none" w="med" len="med"/>
                      <a:tailEnd type="none" w="med" len="med"/>
                    </a:lnT>
                    <a:lnB w="12700" cap="flat" cmpd="sng" algn="ctr">
                      <a:solidFill>
                        <a:srgbClr val="3494BA"/>
                      </a:solidFill>
                      <a:prstDash val="solid"/>
                      <a:round/>
                      <a:headEnd type="none" w="med" len="med"/>
                      <a:tailEnd type="none" w="med" len="med"/>
                    </a:lnB>
                    <a:solidFill>
                      <a:srgbClr val="F2F2F2"/>
                    </a:solidFill>
                  </a:tcPr>
                </a:tc>
                <a:extLst>
                  <a:ext uri="{0D108BD9-81ED-4DB2-BD59-A6C34878D82A}">
                    <a16:rowId xmlns:a16="http://schemas.microsoft.com/office/drawing/2014/main" val="1211409372"/>
                  </a:ext>
                </a:extLst>
              </a:tr>
            </a:tbl>
          </a:graphicData>
        </a:graphic>
      </p:graphicFrame>
    </p:spTree>
    <p:extLst>
      <p:ext uri="{BB962C8B-B14F-4D97-AF65-F5344CB8AC3E}">
        <p14:creationId xmlns:p14="http://schemas.microsoft.com/office/powerpoint/2010/main" val="3726593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5795889" cy="646331"/>
          </a:xfrm>
          <a:prstGeom prst="rect">
            <a:avLst/>
          </a:prstGeom>
          <a:noFill/>
        </p:spPr>
        <p:txBody>
          <a:bodyPr wrap="square" numCol="1" rtlCol="0">
            <a:spAutoFit/>
          </a:bodyPr>
          <a:lstStyle/>
          <a:p>
            <a:r>
              <a:rPr lang="en-US" sz="3600">
                <a:solidFill>
                  <a:schemeClr val="bg1"/>
                </a:solidFill>
                <a:latin typeface="+mj-lt"/>
              </a:rPr>
              <a:t>How to engage</a:t>
            </a:r>
            <a:endParaRPr lang="en-GB" altLang="en-GB" sz="3600">
              <a:solidFill>
                <a:schemeClr val="bg1"/>
              </a:solidFill>
              <a:latin typeface="+mj-lt"/>
            </a:endParaRP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  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  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9" y="1485285"/>
            <a:ext cx="12187311" cy="4586068"/>
          </a:xfrm>
          <a:prstGeom prst="rect">
            <a:avLst/>
          </a:prstGeom>
          <a:solidFill>
            <a:schemeClr val="bg1">
              <a:lumMod val="85000"/>
            </a:schemeClr>
          </a:solidFill>
        </p:spPr>
        <p:txBody>
          <a:bodyPr numCol="1"/>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altLang="en-GB">
              <a:solidFill>
                <a:schemeClr val="tx1"/>
              </a:solidFill>
            </a:endParaRPr>
          </a:p>
        </p:txBody>
      </p:sp>
      <p:pic>
        <p:nvPicPr>
          <p:cNvPr id="12" name="Picture 11" descr="A picture containing device  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sp>
        <p:nvSpPr>
          <p:cNvPr id="13" name="Content Placeholder 2">
            <a:extLst>
              <a:ext uri="{FF2B5EF4-FFF2-40B4-BE49-F238E27FC236}">
                <a16:creationId xmlns:a16="http://schemas.microsoft.com/office/drawing/2014/main" id="{C434F559-222E-4114-A192-23B837EB097C}"/>
              </a:ext>
            </a:extLst>
          </p:cNvPr>
          <p:cNvSpPr txBox="1">
            <a:spLocks/>
          </p:cNvSpPr>
          <p:nvPr/>
        </p:nvSpPr>
        <p:spPr>
          <a:xfrm>
            <a:off x="196948" y="1606898"/>
            <a:ext cx="11475720" cy="3325297"/>
          </a:xfrm>
          <a:prstGeom prst="rect">
            <a:avLst/>
          </a:prstGeom>
        </p:spPr>
        <p:txBody>
          <a:bodyPr numCol="1">
            <a:no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lvl="1"/>
            <a:r>
              <a:rPr lang="en-GB" altLang="en-GB" sz="3200">
                <a:solidFill>
                  <a:schemeClr val="accent1">
                    <a:lumMod val="50000"/>
                  </a:schemeClr>
                </a:solidFill>
                <a:latin typeface="+mj-lt"/>
              </a:rPr>
              <a:t>Presentations first then Q&amp;A and discussion</a:t>
            </a:r>
          </a:p>
          <a:p>
            <a:pPr lvl="1"/>
            <a:r>
              <a:rPr lang="en-GB" altLang="en-GB" sz="3200">
                <a:solidFill>
                  <a:schemeClr val="accent1">
                    <a:lumMod val="50000"/>
                  </a:schemeClr>
                </a:solidFill>
                <a:latin typeface="+mj-lt"/>
              </a:rPr>
              <a:t>Post questions in the Q&amp;A box at any time </a:t>
            </a:r>
          </a:p>
          <a:p>
            <a:pPr lvl="1"/>
            <a:r>
              <a:rPr lang="en-GB" altLang="en-GB" sz="3200">
                <a:solidFill>
                  <a:schemeClr val="accent1">
                    <a:lumMod val="50000"/>
                  </a:schemeClr>
                </a:solidFill>
                <a:latin typeface="+mj-lt"/>
              </a:rPr>
              <a:t>Upvote your favourites</a:t>
            </a:r>
          </a:p>
          <a:p>
            <a:pPr lvl="1"/>
            <a:r>
              <a:rPr lang="en-GB" altLang="en-GB" sz="3200">
                <a:solidFill>
                  <a:schemeClr val="accent1">
                    <a:lumMod val="50000"/>
                  </a:schemeClr>
                </a:solidFill>
                <a:latin typeface="+mj-lt"/>
              </a:rPr>
              <a:t>Attendees will remain muted unless enabled to speak by the host​</a:t>
            </a:r>
          </a:p>
          <a:p>
            <a:pPr lvl="1"/>
            <a:r>
              <a:rPr lang="en-GB" altLang="en-GB" sz="3200">
                <a:solidFill>
                  <a:schemeClr val="accent1">
                    <a:lumMod val="50000"/>
                  </a:schemeClr>
                </a:solidFill>
                <a:latin typeface="+mj-lt"/>
              </a:rPr>
              <a:t>Webinar (audio and slides) will be shared after the event</a:t>
            </a:r>
          </a:p>
          <a:p>
            <a:pPr lvl="1"/>
            <a:r>
              <a:rPr lang="en-GB" altLang="en-GB" sz="3200">
                <a:solidFill>
                  <a:schemeClr val="accent1">
                    <a:lumMod val="50000"/>
                  </a:schemeClr>
                </a:solidFill>
                <a:latin typeface="+mj-lt"/>
              </a:rPr>
              <a:t>Technical problems – chat </a:t>
            </a:r>
          </a:p>
          <a:p>
            <a:pPr lvl="1"/>
            <a:r>
              <a:rPr lang="en-GB" altLang="en-GB" sz="3200">
                <a:solidFill>
                  <a:schemeClr val="accent1">
                    <a:lumMod val="50000"/>
                  </a:schemeClr>
                </a:solidFill>
                <a:latin typeface="+mj-lt"/>
              </a:rPr>
              <a:t>The webinar is being recorded​</a:t>
            </a:r>
          </a:p>
        </p:txBody>
      </p:sp>
      <p:sp>
        <p:nvSpPr>
          <p:cNvPr id="15" name="TextBox 14">
            <a:extLst>
              <a:ext uri="{FF2B5EF4-FFF2-40B4-BE49-F238E27FC236}">
                <a16:creationId xmlns:a16="http://schemas.microsoft.com/office/drawing/2014/main" id="{115C3B0F-A99A-4B65-B378-9D4C0D02862C}"/>
              </a:ext>
            </a:extLst>
          </p:cNvPr>
          <p:cNvSpPr txBox="1"/>
          <p:nvPr/>
        </p:nvSpPr>
        <p:spPr>
          <a:xfrm>
            <a:off x="196948" y="6027003"/>
            <a:ext cx="6383660" cy="830997"/>
          </a:xfrm>
          <a:prstGeom prst="rect">
            <a:avLst/>
          </a:prstGeom>
          <a:noFill/>
        </p:spPr>
        <p:txBody>
          <a:bodyPr wrap="square" numCol="1" rtlCol="0">
            <a:spAutoFit/>
          </a:bodyPr>
          <a:lstStyle/>
          <a:p>
            <a:pPr algn="ctr" defTabSz="457200">
              <a:defRPr/>
            </a:pPr>
            <a:r>
              <a:rPr lang="en-GB" altLang="en-GB" sz="2400">
                <a:solidFill>
                  <a:schemeClr val="accent1">
                    <a:lumMod val="50000"/>
                  </a:schemeClr>
                </a:solidFill>
                <a:latin typeface="Corbel" panose="020B0503020204020204" pitchFamily="34" charset="0"/>
              </a:rPr>
              <a:t>Twitter: </a:t>
            </a:r>
            <a:r>
              <a:rPr lang="en-GB" altLang="en-GB" sz="2400" b="1" u="sng">
                <a:solidFill>
                  <a:srgbClr val="0070C0"/>
                </a:solidFill>
                <a:latin typeface="Corbel" panose="020B0503020204020204" pitchFamily="34" charset="0"/>
              </a:rPr>
              <a:t>@UKCRP_SPF</a:t>
            </a:r>
            <a:r>
              <a:rPr lang="en-GB" altLang="en-GB" sz="2400" b="1">
                <a:solidFill>
                  <a:srgbClr val="0070C0"/>
                </a:solidFill>
                <a:latin typeface="Corbel" panose="020B0503020204020204" pitchFamily="34" charset="0"/>
              </a:rPr>
              <a:t>       #UKclimateResil</a:t>
            </a:r>
          </a:p>
          <a:p>
            <a:pPr marL="0" marR="0" lvl="0" indent="0" algn="ctr" defTabSz="457200" rtl="0" eaLnBrk="1" latinLnBrk="0" hangingPunct="1">
              <a:lnSpc>
                <a:spcPct val="100000"/>
              </a:lnSpc>
              <a:spcBef>
                <a:spcPts val="0"/>
              </a:spcBef>
              <a:spcAft>
                <a:spcPts val="0"/>
              </a:spcAft>
              <a:buClrTx/>
              <a:buSzTx/>
              <a:buFontTx/>
              <a:buNone/>
              <a:tabLst/>
              <a:defRPr/>
            </a:pPr>
            <a:r>
              <a:rPr lang="en-GB" altLang="en-GB" sz="2400">
                <a:solidFill>
                  <a:schemeClr val="accent1">
                    <a:lumMod val="50000"/>
                  </a:schemeClr>
                </a:solidFill>
                <a:latin typeface="Corbel" panose="020B0503020204020204" pitchFamily="34" charset="0"/>
              </a:rPr>
              <a:t>Website: </a:t>
            </a:r>
            <a:r>
              <a:rPr kumimoji="0" lang="en-GB" altLang="en-GB" sz="2400" b="1" i="0" u="none" strike="noStrike" kern="1200" cap="none" spc="0" normalizeH="0" baseline="0" noProof="0">
                <a:ln>
                  <a:noFill/>
                </a:ln>
                <a:solidFill>
                  <a:srgbClr val="0070C0"/>
                </a:solidFill>
                <a:effectLst/>
                <a:uLnTx/>
                <a:uFillTx/>
                <a:latin typeface="Corbel" panose="020B0503020204020204" pitchFamily="34" charset="0"/>
              </a:rPr>
              <a:t>https://www.ukclimateresilience.org</a:t>
            </a:r>
            <a:r>
              <a:rPr kumimoji="0" lang="en-GB" altLang="en-GB" sz="2400" b="1" i="0" u="none" strike="noStrike" kern="1200" cap="none" spc="0" normalizeH="0" baseline="0" noProof="0">
                <a:ln>
                  <a:noFill/>
                </a:ln>
                <a:solidFill>
                  <a:srgbClr val="0070C0"/>
                </a:solidFill>
                <a:effectLst/>
                <a:uLnTx/>
                <a:uFillTx/>
                <a:latin typeface="Corbel" panose="020B0503020204020204"/>
              </a:rPr>
              <a:t>/</a:t>
            </a:r>
          </a:p>
        </p:txBody>
      </p:sp>
    </p:spTree>
    <p:extLst>
      <p:ext uri="{BB962C8B-B14F-4D97-AF65-F5344CB8AC3E}">
        <p14:creationId xmlns:p14="http://schemas.microsoft.com/office/powerpoint/2010/main" val="2899852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normAutofit/>
          </a:bodyPr>
          <a:lstStyle/>
          <a:p>
            <a:r>
              <a:rPr lang="en-GB" altLang="en-GB" dirty="0"/>
              <a:t/>
            </a:r>
            <a:br>
              <a:rPr lang="en-GB" altLang="en-GB" dirty="0"/>
            </a:br>
            <a:r>
              <a:rPr lang="en-GB" altLang="en-GB" dirty="0"/>
              <a:t/>
            </a:r>
            <a:br>
              <a:rPr lang="en-GB" altLang="en-GB" dirty="0"/>
            </a:br>
            <a:r>
              <a:rPr lang="en-GB" altLang="en-GB" dirty="0"/>
              <a:t/>
            </a:r>
            <a:br>
              <a:rPr lang="en-GB" altLang="en-GB" dirty="0"/>
            </a:br>
            <a:r>
              <a:rPr lang="en-GB" altLang="en-GB" dirty="0" smtClean="0"/>
              <a:t>New UKCR Publications</a:t>
            </a:r>
            <a:endParaRPr lang="en-GB" altLang="en-GB" dirty="0"/>
          </a:p>
        </p:txBody>
      </p:sp>
      <p:pic>
        <p:nvPicPr>
          <p:cNvPr id="15" name="Picture 14"/>
          <p:cNvPicPr>
            <a:picLocks noChangeAspect="1"/>
          </p:cNvPicPr>
          <p:nvPr/>
        </p:nvPicPr>
        <p:blipFill>
          <a:blip r:embed="rId2"/>
          <a:stretch>
            <a:fillRect/>
          </a:stretch>
        </p:blipFill>
        <p:spPr>
          <a:xfrm>
            <a:off x="606397" y="770745"/>
            <a:ext cx="1810669" cy="1761897"/>
          </a:xfrm>
          <a:prstGeom prst="rect">
            <a:avLst/>
          </a:prstGeom>
        </p:spPr>
      </p:pic>
      <p:pic>
        <p:nvPicPr>
          <p:cNvPr id="17" name="Picture 16"/>
          <p:cNvPicPr>
            <a:picLocks noChangeAspect="1"/>
          </p:cNvPicPr>
          <p:nvPr/>
        </p:nvPicPr>
        <p:blipFill>
          <a:blip r:embed="rId3"/>
          <a:stretch>
            <a:fillRect/>
          </a:stretch>
        </p:blipFill>
        <p:spPr>
          <a:xfrm>
            <a:off x="-72539" y="-31204"/>
            <a:ext cx="3999323" cy="859611"/>
          </a:xfrm>
          <a:prstGeom prst="rect">
            <a:avLst/>
          </a:prstGeom>
        </p:spPr>
      </p:pic>
      <p:sp>
        <p:nvSpPr>
          <p:cNvPr id="18" name="TextBox 17"/>
          <p:cNvSpPr txBox="1"/>
          <p:nvPr/>
        </p:nvSpPr>
        <p:spPr>
          <a:xfrm>
            <a:off x="606397" y="94806"/>
            <a:ext cx="2488502" cy="707886"/>
          </a:xfrm>
          <a:prstGeom prst="rect">
            <a:avLst/>
          </a:prstGeom>
          <a:noFill/>
        </p:spPr>
        <p:txBody>
          <a:bodyPr wrap="none" numCol="1" rtlCol="0">
            <a:spAutoFit/>
          </a:bodyPr>
          <a:lstStyle/>
          <a:p>
            <a:r>
              <a:rPr lang="en-GB" altLang="en-GB" sz="4000" spc="-60" dirty="0">
                <a:solidFill>
                  <a:srgbClr val="FFFFFF"/>
                </a:solidFill>
                <a:latin typeface="+mj-lt"/>
                <a:ea typeface="+mj-ea"/>
                <a:cs typeface="+mj-cs"/>
              </a:rPr>
              <a:t>Publication</a:t>
            </a:r>
          </a:p>
        </p:txBody>
      </p:sp>
      <p:sp>
        <p:nvSpPr>
          <p:cNvPr id="8" name="TextBox 7"/>
          <p:cNvSpPr txBox="1"/>
          <p:nvPr/>
        </p:nvSpPr>
        <p:spPr>
          <a:xfrm>
            <a:off x="4055771" y="531636"/>
            <a:ext cx="2770997" cy="2862322"/>
          </a:xfrm>
          <a:prstGeom prst="rect">
            <a:avLst/>
          </a:prstGeom>
          <a:solidFill>
            <a:schemeClr val="bg2"/>
          </a:solidFill>
          <a:ln>
            <a:solidFill>
              <a:schemeClr val="bg2"/>
            </a:solidFill>
          </a:ln>
        </p:spPr>
        <p:txBody>
          <a:bodyPr wrap="square" numCol="1" rtlCol="0">
            <a:spAutoFit/>
          </a:bodyPr>
          <a:lstStyle/>
          <a:p>
            <a:endParaRPr lang="en-GB" b="1" dirty="0" smtClean="0">
              <a:solidFill>
                <a:schemeClr val="tx2"/>
              </a:solidFill>
            </a:endParaRPr>
          </a:p>
          <a:p>
            <a:r>
              <a:rPr lang="en-GB" b="1" dirty="0" smtClean="0">
                <a:solidFill>
                  <a:schemeClr val="tx2"/>
                </a:solidFill>
              </a:rPr>
              <a:t>Increase </a:t>
            </a:r>
            <a:r>
              <a:rPr lang="en-GB" b="1" dirty="0">
                <a:solidFill>
                  <a:schemeClr val="tx2"/>
                </a:solidFill>
              </a:rPr>
              <a:t>in the frequency of extreme daily precipitation in the United Kingdom in </a:t>
            </a:r>
            <a:r>
              <a:rPr lang="en-GB" b="1" dirty="0" smtClean="0">
                <a:solidFill>
                  <a:schemeClr val="tx2"/>
                </a:solidFill>
              </a:rPr>
              <a:t>autumn</a:t>
            </a:r>
          </a:p>
          <a:p>
            <a:r>
              <a:rPr lang="en-GB" dirty="0" smtClean="0">
                <a:solidFill>
                  <a:schemeClr val="tx2"/>
                </a:solidFill>
              </a:rPr>
              <a:t>By Daniel </a:t>
            </a:r>
            <a:r>
              <a:rPr lang="en-GB" dirty="0" err="1" smtClean="0">
                <a:solidFill>
                  <a:schemeClr val="tx2"/>
                </a:solidFill>
              </a:rPr>
              <a:t>Cotterill</a:t>
            </a:r>
            <a:r>
              <a:rPr lang="en-GB" dirty="0" smtClean="0">
                <a:solidFill>
                  <a:schemeClr val="tx2"/>
                </a:solidFill>
              </a:rPr>
              <a:t>, Peter Stott, Nikolaos </a:t>
            </a:r>
            <a:r>
              <a:rPr lang="en-GB" dirty="0" err="1" smtClean="0">
                <a:solidFill>
                  <a:schemeClr val="tx2"/>
                </a:solidFill>
              </a:rPr>
              <a:t>Christidis</a:t>
            </a:r>
            <a:r>
              <a:rPr lang="en-GB" dirty="0" smtClean="0">
                <a:solidFill>
                  <a:schemeClr val="tx2"/>
                </a:solidFill>
              </a:rPr>
              <a:t> and Elizabeth </a:t>
            </a:r>
            <a:r>
              <a:rPr lang="en-GB" dirty="0" err="1" smtClean="0">
                <a:solidFill>
                  <a:schemeClr val="tx2"/>
                </a:solidFill>
              </a:rPr>
              <a:t>Kendon</a:t>
            </a:r>
            <a:r>
              <a:rPr lang="en-GB" dirty="0" smtClean="0">
                <a:solidFill>
                  <a:schemeClr val="tx2"/>
                </a:solidFill>
              </a:rPr>
              <a:t>.</a:t>
            </a:r>
            <a:r>
              <a:rPr lang="en-GB" altLang="en-GB" dirty="0" smtClean="0">
                <a:solidFill>
                  <a:schemeClr val="tx2"/>
                </a:solidFill>
              </a:rPr>
              <a:t> </a:t>
            </a:r>
          </a:p>
          <a:p>
            <a:r>
              <a:rPr lang="en-GB" dirty="0" smtClean="0"/>
              <a:t>Published September </a:t>
            </a:r>
            <a:r>
              <a:rPr lang="en-GB" dirty="0"/>
              <a:t>2021</a:t>
            </a:r>
            <a:endParaRPr lang="en-GB" altLang="en-GB" sz="1600" dirty="0">
              <a:solidFill>
                <a:schemeClr val="tx2"/>
              </a:solidFill>
            </a:endParaRPr>
          </a:p>
        </p:txBody>
      </p:sp>
      <p:sp>
        <p:nvSpPr>
          <p:cNvPr id="16" name="TextBox 15"/>
          <p:cNvSpPr txBox="1"/>
          <p:nvPr/>
        </p:nvSpPr>
        <p:spPr>
          <a:xfrm>
            <a:off x="8697427" y="1123837"/>
            <a:ext cx="2319468" cy="3416320"/>
          </a:xfrm>
          <a:prstGeom prst="rect">
            <a:avLst/>
          </a:prstGeom>
          <a:solidFill>
            <a:schemeClr val="bg2"/>
          </a:solidFill>
        </p:spPr>
        <p:txBody>
          <a:bodyPr wrap="square" numCol="1" rtlCol="0">
            <a:spAutoFit/>
          </a:bodyPr>
          <a:lstStyle/>
          <a:p>
            <a:endParaRPr lang="en-GB" b="1" dirty="0" smtClean="0"/>
          </a:p>
          <a:p>
            <a:r>
              <a:rPr lang="en-GB" b="1" dirty="0" smtClean="0"/>
              <a:t>The </a:t>
            </a:r>
            <a:r>
              <a:rPr lang="en-GB" b="1" dirty="0"/>
              <a:t>impact of climate change on policy-relevant indicators of temperature extremes in the United </a:t>
            </a:r>
            <a:r>
              <a:rPr lang="en-GB" b="1" dirty="0" smtClean="0"/>
              <a:t>Kingdom</a:t>
            </a:r>
          </a:p>
          <a:p>
            <a:r>
              <a:rPr lang="en-GB" dirty="0" smtClean="0"/>
              <a:t>By </a:t>
            </a:r>
            <a:r>
              <a:rPr lang="en-GB" dirty="0"/>
              <a:t>Nigel W Arnell and Anna Freeman</a:t>
            </a:r>
          </a:p>
          <a:p>
            <a:r>
              <a:rPr lang="en-GB" dirty="0" smtClean="0"/>
              <a:t>Published </a:t>
            </a:r>
            <a:r>
              <a:rPr lang="en-GB" dirty="0"/>
              <a:t>29 July </a:t>
            </a:r>
            <a:r>
              <a:rPr lang="en-GB" dirty="0" smtClean="0"/>
              <a:t>2021</a:t>
            </a:r>
          </a:p>
          <a:p>
            <a:endParaRPr lang="en-GB" dirty="0"/>
          </a:p>
          <a:p>
            <a:endParaRPr lang="en-GB" altLang="en-GB" dirty="0">
              <a:solidFill>
                <a:schemeClr val="tx2"/>
              </a:solidFill>
            </a:endParaRPr>
          </a:p>
        </p:txBody>
      </p:sp>
      <p:pic>
        <p:nvPicPr>
          <p:cNvPr id="1026" name="Picture 2" descr="Weather and Climate Extrem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8531" y="134264"/>
            <a:ext cx="1575604" cy="23083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rmets.onlinelibrary.wiley.com/cms/asset/31fcb34d-c90d-49d0-9fb4-8302456c2670/large_placeholder_cov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17961" y="3947849"/>
            <a:ext cx="1476758" cy="194159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4742736" y="3704749"/>
            <a:ext cx="3732890" cy="2277547"/>
          </a:xfrm>
          <a:prstGeom prst="rect">
            <a:avLst/>
          </a:prstGeom>
          <a:solidFill>
            <a:schemeClr val="bg2"/>
          </a:solidFill>
          <a:ln>
            <a:solidFill>
              <a:schemeClr val="bg2"/>
            </a:solidFill>
          </a:ln>
        </p:spPr>
        <p:txBody>
          <a:bodyPr wrap="square" numCol="1" rtlCol="0">
            <a:spAutoFit/>
          </a:bodyPr>
          <a:lstStyle/>
          <a:p>
            <a:pPr fontAlgn="base"/>
            <a:r>
              <a:rPr lang="en-GB" b="1" dirty="0"/>
              <a:t>Indicators of climate risk in the UK at different levels of warming</a:t>
            </a:r>
          </a:p>
          <a:p>
            <a:pPr fontAlgn="base"/>
            <a:r>
              <a:rPr lang="en-GB" dirty="0" smtClean="0"/>
              <a:t>By Nigel </a:t>
            </a:r>
            <a:r>
              <a:rPr lang="en-GB" dirty="0"/>
              <a:t>W </a:t>
            </a:r>
            <a:r>
              <a:rPr lang="en-GB" dirty="0" smtClean="0"/>
              <a:t>Arnell,</a:t>
            </a:r>
            <a:r>
              <a:rPr lang="en-GB" dirty="0"/>
              <a:t> Anna </a:t>
            </a:r>
            <a:r>
              <a:rPr lang="en-GB" dirty="0" smtClean="0"/>
              <a:t>Freeman,</a:t>
            </a:r>
            <a:r>
              <a:rPr lang="en-GB" dirty="0"/>
              <a:t> Alison L </a:t>
            </a:r>
            <a:r>
              <a:rPr lang="en-GB" dirty="0" smtClean="0"/>
              <a:t>Kay,</a:t>
            </a:r>
            <a:r>
              <a:rPr lang="en-GB" dirty="0"/>
              <a:t> Alison C </a:t>
            </a:r>
            <a:r>
              <a:rPr lang="en-GB" dirty="0" smtClean="0"/>
              <a:t>Rudd</a:t>
            </a:r>
            <a:r>
              <a:rPr lang="en-GB" dirty="0"/>
              <a:t> and Jason A </a:t>
            </a:r>
            <a:r>
              <a:rPr lang="en-GB" dirty="0" smtClean="0"/>
              <a:t>Lowe</a:t>
            </a:r>
          </a:p>
          <a:p>
            <a:pPr fontAlgn="base"/>
            <a:r>
              <a:rPr lang="en-GB" dirty="0"/>
              <a:t>Published 20 September 2021</a:t>
            </a:r>
            <a:endParaRPr lang="en-GB" dirty="0">
              <a:solidFill>
                <a:schemeClr val="tx2"/>
              </a:solidFill>
            </a:endParaRPr>
          </a:p>
          <a:p>
            <a:r>
              <a:rPr lang="en-GB" altLang="en-GB" dirty="0">
                <a:solidFill>
                  <a:schemeClr val="tx2"/>
                </a:solidFill>
              </a:rPr>
              <a:t> </a:t>
            </a:r>
          </a:p>
          <a:p>
            <a:endParaRPr lang="en-GB" altLang="en-GB" sz="1600" dirty="0">
              <a:solidFill>
                <a:schemeClr val="tx2"/>
              </a:solidFill>
            </a:endParaRPr>
          </a:p>
        </p:txBody>
      </p:sp>
      <p:pic>
        <p:nvPicPr>
          <p:cNvPr id="1030" name="Picture 6" descr="ERC graphic iopscience head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6187" y="5661055"/>
            <a:ext cx="3070581" cy="456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2604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normAutofit/>
          </a:bodyPr>
          <a:lstStyle/>
          <a:p>
            <a:r>
              <a:rPr lang="en-GB" altLang="en-GB" dirty="0"/>
              <a:t/>
            </a:r>
            <a:br>
              <a:rPr lang="en-GB" altLang="en-GB" dirty="0"/>
            </a:br>
            <a:r>
              <a:rPr lang="en-GB" altLang="en-GB" dirty="0" smtClean="0"/>
              <a:t>New decision support tool </a:t>
            </a:r>
            <a:endParaRPr lang="en-GB" altLang="en-GB" dirty="0"/>
          </a:p>
        </p:txBody>
      </p:sp>
      <p:pic>
        <p:nvPicPr>
          <p:cNvPr id="15" name="Picture 14"/>
          <p:cNvPicPr>
            <a:picLocks noChangeAspect="1"/>
          </p:cNvPicPr>
          <p:nvPr/>
        </p:nvPicPr>
        <p:blipFill>
          <a:blip r:embed="rId3"/>
          <a:stretch>
            <a:fillRect/>
          </a:stretch>
        </p:blipFill>
        <p:spPr>
          <a:xfrm>
            <a:off x="606397" y="770745"/>
            <a:ext cx="1810669" cy="1761897"/>
          </a:xfrm>
          <a:prstGeom prst="rect">
            <a:avLst/>
          </a:prstGeom>
        </p:spPr>
      </p:pic>
      <p:pic>
        <p:nvPicPr>
          <p:cNvPr id="17" name="Picture 16"/>
          <p:cNvPicPr>
            <a:picLocks noChangeAspect="1"/>
          </p:cNvPicPr>
          <p:nvPr/>
        </p:nvPicPr>
        <p:blipFill>
          <a:blip r:embed="rId4"/>
          <a:stretch>
            <a:fillRect/>
          </a:stretch>
        </p:blipFill>
        <p:spPr>
          <a:xfrm>
            <a:off x="-72539" y="-31204"/>
            <a:ext cx="3999323" cy="859611"/>
          </a:xfrm>
          <a:prstGeom prst="rect">
            <a:avLst/>
          </a:prstGeom>
        </p:spPr>
      </p:pic>
      <p:sp>
        <p:nvSpPr>
          <p:cNvPr id="18" name="TextBox 17"/>
          <p:cNvSpPr txBox="1"/>
          <p:nvPr/>
        </p:nvSpPr>
        <p:spPr>
          <a:xfrm>
            <a:off x="606397" y="94806"/>
            <a:ext cx="2899192" cy="707886"/>
          </a:xfrm>
          <a:prstGeom prst="rect">
            <a:avLst/>
          </a:prstGeom>
          <a:noFill/>
        </p:spPr>
        <p:txBody>
          <a:bodyPr wrap="none" numCol="1" rtlCol="0">
            <a:spAutoFit/>
          </a:bodyPr>
          <a:lstStyle/>
          <a:p>
            <a:r>
              <a:rPr lang="en-GB" altLang="en-GB" sz="4000" spc="-60" dirty="0" smtClean="0">
                <a:solidFill>
                  <a:srgbClr val="FFFFFF"/>
                </a:solidFill>
                <a:latin typeface="+mj-lt"/>
                <a:ea typeface="+mj-ea"/>
                <a:cs typeface="+mj-cs"/>
              </a:rPr>
              <a:t>Project News</a:t>
            </a:r>
            <a:endParaRPr lang="en-GB" altLang="en-GB" sz="4000" spc="-60" dirty="0">
              <a:solidFill>
                <a:srgbClr val="FFFFFF"/>
              </a:solidFill>
              <a:latin typeface="+mj-lt"/>
              <a:ea typeface="+mj-ea"/>
              <a:cs typeface="+mj-cs"/>
            </a:endParaRPr>
          </a:p>
        </p:txBody>
      </p:sp>
      <p:sp>
        <p:nvSpPr>
          <p:cNvPr id="7" name="TextBox 6"/>
          <p:cNvSpPr txBox="1"/>
          <p:nvPr/>
        </p:nvSpPr>
        <p:spPr>
          <a:xfrm>
            <a:off x="3703319" y="802692"/>
            <a:ext cx="7911507" cy="984885"/>
          </a:xfrm>
          <a:prstGeom prst="rect">
            <a:avLst/>
          </a:prstGeom>
          <a:solidFill>
            <a:schemeClr val="bg2"/>
          </a:solidFill>
        </p:spPr>
        <p:txBody>
          <a:bodyPr wrap="square" rtlCol="0">
            <a:spAutoFit/>
          </a:bodyPr>
          <a:lstStyle/>
          <a:p>
            <a:r>
              <a:rPr lang="en-GB" sz="2000" dirty="0" smtClean="0"/>
              <a:t>New decision </a:t>
            </a:r>
            <a:r>
              <a:rPr lang="en-GB" sz="2000" dirty="0"/>
              <a:t>support tool </a:t>
            </a:r>
            <a:r>
              <a:rPr lang="en-GB" sz="2000" dirty="0" smtClean="0"/>
              <a:t>from the </a:t>
            </a:r>
            <a:r>
              <a:rPr lang="en-GB" sz="2000" dirty="0"/>
              <a:t>Erosion Hazards in River </a:t>
            </a:r>
            <a:r>
              <a:rPr lang="en-GB" sz="2000" dirty="0" smtClean="0"/>
              <a:t>Catchments: Making Critical Infrastructure More Resilient  project, Dr James Cooper.</a:t>
            </a:r>
          </a:p>
          <a:p>
            <a:endParaRPr lang="en-GB" dirty="0"/>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03319" y="2095354"/>
            <a:ext cx="7911507" cy="3318953"/>
          </a:xfrm>
          <a:prstGeom prst="rect">
            <a:avLst/>
          </a:prstGeom>
        </p:spPr>
      </p:pic>
      <p:sp>
        <p:nvSpPr>
          <p:cNvPr id="12" name="TextBox 11"/>
          <p:cNvSpPr txBox="1"/>
          <p:nvPr/>
        </p:nvSpPr>
        <p:spPr>
          <a:xfrm>
            <a:off x="3703319" y="5722084"/>
            <a:ext cx="8048293" cy="369332"/>
          </a:xfrm>
          <a:prstGeom prst="rect">
            <a:avLst/>
          </a:prstGeom>
          <a:solidFill>
            <a:schemeClr val="bg2"/>
          </a:solidFill>
        </p:spPr>
        <p:txBody>
          <a:bodyPr wrap="none" rtlCol="0">
            <a:spAutoFit/>
          </a:bodyPr>
          <a:lstStyle/>
          <a:p>
            <a:r>
              <a:rPr lang="en-GB" dirty="0" smtClean="0"/>
              <a:t>There’s a link to the tool on the Erosion Hazards  project page on the UKCR website</a:t>
            </a:r>
            <a:endParaRPr lang="en-GB" dirty="0"/>
          </a:p>
        </p:txBody>
      </p:sp>
      <p:sp>
        <p:nvSpPr>
          <p:cNvPr id="13" name="TextBox 12"/>
          <p:cNvSpPr txBox="1"/>
          <p:nvPr/>
        </p:nvSpPr>
        <p:spPr>
          <a:xfrm>
            <a:off x="502920" y="6333054"/>
            <a:ext cx="9853980" cy="646331"/>
          </a:xfrm>
          <a:prstGeom prst="rect">
            <a:avLst/>
          </a:prstGeom>
          <a:noFill/>
        </p:spPr>
        <p:txBody>
          <a:bodyPr wrap="none" rtlCol="0">
            <a:spAutoFit/>
          </a:bodyPr>
          <a:lstStyle/>
          <a:p>
            <a:r>
              <a:rPr lang="en-GB" altLang="en-GB" dirty="0"/>
              <a:t>Direct link - https://arcoes-dst.liverpool.ac.uk/EHRC/bootleaf-master3/index_DST_F2.php?map_no=9 </a:t>
            </a:r>
          </a:p>
          <a:p>
            <a:endParaRPr lang="en-GB" dirty="0"/>
          </a:p>
        </p:txBody>
      </p:sp>
    </p:spTree>
    <p:extLst>
      <p:ext uri="{BB962C8B-B14F-4D97-AF65-F5344CB8AC3E}">
        <p14:creationId xmlns:p14="http://schemas.microsoft.com/office/powerpoint/2010/main" val="2866980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05394" y="1005840"/>
            <a:ext cx="1810669" cy="1761897"/>
          </a:xfrm>
          <a:prstGeom prst="rect">
            <a:avLst/>
          </a:prstGeom>
        </p:spPr>
      </p:pic>
      <p:sp>
        <p:nvSpPr>
          <p:cNvPr id="2" name="Title 1"/>
          <p:cNvSpPr>
            <a:spLocks noGrp="1"/>
          </p:cNvSpPr>
          <p:nvPr>
            <p:ph type="title"/>
          </p:nvPr>
        </p:nvSpPr>
        <p:spPr/>
        <p:txBody>
          <a:bodyPr numCol="1">
            <a:normAutofit/>
          </a:bodyPr>
          <a:lstStyle/>
          <a:p>
            <a:r>
              <a:rPr lang="en-GB" altLang="en-GB" dirty="0"/>
              <a:t/>
            </a:r>
            <a:br>
              <a:rPr lang="en-GB" altLang="en-GB" dirty="0"/>
            </a:br>
            <a:r>
              <a:rPr lang="en-GB" altLang="en-GB" dirty="0"/>
              <a:t/>
            </a:r>
            <a:br>
              <a:rPr lang="en-GB" altLang="en-GB" dirty="0"/>
            </a:br>
            <a:r>
              <a:rPr lang="en-GB" altLang="en-GB" dirty="0"/>
              <a:t/>
            </a:r>
            <a:br>
              <a:rPr lang="en-GB" altLang="en-GB" dirty="0"/>
            </a:br>
            <a:endParaRPr lang="en-GB" altLang="en-GB" dirty="0"/>
          </a:p>
        </p:txBody>
      </p:sp>
      <p:sp>
        <p:nvSpPr>
          <p:cNvPr id="10" name="Pentagon 9"/>
          <p:cNvSpPr/>
          <p:nvPr/>
        </p:nvSpPr>
        <p:spPr>
          <a:xfrm>
            <a:off x="2" y="265586"/>
            <a:ext cx="3794232" cy="753338"/>
          </a:xfrm>
          <a:prstGeom prst="homePlate">
            <a:avLst/>
          </a:prstGeom>
          <a:solidFill>
            <a:schemeClr val="accent6">
              <a:lumMod val="40000"/>
              <a:lumOff val="60000"/>
            </a:schemeClr>
          </a:solidFill>
          <a:ln>
            <a:noFill/>
          </a:ln>
          <a:effectLst>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numCol="1" rtlCol="0" anchor="ctr"/>
          <a:lstStyle/>
          <a:p>
            <a:pPr marL="0" marR="0" lvl="0" indent="0" algn="ctr" defTabSz="457200" rtl="0" eaLnBrk="1" latinLnBrk="0" hangingPunct="1">
              <a:lnSpc>
                <a:spcPct val="100000"/>
              </a:lnSpc>
              <a:spcBef>
                <a:spcPts val="0"/>
              </a:spcBef>
              <a:spcAft>
                <a:spcPts val="0"/>
              </a:spcAft>
              <a:buClrTx/>
              <a:buSzTx/>
              <a:buFontTx/>
              <a:buNone/>
              <a:tabLst/>
              <a:defRPr/>
            </a:pPr>
            <a:r>
              <a:rPr lang="en-GB" altLang="en-GB" sz="2800" b="1" i="1" noProof="0" dirty="0" smtClean="0">
                <a:solidFill>
                  <a:prstClr val="white"/>
                </a:solidFill>
                <a:latin typeface="Corbel" panose="020B0503020204020204"/>
              </a:rPr>
              <a:t>Wider news</a:t>
            </a:r>
            <a:endParaRPr kumimoji="0" lang="en-GB" altLang="en-GB" sz="2800" b="1" i="1" u="none" strike="noStrike" kern="1200" cap="none" spc="0" normalizeH="0" baseline="0" noProof="0" dirty="0">
              <a:ln>
                <a:noFill/>
              </a:ln>
              <a:solidFill>
                <a:prstClr val="white"/>
              </a:solidFill>
              <a:effectLst/>
              <a:uLnTx/>
              <a:uFillTx/>
              <a:latin typeface="Corbel" panose="020B0503020204020204"/>
              <a:ea typeface="+mn-ea"/>
              <a:cs typeface="+mn-cs"/>
            </a:endParaRPr>
          </a:p>
        </p:txBody>
      </p:sp>
      <p:pic>
        <p:nvPicPr>
          <p:cNvPr id="2050" name="Picture 2" descr="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4234" y="739301"/>
            <a:ext cx="3607892" cy="228617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0" y="-138499"/>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6" name="AutoShape 4" descr="🔵"/>
          <p:cNvSpPr>
            <a:spLocks noChangeAspect="1" noChangeArrowheads="1"/>
          </p:cNvSpPr>
          <p:nvPr/>
        </p:nvSpPr>
        <p:spPr bwMode="auto">
          <a:xfrm>
            <a:off x="5946775" y="-28098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5" descr="🔵"/>
          <p:cNvSpPr>
            <a:spLocks noChangeAspect="1" noChangeArrowheads="1"/>
          </p:cNvSpPr>
          <p:nvPr/>
        </p:nvSpPr>
        <p:spPr bwMode="auto">
          <a:xfrm>
            <a:off x="10607675" y="-28098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6" descr="🔵"/>
          <p:cNvSpPr>
            <a:spLocks noChangeAspect="1" noChangeArrowheads="1"/>
          </p:cNvSpPr>
          <p:nvPr/>
        </p:nvSpPr>
        <p:spPr bwMode="auto">
          <a:xfrm>
            <a:off x="14404975" y="-28098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TextBox 10"/>
          <p:cNvSpPr txBox="1"/>
          <p:nvPr/>
        </p:nvSpPr>
        <p:spPr>
          <a:xfrm>
            <a:off x="3794234" y="3003587"/>
            <a:ext cx="3607893" cy="3139321"/>
          </a:xfrm>
          <a:prstGeom prst="rect">
            <a:avLst/>
          </a:prstGeom>
          <a:solidFill>
            <a:srgbClr val="92D050"/>
          </a:solidFill>
        </p:spPr>
        <p:txBody>
          <a:bodyPr wrap="square" rtlCol="0">
            <a:spAutoFit/>
          </a:bodyPr>
          <a:lstStyle/>
          <a:p>
            <a:endParaRPr lang="en-GB" dirty="0" smtClean="0"/>
          </a:p>
          <a:p>
            <a:pPr lvl="0" defTabSz="914400" eaLnBrk="0" fontAlgn="base" hangingPunct="0">
              <a:spcBef>
                <a:spcPct val="0"/>
              </a:spcBef>
              <a:spcAft>
                <a:spcPct val="0"/>
              </a:spcAft>
            </a:pPr>
            <a:r>
              <a:rPr lang="en-US" altLang="en-US" dirty="0"/>
              <a:t>UKCR Researchers will be </a:t>
            </a:r>
            <a:r>
              <a:rPr lang="en-US" altLang="en-US" dirty="0" smtClean="0"/>
              <a:t>speaking</a:t>
            </a:r>
            <a:endParaRPr lang="en-US" altLang="en-US" dirty="0"/>
          </a:p>
          <a:p>
            <a:pPr marL="171450" lvl="0" indent="-171450" defTabSz="914400" eaLnBrk="0" fontAlgn="base" hangingPunct="0">
              <a:spcBef>
                <a:spcPct val="0"/>
              </a:spcBef>
              <a:spcAft>
                <a:spcPct val="0"/>
              </a:spcAft>
              <a:buFont typeface="Arial" panose="020B0604020202020204" pitchFamily="34" charset="0"/>
              <a:buChar char="•"/>
            </a:pPr>
            <a:r>
              <a:rPr lang="en-US" altLang="en-US" dirty="0"/>
              <a:t>  Theodore Shepherd on Risks &amp; </a:t>
            </a:r>
            <a:r>
              <a:rPr lang="en-US" altLang="en-US" dirty="0" smtClean="0"/>
              <a:t>    Extremes   </a:t>
            </a:r>
            <a:r>
              <a:rPr lang="en-US" altLang="en-US" dirty="0"/>
              <a:t>          </a:t>
            </a:r>
          </a:p>
          <a:p>
            <a:pPr marL="285750" lvl="0" indent="-285750" defTabSz="914400" eaLnBrk="0" fontAlgn="base" hangingPunct="0">
              <a:spcBef>
                <a:spcPct val="0"/>
              </a:spcBef>
              <a:spcAft>
                <a:spcPct val="0"/>
              </a:spcAft>
              <a:buFont typeface="Arial" panose="020B0604020202020204" pitchFamily="34" charset="0"/>
              <a:buChar char="•"/>
            </a:pPr>
            <a:r>
              <a:rPr lang="en-US" altLang="en-US" dirty="0"/>
              <a:t>Rachel Warren on Tipping Points             </a:t>
            </a:r>
          </a:p>
          <a:p>
            <a:pPr marL="285750" lvl="0" indent="-285750" defTabSz="914400" eaLnBrk="0" fontAlgn="base" hangingPunct="0">
              <a:spcBef>
                <a:spcPct val="0"/>
              </a:spcBef>
              <a:spcAft>
                <a:spcPct val="0"/>
              </a:spcAft>
              <a:buFont typeface="Arial" panose="020B0604020202020204" pitchFamily="34" charset="0"/>
              <a:buChar char="•"/>
            </a:pPr>
            <a:r>
              <a:rPr lang="en-US" altLang="en-US" dirty="0"/>
              <a:t>Charlotte Lyddon on Communicating Impacts </a:t>
            </a:r>
          </a:p>
          <a:p>
            <a:pPr lvl="0" defTabSz="914400" eaLnBrk="0" fontAlgn="base" hangingPunct="0">
              <a:spcBef>
                <a:spcPct val="0"/>
              </a:spcBef>
              <a:spcAft>
                <a:spcPct val="0"/>
              </a:spcAft>
            </a:pPr>
            <a:r>
              <a:rPr lang="en-US" altLang="en-US" dirty="0"/>
              <a:t>Register here: https://</a:t>
            </a:r>
            <a:r>
              <a:rPr lang="en-US" altLang="en-US" dirty="0" smtClean="0"/>
              <a:t>www.digitalevents.uk/climaterisksummit</a:t>
            </a:r>
            <a:endParaRPr lang="en-GB" dirty="0"/>
          </a:p>
        </p:txBody>
      </p:sp>
      <p:pic>
        <p:nvPicPr>
          <p:cNvPr id="2056" name="Picture 8" descr="ri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76148" y="2493626"/>
            <a:ext cx="3886200" cy="2171954"/>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7676148" y="739300"/>
            <a:ext cx="3886200" cy="1754326"/>
          </a:xfrm>
          <a:prstGeom prst="rect">
            <a:avLst/>
          </a:prstGeom>
          <a:solidFill>
            <a:schemeClr val="accent3">
              <a:lumMod val="50000"/>
            </a:schemeClr>
          </a:solidFill>
        </p:spPr>
        <p:txBody>
          <a:bodyPr wrap="square" rtlCol="0">
            <a:spAutoFit/>
          </a:bodyPr>
          <a:lstStyle/>
          <a:p>
            <a:r>
              <a:rPr lang="en-GB" b="1" dirty="0" smtClean="0">
                <a:solidFill>
                  <a:schemeClr val="bg1">
                    <a:lumMod val="95000"/>
                  </a:schemeClr>
                </a:solidFill>
              </a:rPr>
              <a:t>UK Centre for Ecology and Hydrology</a:t>
            </a:r>
          </a:p>
          <a:p>
            <a:r>
              <a:rPr lang="en-GB" b="1" dirty="0" smtClean="0">
                <a:solidFill>
                  <a:schemeClr val="bg1">
                    <a:lumMod val="95000"/>
                  </a:schemeClr>
                </a:solidFill>
              </a:rPr>
              <a:t> Survey</a:t>
            </a:r>
          </a:p>
          <a:p>
            <a:r>
              <a:rPr lang="en-GB" dirty="0" smtClean="0">
                <a:solidFill>
                  <a:schemeClr val="bg1">
                    <a:lumMod val="95000"/>
                  </a:schemeClr>
                </a:solidFill>
              </a:rPr>
              <a:t>Please </a:t>
            </a:r>
            <a:r>
              <a:rPr lang="en-GB" dirty="0">
                <a:solidFill>
                  <a:schemeClr val="bg1">
                    <a:lumMod val="95000"/>
                  </a:schemeClr>
                </a:solidFill>
              </a:rPr>
              <a:t>take part in a short survey </a:t>
            </a:r>
            <a:r>
              <a:rPr lang="en-GB" dirty="0" smtClean="0">
                <a:solidFill>
                  <a:schemeClr val="bg1">
                    <a:lumMod val="95000"/>
                  </a:schemeClr>
                </a:solidFill>
              </a:rPr>
              <a:t>assessing </a:t>
            </a:r>
            <a:r>
              <a:rPr lang="en-GB" dirty="0">
                <a:solidFill>
                  <a:schemeClr val="bg1">
                    <a:lumMod val="95000"/>
                  </a:schemeClr>
                </a:solidFill>
              </a:rPr>
              <a:t>interest in hydrological projections for future climates and associated datasets. </a:t>
            </a:r>
          </a:p>
        </p:txBody>
      </p:sp>
      <p:sp>
        <p:nvSpPr>
          <p:cNvPr id="16" name="TextBox 15"/>
          <p:cNvSpPr txBox="1"/>
          <p:nvPr/>
        </p:nvSpPr>
        <p:spPr>
          <a:xfrm>
            <a:off x="7676148" y="4665580"/>
            <a:ext cx="3886200" cy="1477328"/>
          </a:xfrm>
          <a:prstGeom prst="rect">
            <a:avLst/>
          </a:prstGeom>
          <a:solidFill>
            <a:schemeClr val="accent3">
              <a:lumMod val="50000"/>
            </a:schemeClr>
          </a:solidFill>
        </p:spPr>
        <p:txBody>
          <a:bodyPr wrap="square" rtlCol="0">
            <a:spAutoFit/>
          </a:bodyPr>
          <a:lstStyle/>
          <a:p>
            <a:r>
              <a:rPr lang="en-GB" dirty="0" smtClean="0">
                <a:solidFill>
                  <a:schemeClr val="bg1">
                    <a:lumMod val="95000"/>
                  </a:schemeClr>
                </a:solidFill>
              </a:rPr>
              <a:t>https</a:t>
            </a:r>
            <a:r>
              <a:rPr lang="en-GB" dirty="0">
                <a:solidFill>
                  <a:schemeClr val="bg1">
                    <a:lumMod val="95000"/>
                  </a:schemeClr>
                </a:solidFill>
              </a:rPr>
              <a:t>://</a:t>
            </a:r>
            <a:r>
              <a:rPr lang="en-GB" dirty="0" smtClean="0">
                <a:solidFill>
                  <a:schemeClr val="bg1">
                    <a:lumMod val="95000"/>
                  </a:schemeClr>
                </a:solidFill>
              </a:rPr>
              <a:t>ceh-online-surveys.onlinesurveys.ac.uk/uk-scape-water-futures-stakeholder-questionnaire</a:t>
            </a:r>
          </a:p>
          <a:p>
            <a:endParaRPr lang="en-GB" dirty="0"/>
          </a:p>
        </p:txBody>
      </p:sp>
      <p:sp>
        <p:nvSpPr>
          <p:cNvPr id="17" name="TextBox 16"/>
          <p:cNvSpPr txBox="1"/>
          <p:nvPr/>
        </p:nvSpPr>
        <p:spPr>
          <a:xfrm>
            <a:off x="85409" y="3003587"/>
            <a:ext cx="3282502" cy="1815882"/>
          </a:xfrm>
          <a:prstGeom prst="rect">
            <a:avLst/>
          </a:prstGeom>
          <a:noFill/>
        </p:spPr>
        <p:txBody>
          <a:bodyPr wrap="none" rtlCol="0">
            <a:spAutoFit/>
          </a:bodyPr>
          <a:lstStyle/>
          <a:p>
            <a:r>
              <a:rPr lang="en-GB" sz="2800" dirty="0" smtClean="0">
                <a:solidFill>
                  <a:schemeClr val="bg1">
                    <a:lumMod val="95000"/>
                  </a:schemeClr>
                </a:solidFill>
              </a:rPr>
              <a:t>Climate Risk Summit</a:t>
            </a:r>
          </a:p>
          <a:p>
            <a:endParaRPr lang="en-GB" sz="2800" dirty="0">
              <a:solidFill>
                <a:schemeClr val="bg1">
                  <a:lumMod val="95000"/>
                </a:schemeClr>
              </a:solidFill>
            </a:endParaRPr>
          </a:p>
          <a:p>
            <a:endParaRPr lang="en-GB" sz="2800" dirty="0" smtClean="0">
              <a:solidFill>
                <a:schemeClr val="bg1">
                  <a:lumMod val="95000"/>
                </a:schemeClr>
              </a:solidFill>
            </a:endParaRPr>
          </a:p>
          <a:p>
            <a:r>
              <a:rPr lang="en-GB" sz="2800" dirty="0" smtClean="0">
                <a:solidFill>
                  <a:schemeClr val="bg1">
                    <a:lumMod val="95000"/>
                  </a:schemeClr>
                </a:solidFill>
              </a:rPr>
              <a:t>UKCEH Survey</a:t>
            </a:r>
            <a:endParaRPr lang="en-GB" sz="2800" dirty="0">
              <a:solidFill>
                <a:schemeClr val="bg1">
                  <a:lumMod val="95000"/>
                </a:schemeClr>
              </a:solidFill>
            </a:endParaRPr>
          </a:p>
        </p:txBody>
      </p:sp>
    </p:spTree>
    <p:extLst>
      <p:ext uri="{BB962C8B-B14F-4D97-AF65-F5344CB8AC3E}">
        <p14:creationId xmlns:p14="http://schemas.microsoft.com/office/powerpoint/2010/main" val="1191797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7525" y="1097073"/>
            <a:ext cx="8258723" cy="3854299"/>
          </a:xfrm>
        </p:spPr>
        <p:txBody>
          <a:bodyPr numCol="1" anchor="ctr">
            <a:normAutofit/>
          </a:bodyPr>
          <a:lstStyle/>
          <a:p>
            <a:pPr>
              <a:lnSpc>
                <a:spcPct val="100000"/>
              </a:lnSpc>
              <a:spcBef>
                <a:spcPts val="0"/>
              </a:spcBef>
              <a:spcAft>
                <a:spcPts val="1800"/>
              </a:spcAft>
              <a:defRPr/>
            </a:pPr>
            <a:r>
              <a:rPr lang="en-GB" altLang="en-GB" sz="4900" b="1">
                <a:solidFill>
                  <a:schemeClr val="bg1"/>
                </a:solidFill>
              </a:rPr>
              <a:t/>
            </a:r>
            <a:br>
              <a:rPr lang="en-GB" altLang="en-GB" sz="4900" b="1">
                <a:solidFill>
                  <a:schemeClr val="bg1"/>
                </a:solidFill>
              </a:rPr>
            </a:br>
            <a:r>
              <a:rPr lang="en-US" sz="3200">
                <a:solidFill>
                  <a:schemeClr val="bg1"/>
                </a:solidFill>
                <a:ea typeface="+mj-lt"/>
                <a:cs typeface="+mj-lt"/>
              </a:rPr>
              <a:t/>
            </a:r>
            <a:br>
              <a:rPr lang="en-US" sz="3200">
                <a:solidFill>
                  <a:schemeClr val="bg1"/>
                </a:solidFill>
                <a:ea typeface="+mj-lt"/>
                <a:cs typeface="+mj-lt"/>
              </a:rPr>
            </a:br>
            <a:endParaRPr lang="en-US" sz="4000">
              <a:solidFill>
                <a:schemeClr val="bg1"/>
              </a:solidFill>
            </a:endParaRPr>
          </a:p>
        </p:txBody>
      </p:sp>
      <p:pic>
        <p:nvPicPr>
          <p:cNvPr id="4" name="Picture 3" descr="A picture containing device  Description automatically generated">
            <a:extLst>
              <a:ext uri="{FF2B5EF4-FFF2-40B4-BE49-F238E27FC236}">
                <a16:creationId xmlns:a16="http://schemas.microsoft.com/office/drawing/2014/main" id="{CDA4976D-ACFF-408B-95D3-7247E29E10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6374" y="766692"/>
            <a:ext cx="2562412" cy="2498738"/>
          </a:xfrm>
          <a:prstGeom prst="rect">
            <a:avLst/>
          </a:prstGeom>
        </p:spPr>
      </p:pic>
      <p:pic>
        <p:nvPicPr>
          <p:cNvPr id="5" name="Picture 49" descr="A picture containing drawing  Description automatically generated">
            <a:extLst>
              <a:ext uri="{FF2B5EF4-FFF2-40B4-BE49-F238E27FC236}">
                <a16:creationId xmlns:a16="http://schemas.microsoft.com/office/drawing/2014/main" id="{3428CF5F-40F7-4A5F-88DF-959D6F75E3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0" y="5030776"/>
            <a:ext cx="3318907" cy="10415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lose up of a sign  Description automatically generated">
            <a:extLst>
              <a:ext uri="{FF2B5EF4-FFF2-40B4-BE49-F238E27FC236}">
                <a16:creationId xmlns:a16="http://schemas.microsoft.com/office/drawing/2014/main" id="{4C997300-C01F-4E04-B763-5F0E04CD82B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84214" y="5169920"/>
            <a:ext cx="2588649" cy="763251"/>
          </a:xfrm>
          <a:prstGeom prst="rect">
            <a:avLst/>
          </a:prstGeom>
        </p:spPr>
      </p:pic>
      <p:sp>
        <p:nvSpPr>
          <p:cNvPr id="9" name="AutoShape 2" descr="https://ukc-powerpoint.officeapps.live.com/pods/GetClipboardImage.ashx?Id=a527de18-3c90-4bd6-94f9-b0437741190c&amp;DC=GUK5&amp;pkey=2cbf2434-fa3a-4e9b-babf-c03a9a108e3e&amp;wdoverrides=GetClipboardImageEnabled:true"/>
          <p:cNvSpPr>
            <a:spLocks noChangeAspect="1" noChangeArrowheads="1"/>
          </p:cNvSpPr>
          <p:nvPr/>
        </p:nvSpPr>
        <p:spPr>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tLang="en-GB"/>
          </a:p>
        </p:txBody>
      </p:sp>
      <p:sp>
        <p:nvSpPr>
          <p:cNvPr id="3" name="Rectangle 2"/>
          <p:cNvSpPr/>
          <p:nvPr/>
        </p:nvSpPr>
        <p:spPr>
          <a:xfrm>
            <a:off x="365125" y="782314"/>
            <a:ext cx="8190374" cy="4834657"/>
          </a:xfrm>
          <a:prstGeom prst="rect">
            <a:avLst/>
          </a:prstGeom>
        </p:spPr>
        <p:txBody>
          <a:bodyPr wrap="square" numCol="1">
            <a:spAutoFit/>
          </a:bodyPr>
          <a:lstStyle/>
          <a:p>
            <a:pPr defTabSz="914400">
              <a:lnSpc>
                <a:spcPct val="107000"/>
              </a:lnSpc>
              <a:defRPr/>
            </a:pPr>
            <a:endParaRPr lang="en-GB" altLang="en-GB" sz="3600" b="1" dirty="0" smtClean="0">
              <a:solidFill>
                <a:schemeClr val="bg1"/>
              </a:solidFill>
              <a:latin typeface="Corbel" panose="020B0503020204020204" pitchFamily="34" charset="0"/>
              <a:ea typeface="Calibri" panose="020F0502020204030204" pitchFamily="34" charset="0"/>
              <a:cs typeface="Times New Roman" panose="02020603050405020304" pitchFamily="18" charset="0"/>
            </a:endParaRPr>
          </a:p>
          <a:p>
            <a:pPr defTabSz="914400">
              <a:lnSpc>
                <a:spcPct val="107000"/>
              </a:lnSpc>
              <a:defRPr/>
            </a:pPr>
            <a:endParaRPr lang="en-GB" altLang="en-GB" sz="3600" b="1" dirty="0" smtClean="0">
              <a:solidFill>
                <a:schemeClr val="bg1"/>
              </a:solidFill>
              <a:latin typeface="Corbel" panose="020B0503020204020204" pitchFamily="34" charset="0"/>
              <a:ea typeface="Calibri" panose="020F0502020204030204" pitchFamily="34" charset="0"/>
              <a:cs typeface="Times New Roman" panose="02020603050405020304" pitchFamily="18" charset="0"/>
            </a:endParaRPr>
          </a:p>
          <a:p>
            <a:pPr defTabSz="914400">
              <a:lnSpc>
                <a:spcPct val="107000"/>
              </a:lnSpc>
              <a:defRPr/>
            </a:pPr>
            <a:r>
              <a:rPr lang="en-GB" altLang="en-GB" sz="3600" b="1" dirty="0" smtClean="0">
                <a:solidFill>
                  <a:schemeClr val="bg1"/>
                </a:solidFill>
                <a:latin typeface="Corbel" panose="020B0503020204020204" pitchFamily="34" charset="0"/>
                <a:ea typeface="Calibri" panose="020F0502020204030204" pitchFamily="34" charset="0"/>
                <a:cs typeface="Times New Roman" panose="02020603050405020304" pitchFamily="18" charset="0"/>
              </a:rPr>
              <a:t>Coastal Defender</a:t>
            </a:r>
            <a:endParaRPr lang="en-GB" altLang="en-GB" sz="3600" b="1" dirty="0">
              <a:solidFill>
                <a:schemeClr val="bg1"/>
              </a:solidFill>
              <a:latin typeface="Corbel" panose="020B050302020402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en-GB" altLang="en-GB" sz="3200" b="1" dirty="0">
              <a:solidFill>
                <a:schemeClr val="bg1"/>
              </a:solidFill>
              <a:latin typeface="Corbel" panose="020B0503020204020204" pitchFamily="34" charset="0"/>
              <a:ea typeface="Calibri" panose="020F0502020204030204" pitchFamily="34" charset="0"/>
              <a:cs typeface="Times New Roman" panose="02020603050405020304" pitchFamily="18" charset="0"/>
            </a:endParaRPr>
          </a:p>
          <a:p>
            <a:pPr defTabSz="914400">
              <a:lnSpc>
                <a:spcPct val="107000"/>
              </a:lnSpc>
            </a:pPr>
            <a:r>
              <a:rPr lang="en-GB" altLang="en-GB" sz="3200" b="1" dirty="0" smtClean="0">
                <a:solidFill>
                  <a:schemeClr val="bg1"/>
                </a:solidFill>
                <a:latin typeface="Corbel" panose="020B0503020204020204" pitchFamily="34" charset="0"/>
                <a:ea typeface="Calibri" panose="020F0502020204030204" pitchFamily="34" charset="0"/>
                <a:cs typeface="Times New Roman" panose="02020603050405020304" pitchFamily="18" charset="0"/>
              </a:rPr>
              <a:t>Rachel Perks, Met Office</a:t>
            </a:r>
            <a:endParaRPr lang="en-GB" altLang="en-GB" sz="3200" b="1" dirty="0">
              <a:solidFill>
                <a:schemeClr val="bg1"/>
              </a:solidFill>
              <a:latin typeface="Corbel" panose="020B0503020204020204" pitchFamily="34" charset="0"/>
              <a:ea typeface="Calibri" panose="020F0502020204030204" pitchFamily="34" charset="0"/>
              <a:cs typeface="Times New Roman" panose="02020603050405020304" pitchFamily="18" charset="0"/>
            </a:endParaRPr>
          </a:p>
          <a:p>
            <a:pPr defTabSz="914400">
              <a:lnSpc>
                <a:spcPct val="107000"/>
              </a:lnSpc>
            </a:pPr>
            <a:endParaRPr lang="en-GB" altLang="en-GB" sz="3200" b="1" dirty="0">
              <a:solidFill>
                <a:schemeClr val="bg1"/>
              </a:solidFill>
              <a:latin typeface="Corbel" panose="020B050302020402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en-GB" altLang="en-GB" sz="4000" b="1" dirty="0">
              <a:solidFill>
                <a:schemeClr val="bg1"/>
              </a:solidFill>
              <a:latin typeface="Corbel" panose="020B050302020402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en-GB" altLang="en-GB" sz="4400" dirty="0">
              <a:solidFill>
                <a:schemeClr val="bg1"/>
              </a:solidFill>
              <a:latin typeface="+mj-lt"/>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6"/>
          <a:stretch>
            <a:fillRect/>
          </a:stretch>
        </p:blipFill>
        <p:spPr>
          <a:xfrm>
            <a:off x="6389370" y="2629162"/>
            <a:ext cx="3168497" cy="1725255"/>
          </a:xfrm>
          <a:prstGeom prst="rect">
            <a:avLst/>
          </a:prstGeom>
        </p:spPr>
      </p:pic>
    </p:spTree>
    <p:extLst>
      <p:ext uri="{BB962C8B-B14F-4D97-AF65-F5344CB8AC3E}">
        <p14:creationId xmlns:p14="http://schemas.microsoft.com/office/powerpoint/2010/main" val="1355895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9179" y="1298448"/>
            <a:ext cx="8325853" cy="3255264"/>
          </a:xfrm>
        </p:spPr>
        <p:txBody>
          <a:bodyPr numCol="1">
            <a:normAutofit/>
          </a:bodyPr>
          <a:lstStyle/>
          <a:p>
            <a:r>
              <a:rPr lang="en-US" sz="6000" b="1">
                <a:solidFill>
                  <a:schemeClr val="bg1"/>
                </a:solidFill>
                <a:latin typeface="Corbel" panose="020B0503020204020204" pitchFamily="34" charset="0"/>
              </a:rPr>
              <a:t>Questions, answers, discussion</a:t>
            </a:r>
            <a:endParaRPr lang="en-GB" altLang="en-GB" sz="3600" b="1">
              <a:solidFill>
                <a:schemeClr val="bg1"/>
              </a:solidFill>
              <a:latin typeface="Corbel" panose="020B0503020204020204" pitchFamily="34" charset="0"/>
            </a:endParaRPr>
          </a:p>
        </p:txBody>
      </p:sp>
      <p:pic>
        <p:nvPicPr>
          <p:cNvPr id="4" name="Picture 3" descr="A picture containing device  Description automatically generated">
            <a:extLst>
              <a:ext uri="{FF2B5EF4-FFF2-40B4-BE49-F238E27FC236}">
                <a16:creationId xmlns:a16="http://schemas.microsoft.com/office/drawing/2014/main" id="{CDA4976D-ACFF-408B-95D3-7247E29E10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56374" y="930262"/>
            <a:ext cx="2562412" cy="2498738"/>
          </a:xfrm>
          <a:prstGeom prst="rect">
            <a:avLst/>
          </a:prstGeom>
        </p:spPr>
      </p:pic>
      <p:pic>
        <p:nvPicPr>
          <p:cNvPr id="5" name="Picture 49" descr="A picture containing drawing  Description automatically generated">
            <a:extLst>
              <a:ext uri="{FF2B5EF4-FFF2-40B4-BE49-F238E27FC236}">
                <a16:creationId xmlns:a16="http://schemas.microsoft.com/office/drawing/2014/main" id="{3428CF5F-40F7-4A5F-88DF-959D6F75E3F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0" y="5030776"/>
            <a:ext cx="3318907" cy="10415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lose up of a sign  Description automatically generated">
            <a:extLst>
              <a:ext uri="{FF2B5EF4-FFF2-40B4-BE49-F238E27FC236}">
                <a16:creationId xmlns:a16="http://schemas.microsoft.com/office/drawing/2014/main" id="{4C997300-C01F-4E04-B763-5F0E04CD82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6296" y="5169921"/>
            <a:ext cx="2588649" cy="763251"/>
          </a:xfrm>
          <a:prstGeom prst="rect">
            <a:avLst/>
          </a:prstGeom>
        </p:spPr>
      </p:pic>
    </p:spTree>
    <p:extLst>
      <p:ext uri="{BB962C8B-B14F-4D97-AF65-F5344CB8AC3E}">
        <p14:creationId xmlns:p14="http://schemas.microsoft.com/office/powerpoint/2010/main" val="97619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device  Description automatically generated">
            <a:extLst>
              <a:ext uri="{FF2B5EF4-FFF2-40B4-BE49-F238E27FC236}">
                <a16:creationId xmlns:a16="http://schemas.microsoft.com/office/drawing/2014/main" id="{CDA4976D-ACFF-408B-95D3-7247E29E10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67912" y="-4267"/>
            <a:ext cx="1937779" cy="1931541"/>
          </a:xfrm>
          <a:prstGeom prst="rect">
            <a:avLst/>
          </a:prstGeom>
        </p:spPr>
      </p:pic>
      <p:pic>
        <p:nvPicPr>
          <p:cNvPr id="5" name="Picture 49" descr="A picture containing drawing  Description automatically generated">
            <a:extLst>
              <a:ext uri="{FF2B5EF4-FFF2-40B4-BE49-F238E27FC236}">
                <a16:creationId xmlns:a16="http://schemas.microsoft.com/office/drawing/2014/main" id="{3428CF5F-40F7-4A5F-88DF-959D6F75E3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9191625" y="6007748"/>
            <a:ext cx="3000375" cy="9415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lose up of a sign  Description automatically generated">
            <a:extLst>
              <a:ext uri="{FF2B5EF4-FFF2-40B4-BE49-F238E27FC236}">
                <a16:creationId xmlns:a16="http://schemas.microsoft.com/office/drawing/2014/main" id="{4C997300-C01F-4E04-B763-5F0E04CD82B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32015" y="6122216"/>
            <a:ext cx="2273284" cy="670267"/>
          </a:xfrm>
          <a:prstGeom prst="rect">
            <a:avLst/>
          </a:prstGeom>
        </p:spPr>
      </p:pic>
      <p:sp>
        <p:nvSpPr>
          <p:cNvPr id="9" name="Title 1">
            <a:extLst>
              <a:ext uri="{FF2B5EF4-FFF2-40B4-BE49-F238E27FC236}">
                <a16:creationId xmlns:a16="http://schemas.microsoft.com/office/drawing/2014/main" id="{109A333C-CB58-4385-8BD9-527778736C16}"/>
              </a:ext>
            </a:extLst>
          </p:cNvPr>
          <p:cNvSpPr>
            <a:spLocks noGrp="1"/>
          </p:cNvSpPr>
          <p:nvPr>
            <p:ph type="ctrTitle"/>
          </p:nvPr>
        </p:nvSpPr>
        <p:spPr>
          <a:xfrm>
            <a:off x="0" y="262491"/>
            <a:ext cx="9230264" cy="897235"/>
          </a:xfrm>
          <a:solidFill>
            <a:schemeClr val="bg1"/>
          </a:solidFill>
        </p:spPr>
        <p:txBody>
          <a:bodyPr numCol="1">
            <a:noAutofit/>
          </a:bodyPr>
          <a:lstStyle/>
          <a:p>
            <a:pPr>
              <a:lnSpc>
                <a:spcPct val="100000"/>
              </a:lnSpc>
              <a:spcBef>
                <a:spcPts val="0"/>
              </a:spcBef>
            </a:pPr>
            <a:r>
              <a:rPr lang="en-GB" altLang="en-GB" sz="5400">
                <a:solidFill>
                  <a:schemeClr val="accent1">
                    <a:lumMod val="50000"/>
                  </a:schemeClr>
                </a:solidFill>
              </a:rPr>
              <a:t>Next webinars:</a:t>
            </a:r>
            <a:endParaRPr lang="en-GB" altLang="en-GB" sz="2200">
              <a:solidFill>
                <a:schemeClr val="accent1">
                  <a:lumMod val="50000"/>
                </a:schemeClr>
              </a:solidFill>
              <a:ea typeface="+mj-lt"/>
              <a:cs typeface="+mj-lt"/>
            </a:endParaRPr>
          </a:p>
        </p:txBody>
      </p:sp>
      <p:sp>
        <p:nvSpPr>
          <p:cNvPr id="7" name="Rectangle 6"/>
          <p:cNvSpPr/>
          <p:nvPr/>
        </p:nvSpPr>
        <p:spPr>
          <a:xfrm>
            <a:off x="216089" y="2945669"/>
            <a:ext cx="8394674" cy="2523768"/>
          </a:xfrm>
          <a:prstGeom prst="rect">
            <a:avLst/>
          </a:prstGeom>
        </p:spPr>
        <p:txBody>
          <a:bodyPr wrap="square" numCol="1">
            <a:spAutoFit/>
          </a:bodyPr>
          <a:lstStyle/>
          <a:p>
            <a:r>
              <a:rPr lang="en-GB" sz="2400" b="1" dirty="0">
                <a:solidFill>
                  <a:schemeClr val="bg1"/>
                </a:solidFill>
                <a:latin typeface="Corbel" panose="020B0503020204020204" pitchFamily="34" charset="0"/>
                <a:ea typeface="Calibri" panose="020F0502020204030204" pitchFamily="34" charset="0"/>
                <a:cs typeface="Times New Roman" panose="02020603050405020304" pitchFamily="18" charset="0"/>
              </a:rPr>
              <a:t>Wednesday, 17th  November,  2021 </a:t>
            </a:r>
            <a:r>
              <a:rPr lang="en-GB" sz="2400" b="1" dirty="0" smtClean="0">
                <a:solidFill>
                  <a:schemeClr val="bg1"/>
                </a:solidFill>
                <a:latin typeface="Corbel" panose="020B0503020204020204" pitchFamily="34" charset="0"/>
                <a:ea typeface="Calibri" panose="020F0502020204030204" pitchFamily="34" charset="0"/>
                <a:cs typeface="Times New Roman" panose="02020603050405020304" pitchFamily="18" charset="0"/>
              </a:rPr>
              <a:t>12.00-13.00</a:t>
            </a:r>
          </a:p>
          <a:p>
            <a:endParaRPr lang="en-GB" sz="2400" b="1" dirty="0">
              <a:solidFill>
                <a:schemeClr val="bg1"/>
              </a:solidFill>
              <a:latin typeface="Corbel" panose="020B0503020204020204" pitchFamily="34" charset="0"/>
              <a:ea typeface="Calibri" panose="020F0502020204030204" pitchFamily="34" charset="0"/>
              <a:cs typeface="Times New Roman" panose="02020603050405020304" pitchFamily="18" charset="0"/>
            </a:endParaRPr>
          </a:p>
          <a:p>
            <a:r>
              <a:rPr lang="en-GB" sz="2200" b="1" dirty="0"/>
              <a:t>Speaker</a:t>
            </a:r>
            <a:r>
              <a:rPr lang="en-GB" sz="2200" dirty="0"/>
              <a:t>: Jamie Hannaford (UK Centre for Hydrology and Ecology</a:t>
            </a:r>
            <a:r>
              <a:rPr lang="en-GB" sz="2200" dirty="0" smtClean="0"/>
              <a:t>)</a:t>
            </a:r>
          </a:p>
          <a:p>
            <a:endParaRPr lang="en-GB" sz="2200" dirty="0" smtClean="0"/>
          </a:p>
          <a:p>
            <a:r>
              <a:rPr lang="en-GB" sz="2200" b="1" dirty="0" smtClean="0">
                <a:ea typeface="Calibri" panose="020F0502020204030204" pitchFamily="34" charset="0"/>
                <a:cs typeface="Times New Roman" panose="02020603050405020304" pitchFamily="18" charset="0"/>
              </a:rPr>
              <a:t>Title</a:t>
            </a:r>
            <a:r>
              <a:rPr lang="en-GB" sz="2200" b="1" dirty="0">
                <a:ea typeface="Calibri" panose="020F0502020204030204" pitchFamily="34" charset="0"/>
                <a:cs typeface="Times New Roman" panose="02020603050405020304" pitchFamily="18" charset="0"/>
              </a:rPr>
              <a:t>: Enhanced future </a:t>
            </a:r>
            <a:r>
              <a:rPr lang="en-GB" sz="2200" b="1" dirty="0" err="1">
                <a:ea typeface="Calibri" panose="020F0502020204030204" pitchFamily="34" charset="0"/>
                <a:cs typeface="Times New Roman" panose="02020603050405020304" pitchFamily="18" charset="0"/>
              </a:rPr>
              <a:t>FLows</a:t>
            </a:r>
            <a:r>
              <a:rPr lang="en-GB" sz="2200" b="1" dirty="0">
                <a:ea typeface="Calibri" panose="020F0502020204030204" pitchFamily="34" charset="0"/>
                <a:cs typeface="Times New Roman" panose="02020603050405020304" pitchFamily="18" charset="0"/>
              </a:rPr>
              <a:t> and Groundwater (</a:t>
            </a:r>
            <a:r>
              <a:rPr lang="en-GB" sz="2200" b="1" dirty="0" err="1">
                <a:ea typeface="Calibri" panose="020F0502020204030204" pitchFamily="34" charset="0"/>
                <a:cs typeface="Times New Roman" panose="02020603050405020304" pitchFamily="18" charset="0"/>
              </a:rPr>
              <a:t>eFLaG</a:t>
            </a:r>
            <a:r>
              <a:rPr lang="en-GB" sz="2200" b="1" dirty="0">
                <a:ea typeface="Calibri" panose="020F0502020204030204" pitchFamily="34" charset="0"/>
                <a:cs typeface="Times New Roman" panose="02020603050405020304" pitchFamily="18" charset="0"/>
              </a:rPr>
              <a:t>): a climate service to enhance the resilience of the water sector to drought events</a:t>
            </a:r>
          </a:p>
        </p:txBody>
      </p:sp>
      <p:sp>
        <p:nvSpPr>
          <p:cNvPr id="2" name="Rectangle 1"/>
          <p:cNvSpPr/>
          <p:nvPr/>
        </p:nvSpPr>
        <p:spPr>
          <a:xfrm>
            <a:off x="29945" y="5469437"/>
            <a:ext cx="9068517" cy="584775"/>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txBody>
          <a:bodyPr wrap="square" numCol="1">
            <a:spAutoFit/>
          </a:bodyPr>
          <a:lstStyle/>
          <a:p>
            <a:pPr marL="914400" indent="-914400"/>
            <a:r>
              <a:rPr lang="en-GB" altLang="en-GB" sz="1600" b="1" i="1" dirty="0">
                <a:solidFill>
                  <a:schemeClr val="accent1">
                    <a:lumMod val="50000"/>
                  </a:schemeClr>
                </a:solidFill>
                <a:latin typeface="Corbel" panose="020B0503020204020204" pitchFamily="34" charset="0"/>
                <a:ea typeface="Calibri" panose="020F0502020204030204" pitchFamily="34" charset="0"/>
                <a:cs typeface="Times New Roman" panose="02020603050405020304" pitchFamily="18" charset="0"/>
              </a:rPr>
              <a:t>Register on our website</a:t>
            </a:r>
            <a:r>
              <a:rPr lang="en-GB" altLang="en-GB" sz="1600" b="1" dirty="0">
                <a:solidFill>
                  <a:schemeClr val="accent1">
                    <a:lumMod val="50000"/>
                  </a:schemeClr>
                </a:solidFill>
                <a:latin typeface="Corbel" panose="020B0503020204020204" pitchFamily="34" charset="0"/>
                <a:ea typeface="Calibri" panose="020F0502020204030204" pitchFamily="34" charset="0"/>
                <a:cs typeface="Times New Roman" panose="02020603050405020304" pitchFamily="18" charset="0"/>
              </a:rPr>
              <a:t>: </a:t>
            </a:r>
          </a:p>
          <a:p>
            <a:pPr marL="914400" indent="-914400"/>
            <a:r>
              <a:rPr lang="en-GB" altLang="en-GB" sz="1600" dirty="0">
                <a:solidFill>
                  <a:srgbClr val="0070C0"/>
                </a:solidFill>
                <a:latin typeface="Corbel" panose="020B0503020204020204" pitchFamily="34" charset="0"/>
                <a:ea typeface="Calibri" panose="020F0502020204030204" pitchFamily="34" charset="0"/>
                <a:cs typeface="Times New Roman" panose="02020603050405020304" pitchFamily="18" charset="0"/>
              </a:rPr>
              <a:t>https://www.ukclimateresilience.org/news-events/climate-resilience-webinar-series-2020-2021/</a:t>
            </a:r>
            <a:endParaRPr lang="en-GB" altLang="en-GB" sz="16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216089" y="1210300"/>
            <a:ext cx="7875859" cy="1779526"/>
          </a:xfrm>
          <a:prstGeom prst="rect">
            <a:avLst/>
          </a:prstGeom>
        </p:spPr>
        <p:txBody>
          <a:bodyPr wrap="square" numCol="1">
            <a:spAutoFit/>
          </a:bodyPr>
          <a:lstStyle/>
          <a:p>
            <a:pPr marL="914400" indent="-914400">
              <a:lnSpc>
                <a:spcPct val="107000"/>
              </a:lnSpc>
              <a:spcAft>
                <a:spcPts val="800"/>
              </a:spcAft>
            </a:pPr>
            <a:r>
              <a:rPr lang="en-GB" altLang="en-GB" sz="2400" b="1" dirty="0">
                <a:solidFill>
                  <a:schemeClr val="bg1"/>
                </a:solidFill>
                <a:latin typeface="Corbel" panose="020B0503020204020204" pitchFamily="34" charset="0"/>
                <a:ea typeface="Calibri" panose="020F0502020204030204" pitchFamily="34" charset="0"/>
                <a:cs typeface="Times New Roman" panose="02020603050405020304" pitchFamily="18" charset="0"/>
              </a:rPr>
              <a:t>Wednesday, 13th  October, 2021 </a:t>
            </a:r>
            <a:r>
              <a:rPr lang="en-GB" altLang="en-GB" sz="2400" b="1" dirty="0" smtClean="0">
                <a:solidFill>
                  <a:schemeClr val="bg1"/>
                </a:solidFill>
                <a:latin typeface="Corbel" panose="020B0503020204020204" pitchFamily="34" charset="0"/>
                <a:ea typeface="Calibri" panose="020F0502020204030204" pitchFamily="34" charset="0"/>
                <a:cs typeface="Times New Roman" panose="02020603050405020304" pitchFamily="18" charset="0"/>
              </a:rPr>
              <a:t>12.00-13.00</a:t>
            </a:r>
          </a:p>
          <a:p>
            <a:pPr marL="914400" indent="-914400">
              <a:lnSpc>
                <a:spcPct val="107000"/>
              </a:lnSpc>
              <a:spcAft>
                <a:spcPts val="800"/>
              </a:spcAft>
            </a:pPr>
            <a:r>
              <a:rPr lang="en-GB" altLang="en-GB" sz="2200" b="1" dirty="0" smtClean="0">
                <a:ea typeface="Calibri" panose="020F0502020204030204" pitchFamily="34" charset="0"/>
                <a:cs typeface="Times New Roman" panose="02020603050405020304" pitchFamily="18" charset="0"/>
              </a:rPr>
              <a:t>Speaker</a:t>
            </a:r>
            <a:r>
              <a:rPr lang="en-GB" altLang="en-GB" sz="2200" b="1" dirty="0">
                <a:ea typeface="Calibri" panose="020F0502020204030204" pitchFamily="34" charset="0"/>
                <a:cs typeface="Times New Roman" panose="02020603050405020304" pitchFamily="18" charset="0"/>
              </a:rPr>
              <a:t>:	</a:t>
            </a:r>
            <a:r>
              <a:rPr lang="en-GB" altLang="en-GB" sz="2200" dirty="0"/>
              <a:t> </a:t>
            </a:r>
            <a:r>
              <a:rPr lang="en-GB" altLang="en-GB" sz="2200" b="1" dirty="0"/>
              <a:t>Andrew Carr and Chris Bishop (</a:t>
            </a:r>
            <a:r>
              <a:rPr lang="en-GB" altLang="en-GB" sz="2200" b="1" dirty="0" smtClean="0"/>
              <a:t>DEFRA)</a:t>
            </a:r>
          </a:p>
          <a:p>
            <a:pPr marL="914400" indent="-914400">
              <a:lnSpc>
                <a:spcPct val="107000"/>
              </a:lnSpc>
              <a:spcAft>
                <a:spcPts val="800"/>
              </a:spcAft>
            </a:pPr>
            <a:r>
              <a:rPr lang="en-GB" altLang="en-GB" sz="2200" b="1" dirty="0" smtClean="0">
                <a:ea typeface="Calibri" panose="020F0502020204030204" pitchFamily="34" charset="0"/>
                <a:cs typeface="Times New Roman" panose="02020603050405020304" pitchFamily="18" charset="0"/>
              </a:rPr>
              <a:t>Title</a:t>
            </a:r>
            <a:r>
              <a:rPr lang="en-GB" altLang="en-GB" sz="2200" dirty="0">
                <a:ea typeface="Calibri" panose="020F0502020204030204" pitchFamily="34" charset="0"/>
                <a:cs typeface="Times New Roman" panose="02020603050405020304" pitchFamily="18" charset="0"/>
              </a:rPr>
              <a:t>: </a:t>
            </a:r>
            <a:r>
              <a:rPr lang="en-GB" altLang="en-GB" sz="2200" dirty="0"/>
              <a:t> </a:t>
            </a:r>
            <a:r>
              <a:rPr lang="en-GB" altLang="en-GB" sz="2200" dirty="0" smtClean="0"/>
              <a:t> </a:t>
            </a:r>
            <a:r>
              <a:rPr lang="en-GB" altLang="en-GB" sz="2200" b="1" dirty="0" smtClean="0"/>
              <a:t>UK </a:t>
            </a:r>
            <a:r>
              <a:rPr lang="en-GB" altLang="en-GB" sz="2200" b="1" dirty="0"/>
              <a:t>Government Approaches for </a:t>
            </a:r>
            <a:r>
              <a:rPr lang="en-GB" altLang="en-GB" sz="2200" b="1" dirty="0" smtClean="0"/>
              <a:t>Domestic  Adaptation and </a:t>
            </a:r>
            <a:r>
              <a:rPr lang="en-GB" altLang="en-GB" sz="2200" b="1" dirty="0"/>
              <a:t>Resilience </a:t>
            </a:r>
            <a:endParaRPr lang="en-GB" altLang="en-GB" sz="2200" b="1" dirty="0">
              <a:solidFill>
                <a:srgbClr val="000000"/>
              </a:solidFill>
            </a:endParaRP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47690" y="1586808"/>
            <a:ext cx="1940423" cy="12653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p:cNvPicPr>
            <a:picLocks noChangeAspect="1"/>
          </p:cNvPicPr>
          <p:nvPr/>
        </p:nvPicPr>
        <p:blipFill>
          <a:blip r:embed="rId7"/>
          <a:stretch>
            <a:fillRect/>
          </a:stretch>
        </p:blipFill>
        <p:spPr>
          <a:xfrm>
            <a:off x="8515982" y="3639337"/>
            <a:ext cx="1751930" cy="12973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907558968"/>
      </p:ext>
    </p:extLst>
  </p:cSld>
  <p:clrMapOvr>
    <a:masterClrMapping/>
  </p:clrMapOvr>
</p:sld>
</file>

<file path=ppt/theme/theme1.xml><?xml version="1.0" encoding="utf-8"?>
<a:theme xmlns:a="http://schemas.openxmlformats.org/drawingml/2006/main" name="Fra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A4DEAF4E78F2243A182C331F5ADC7A4" ma:contentTypeVersion="12" ma:contentTypeDescription="Create a new document." ma:contentTypeScope="" ma:versionID="6aadbbe93bf0e200b77ad90009fa4983">
  <xsd:schema xmlns:xsd="http://www.w3.org/2001/XMLSchema" xmlns:xs="http://www.w3.org/2001/XMLSchema" xmlns:p="http://schemas.microsoft.com/office/2006/metadata/properties" xmlns:ns2="8a03cd44-7435-4cc0-9b31-fee50fc395cf" xmlns:ns3="beb20fc5-2c51-4543-b6f9-a2f51fb33384" targetNamespace="http://schemas.microsoft.com/office/2006/metadata/properties" ma:root="true" ma:fieldsID="4fac0675677bb9789ffd4bbaa2afd9cd" ns2:_="" ns3:_="">
    <xsd:import namespace="8a03cd44-7435-4cc0-9b31-fee50fc395cf"/>
    <xsd:import namespace="beb20fc5-2c51-4543-b6f9-a2f51fb3338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03cd44-7435-4cc0-9b31-fee50fc395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b20fc5-2c51-4543-b6f9-a2f51fb3338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89AAE0-AC03-40FF-8711-EE4CD7D2660C}">
  <ds:schemaRefs>
    <ds:schemaRef ds:uri="http://schemas.microsoft.com/office/2006/documentManagement/types"/>
    <ds:schemaRef ds:uri="http://schemas.openxmlformats.org/package/2006/metadata/core-properties"/>
    <ds:schemaRef ds:uri="http://www.w3.org/XML/1998/namespace"/>
    <ds:schemaRef ds:uri="http://purl.org/dc/elements/1.1/"/>
    <ds:schemaRef ds:uri="beb20fc5-2c51-4543-b6f9-a2f51fb33384"/>
    <ds:schemaRef ds:uri="http://schemas.microsoft.com/office/2006/metadata/properties"/>
    <ds:schemaRef ds:uri="http://purl.org/dc/terms/"/>
    <ds:schemaRef ds:uri="http://schemas.microsoft.com/office/infopath/2007/PartnerControls"/>
    <ds:schemaRef ds:uri="8a03cd44-7435-4cc0-9b31-fee50fc395cf"/>
    <ds:schemaRef ds:uri="http://purl.org/dc/dcmitype/"/>
  </ds:schemaRefs>
</ds:datastoreItem>
</file>

<file path=customXml/itemProps2.xml><?xml version="1.0" encoding="utf-8"?>
<ds:datastoreItem xmlns:ds="http://schemas.openxmlformats.org/officeDocument/2006/customXml" ds:itemID="{49FC6583-0AE5-4484-AA1F-D5E26C3BE0F7}">
  <ds:schemaRefs>
    <ds:schemaRef ds:uri="8a03cd44-7435-4cc0-9b31-fee50fc395cf"/>
    <ds:schemaRef ds:uri="beb20fc5-2c51-4543-b6f9-a2f51fb3338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804FFB4-D834-4309-B1D4-D0131562D71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721</TotalTime>
  <Words>374</Words>
  <Application>Microsoft Office PowerPoint</Application>
  <PresentationFormat>Widescreen</PresentationFormat>
  <Paragraphs>94</Paragraphs>
  <Slides>10</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Corbel</vt:lpstr>
      <vt:lpstr>Times New Roman</vt:lpstr>
      <vt:lpstr>Wingdings 2</vt:lpstr>
      <vt:lpstr>Frame</vt:lpstr>
      <vt:lpstr>SPF UK Climate Resilience Programme  Webinar Series 2021</vt:lpstr>
      <vt:lpstr>PowerPoint Presentation</vt:lpstr>
      <vt:lpstr>PowerPoint Presentation</vt:lpstr>
      <vt:lpstr>   New UKCR Publications</vt:lpstr>
      <vt:lpstr> New decision support tool </vt:lpstr>
      <vt:lpstr>   </vt:lpstr>
      <vt:lpstr>  </vt:lpstr>
      <vt:lpstr>Questions, answers, discussion</vt:lpstr>
      <vt:lpstr>Next webinars:</vt:lpstr>
      <vt:lpstr>Contact details  Website: www.ukclimateresilience.org   Twitter: @UKCRP_SPF  YouTube: UK Climate Resilience programme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Jones, Hayley</dc:creator>
  <cp:lastModifiedBy>Jane Stanbury</cp:lastModifiedBy>
  <cp:revision>51</cp:revision>
  <dcterms:created xsi:type="dcterms:W3CDTF">2020-05-22T12:36:03Z</dcterms:created>
  <dcterms:modified xsi:type="dcterms:W3CDTF">2021-09-29T10:38:27Z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0x0101000A4DEAF4E78F2243A182C331F5ADC7A4</vt:lpwstr>
  </property>
</Properties>
</file>