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Lst>
  <p:notesMasterIdLst>
    <p:notesMasterId r:id="rId20"/>
  </p:notesMasterIdLst>
  <p:sldIdLst>
    <p:sldId id="322" r:id="rId5"/>
    <p:sldId id="552" r:id="rId6"/>
    <p:sldId id="424" r:id="rId7"/>
    <p:sldId id="369" r:id="rId8"/>
    <p:sldId id="387" r:id="rId9"/>
    <p:sldId id="547" r:id="rId10"/>
    <p:sldId id="543" r:id="rId11"/>
    <p:sldId id="550" r:id="rId12"/>
    <p:sldId id="548" r:id="rId13"/>
    <p:sldId id="549" r:id="rId14"/>
    <p:sldId id="530" r:id="rId15"/>
    <p:sldId id="517" r:id="rId16"/>
    <p:sldId id="532" r:id="rId17"/>
    <p:sldId id="553" r:id="rId18"/>
    <p:sldId id="55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8637" autoAdjust="0"/>
  </p:normalViewPr>
  <p:slideViewPr>
    <p:cSldViewPr snapToGrid="0">
      <p:cViewPr varScale="1">
        <p:scale>
          <a:sx n="39" d="100"/>
          <a:sy n="39" d="100"/>
        </p:scale>
        <p:origin x="167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DDA35E-A876-4C43-8E88-F022B436E692}"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GB"/>
        </a:p>
      </dgm:t>
    </dgm:pt>
    <dgm:pt modelId="{B638E6B8-C9AB-42C3-823C-A351D5D50E26}">
      <dgm:prSet phldrT="[Text]"/>
      <dgm:spPr>
        <a:solidFill>
          <a:srgbClr val="218AE7"/>
        </a:solidFill>
      </dgm:spPr>
      <dgm:t>
        <a:bodyPr/>
        <a:lstStyle/>
        <a:p>
          <a:r>
            <a:rPr lang="en-GB" dirty="0">
              <a:latin typeface="Candara" panose="020E0502030303020204" pitchFamily="34" charset="0"/>
            </a:rPr>
            <a:t>Anticipate</a:t>
          </a:r>
        </a:p>
      </dgm:t>
    </dgm:pt>
    <dgm:pt modelId="{4775C09B-B241-4094-BA97-58850D4DAE94}" type="parTrans" cxnId="{16089CBD-CAAE-45A4-8263-0F6036BCFA88}">
      <dgm:prSet/>
      <dgm:spPr/>
      <dgm:t>
        <a:bodyPr/>
        <a:lstStyle/>
        <a:p>
          <a:endParaRPr lang="en-GB">
            <a:latin typeface="Candara" panose="020E0502030303020204" pitchFamily="34" charset="0"/>
          </a:endParaRPr>
        </a:p>
      </dgm:t>
    </dgm:pt>
    <dgm:pt modelId="{29506791-E2D1-4E1C-953E-B561D235E5D1}" type="sibTrans" cxnId="{16089CBD-CAAE-45A4-8263-0F6036BCFA88}">
      <dgm:prSet/>
      <dgm:spPr/>
      <dgm:t>
        <a:bodyPr/>
        <a:lstStyle/>
        <a:p>
          <a:endParaRPr lang="en-GB">
            <a:latin typeface="Candara" panose="020E0502030303020204" pitchFamily="34" charset="0"/>
          </a:endParaRPr>
        </a:p>
      </dgm:t>
    </dgm:pt>
    <dgm:pt modelId="{E62376F6-434D-4E2B-8A5F-3B7F9EF83562}">
      <dgm:prSet phldrT="[Text]"/>
      <dgm:spPr>
        <a:solidFill>
          <a:srgbClr val="218AE7"/>
        </a:solidFill>
      </dgm:spPr>
      <dgm:t>
        <a:bodyPr/>
        <a:lstStyle/>
        <a:p>
          <a:r>
            <a:rPr lang="en-GB" dirty="0">
              <a:latin typeface="Candara" panose="020E0502030303020204" pitchFamily="34" charset="0"/>
            </a:rPr>
            <a:t>Resist</a:t>
          </a:r>
        </a:p>
      </dgm:t>
    </dgm:pt>
    <dgm:pt modelId="{B9886C4A-C1AF-43C4-A879-39E22E88E9C6}" type="parTrans" cxnId="{A85D5F08-B0FA-4FF0-A238-2D6C3ABDBF62}">
      <dgm:prSet/>
      <dgm:spPr/>
      <dgm:t>
        <a:bodyPr/>
        <a:lstStyle/>
        <a:p>
          <a:endParaRPr lang="en-GB">
            <a:latin typeface="Candara" panose="020E0502030303020204" pitchFamily="34" charset="0"/>
          </a:endParaRPr>
        </a:p>
      </dgm:t>
    </dgm:pt>
    <dgm:pt modelId="{396AE139-ED0B-4B93-9797-DAE3F5C107F0}" type="sibTrans" cxnId="{A85D5F08-B0FA-4FF0-A238-2D6C3ABDBF62}">
      <dgm:prSet/>
      <dgm:spPr/>
      <dgm:t>
        <a:bodyPr/>
        <a:lstStyle/>
        <a:p>
          <a:endParaRPr lang="en-GB">
            <a:latin typeface="Candara" panose="020E0502030303020204" pitchFamily="34" charset="0"/>
          </a:endParaRPr>
        </a:p>
      </dgm:t>
    </dgm:pt>
    <dgm:pt modelId="{4617AE0A-9D2E-47DF-ACA0-DA49FE5EF094}">
      <dgm:prSet phldrT="[Text]"/>
      <dgm:spPr>
        <a:solidFill>
          <a:srgbClr val="218AE7"/>
        </a:solidFill>
      </dgm:spPr>
      <dgm:t>
        <a:bodyPr/>
        <a:lstStyle/>
        <a:p>
          <a:r>
            <a:rPr lang="en-GB" dirty="0">
              <a:latin typeface="Candara" panose="020E0502030303020204" pitchFamily="34" charset="0"/>
            </a:rPr>
            <a:t>Absorb</a:t>
          </a:r>
        </a:p>
      </dgm:t>
    </dgm:pt>
    <dgm:pt modelId="{76431F19-2D99-4057-ADED-E58AA5DDEC41}" type="parTrans" cxnId="{34BE3A7E-841D-49D6-BB3D-9239AD77B217}">
      <dgm:prSet/>
      <dgm:spPr/>
      <dgm:t>
        <a:bodyPr/>
        <a:lstStyle/>
        <a:p>
          <a:endParaRPr lang="en-GB">
            <a:latin typeface="Candara" panose="020E0502030303020204" pitchFamily="34" charset="0"/>
          </a:endParaRPr>
        </a:p>
      </dgm:t>
    </dgm:pt>
    <dgm:pt modelId="{832DD87F-46B2-4760-8F81-5D91A661E8C5}" type="sibTrans" cxnId="{34BE3A7E-841D-49D6-BB3D-9239AD77B217}">
      <dgm:prSet/>
      <dgm:spPr/>
      <dgm:t>
        <a:bodyPr/>
        <a:lstStyle/>
        <a:p>
          <a:endParaRPr lang="en-GB">
            <a:latin typeface="Candara" panose="020E0502030303020204" pitchFamily="34" charset="0"/>
          </a:endParaRPr>
        </a:p>
      </dgm:t>
    </dgm:pt>
    <dgm:pt modelId="{E688DD9F-1BDD-401E-94DC-6182913425F8}">
      <dgm:prSet phldrT="[Text]"/>
      <dgm:spPr>
        <a:solidFill>
          <a:srgbClr val="218AE7"/>
        </a:solidFill>
      </dgm:spPr>
      <dgm:t>
        <a:bodyPr/>
        <a:lstStyle/>
        <a:p>
          <a:r>
            <a:rPr lang="en-GB" dirty="0">
              <a:latin typeface="Candara" panose="020E0502030303020204" pitchFamily="34" charset="0"/>
            </a:rPr>
            <a:t>Recover</a:t>
          </a:r>
        </a:p>
      </dgm:t>
    </dgm:pt>
    <dgm:pt modelId="{0C805513-3F0F-4BF1-875B-4A16295DD631}" type="parTrans" cxnId="{060F07B0-3D90-4E79-97AD-EB7F99CE267C}">
      <dgm:prSet/>
      <dgm:spPr/>
      <dgm:t>
        <a:bodyPr/>
        <a:lstStyle/>
        <a:p>
          <a:endParaRPr lang="en-GB">
            <a:latin typeface="Candara" panose="020E0502030303020204" pitchFamily="34" charset="0"/>
          </a:endParaRPr>
        </a:p>
      </dgm:t>
    </dgm:pt>
    <dgm:pt modelId="{7EE6948F-9227-49D3-82C7-201EC456972D}" type="sibTrans" cxnId="{060F07B0-3D90-4E79-97AD-EB7F99CE267C}">
      <dgm:prSet/>
      <dgm:spPr/>
      <dgm:t>
        <a:bodyPr/>
        <a:lstStyle/>
        <a:p>
          <a:endParaRPr lang="en-GB">
            <a:latin typeface="Candara" panose="020E0502030303020204" pitchFamily="34" charset="0"/>
          </a:endParaRPr>
        </a:p>
      </dgm:t>
    </dgm:pt>
    <dgm:pt modelId="{97851DEA-69DD-4FE9-ABAE-2985CD2D4EBA}">
      <dgm:prSet phldrT="[Text]"/>
      <dgm:spPr>
        <a:solidFill>
          <a:srgbClr val="218AE7"/>
        </a:solidFill>
      </dgm:spPr>
      <dgm:t>
        <a:bodyPr/>
        <a:lstStyle/>
        <a:p>
          <a:r>
            <a:rPr lang="en-GB" dirty="0">
              <a:latin typeface="Candara" panose="020E0502030303020204" pitchFamily="34" charset="0"/>
            </a:rPr>
            <a:t>Adapt</a:t>
          </a:r>
        </a:p>
      </dgm:t>
    </dgm:pt>
    <dgm:pt modelId="{44C8EA36-3745-4356-B10D-8091EF079E89}" type="parTrans" cxnId="{7DC002CE-C806-4654-9BFB-60B5D54895B5}">
      <dgm:prSet/>
      <dgm:spPr/>
      <dgm:t>
        <a:bodyPr/>
        <a:lstStyle/>
        <a:p>
          <a:endParaRPr lang="en-GB">
            <a:latin typeface="Candara" panose="020E0502030303020204" pitchFamily="34" charset="0"/>
          </a:endParaRPr>
        </a:p>
      </dgm:t>
    </dgm:pt>
    <dgm:pt modelId="{EF659C34-D53A-4B12-BCBC-02B0A77C223F}" type="sibTrans" cxnId="{7DC002CE-C806-4654-9BFB-60B5D54895B5}">
      <dgm:prSet/>
      <dgm:spPr/>
      <dgm:t>
        <a:bodyPr/>
        <a:lstStyle/>
        <a:p>
          <a:endParaRPr lang="en-GB">
            <a:latin typeface="Candara" panose="020E0502030303020204" pitchFamily="34" charset="0"/>
          </a:endParaRPr>
        </a:p>
      </dgm:t>
    </dgm:pt>
    <dgm:pt modelId="{F59910FB-EB22-4C5C-802C-3C281939B31D}" type="pres">
      <dgm:prSet presAssocID="{22DDA35E-A876-4C43-8E88-F022B436E692}" presName="compositeShape" presStyleCnt="0">
        <dgm:presLayoutVars>
          <dgm:chMax val="7"/>
          <dgm:dir/>
          <dgm:resizeHandles val="exact"/>
        </dgm:presLayoutVars>
      </dgm:prSet>
      <dgm:spPr/>
    </dgm:pt>
    <dgm:pt modelId="{D4A9BEDF-F3A2-4E70-8DAE-9CD54FBDCC0B}" type="pres">
      <dgm:prSet presAssocID="{22DDA35E-A876-4C43-8E88-F022B436E692}" presName="wedge1" presStyleLbl="node1" presStyleIdx="0" presStyleCnt="5"/>
      <dgm:spPr/>
    </dgm:pt>
    <dgm:pt modelId="{B434C6C2-A1E1-4CE1-9066-607C839C9FE0}" type="pres">
      <dgm:prSet presAssocID="{22DDA35E-A876-4C43-8E88-F022B436E692}" presName="dummy1a" presStyleCnt="0"/>
      <dgm:spPr/>
    </dgm:pt>
    <dgm:pt modelId="{D29F842B-3652-408B-85F4-5E377703AA4E}" type="pres">
      <dgm:prSet presAssocID="{22DDA35E-A876-4C43-8E88-F022B436E692}" presName="dummy1b" presStyleCnt="0"/>
      <dgm:spPr/>
    </dgm:pt>
    <dgm:pt modelId="{A5F25850-24F0-4F4F-A837-3DE9BF617194}" type="pres">
      <dgm:prSet presAssocID="{22DDA35E-A876-4C43-8E88-F022B436E692}" presName="wedge1Tx" presStyleLbl="node1" presStyleIdx="0" presStyleCnt="5">
        <dgm:presLayoutVars>
          <dgm:chMax val="0"/>
          <dgm:chPref val="0"/>
          <dgm:bulletEnabled val="1"/>
        </dgm:presLayoutVars>
      </dgm:prSet>
      <dgm:spPr/>
    </dgm:pt>
    <dgm:pt modelId="{30AE0A7A-B6AC-42B9-9515-F2AEE2BCD0F3}" type="pres">
      <dgm:prSet presAssocID="{22DDA35E-A876-4C43-8E88-F022B436E692}" presName="wedge2" presStyleLbl="node1" presStyleIdx="1" presStyleCnt="5"/>
      <dgm:spPr/>
    </dgm:pt>
    <dgm:pt modelId="{BA4B067E-8750-4673-AA7C-476AD49941BE}" type="pres">
      <dgm:prSet presAssocID="{22DDA35E-A876-4C43-8E88-F022B436E692}" presName="dummy2a" presStyleCnt="0"/>
      <dgm:spPr/>
    </dgm:pt>
    <dgm:pt modelId="{7F5BF85F-0AAA-48CC-86B1-FBB091A8852B}" type="pres">
      <dgm:prSet presAssocID="{22DDA35E-A876-4C43-8E88-F022B436E692}" presName="dummy2b" presStyleCnt="0"/>
      <dgm:spPr/>
    </dgm:pt>
    <dgm:pt modelId="{2FAB1164-8FD0-4D85-8045-0ED98188088D}" type="pres">
      <dgm:prSet presAssocID="{22DDA35E-A876-4C43-8E88-F022B436E692}" presName="wedge2Tx" presStyleLbl="node1" presStyleIdx="1" presStyleCnt="5">
        <dgm:presLayoutVars>
          <dgm:chMax val="0"/>
          <dgm:chPref val="0"/>
          <dgm:bulletEnabled val="1"/>
        </dgm:presLayoutVars>
      </dgm:prSet>
      <dgm:spPr/>
    </dgm:pt>
    <dgm:pt modelId="{219AE0D8-070A-4E7E-985C-6F68B2534088}" type="pres">
      <dgm:prSet presAssocID="{22DDA35E-A876-4C43-8E88-F022B436E692}" presName="wedge3" presStyleLbl="node1" presStyleIdx="2" presStyleCnt="5"/>
      <dgm:spPr/>
    </dgm:pt>
    <dgm:pt modelId="{4AE0CE71-DF14-4390-A025-1D5FDF0817CE}" type="pres">
      <dgm:prSet presAssocID="{22DDA35E-A876-4C43-8E88-F022B436E692}" presName="dummy3a" presStyleCnt="0"/>
      <dgm:spPr/>
    </dgm:pt>
    <dgm:pt modelId="{CAC13106-60A3-483F-B526-A16D89D031E9}" type="pres">
      <dgm:prSet presAssocID="{22DDA35E-A876-4C43-8E88-F022B436E692}" presName="dummy3b" presStyleCnt="0"/>
      <dgm:spPr/>
    </dgm:pt>
    <dgm:pt modelId="{8C2C8E70-BF66-4C1A-B9EB-7AFE4F80B1EC}" type="pres">
      <dgm:prSet presAssocID="{22DDA35E-A876-4C43-8E88-F022B436E692}" presName="wedge3Tx" presStyleLbl="node1" presStyleIdx="2" presStyleCnt="5">
        <dgm:presLayoutVars>
          <dgm:chMax val="0"/>
          <dgm:chPref val="0"/>
          <dgm:bulletEnabled val="1"/>
        </dgm:presLayoutVars>
      </dgm:prSet>
      <dgm:spPr/>
    </dgm:pt>
    <dgm:pt modelId="{0A2AE09F-E963-49F1-8816-292FF688DE8B}" type="pres">
      <dgm:prSet presAssocID="{22DDA35E-A876-4C43-8E88-F022B436E692}" presName="wedge4" presStyleLbl="node1" presStyleIdx="3" presStyleCnt="5"/>
      <dgm:spPr/>
    </dgm:pt>
    <dgm:pt modelId="{CAC74CB5-AA6E-4293-BC8E-69F0596DBDCA}" type="pres">
      <dgm:prSet presAssocID="{22DDA35E-A876-4C43-8E88-F022B436E692}" presName="dummy4a" presStyleCnt="0"/>
      <dgm:spPr/>
    </dgm:pt>
    <dgm:pt modelId="{C8571809-302D-45CE-A330-1EB2141C0822}" type="pres">
      <dgm:prSet presAssocID="{22DDA35E-A876-4C43-8E88-F022B436E692}" presName="dummy4b" presStyleCnt="0"/>
      <dgm:spPr/>
    </dgm:pt>
    <dgm:pt modelId="{24F63C59-C61A-41FF-BB0F-E998D1E27AEB}" type="pres">
      <dgm:prSet presAssocID="{22DDA35E-A876-4C43-8E88-F022B436E692}" presName="wedge4Tx" presStyleLbl="node1" presStyleIdx="3" presStyleCnt="5">
        <dgm:presLayoutVars>
          <dgm:chMax val="0"/>
          <dgm:chPref val="0"/>
          <dgm:bulletEnabled val="1"/>
        </dgm:presLayoutVars>
      </dgm:prSet>
      <dgm:spPr/>
    </dgm:pt>
    <dgm:pt modelId="{14E8E926-F21E-4749-8014-4EBDE4924022}" type="pres">
      <dgm:prSet presAssocID="{22DDA35E-A876-4C43-8E88-F022B436E692}" presName="wedge5" presStyleLbl="node1" presStyleIdx="4" presStyleCnt="5"/>
      <dgm:spPr/>
    </dgm:pt>
    <dgm:pt modelId="{D4F42422-C66C-4877-A83F-DFEDB4AF5F3D}" type="pres">
      <dgm:prSet presAssocID="{22DDA35E-A876-4C43-8E88-F022B436E692}" presName="dummy5a" presStyleCnt="0"/>
      <dgm:spPr/>
    </dgm:pt>
    <dgm:pt modelId="{7AAAF635-A564-4415-8A16-930EC2C844CE}" type="pres">
      <dgm:prSet presAssocID="{22DDA35E-A876-4C43-8E88-F022B436E692}" presName="dummy5b" presStyleCnt="0"/>
      <dgm:spPr/>
    </dgm:pt>
    <dgm:pt modelId="{2477260C-89D0-4F09-87D2-D4BE632C49EE}" type="pres">
      <dgm:prSet presAssocID="{22DDA35E-A876-4C43-8E88-F022B436E692}" presName="wedge5Tx" presStyleLbl="node1" presStyleIdx="4" presStyleCnt="5">
        <dgm:presLayoutVars>
          <dgm:chMax val="0"/>
          <dgm:chPref val="0"/>
          <dgm:bulletEnabled val="1"/>
        </dgm:presLayoutVars>
      </dgm:prSet>
      <dgm:spPr/>
    </dgm:pt>
    <dgm:pt modelId="{8C74B86D-86CB-418D-AC63-22477AEF4BD9}" type="pres">
      <dgm:prSet presAssocID="{29506791-E2D1-4E1C-953E-B561D235E5D1}" presName="arrowWedge1" presStyleLbl="fgSibTrans2D1" presStyleIdx="0" presStyleCnt="5"/>
      <dgm:spPr>
        <a:solidFill>
          <a:schemeClr val="accent3">
            <a:lumMod val="40000"/>
            <a:lumOff val="60000"/>
          </a:schemeClr>
        </a:solidFill>
      </dgm:spPr>
    </dgm:pt>
    <dgm:pt modelId="{17235807-9095-41B9-A5C2-5B3B96145E64}" type="pres">
      <dgm:prSet presAssocID="{396AE139-ED0B-4B93-9797-DAE3F5C107F0}" presName="arrowWedge2" presStyleLbl="fgSibTrans2D1" presStyleIdx="1" presStyleCnt="5"/>
      <dgm:spPr>
        <a:solidFill>
          <a:schemeClr val="accent3">
            <a:lumMod val="40000"/>
            <a:lumOff val="60000"/>
          </a:schemeClr>
        </a:solidFill>
      </dgm:spPr>
    </dgm:pt>
    <dgm:pt modelId="{FF25AD26-F9A3-431B-88A0-1461532B1883}" type="pres">
      <dgm:prSet presAssocID="{832DD87F-46B2-4760-8F81-5D91A661E8C5}" presName="arrowWedge3" presStyleLbl="fgSibTrans2D1" presStyleIdx="2" presStyleCnt="5"/>
      <dgm:spPr>
        <a:solidFill>
          <a:schemeClr val="accent3">
            <a:lumMod val="40000"/>
            <a:lumOff val="60000"/>
          </a:schemeClr>
        </a:solidFill>
      </dgm:spPr>
    </dgm:pt>
    <dgm:pt modelId="{13EE4B71-A055-444E-9409-BF921A3AF7F8}" type="pres">
      <dgm:prSet presAssocID="{7EE6948F-9227-49D3-82C7-201EC456972D}" presName="arrowWedge4" presStyleLbl="fgSibTrans2D1" presStyleIdx="3" presStyleCnt="5"/>
      <dgm:spPr>
        <a:solidFill>
          <a:schemeClr val="accent3">
            <a:lumMod val="40000"/>
            <a:lumOff val="60000"/>
          </a:schemeClr>
        </a:solidFill>
      </dgm:spPr>
    </dgm:pt>
    <dgm:pt modelId="{86D16F85-8525-4157-B491-7484B964574A}" type="pres">
      <dgm:prSet presAssocID="{EF659C34-D53A-4B12-BCBC-02B0A77C223F}" presName="arrowWedge5" presStyleLbl="fgSibTrans2D1" presStyleIdx="4" presStyleCnt="5"/>
      <dgm:spPr>
        <a:solidFill>
          <a:schemeClr val="accent3">
            <a:lumMod val="40000"/>
            <a:lumOff val="60000"/>
          </a:schemeClr>
        </a:solidFill>
      </dgm:spPr>
    </dgm:pt>
  </dgm:ptLst>
  <dgm:cxnLst>
    <dgm:cxn modelId="{A85D5F08-B0FA-4FF0-A238-2D6C3ABDBF62}" srcId="{22DDA35E-A876-4C43-8E88-F022B436E692}" destId="{E62376F6-434D-4E2B-8A5F-3B7F9EF83562}" srcOrd="1" destOrd="0" parTransId="{B9886C4A-C1AF-43C4-A879-39E22E88E9C6}" sibTransId="{396AE139-ED0B-4B93-9797-DAE3F5C107F0}"/>
    <dgm:cxn modelId="{8121561D-7C0D-4DA1-AD07-9D81702459CC}" type="presOf" srcId="{4617AE0A-9D2E-47DF-ACA0-DA49FE5EF094}" destId="{8C2C8E70-BF66-4C1A-B9EB-7AFE4F80B1EC}" srcOrd="1" destOrd="0" presId="urn:microsoft.com/office/officeart/2005/8/layout/cycle8"/>
    <dgm:cxn modelId="{C68BDC2B-9096-4229-A14C-D38313CA0112}" type="presOf" srcId="{E62376F6-434D-4E2B-8A5F-3B7F9EF83562}" destId="{30AE0A7A-B6AC-42B9-9515-F2AEE2BCD0F3}" srcOrd="0" destOrd="0" presId="urn:microsoft.com/office/officeart/2005/8/layout/cycle8"/>
    <dgm:cxn modelId="{ED88A540-3B8E-4E48-8E84-CFBFA2250ACB}" type="presOf" srcId="{E62376F6-434D-4E2B-8A5F-3B7F9EF83562}" destId="{2FAB1164-8FD0-4D85-8045-0ED98188088D}" srcOrd="1" destOrd="0" presId="urn:microsoft.com/office/officeart/2005/8/layout/cycle8"/>
    <dgm:cxn modelId="{185F4044-9934-4FF7-8819-C2E2A2AE6C96}" type="presOf" srcId="{B638E6B8-C9AB-42C3-823C-A351D5D50E26}" destId="{A5F25850-24F0-4F4F-A837-3DE9BF617194}" srcOrd="1" destOrd="0" presId="urn:microsoft.com/office/officeart/2005/8/layout/cycle8"/>
    <dgm:cxn modelId="{84A63168-24B6-436D-AD15-19C7B6CD09F9}" type="presOf" srcId="{B638E6B8-C9AB-42C3-823C-A351D5D50E26}" destId="{D4A9BEDF-F3A2-4E70-8DAE-9CD54FBDCC0B}" srcOrd="0" destOrd="0" presId="urn:microsoft.com/office/officeart/2005/8/layout/cycle8"/>
    <dgm:cxn modelId="{EAB8F948-A9BA-45DB-8138-51B7ECC12DF6}" type="presOf" srcId="{97851DEA-69DD-4FE9-ABAE-2985CD2D4EBA}" destId="{14E8E926-F21E-4749-8014-4EBDE4924022}" srcOrd="0" destOrd="0" presId="urn:microsoft.com/office/officeart/2005/8/layout/cycle8"/>
    <dgm:cxn modelId="{2B716B73-A6BF-413B-9E6B-F40F0EF5311B}" type="presOf" srcId="{4617AE0A-9D2E-47DF-ACA0-DA49FE5EF094}" destId="{219AE0D8-070A-4E7E-985C-6F68B2534088}" srcOrd="0" destOrd="0" presId="urn:microsoft.com/office/officeart/2005/8/layout/cycle8"/>
    <dgm:cxn modelId="{34BE3A7E-841D-49D6-BB3D-9239AD77B217}" srcId="{22DDA35E-A876-4C43-8E88-F022B436E692}" destId="{4617AE0A-9D2E-47DF-ACA0-DA49FE5EF094}" srcOrd="2" destOrd="0" parTransId="{76431F19-2D99-4057-ADED-E58AA5DDEC41}" sibTransId="{832DD87F-46B2-4760-8F81-5D91A661E8C5}"/>
    <dgm:cxn modelId="{060F07B0-3D90-4E79-97AD-EB7F99CE267C}" srcId="{22DDA35E-A876-4C43-8E88-F022B436E692}" destId="{E688DD9F-1BDD-401E-94DC-6182913425F8}" srcOrd="3" destOrd="0" parTransId="{0C805513-3F0F-4BF1-875B-4A16295DD631}" sibTransId="{7EE6948F-9227-49D3-82C7-201EC456972D}"/>
    <dgm:cxn modelId="{81CE2DB1-F56C-41B2-9062-206BAB86B710}" type="presOf" srcId="{22DDA35E-A876-4C43-8E88-F022B436E692}" destId="{F59910FB-EB22-4C5C-802C-3C281939B31D}" srcOrd="0" destOrd="0" presId="urn:microsoft.com/office/officeart/2005/8/layout/cycle8"/>
    <dgm:cxn modelId="{16089CBD-CAAE-45A4-8263-0F6036BCFA88}" srcId="{22DDA35E-A876-4C43-8E88-F022B436E692}" destId="{B638E6B8-C9AB-42C3-823C-A351D5D50E26}" srcOrd="0" destOrd="0" parTransId="{4775C09B-B241-4094-BA97-58850D4DAE94}" sibTransId="{29506791-E2D1-4E1C-953E-B561D235E5D1}"/>
    <dgm:cxn modelId="{7DC002CE-C806-4654-9BFB-60B5D54895B5}" srcId="{22DDA35E-A876-4C43-8E88-F022B436E692}" destId="{97851DEA-69DD-4FE9-ABAE-2985CD2D4EBA}" srcOrd="4" destOrd="0" parTransId="{44C8EA36-3745-4356-B10D-8091EF079E89}" sibTransId="{EF659C34-D53A-4B12-BCBC-02B0A77C223F}"/>
    <dgm:cxn modelId="{052AC4ED-DDF1-48B0-BCB0-13D7C0F18595}" type="presOf" srcId="{E688DD9F-1BDD-401E-94DC-6182913425F8}" destId="{0A2AE09F-E963-49F1-8816-292FF688DE8B}" srcOrd="0" destOrd="0" presId="urn:microsoft.com/office/officeart/2005/8/layout/cycle8"/>
    <dgm:cxn modelId="{3158CCFB-BC6F-4652-A7BD-F8BBB60FF799}" type="presOf" srcId="{97851DEA-69DD-4FE9-ABAE-2985CD2D4EBA}" destId="{2477260C-89D0-4F09-87D2-D4BE632C49EE}" srcOrd="1" destOrd="0" presId="urn:microsoft.com/office/officeart/2005/8/layout/cycle8"/>
    <dgm:cxn modelId="{28B5BFFD-1800-4D31-8B41-34A25A774627}" type="presOf" srcId="{E688DD9F-1BDD-401E-94DC-6182913425F8}" destId="{24F63C59-C61A-41FF-BB0F-E998D1E27AEB}" srcOrd="1" destOrd="0" presId="urn:microsoft.com/office/officeart/2005/8/layout/cycle8"/>
    <dgm:cxn modelId="{C14AA80A-8F3E-4076-ABB9-475B3FDBDDB7}" type="presParOf" srcId="{F59910FB-EB22-4C5C-802C-3C281939B31D}" destId="{D4A9BEDF-F3A2-4E70-8DAE-9CD54FBDCC0B}" srcOrd="0" destOrd="0" presId="urn:microsoft.com/office/officeart/2005/8/layout/cycle8"/>
    <dgm:cxn modelId="{20E75A79-D150-4277-A6B9-D5913E3A8BC9}" type="presParOf" srcId="{F59910FB-EB22-4C5C-802C-3C281939B31D}" destId="{B434C6C2-A1E1-4CE1-9066-607C839C9FE0}" srcOrd="1" destOrd="0" presId="urn:microsoft.com/office/officeart/2005/8/layout/cycle8"/>
    <dgm:cxn modelId="{E15F4F79-2651-4920-89AD-1E1B3AB56185}" type="presParOf" srcId="{F59910FB-EB22-4C5C-802C-3C281939B31D}" destId="{D29F842B-3652-408B-85F4-5E377703AA4E}" srcOrd="2" destOrd="0" presId="urn:microsoft.com/office/officeart/2005/8/layout/cycle8"/>
    <dgm:cxn modelId="{AE9D109B-D574-49B8-B02D-D037E8EAAAA5}" type="presParOf" srcId="{F59910FB-EB22-4C5C-802C-3C281939B31D}" destId="{A5F25850-24F0-4F4F-A837-3DE9BF617194}" srcOrd="3" destOrd="0" presId="urn:microsoft.com/office/officeart/2005/8/layout/cycle8"/>
    <dgm:cxn modelId="{D07D5548-CB92-4E0B-963A-2BD5416E653C}" type="presParOf" srcId="{F59910FB-EB22-4C5C-802C-3C281939B31D}" destId="{30AE0A7A-B6AC-42B9-9515-F2AEE2BCD0F3}" srcOrd="4" destOrd="0" presId="urn:microsoft.com/office/officeart/2005/8/layout/cycle8"/>
    <dgm:cxn modelId="{EE957370-5509-4F8D-A973-ED6AE11252C2}" type="presParOf" srcId="{F59910FB-EB22-4C5C-802C-3C281939B31D}" destId="{BA4B067E-8750-4673-AA7C-476AD49941BE}" srcOrd="5" destOrd="0" presId="urn:microsoft.com/office/officeart/2005/8/layout/cycle8"/>
    <dgm:cxn modelId="{2AEF9280-331E-49B7-9836-0C6375D6B5FC}" type="presParOf" srcId="{F59910FB-EB22-4C5C-802C-3C281939B31D}" destId="{7F5BF85F-0AAA-48CC-86B1-FBB091A8852B}" srcOrd="6" destOrd="0" presId="urn:microsoft.com/office/officeart/2005/8/layout/cycle8"/>
    <dgm:cxn modelId="{28C4096A-DCE5-4DBD-87D0-4FD6EE5423CB}" type="presParOf" srcId="{F59910FB-EB22-4C5C-802C-3C281939B31D}" destId="{2FAB1164-8FD0-4D85-8045-0ED98188088D}" srcOrd="7" destOrd="0" presId="urn:microsoft.com/office/officeart/2005/8/layout/cycle8"/>
    <dgm:cxn modelId="{EFB251DB-EAE2-4E45-806C-5A5E2BD44759}" type="presParOf" srcId="{F59910FB-EB22-4C5C-802C-3C281939B31D}" destId="{219AE0D8-070A-4E7E-985C-6F68B2534088}" srcOrd="8" destOrd="0" presId="urn:microsoft.com/office/officeart/2005/8/layout/cycle8"/>
    <dgm:cxn modelId="{BC75D9A6-7A0B-447E-9823-C22D260CD310}" type="presParOf" srcId="{F59910FB-EB22-4C5C-802C-3C281939B31D}" destId="{4AE0CE71-DF14-4390-A025-1D5FDF0817CE}" srcOrd="9" destOrd="0" presId="urn:microsoft.com/office/officeart/2005/8/layout/cycle8"/>
    <dgm:cxn modelId="{B9F9B3CA-5CAE-4803-8F5B-2A25E6C2B3C7}" type="presParOf" srcId="{F59910FB-EB22-4C5C-802C-3C281939B31D}" destId="{CAC13106-60A3-483F-B526-A16D89D031E9}" srcOrd="10" destOrd="0" presId="urn:microsoft.com/office/officeart/2005/8/layout/cycle8"/>
    <dgm:cxn modelId="{033E5D38-9CE9-4B7C-ACA5-7B5D38DCB581}" type="presParOf" srcId="{F59910FB-EB22-4C5C-802C-3C281939B31D}" destId="{8C2C8E70-BF66-4C1A-B9EB-7AFE4F80B1EC}" srcOrd="11" destOrd="0" presId="urn:microsoft.com/office/officeart/2005/8/layout/cycle8"/>
    <dgm:cxn modelId="{3651C243-04D5-48E2-9689-9AECAD877D08}" type="presParOf" srcId="{F59910FB-EB22-4C5C-802C-3C281939B31D}" destId="{0A2AE09F-E963-49F1-8816-292FF688DE8B}" srcOrd="12" destOrd="0" presId="urn:microsoft.com/office/officeart/2005/8/layout/cycle8"/>
    <dgm:cxn modelId="{48C9A954-C118-41EF-9D6F-12584D517852}" type="presParOf" srcId="{F59910FB-EB22-4C5C-802C-3C281939B31D}" destId="{CAC74CB5-AA6E-4293-BC8E-69F0596DBDCA}" srcOrd="13" destOrd="0" presId="urn:microsoft.com/office/officeart/2005/8/layout/cycle8"/>
    <dgm:cxn modelId="{40A0B38B-538E-4DC3-BB40-0B36C56269A9}" type="presParOf" srcId="{F59910FB-EB22-4C5C-802C-3C281939B31D}" destId="{C8571809-302D-45CE-A330-1EB2141C0822}" srcOrd="14" destOrd="0" presId="urn:microsoft.com/office/officeart/2005/8/layout/cycle8"/>
    <dgm:cxn modelId="{53F3BACE-B35D-4461-97DA-F6AD7F814819}" type="presParOf" srcId="{F59910FB-EB22-4C5C-802C-3C281939B31D}" destId="{24F63C59-C61A-41FF-BB0F-E998D1E27AEB}" srcOrd="15" destOrd="0" presId="urn:microsoft.com/office/officeart/2005/8/layout/cycle8"/>
    <dgm:cxn modelId="{4D2CC6A6-F7D5-4519-9588-74E914A09052}" type="presParOf" srcId="{F59910FB-EB22-4C5C-802C-3C281939B31D}" destId="{14E8E926-F21E-4749-8014-4EBDE4924022}" srcOrd="16" destOrd="0" presId="urn:microsoft.com/office/officeart/2005/8/layout/cycle8"/>
    <dgm:cxn modelId="{CEA7F3BB-0176-47F6-ADFC-C664F3E0FEE9}" type="presParOf" srcId="{F59910FB-EB22-4C5C-802C-3C281939B31D}" destId="{D4F42422-C66C-4877-A83F-DFEDB4AF5F3D}" srcOrd="17" destOrd="0" presId="urn:microsoft.com/office/officeart/2005/8/layout/cycle8"/>
    <dgm:cxn modelId="{2927D952-F225-4D02-B408-739A6E52FA3E}" type="presParOf" srcId="{F59910FB-EB22-4C5C-802C-3C281939B31D}" destId="{7AAAF635-A564-4415-8A16-930EC2C844CE}" srcOrd="18" destOrd="0" presId="urn:microsoft.com/office/officeart/2005/8/layout/cycle8"/>
    <dgm:cxn modelId="{41929AD2-DD1E-4749-99DC-D77B22085C99}" type="presParOf" srcId="{F59910FB-EB22-4C5C-802C-3C281939B31D}" destId="{2477260C-89D0-4F09-87D2-D4BE632C49EE}" srcOrd="19" destOrd="0" presId="urn:microsoft.com/office/officeart/2005/8/layout/cycle8"/>
    <dgm:cxn modelId="{4EF46DC1-8A9E-4F6A-8C94-A95BAAF8DB33}" type="presParOf" srcId="{F59910FB-EB22-4C5C-802C-3C281939B31D}" destId="{8C74B86D-86CB-418D-AC63-22477AEF4BD9}" srcOrd="20" destOrd="0" presId="urn:microsoft.com/office/officeart/2005/8/layout/cycle8"/>
    <dgm:cxn modelId="{58B14034-871F-45FD-8B03-AE675A129FEA}" type="presParOf" srcId="{F59910FB-EB22-4C5C-802C-3C281939B31D}" destId="{17235807-9095-41B9-A5C2-5B3B96145E64}" srcOrd="21" destOrd="0" presId="urn:microsoft.com/office/officeart/2005/8/layout/cycle8"/>
    <dgm:cxn modelId="{D60B6655-FC4D-44AD-8E2E-294165C65F0F}" type="presParOf" srcId="{F59910FB-EB22-4C5C-802C-3C281939B31D}" destId="{FF25AD26-F9A3-431B-88A0-1461532B1883}" srcOrd="22" destOrd="0" presId="urn:microsoft.com/office/officeart/2005/8/layout/cycle8"/>
    <dgm:cxn modelId="{3DA60622-34FA-4A04-B8DC-49D433E58580}" type="presParOf" srcId="{F59910FB-EB22-4C5C-802C-3C281939B31D}" destId="{13EE4B71-A055-444E-9409-BF921A3AF7F8}" srcOrd="23" destOrd="0" presId="urn:microsoft.com/office/officeart/2005/8/layout/cycle8"/>
    <dgm:cxn modelId="{9037F653-2BCD-4C40-8E96-3D26D63E2E33}" type="presParOf" srcId="{F59910FB-EB22-4C5C-802C-3C281939B31D}" destId="{86D16F85-8525-4157-B491-7484B964574A}"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9BEDF-F3A2-4E70-8DAE-9CD54FBDCC0B}">
      <dsp:nvSpPr>
        <dsp:cNvPr id="0" name=""/>
        <dsp:cNvSpPr/>
      </dsp:nvSpPr>
      <dsp:spPr>
        <a:xfrm>
          <a:off x="1358418" y="195188"/>
          <a:ext cx="2648759" cy="2648759"/>
        </a:xfrm>
        <a:prstGeom prst="pie">
          <a:avLst>
            <a:gd name="adj1" fmla="val 16200000"/>
            <a:gd name="adj2" fmla="val 20520000"/>
          </a:avLst>
        </a:prstGeom>
        <a:solidFill>
          <a:srgbClr val="218A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ndara" panose="020E0502030303020204" pitchFamily="34" charset="0"/>
            </a:rPr>
            <a:t>Anticipate</a:t>
          </a:r>
        </a:p>
      </dsp:txBody>
      <dsp:txXfrm>
        <a:off x="2740188" y="640432"/>
        <a:ext cx="851386" cy="567591"/>
      </dsp:txXfrm>
    </dsp:sp>
    <dsp:sp modelId="{30AE0A7A-B6AC-42B9-9515-F2AEE2BCD0F3}">
      <dsp:nvSpPr>
        <dsp:cNvPr id="0" name=""/>
        <dsp:cNvSpPr/>
      </dsp:nvSpPr>
      <dsp:spPr>
        <a:xfrm>
          <a:off x="1381122" y="265821"/>
          <a:ext cx="2648759" cy="2648759"/>
        </a:xfrm>
        <a:prstGeom prst="pie">
          <a:avLst>
            <a:gd name="adj1" fmla="val 20520000"/>
            <a:gd name="adj2" fmla="val 3240000"/>
          </a:avLst>
        </a:prstGeom>
        <a:solidFill>
          <a:srgbClr val="218A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ndara" panose="020E0502030303020204" pitchFamily="34" charset="0"/>
            </a:rPr>
            <a:t>Resist</a:t>
          </a:r>
        </a:p>
      </dsp:txBody>
      <dsp:txXfrm>
        <a:off x="3087049" y="1476052"/>
        <a:ext cx="788321" cy="630657"/>
      </dsp:txXfrm>
    </dsp:sp>
    <dsp:sp modelId="{219AE0D8-070A-4E7E-985C-6F68B2534088}">
      <dsp:nvSpPr>
        <dsp:cNvPr id="0" name=""/>
        <dsp:cNvSpPr/>
      </dsp:nvSpPr>
      <dsp:spPr>
        <a:xfrm>
          <a:off x="1321209" y="309337"/>
          <a:ext cx="2648759" cy="2648759"/>
        </a:xfrm>
        <a:prstGeom prst="pie">
          <a:avLst>
            <a:gd name="adj1" fmla="val 3240000"/>
            <a:gd name="adj2" fmla="val 7560000"/>
          </a:avLst>
        </a:prstGeom>
        <a:solidFill>
          <a:srgbClr val="218A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ndara" panose="020E0502030303020204" pitchFamily="34" charset="0"/>
            </a:rPr>
            <a:t>Absorb</a:t>
          </a:r>
        </a:p>
      </dsp:txBody>
      <dsp:txXfrm>
        <a:off x="2267195" y="2169775"/>
        <a:ext cx="756788" cy="693722"/>
      </dsp:txXfrm>
    </dsp:sp>
    <dsp:sp modelId="{0A2AE09F-E963-49F1-8816-292FF688DE8B}">
      <dsp:nvSpPr>
        <dsp:cNvPr id="0" name=""/>
        <dsp:cNvSpPr/>
      </dsp:nvSpPr>
      <dsp:spPr>
        <a:xfrm>
          <a:off x="1261297" y="265821"/>
          <a:ext cx="2648759" cy="2648759"/>
        </a:xfrm>
        <a:prstGeom prst="pie">
          <a:avLst>
            <a:gd name="adj1" fmla="val 7560000"/>
            <a:gd name="adj2" fmla="val 11880000"/>
          </a:avLst>
        </a:prstGeom>
        <a:solidFill>
          <a:srgbClr val="218A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ndara" panose="020E0502030303020204" pitchFamily="34" charset="0"/>
            </a:rPr>
            <a:t>Recover</a:t>
          </a:r>
        </a:p>
      </dsp:txBody>
      <dsp:txXfrm>
        <a:off x="1415808" y="1476052"/>
        <a:ext cx="788321" cy="630657"/>
      </dsp:txXfrm>
    </dsp:sp>
    <dsp:sp modelId="{14E8E926-F21E-4749-8014-4EBDE4924022}">
      <dsp:nvSpPr>
        <dsp:cNvPr id="0" name=""/>
        <dsp:cNvSpPr/>
      </dsp:nvSpPr>
      <dsp:spPr>
        <a:xfrm>
          <a:off x="1284001" y="195188"/>
          <a:ext cx="2648759" cy="2648759"/>
        </a:xfrm>
        <a:prstGeom prst="pie">
          <a:avLst>
            <a:gd name="adj1" fmla="val 11880000"/>
            <a:gd name="adj2" fmla="val 16200000"/>
          </a:avLst>
        </a:prstGeom>
        <a:solidFill>
          <a:srgbClr val="218A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ndara" panose="020E0502030303020204" pitchFamily="34" charset="0"/>
            </a:rPr>
            <a:t>Adapt</a:t>
          </a:r>
        </a:p>
      </dsp:txBody>
      <dsp:txXfrm>
        <a:off x="1699604" y="640432"/>
        <a:ext cx="851386" cy="567591"/>
      </dsp:txXfrm>
    </dsp:sp>
    <dsp:sp modelId="{8C74B86D-86CB-418D-AC63-22477AEF4BD9}">
      <dsp:nvSpPr>
        <dsp:cNvPr id="0" name=""/>
        <dsp:cNvSpPr/>
      </dsp:nvSpPr>
      <dsp:spPr>
        <a:xfrm>
          <a:off x="1194323" y="31217"/>
          <a:ext cx="2976701" cy="2976701"/>
        </a:xfrm>
        <a:prstGeom prst="circularArrow">
          <a:avLst>
            <a:gd name="adj1" fmla="val 5085"/>
            <a:gd name="adj2" fmla="val 327528"/>
            <a:gd name="adj3" fmla="val 20192361"/>
            <a:gd name="adj4" fmla="val 16200324"/>
            <a:gd name="adj5" fmla="val 5932"/>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17235807-9095-41B9-A5C2-5B3B96145E64}">
      <dsp:nvSpPr>
        <dsp:cNvPr id="0" name=""/>
        <dsp:cNvSpPr/>
      </dsp:nvSpPr>
      <dsp:spPr>
        <a:xfrm>
          <a:off x="1217334" y="101827"/>
          <a:ext cx="2976701" cy="2976701"/>
        </a:xfrm>
        <a:prstGeom prst="circularArrow">
          <a:avLst>
            <a:gd name="adj1" fmla="val 5085"/>
            <a:gd name="adj2" fmla="val 327528"/>
            <a:gd name="adj3" fmla="val 2912753"/>
            <a:gd name="adj4" fmla="val 20519953"/>
            <a:gd name="adj5" fmla="val 5932"/>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FF25AD26-F9A3-431B-88A0-1461532B1883}">
      <dsp:nvSpPr>
        <dsp:cNvPr id="0" name=""/>
        <dsp:cNvSpPr/>
      </dsp:nvSpPr>
      <dsp:spPr>
        <a:xfrm>
          <a:off x="1157238" y="145476"/>
          <a:ext cx="2976701" cy="2976701"/>
        </a:xfrm>
        <a:prstGeom prst="circularArrow">
          <a:avLst>
            <a:gd name="adj1" fmla="val 5085"/>
            <a:gd name="adj2" fmla="val 327528"/>
            <a:gd name="adj3" fmla="val 7232777"/>
            <a:gd name="adj4" fmla="val 3239695"/>
            <a:gd name="adj5" fmla="val 5932"/>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13EE4B71-A055-444E-9409-BF921A3AF7F8}">
      <dsp:nvSpPr>
        <dsp:cNvPr id="0" name=""/>
        <dsp:cNvSpPr/>
      </dsp:nvSpPr>
      <dsp:spPr>
        <a:xfrm>
          <a:off x="1097143" y="101827"/>
          <a:ext cx="2976701" cy="2976701"/>
        </a:xfrm>
        <a:prstGeom prst="circularArrow">
          <a:avLst>
            <a:gd name="adj1" fmla="val 5085"/>
            <a:gd name="adj2" fmla="val 327528"/>
            <a:gd name="adj3" fmla="val 11552519"/>
            <a:gd name="adj4" fmla="val 7559718"/>
            <a:gd name="adj5" fmla="val 5932"/>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86D16F85-8525-4157-B491-7484B964574A}">
      <dsp:nvSpPr>
        <dsp:cNvPr id="0" name=""/>
        <dsp:cNvSpPr/>
      </dsp:nvSpPr>
      <dsp:spPr>
        <a:xfrm>
          <a:off x="1120154" y="31217"/>
          <a:ext cx="2976701" cy="2976701"/>
        </a:xfrm>
        <a:prstGeom prst="circularArrow">
          <a:avLst>
            <a:gd name="adj1" fmla="val 5085"/>
            <a:gd name="adj2" fmla="val 327528"/>
            <a:gd name="adj3" fmla="val 15872148"/>
            <a:gd name="adj4" fmla="val 11880111"/>
            <a:gd name="adj5" fmla="val 5932"/>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90D15-852B-4418-8E9E-5CF2FB90C700}" type="datetimeFigureOut">
              <a:rPr lang="en-GB" smtClean="0"/>
              <a:t>10/07/2020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035C-3F81-4F16-AC4C-136FC3080716}" type="slidenum">
              <a:rPr lang="en-GB" smtClean="0"/>
              <a:t>‹#›</a:t>
            </a:fld>
            <a:endParaRPr lang="en-GB" dirty="0"/>
          </a:p>
        </p:txBody>
      </p:sp>
    </p:spTree>
    <p:extLst>
      <p:ext uri="{BB962C8B-B14F-4D97-AF65-F5344CB8AC3E}">
        <p14:creationId xmlns:p14="http://schemas.microsoft.com/office/powerpoint/2010/main" val="1905706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47650"/>
            <a:ext cx="5954713" cy="3351213"/>
          </a:xfrm>
        </p:spPr>
      </p:sp>
      <p:sp>
        <p:nvSpPr>
          <p:cNvPr id="3" name="Notes Placeholder 2"/>
          <p:cNvSpPr>
            <a:spLocks noGrp="1"/>
          </p:cNvSpPr>
          <p:nvPr>
            <p:ph type="body" idx="1"/>
          </p:nvPr>
        </p:nvSpPr>
        <p:spPr/>
        <p:txBody>
          <a:bodyPr/>
          <a:lstStyle/>
          <a:p>
            <a:r>
              <a:rPr lang="en-GB" sz="1400" kern="1200" dirty="0">
                <a:solidFill>
                  <a:schemeClr val="tx1"/>
                </a:solidFill>
                <a:effectLst/>
                <a:latin typeface="Candara" panose="020E0502030303020204" pitchFamily="34" charset="0"/>
                <a:ea typeface="+mn-ea"/>
                <a:cs typeface="+mn-cs"/>
              </a:rPr>
              <a:t> </a:t>
            </a:r>
          </a:p>
          <a:p>
            <a:endParaRPr lang="en-GB" sz="1400" kern="1200" dirty="0">
              <a:solidFill>
                <a:schemeClr val="tx1"/>
              </a:solidFill>
              <a:effectLst/>
              <a:latin typeface="Candara" panose="020E0502030303020204" pitchFamily="34" charset="0"/>
              <a:ea typeface="+mn-ea"/>
              <a:cs typeface="+mn-cs"/>
            </a:endParaRPr>
          </a:p>
          <a:p>
            <a:pPr marL="285750" indent="-285750">
              <a:buFont typeface="Arial" panose="020B0604020202020204" pitchFamily="34" charset="0"/>
              <a:buChar char="•"/>
            </a:pPr>
            <a:endParaRPr lang="en-GB" sz="1800" dirty="0">
              <a:latin typeface="Candara" panose="020E0502030303020204" pitchFamily="34" charset="0"/>
            </a:endParaRPr>
          </a:p>
        </p:txBody>
      </p:sp>
      <p:sp>
        <p:nvSpPr>
          <p:cNvPr id="4" name="Slide Number Placeholder 3"/>
          <p:cNvSpPr>
            <a:spLocks noGrp="1"/>
          </p:cNvSpPr>
          <p:nvPr>
            <p:ph type="sldNum" sz="quarter" idx="10"/>
          </p:nvPr>
        </p:nvSpPr>
        <p:spPr/>
        <p:txBody>
          <a:bodyPr/>
          <a:lstStyle/>
          <a:p>
            <a:fld id="{36DEBF72-B56C-44EA-93C1-E1AAFC941676}" type="slidenum">
              <a:rPr lang="en-GB" smtClean="0"/>
              <a:pPr/>
              <a:t>1</a:t>
            </a:fld>
            <a:endParaRPr lang="en-GB" dirty="0"/>
          </a:p>
        </p:txBody>
      </p:sp>
    </p:spTree>
    <p:extLst>
      <p:ext uri="{BB962C8B-B14F-4D97-AF65-F5344CB8AC3E}">
        <p14:creationId xmlns:p14="http://schemas.microsoft.com/office/powerpoint/2010/main" val="2295115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DEBF72-B56C-44EA-93C1-E1AAFC941676}" type="slidenum">
              <a:rPr lang="en-GB" smtClean="0"/>
              <a:t>4</a:t>
            </a:fld>
            <a:endParaRPr lang="en-GB" dirty="0"/>
          </a:p>
        </p:txBody>
      </p:sp>
    </p:spTree>
    <p:extLst>
      <p:ext uri="{BB962C8B-B14F-4D97-AF65-F5344CB8AC3E}">
        <p14:creationId xmlns:p14="http://schemas.microsoft.com/office/powerpoint/2010/main" val="23877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12738"/>
            <a:ext cx="5954713" cy="33512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6DEBF72-B56C-44EA-93C1-E1AAFC941676}" type="slidenum">
              <a:rPr lang="en-GB" smtClean="0"/>
              <a:pPr/>
              <a:t>5</a:t>
            </a:fld>
            <a:endParaRPr lang="en-GB" dirty="0"/>
          </a:p>
        </p:txBody>
      </p:sp>
    </p:spTree>
    <p:extLst>
      <p:ext uri="{BB962C8B-B14F-4D97-AF65-F5344CB8AC3E}">
        <p14:creationId xmlns:p14="http://schemas.microsoft.com/office/powerpoint/2010/main" val="3922912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12738"/>
            <a:ext cx="5954713" cy="3351212"/>
          </a:xfrm>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6DEBF72-B56C-44EA-93C1-E1AAFC941676}" type="slidenum">
              <a:rPr lang="en-GB" smtClean="0"/>
              <a:pPr/>
              <a:t>6</a:t>
            </a:fld>
            <a:endParaRPr lang="en-GB" dirty="0"/>
          </a:p>
        </p:txBody>
      </p:sp>
    </p:spTree>
    <p:extLst>
      <p:ext uri="{BB962C8B-B14F-4D97-AF65-F5344CB8AC3E}">
        <p14:creationId xmlns:p14="http://schemas.microsoft.com/office/powerpoint/2010/main" val="2128908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12738"/>
            <a:ext cx="5954713" cy="3351212"/>
          </a:xfrm>
        </p:spPr>
      </p:sp>
      <p:sp>
        <p:nvSpPr>
          <p:cNvPr id="3" name="Notes Placeholder 2"/>
          <p:cNvSpPr>
            <a:spLocks noGrp="1"/>
          </p:cNvSpPr>
          <p:nvPr>
            <p:ph type="body" idx="1"/>
          </p:nvPr>
        </p:nvSpPr>
        <p:spPr/>
        <p:txBody>
          <a:bodyPr/>
          <a:lstStyle/>
          <a:p>
            <a:pPr marL="0" indent="0">
              <a:buNone/>
            </a:pPr>
            <a:endParaRPr lang="en-GB" dirty="0">
              <a:latin typeface="Candara" panose="020E0502030303020204" pitchFamily="34" charset="0"/>
            </a:endParaRPr>
          </a:p>
        </p:txBody>
      </p:sp>
      <p:sp>
        <p:nvSpPr>
          <p:cNvPr id="4" name="Slide Number Placeholder 3"/>
          <p:cNvSpPr>
            <a:spLocks noGrp="1"/>
          </p:cNvSpPr>
          <p:nvPr>
            <p:ph type="sldNum" sz="quarter" idx="5"/>
          </p:nvPr>
        </p:nvSpPr>
        <p:spPr/>
        <p:txBody>
          <a:bodyPr/>
          <a:lstStyle/>
          <a:p>
            <a:fld id="{36DEBF72-B56C-44EA-93C1-E1AAFC941676}" type="slidenum">
              <a:rPr lang="en-GB" smtClean="0"/>
              <a:pPr/>
              <a:t>7</a:t>
            </a:fld>
            <a:endParaRPr lang="en-GB" dirty="0"/>
          </a:p>
        </p:txBody>
      </p:sp>
    </p:spTree>
    <p:extLst>
      <p:ext uri="{BB962C8B-B14F-4D97-AF65-F5344CB8AC3E}">
        <p14:creationId xmlns:p14="http://schemas.microsoft.com/office/powerpoint/2010/main" val="1686318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12738"/>
            <a:ext cx="5954713" cy="33512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DEBF72-B56C-44EA-93C1-E1AAFC941676}" type="slidenum">
              <a:rPr lang="en-GB" smtClean="0"/>
              <a:pPr/>
              <a:t>11</a:t>
            </a:fld>
            <a:endParaRPr lang="en-GB" dirty="0"/>
          </a:p>
        </p:txBody>
      </p:sp>
    </p:spTree>
    <p:extLst>
      <p:ext uri="{BB962C8B-B14F-4D97-AF65-F5344CB8AC3E}">
        <p14:creationId xmlns:p14="http://schemas.microsoft.com/office/powerpoint/2010/main" val="107904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12738"/>
            <a:ext cx="5954713" cy="3351212"/>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fld id="{36DEBF72-B56C-44EA-93C1-E1AAFC941676}" type="slidenum">
              <a:rPr lang="en-GB" smtClean="0"/>
              <a:pPr/>
              <a:t>12</a:t>
            </a:fld>
            <a:endParaRPr lang="en-GB" dirty="0"/>
          </a:p>
        </p:txBody>
      </p:sp>
    </p:spTree>
    <p:extLst>
      <p:ext uri="{BB962C8B-B14F-4D97-AF65-F5344CB8AC3E}">
        <p14:creationId xmlns:p14="http://schemas.microsoft.com/office/powerpoint/2010/main" val="297807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12738"/>
            <a:ext cx="5954713" cy="3351212"/>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36DEBF72-B56C-44EA-93C1-E1AAFC941676}" type="slidenum">
              <a:rPr lang="en-GB" smtClean="0"/>
              <a:pPr/>
              <a:t>13</a:t>
            </a:fld>
            <a:endParaRPr lang="en-GB" dirty="0"/>
          </a:p>
        </p:txBody>
      </p:sp>
    </p:spTree>
    <p:extLst>
      <p:ext uri="{BB962C8B-B14F-4D97-AF65-F5344CB8AC3E}">
        <p14:creationId xmlns:p14="http://schemas.microsoft.com/office/powerpoint/2010/main" val="652566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99D6-4F11-47D6-B94A-A31B4C12E3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BA2683-9D7D-4460-B7EC-03F15A436F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9E6928-69DF-4923-957B-5B422CC87EF6}"/>
              </a:ext>
            </a:extLst>
          </p:cNvPr>
          <p:cNvSpPr>
            <a:spLocks noGrp="1"/>
          </p:cNvSpPr>
          <p:nvPr>
            <p:ph type="dt" sz="half" idx="10"/>
          </p:nvPr>
        </p:nvSpPr>
        <p:spPr/>
        <p:txBody>
          <a:bodyPr/>
          <a:lstStyle/>
          <a:p>
            <a:fld id="{2CE2BECA-449C-4D1E-A05F-F6E46DB51CD7}" type="datetime1">
              <a:rPr lang="en-GB" smtClean="0"/>
              <a:t>10/07/2020</a:t>
            </a:fld>
            <a:endParaRPr lang="en-GB" dirty="0"/>
          </a:p>
        </p:txBody>
      </p:sp>
      <p:sp>
        <p:nvSpPr>
          <p:cNvPr id="5" name="Footer Placeholder 4">
            <a:extLst>
              <a:ext uri="{FF2B5EF4-FFF2-40B4-BE49-F238E27FC236}">
                <a16:creationId xmlns:a16="http://schemas.microsoft.com/office/drawing/2014/main" id="{23D3BD58-8F55-40C8-9DE3-D025804E62D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1AAAC1B-10A7-40BC-84E2-BC400DE675E4}"/>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726010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5366-CA8A-490F-BD55-BE80424BA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68A6F6-C3BC-4090-85BD-6DECDE70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A52D50-4053-40FC-BD2C-3658C4293EDF}"/>
              </a:ext>
            </a:extLst>
          </p:cNvPr>
          <p:cNvSpPr>
            <a:spLocks noGrp="1"/>
          </p:cNvSpPr>
          <p:nvPr>
            <p:ph type="dt" sz="half" idx="10"/>
          </p:nvPr>
        </p:nvSpPr>
        <p:spPr/>
        <p:txBody>
          <a:bodyPr/>
          <a:lstStyle/>
          <a:p>
            <a:fld id="{D4953BFF-8851-41B5-9175-B0BD9F92DABE}" type="datetime1">
              <a:rPr lang="en-GB" smtClean="0"/>
              <a:t>10/07/2020</a:t>
            </a:fld>
            <a:endParaRPr lang="en-GB" dirty="0"/>
          </a:p>
        </p:txBody>
      </p:sp>
      <p:sp>
        <p:nvSpPr>
          <p:cNvPr id="5" name="Footer Placeholder 4">
            <a:extLst>
              <a:ext uri="{FF2B5EF4-FFF2-40B4-BE49-F238E27FC236}">
                <a16:creationId xmlns:a16="http://schemas.microsoft.com/office/drawing/2014/main" id="{F2273D8C-0135-4C6E-A5BC-1E4A6A0FACC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82DDF5D-5188-448C-BAA8-6BB175CB978C}"/>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1522743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4FC18-F6AB-495F-AF69-3DAE4F9FF8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00490E-287D-42D1-9990-ABF21DF748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64B181-9BA1-44CB-ADB3-5101D0D391B8}"/>
              </a:ext>
            </a:extLst>
          </p:cNvPr>
          <p:cNvSpPr>
            <a:spLocks noGrp="1"/>
          </p:cNvSpPr>
          <p:nvPr>
            <p:ph type="dt" sz="half" idx="10"/>
          </p:nvPr>
        </p:nvSpPr>
        <p:spPr/>
        <p:txBody>
          <a:bodyPr/>
          <a:lstStyle/>
          <a:p>
            <a:fld id="{CF6468B5-5CC4-4ECF-9FA8-D6B420F22C5A}" type="datetime1">
              <a:rPr lang="en-GB" smtClean="0"/>
              <a:t>10/07/2020</a:t>
            </a:fld>
            <a:endParaRPr lang="en-GB" dirty="0"/>
          </a:p>
        </p:txBody>
      </p:sp>
      <p:sp>
        <p:nvSpPr>
          <p:cNvPr id="5" name="Footer Placeholder 4">
            <a:extLst>
              <a:ext uri="{FF2B5EF4-FFF2-40B4-BE49-F238E27FC236}">
                <a16:creationId xmlns:a16="http://schemas.microsoft.com/office/drawing/2014/main" id="{FCD05BA7-110E-43C1-8E9C-6D47E780A85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DAF3496-FB69-4AF1-8F9F-7CE32E27A989}"/>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130173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7BCCE0-BF5D-4116-B57D-8209E238C082}"/>
              </a:ext>
            </a:extLst>
          </p:cNvPr>
          <p:cNvSpPr/>
          <p:nvPr userDrawn="1"/>
        </p:nvSpPr>
        <p:spPr>
          <a:xfrm rot="2382824">
            <a:off x="2128058" y="2069869"/>
            <a:ext cx="8404167" cy="180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bg2">
                    <a:lumMod val="90000"/>
                  </a:schemeClr>
                </a:solidFill>
              </a:rPr>
              <a:t>Draft – results </a:t>
            </a:r>
          </a:p>
        </p:txBody>
      </p:sp>
    </p:spTree>
    <p:extLst>
      <p:ext uri="{BB962C8B-B14F-4D97-AF65-F5344CB8AC3E}">
        <p14:creationId xmlns:p14="http://schemas.microsoft.com/office/powerpoint/2010/main" val="191184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36FD3-2372-4CBA-B500-81355375B55A}"/>
              </a:ext>
            </a:extLst>
          </p:cNvPr>
          <p:cNvSpPr>
            <a:spLocks noGrp="1"/>
          </p:cNvSpPr>
          <p:nvPr>
            <p:ph type="title"/>
          </p:nvPr>
        </p:nvSpPr>
        <p:spPr/>
        <p:txBody>
          <a:bodyPr/>
          <a:lstStyle>
            <a:lvl1pPr>
              <a:defRPr>
                <a:latin typeface="Candara" panose="020E0502030303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1AEF3C9-89DF-4FBF-9718-E57D80AC3668}"/>
              </a:ext>
            </a:extLst>
          </p:cNvPr>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98E880B-18F8-4CC0-B7E7-925A87535CAA}"/>
              </a:ext>
            </a:extLst>
          </p:cNvPr>
          <p:cNvSpPr>
            <a:spLocks noGrp="1"/>
          </p:cNvSpPr>
          <p:nvPr>
            <p:ph type="dt" sz="half" idx="10"/>
          </p:nvPr>
        </p:nvSpPr>
        <p:spPr/>
        <p:txBody>
          <a:bodyPr/>
          <a:lstStyle/>
          <a:p>
            <a:fld id="{D99E1729-14B5-401B-8A5B-63B53498C63B}" type="datetime1">
              <a:rPr lang="en-GB" smtClean="0"/>
              <a:t>10/07/2020</a:t>
            </a:fld>
            <a:endParaRPr lang="en-GB" dirty="0"/>
          </a:p>
        </p:txBody>
      </p:sp>
      <p:sp>
        <p:nvSpPr>
          <p:cNvPr id="5" name="Footer Placeholder 4">
            <a:extLst>
              <a:ext uri="{FF2B5EF4-FFF2-40B4-BE49-F238E27FC236}">
                <a16:creationId xmlns:a16="http://schemas.microsoft.com/office/drawing/2014/main" id="{3D69B9C2-CD23-4A4E-9F29-F158A431C46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7CC580E-7289-4A81-8A07-D94D53E5E718}"/>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268708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5521-FB6B-44C9-9945-FD1E18DEED91}"/>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B99F7B4-3E2E-4A08-873B-BD0E2CCBF9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B68EBE-C45A-4CF0-824B-6D2940DE29B8}"/>
              </a:ext>
            </a:extLst>
          </p:cNvPr>
          <p:cNvSpPr>
            <a:spLocks noGrp="1"/>
          </p:cNvSpPr>
          <p:nvPr>
            <p:ph type="dt" sz="half" idx="10"/>
          </p:nvPr>
        </p:nvSpPr>
        <p:spPr/>
        <p:txBody>
          <a:bodyPr/>
          <a:lstStyle/>
          <a:p>
            <a:fld id="{C40B4F3C-02CB-4B75-967C-DCD99907FE4E}" type="datetime1">
              <a:rPr lang="en-GB" smtClean="0"/>
              <a:t>10/07/2020</a:t>
            </a:fld>
            <a:endParaRPr lang="en-GB" dirty="0"/>
          </a:p>
        </p:txBody>
      </p:sp>
      <p:sp>
        <p:nvSpPr>
          <p:cNvPr id="5" name="Footer Placeholder 4">
            <a:extLst>
              <a:ext uri="{FF2B5EF4-FFF2-40B4-BE49-F238E27FC236}">
                <a16:creationId xmlns:a16="http://schemas.microsoft.com/office/drawing/2014/main" id="{3847CEE6-B523-4614-8E6A-C59029AB05A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30EFF2D-A6F9-445A-AA6D-5B0995341C4F}"/>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2190755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BF1B-C217-4458-8D55-A6B647D80E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A72599-A640-43E7-BC65-4741443A0563}"/>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3057AC4-82D8-4322-A3C6-3E57856ADF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F27D82-889A-463D-8F19-8E11551180F9}"/>
              </a:ext>
            </a:extLst>
          </p:cNvPr>
          <p:cNvSpPr>
            <a:spLocks noGrp="1"/>
          </p:cNvSpPr>
          <p:nvPr>
            <p:ph type="dt" sz="half" idx="10"/>
          </p:nvPr>
        </p:nvSpPr>
        <p:spPr/>
        <p:txBody>
          <a:bodyPr/>
          <a:lstStyle/>
          <a:p>
            <a:fld id="{89E31274-36D4-48AB-9B88-95B931535FCC}" type="datetime1">
              <a:rPr lang="en-GB" smtClean="0"/>
              <a:t>10/07/2020</a:t>
            </a:fld>
            <a:endParaRPr lang="en-GB" dirty="0"/>
          </a:p>
        </p:txBody>
      </p:sp>
      <p:sp>
        <p:nvSpPr>
          <p:cNvPr id="6" name="Footer Placeholder 5">
            <a:extLst>
              <a:ext uri="{FF2B5EF4-FFF2-40B4-BE49-F238E27FC236}">
                <a16:creationId xmlns:a16="http://schemas.microsoft.com/office/drawing/2014/main" id="{24F477C2-56CA-4B18-B41A-57234FEDD5A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8F1FC56-E113-4D6C-A3D9-32B66B344416}"/>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868852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ED218-A6FF-4AB2-8F0B-21FAC78C80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F43C91-7F13-44BE-B9AF-C96048190C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C4789-AAED-4EDB-88F4-E4D293377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0E6355-49D0-4203-9285-00B480F3B4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E8013D-4916-4804-A630-0EB081ECFE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239704-5990-49FA-BE52-93F7EAEC277E}"/>
              </a:ext>
            </a:extLst>
          </p:cNvPr>
          <p:cNvSpPr>
            <a:spLocks noGrp="1"/>
          </p:cNvSpPr>
          <p:nvPr>
            <p:ph type="dt" sz="half" idx="10"/>
          </p:nvPr>
        </p:nvSpPr>
        <p:spPr/>
        <p:txBody>
          <a:bodyPr/>
          <a:lstStyle/>
          <a:p>
            <a:fld id="{2926ACBB-1073-4248-ABCF-7EB9B0E3AE18}" type="datetime1">
              <a:rPr lang="en-GB" smtClean="0"/>
              <a:t>10/07/2020</a:t>
            </a:fld>
            <a:endParaRPr lang="en-GB" dirty="0"/>
          </a:p>
        </p:txBody>
      </p:sp>
      <p:sp>
        <p:nvSpPr>
          <p:cNvPr id="8" name="Footer Placeholder 7">
            <a:extLst>
              <a:ext uri="{FF2B5EF4-FFF2-40B4-BE49-F238E27FC236}">
                <a16:creationId xmlns:a16="http://schemas.microsoft.com/office/drawing/2014/main" id="{D4EB57A4-1D4D-4F36-AD21-B2E5BAF6819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55D1D88-40BE-4145-B721-1F888720846F}"/>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599036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4A7A-BC6E-4C7D-B501-C82602480E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14F466A-0BA2-4947-9C84-567B343084F4}"/>
              </a:ext>
            </a:extLst>
          </p:cNvPr>
          <p:cNvSpPr>
            <a:spLocks noGrp="1"/>
          </p:cNvSpPr>
          <p:nvPr>
            <p:ph type="dt" sz="half" idx="10"/>
          </p:nvPr>
        </p:nvSpPr>
        <p:spPr/>
        <p:txBody>
          <a:bodyPr/>
          <a:lstStyle/>
          <a:p>
            <a:fld id="{51F88725-B7CB-4AA6-84F0-57BC542A59E3}" type="datetime1">
              <a:rPr lang="en-GB" smtClean="0"/>
              <a:t>10/07/2020</a:t>
            </a:fld>
            <a:endParaRPr lang="en-GB" dirty="0"/>
          </a:p>
        </p:txBody>
      </p:sp>
      <p:sp>
        <p:nvSpPr>
          <p:cNvPr id="4" name="Footer Placeholder 3">
            <a:extLst>
              <a:ext uri="{FF2B5EF4-FFF2-40B4-BE49-F238E27FC236}">
                <a16:creationId xmlns:a16="http://schemas.microsoft.com/office/drawing/2014/main" id="{FF5507D0-7433-4332-9384-3918DAA677A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D30E869-B071-4A44-8BA8-F748C52F7367}"/>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280326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A9AE59-DE7E-4F67-B54F-A1902E6D88CC}"/>
              </a:ext>
            </a:extLst>
          </p:cNvPr>
          <p:cNvSpPr>
            <a:spLocks noGrp="1"/>
          </p:cNvSpPr>
          <p:nvPr>
            <p:ph type="dt" sz="half" idx="10"/>
          </p:nvPr>
        </p:nvSpPr>
        <p:spPr/>
        <p:txBody>
          <a:bodyPr/>
          <a:lstStyle/>
          <a:p>
            <a:fld id="{3E693F9A-A654-4D77-913C-F8D82219A648}" type="datetime1">
              <a:rPr lang="en-GB" smtClean="0"/>
              <a:t>10/07/2020</a:t>
            </a:fld>
            <a:endParaRPr lang="en-GB" dirty="0"/>
          </a:p>
        </p:txBody>
      </p:sp>
      <p:sp>
        <p:nvSpPr>
          <p:cNvPr id="3" name="Footer Placeholder 2">
            <a:extLst>
              <a:ext uri="{FF2B5EF4-FFF2-40B4-BE49-F238E27FC236}">
                <a16:creationId xmlns:a16="http://schemas.microsoft.com/office/drawing/2014/main" id="{1817D06F-2839-4700-B4B5-E9553A1FED4F}"/>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A30104E8-2166-4289-8195-CA0C78FBC58C}"/>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197754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72E2-EB5F-4AC3-BEEA-133113C08C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5D064F-23CC-4D13-ABE8-1C2355B6F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B899A4-169C-49E9-82B5-498ABCFE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A23712-6B2F-43FE-BCFB-C0996450C3DE}"/>
              </a:ext>
            </a:extLst>
          </p:cNvPr>
          <p:cNvSpPr>
            <a:spLocks noGrp="1"/>
          </p:cNvSpPr>
          <p:nvPr>
            <p:ph type="dt" sz="half" idx="10"/>
          </p:nvPr>
        </p:nvSpPr>
        <p:spPr/>
        <p:txBody>
          <a:bodyPr/>
          <a:lstStyle/>
          <a:p>
            <a:fld id="{54E66347-8206-4C1F-A111-07D3106B2D39}" type="datetime1">
              <a:rPr lang="en-GB" smtClean="0"/>
              <a:t>10/07/2020</a:t>
            </a:fld>
            <a:endParaRPr lang="en-GB" dirty="0"/>
          </a:p>
        </p:txBody>
      </p:sp>
      <p:sp>
        <p:nvSpPr>
          <p:cNvPr id="6" name="Footer Placeholder 5">
            <a:extLst>
              <a:ext uri="{FF2B5EF4-FFF2-40B4-BE49-F238E27FC236}">
                <a16:creationId xmlns:a16="http://schemas.microsoft.com/office/drawing/2014/main" id="{FA8C3B6E-4D4B-4CAC-837D-2A35C6301B6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5915A90-62B9-4556-AF25-39A07CA7E9D6}"/>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76686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7E503-CA79-41EB-85CF-A4E80298B7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F0D0A1-1329-4873-8173-28B392220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E73856F2-0E2E-41C5-BA4B-D18FBAA13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8EF55-C63B-4BBD-9319-763453D8309F}"/>
              </a:ext>
            </a:extLst>
          </p:cNvPr>
          <p:cNvSpPr>
            <a:spLocks noGrp="1"/>
          </p:cNvSpPr>
          <p:nvPr>
            <p:ph type="dt" sz="half" idx="10"/>
          </p:nvPr>
        </p:nvSpPr>
        <p:spPr/>
        <p:txBody>
          <a:bodyPr/>
          <a:lstStyle/>
          <a:p>
            <a:fld id="{2972FF15-E3D9-44F7-92FC-26C557F23329}" type="datetime1">
              <a:rPr lang="en-GB" smtClean="0"/>
              <a:t>10/07/2020</a:t>
            </a:fld>
            <a:endParaRPr lang="en-GB" dirty="0"/>
          </a:p>
        </p:txBody>
      </p:sp>
      <p:sp>
        <p:nvSpPr>
          <p:cNvPr id="6" name="Footer Placeholder 5">
            <a:extLst>
              <a:ext uri="{FF2B5EF4-FFF2-40B4-BE49-F238E27FC236}">
                <a16:creationId xmlns:a16="http://schemas.microsoft.com/office/drawing/2014/main" id="{ABFFD412-4363-4996-8031-9DDD21F9724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0D281A9-5FCB-4FE8-A9C9-92E7A2967D56}"/>
              </a:ext>
            </a:extLst>
          </p:cNvPr>
          <p:cNvSpPr>
            <a:spLocks noGrp="1"/>
          </p:cNvSpPr>
          <p:nvPr>
            <p:ph type="sldNum" sz="quarter" idx="12"/>
          </p:nvPr>
        </p:nvSpPr>
        <p:spPr/>
        <p:txBody>
          <a:bodyPr/>
          <a:lstStyle/>
          <a:p>
            <a:fld id="{FB2A5AD4-D67E-4B53-AD46-8367B302A583}" type="slidenum">
              <a:rPr lang="en-GB" smtClean="0"/>
              <a:t>‹#›</a:t>
            </a:fld>
            <a:endParaRPr lang="en-GB" dirty="0"/>
          </a:p>
        </p:txBody>
      </p:sp>
    </p:spTree>
    <p:extLst>
      <p:ext uri="{BB962C8B-B14F-4D97-AF65-F5344CB8AC3E}">
        <p14:creationId xmlns:p14="http://schemas.microsoft.com/office/powerpoint/2010/main" val="3366411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AA064A-05BE-4371-9DC4-B37744122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03705EF-93C9-4D43-BF17-252208657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73FD69B-8184-4BD6-ADDC-6285CF4FFC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26CEF-5B59-4297-B658-21CDD440728B}" type="datetime1">
              <a:rPr lang="en-GB" smtClean="0"/>
              <a:t>10/07/2020</a:t>
            </a:fld>
            <a:endParaRPr lang="en-GB" dirty="0"/>
          </a:p>
        </p:txBody>
      </p:sp>
      <p:sp>
        <p:nvSpPr>
          <p:cNvPr id="5" name="Footer Placeholder 4">
            <a:extLst>
              <a:ext uri="{FF2B5EF4-FFF2-40B4-BE49-F238E27FC236}">
                <a16:creationId xmlns:a16="http://schemas.microsoft.com/office/drawing/2014/main" id="{6F13986E-F262-4213-B2B6-7DC8FCE90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52BEC11-69A2-4A87-BDDC-14A86E203297}"/>
              </a:ext>
            </a:extLst>
          </p:cNvPr>
          <p:cNvSpPr>
            <a:spLocks noGrp="1"/>
          </p:cNvSpPr>
          <p:nvPr>
            <p:ph type="sldNum" sz="quarter" idx="4"/>
          </p:nvPr>
        </p:nvSpPr>
        <p:spPr>
          <a:xfrm>
            <a:off x="8610600" y="6366474"/>
            <a:ext cx="2743200" cy="365125"/>
          </a:xfrm>
          <a:prstGeom prst="rect">
            <a:avLst/>
          </a:prstGeom>
        </p:spPr>
        <p:txBody>
          <a:bodyPr vert="horz" lIns="91440" tIns="45720" rIns="91440" bIns="45720" rtlCol="0" anchor="ctr"/>
          <a:lstStyle>
            <a:lvl1pPr algn="r">
              <a:defRPr sz="1200">
                <a:solidFill>
                  <a:schemeClr val="tx1">
                    <a:tint val="75000"/>
                  </a:schemeClr>
                </a:solidFill>
                <a:latin typeface="Candara" panose="020E0502030303020204" pitchFamily="34" charset="0"/>
              </a:defRPr>
            </a:lvl1pPr>
          </a:lstStyle>
          <a:p>
            <a:fld id="{FB2A5AD4-D67E-4B53-AD46-8367B302A583}" type="slidenum">
              <a:rPr lang="en-GB" smtClean="0"/>
              <a:pPr/>
              <a:t>‹#›</a:t>
            </a:fld>
            <a:endParaRPr lang="en-GB" dirty="0"/>
          </a:p>
        </p:txBody>
      </p:sp>
      <p:pic>
        <p:nvPicPr>
          <p:cNvPr id="7" name="Picture 6">
            <a:extLst>
              <a:ext uri="{FF2B5EF4-FFF2-40B4-BE49-F238E27FC236}">
                <a16:creationId xmlns:a16="http://schemas.microsoft.com/office/drawing/2014/main" id="{D7FE8345-46D6-4182-8F62-BF99AB6C5D7E}"/>
              </a:ext>
            </a:extLst>
          </p:cNvPr>
          <p:cNvPicPr>
            <a:picLocks/>
          </p:cNvPicPr>
          <p:nvPr userDrawn="1"/>
        </p:nvPicPr>
        <p:blipFill>
          <a:blip r:embed="rId14" cstate="email">
            <a:extLst>
              <a:ext uri="{28A0092B-C50C-407E-A947-70E740481C1C}">
                <a14:useLocalDpi xmlns:a14="http://schemas.microsoft.com/office/drawing/2010/main"/>
              </a:ext>
            </a:extLst>
          </a:blip>
          <a:stretch>
            <a:fillRect/>
          </a:stretch>
        </p:blipFill>
        <p:spPr>
          <a:xfrm>
            <a:off x="251050" y="6171525"/>
            <a:ext cx="1342570" cy="515414"/>
          </a:xfrm>
          <a:prstGeom prst="rect">
            <a:avLst/>
          </a:prstGeom>
        </p:spPr>
      </p:pic>
    </p:spTree>
    <p:extLst>
      <p:ext uri="{BB962C8B-B14F-4D97-AF65-F5344CB8AC3E}">
        <p14:creationId xmlns:p14="http://schemas.microsoft.com/office/powerpoint/2010/main" val="301680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Candara" panose="020E05020303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ndara"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ndara"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etworkrail.co.uk/news/south-east-route-gets-ready-for-record-breaking-heatwave-on-thursday-25-july" TargetMode="External"/><Relationship Id="rId7" Type="http://schemas.openxmlformats.org/officeDocument/2006/relationships/hyperlink" Target="https://safety.networkrail.co.uk/wp-content/uploads/2017/02/NR-WRCCA-Strategy-2017-2019.pdf" TargetMode="External"/><Relationship Id="rId2" Type="http://schemas.openxmlformats.org/officeDocument/2006/relationships/hyperlink" Target="#_ednref1"/><Relationship Id="rId1" Type="http://schemas.openxmlformats.org/officeDocument/2006/relationships/slideLayout" Target="../slideLayouts/slideLayout2.xml"/><Relationship Id="rId6" Type="http://schemas.openxmlformats.org/officeDocument/2006/relationships/hyperlink" Target="#_ednref3"/><Relationship Id="rId5" Type="http://schemas.openxmlformats.org/officeDocument/2006/relationships/hyperlink" Target="https://www.networkrail.co.uk/news/western-route-ready-to-take-on-the-hot-weather-as-the-mercury-is-predicted-to-rise" TargetMode="External"/><Relationship Id="rId4" Type="http://schemas.openxmlformats.org/officeDocument/2006/relationships/hyperlink" Target="#_ednref2"/></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nic.org.uk/publications/strategic-investment-and-public-confidence/" TargetMode="External"/><Relationship Id="rId3" Type="http://schemas.openxmlformats.org/officeDocument/2006/relationships/notesSlide" Target="../notesSlides/notesSlide3.xml"/><Relationship Id="rId7" Type="http://schemas.openxmlformats.org/officeDocument/2006/relationships/hyperlink" Target="https://www.nic.org.uk/publications/resilience-responses-to-cfe/" TargetMode="External"/><Relationship Id="rId12" Type="http://schemas.openxmlformats.org/officeDocument/2006/relationships/image" Target="../media/image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hyperlink" Target="https://www.nic.org.uk/publications/resilience-study-scoping-report/" TargetMode="External"/><Relationship Id="rId11" Type="http://schemas.openxmlformats.org/officeDocument/2006/relationships/oleObject" Target="../embeddings/oleObject1.bin"/><Relationship Id="rId5" Type="http://schemas.openxmlformats.org/officeDocument/2006/relationships/hyperlink" Target="https://www.nic.org.uk/publications/technical-annex-britainthinks-research-on-public-views-of-utilities-and-transport/" TargetMode="External"/><Relationship Id="rId10" Type="http://schemas.openxmlformats.org/officeDocument/2006/relationships/image" Target="../media/image5.png"/><Relationship Id="rId4" Type="http://schemas.openxmlformats.org/officeDocument/2006/relationships/hyperlink" Target="https://www.nic.org.uk/publications/resilience-study-consultation-responses/" TargetMode="External"/><Relationship Id="rId9" Type="http://schemas.openxmlformats.org/officeDocument/2006/relationships/hyperlink" Target="https://www.nic.org.uk/publications/anticipate-react-recover/"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hyperlink" Target="https://www.nic.org.uk/publications/anticipate-react-recov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nic.org.uk/publications/emergent-behaviour-system-of-systems/" TargetMode="External"/><Relationship Id="rId2" Type="http://schemas.openxmlformats.org/officeDocument/2006/relationships/hyperlink" Target="https://www.nic.org.uk/publications/network-vulnerabilities/" TargetMode="External"/><Relationship Id="rId1" Type="http://schemas.openxmlformats.org/officeDocument/2006/relationships/slideLayout" Target="../slideLayouts/slideLayout2.xml"/><Relationship Id="rId5" Type="http://schemas.openxmlformats.org/officeDocument/2006/relationships/hyperlink" Target="https://www.nic.org.uk/publications/system-mapping-uk-infrastructure/" TargetMode="External"/><Relationship Id="rId4" Type="http://schemas.openxmlformats.org/officeDocument/2006/relationships/hyperlink" Target="https://www.nic.org.uk/publications/emergent-behaviours-comparable-system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p:nvSpPr>
        <p:spPr>
          <a:xfrm>
            <a:off x="568618" y="3195823"/>
            <a:ext cx="11318582" cy="2369880"/>
          </a:xfrm>
          <a:prstGeom prst="rect">
            <a:avLst/>
          </a:prstGeom>
          <a:noFill/>
        </p:spPr>
        <p:txBody>
          <a:bodyPr wrap="square" rtlCol="0" anchor="t">
            <a:spAutoFit/>
          </a:bodyPr>
          <a:lstStyle/>
          <a:p>
            <a:r>
              <a:rPr lang="en-GB" sz="3600" dirty="0">
                <a:solidFill>
                  <a:schemeClr val="bg1"/>
                </a:solidFill>
                <a:latin typeface="Candara"/>
              </a:rPr>
              <a:t>Resilience Study</a:t>
            </a:r>
          </a:p>
          <a:p>
            <a:endParaRPr lang="en-GB" sz="3600" dirty="0">
              <a:solidFill>
                <a:schemeClr val="bg1"/>
              </a:solidFill>
              <a:latin typeface="Candara"/>
            </a:endParaRPr>
          </a:p>
          <a:p>
            <a:endParaRPr lang="en-GB" sz="3600" dirty="0">
              <a:solidFill>
                <a:schemeClr val="bg1"/>
              </a:solidFill>
              <a:latin typeface="Candara"/>
            </a:endParaRPr>
          </a:p>
          <a:p>
            <a:r>
              <a:rPr lang="en-GB" sz="2000" dirty="0">
                <a:solidFill>
                  <a:schemeClr val="bg1"/>
                </a:solidFill>
                <a:latin typeface="Candara"/>
              </a:rPr>
              <a:t>UK Climate Resilience Programme webinar</a:t>
            </a:r>
          </a:p>
          <a:p>
            <a:r>
              <a:rPr lang="en-GB" sz="2000" dirty="0">
                <a:solidFill>
                  <a:schemeClr val="bg1"/>
                </a:solidFill>
                <a:latin typeface="Candara"/>
              </a:rPr>
              <a:t>Wednesday 8</a:t>
            </a:r>
            <a:r>
              <a:rPr lang="en-GB" sz="2000" baseline="30000" dirty="0">
                <a:solidFill>
                  <a:schemeClr val="bg1"/>
                </a:solidFill>
                <a:latin typeface="Candara"/>
              </a:rPr>
              <a:t>th</a:t>
            </a:r>
            <a:r>
              <a:rPr lang="en-GB" sz="2000" dirty="0">
                <a:solidFill>
                  <a:schemeClr val="bg1"/>
                </a:solidFill>
                <a:latin typeface="Candara"/>
              </a:rPr>
              <a:t> July </a:t>
            </a:r>
            <a:r>
              <a:rPr lang="en-GB" sz="2000" dirty="0">
                <a:solidFill>
                  <a:schemeClr val="bg1"/>
                </a:solidFill>
                <a:latin typeface="Candara" panose="020E0502030303020204" pitchFamily="34" charset="0"/>
              </a:rPr>
              <a:t>2020</a:t>
            </a:r>
          </a:p>
        </p:txBody>
      </p:sp>
      <p:graphicFrame>
        <p:nvGraphicFramePr>
          <p:cNvPr id="2" name="Object 1">
            <a:extLst>
              <a:ext uri="{FF2B5EF4-FFF2-40B4-BE49-F238E27FC236}">
                <a16:creationId xmlns:a16="http://schemas.microsoft.com/office/drawing/2014/main" id="{DBE8F1C0-38A8-4ABB-8F3D-C94C56337F97}"/>
              </a:ext>
            </a:extLst>
          </p:cNvPr>
          <p:cNvGraphicFramePr>
            <a:graphicFrameLocks noChangeAspect="1"/>
          </p:cNvGraphicFramePr>
          <p:nvPr/>
        </p:nvGraphicFramePr>
        <p:xfrm>
          <a:off x="6956936" y="301730"/>
          <a:ext cx="4414071" cy="6254540"/>
        </p:xfrm>
        <a:graphic>
          <a:graphicData uri="http://schemas.openxmlformats.org/presentationml/2006/ole">
            <mc:AlternateContent xmlns:mc="http://schemas.openxmlformats.org/markup-compatibility/2006">
              <mc:Choice xmlns:v="urn:schemas-microsoft-com:vml" Requires="v">
                <p:oleObj spid="_x0000_s1028" name="Bitmap Image" r:id="rId5" imgW="3670200" imgH="5200560" progId="Paint.Picture">
                  <p:embed/>
                </p:oleObj>
              </mc:Choice>
              <mc:Fallback>
                <p:oleObj name="Bitmap Image" r:id="rId5" imgW="3670200" imgH="5200560" progId="Paint.Picture">
                  <p:embed/>
                  <p:pic>
                    <p:nvPicPr>
                      <p:cNvPr id="2" name="Object 1">
                        <a:extLst>
                          <a:ext uri="{FF2B5EF4-FFF2-40B4-BE49-F238E27FC236}">
                            <a16:creationId xmlns:a16="http://schemas.microsoft.com/office/drawing/2014/main" id="{DBE8F1C0-38A8-4ABB-8F3D-C94C56337F97}"/>
                          </a:ext>
                        </a:extLst>
                      </p:cNvPr>
                      <p:cNvPicPr/>
                      <p:nvPr/>
                    </p:nvPicPr>
                    <p:blipFill>
                      <a:blip r:embed="rId6"/>
                      <a:stretch>
                        <a:fillRect/>
                      </a:stretch>
                    </p:blipFill>
                    <p:spPr>
                      <a:xfrm>
                        <a:off x="6956936" y="301730"/>
                        <a:ext cx="4414071" cy="6254540"/>
                      </a:xfrm>
                      <a:prstGeom prst="rect">
                        <a:avLst/>
                      </a:prstGeom>
                    </p:spPr>
                  </p:pic>
                </p:oleObj>
              </mc:Fallback>
            </mc:AlternateContent>
          </a:graphicData>
        </a:graphic>
      </p:graphicFrame>
    </p:spTree>
    <p:extLst>
      <p:ext uri="{BB962C8B-B14F-4D97-AF65-F5344CB8AC3E}">
        <p14:creationId xmlns:p14="http://schemas.microsoft.com/office/powerpoint/2010/main" val="1604411576"/>
      </p:ext>
    </p:extLst>
  </p:cSld>
  <p:clrMapOvr>
    <a:masterClrMapping/>
  </p:clrMapOvr>
  <mc:AlternateContent xmlns:mc="http://schemas.openxmlformats.org/markup-compatibility/2006" xmlns:p14="http://schemas.microsoft.com/office/powerpoint/2010/main">
    <mc:Choice Requires="p14">
      <p:transition spd="slow" p14:dur="2000" advTm="2581"/>
    </mc:Choice>
    <mc:Fallback xmlns="">
      <p:transition spd="slow" advTm="258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69A7-3EB1-424D-965B-973F292D6523}"/>
              </a:ext>
            </a:extLst>
          </p:cNvPr>
          <p:cNvSpPr>
            <a:spLocks noGrp="1"/>
          </p:cNvSpPr>
          <p:nvPr>
            <p:ph type="title"/>
          </p:nvPr>
        </p:nvSpPr>
        <p:spPr>
          <a:xfrm>
            <a:off x="838200" y="365125"/>
            <a:ext cx="10515600" cy="1325563"/>
          </a:xfrm>
        </p:spPr>
        <p:txBody>
          <a:bodyPr/>
          <a:lstStyle/>
          <a:p>
            <a:r>
              <a:rPr lang="en-GB" dirty="0"/>
              <a:t>The recommendations in the report are designed to deliver this framework</a:t>
            </a:r>
          </a:p>
        </p:txBody>
      </p:sp>
      <p:graphicFrame>
        <p:nvGraphicFramePr>
          <p:cNvPr id="6" name="Table 6">
            <a:extLst>
              <a:ext uri="{FF2B5EF4-FFF2-40B4-BE49-F238E27FC236}">
                <a16:creationId xmlns:a16="http://schemas.microsoft.com/office/drawing/2014/main" id="{413145D9-1997-4FBD-BE91-7CE3DE6942E3}"/>
              </a:ext>
            </a:extLst>
          </p:cNvPr>
          <p:cNvGraphicFramePr>
            <a:graphicFrameLocks noGrp="1"/>
          </p:cNvGraphicFramePr>
          <p:nvPr>
            <p:ph idx="1"/>
            <p:extLst>
              <p:ext uri="{D42A27DB-BD31-4B8C-83A1-F6EECF244321}">
                <p14:modId xmlns:p14="http://schemas.microsoft.com/office/powerpoint/2010/main" val="1244312212"/>
              </p:ext>
            </p:extLst>
          </p:nvPr>
        </p:nvGraphicFramePr>
        <p:xfrm>
          <a:off x="838200" y="1998383"/>
          <a:ext cx="6789683" cy="3803027"/>
        </p:xfrm>
        <a:graphic>
          <a:graphicData uri="http://schemas.openxmlformats.org/drawingml/2006/table">
            <a:tbl>
              <a:tblPr firstRow="1" bandRow="1">
                <a:tableStyleId>{22838BEF-8BB2-4498-84A7-C5851F593DF1}</a:tableStyleId>
              </a:tblPr>
              <a:tblGrid>
                <a:gridCol w="5286828">
                  <a:extLst>
                    <a:ext uri="{9D8B030D-6E8A-4147-A177-3AD203B41FA5}">
                      <a16:colId xmlns:a16="http://schemas.microsoft.com/office/drawing/2014/main" val="2322387559"/>
                    </a:ext>
                  </a:extLst>
                </a:gridCol>
                <a:gridCol w="1502855">
                  <a:extLst>
                    <a:ext uri="{9D8B030D-6E8A-4147-A177-3AD203B41FA5}">
                      <a16:colId xmlns:a16="http://schemas.microsoft.com/office/drawing/2014/main" val="2144877850"/>
                    </a:ext>
                  </a:extLst>
                </a:gridCol>
              </a:tblGrid>
              <a:tr h="341514">
                <a:tc>
                  <a:txBody>
                    <a:bodyPr/>
                    <a:lstStyle/>
                    <a:p>
                      <a:pPr marL="87313" lvl="1" indent="0">
                        <a:spcBef>
                          <a:spcPts val="1800"/>
                        </a:spcBef>
                        <a:buFont typeface="+mj-lt"/>
                        <a:buNone/>
                      </a:pPr>
                      <a:r>
                        <a:rPr lang="en-GB" sz="1600" dirty="0"/>
                        <a:t>Recommendation</a:t>
                      </a:r>
                      <a:endParaRPr lang="en-GB" sz="1600" b="0" dirty="0"/>
                    </a:p>
                  </a:txBody>
                  <a:tcPr>
                    <a:solidFill>
                      <a:schemeClr val="accent1">
                        <a:lumMod val="60000"/>
                        <a:lumOff val="40000"/>
                      </a:schemeClr>
                    </a:solidFill>
                  </a:tcPr>
                </a:tc>
                <a:tc>
                  <a:txBody>
                    <a:bodyPr/>
                    <a:lstStyle/>
                    <a:p>
                      <a:pPr marL="0" lvl="1" indent="0">
                        <a:spcBef>
                          <a:spcPts val="1800"/>
                        </a:spcBef>
                        <a:buFont typeface="+mj-lt"/>
                        <a:buNone/>
                      </a:pPr>
                      <a:r>
                        <a:rPr lang="en-GB" sz="1600" dirty="0"/>
                        <a:t>Resilience aspect</a:t>
                      </a:r>
                      <a:endParaRPr lang="en-GB" sz="1600" b="0" dirty="0"/>
                    </a:p>
                  </a:txBody>
                  <a:tcPr>
                    <a:solidFill>
                      <a:schemeClr val="accent1">
                        <a:lumMod val="60000"/>
                        <a:lumOff val="40000"/>
                      </a:schemeClr>
                    </a:solidFill>
                  </a:tcPr>
                </a:tc>
                <a:extLst>
                  <a:ext uri="{0D108BD9-81ED-4DB2-BD59-A6C34878D82A}">
                    <a16:rowId xmlns:a16="http://schemas.microsoft.com/office/drawing/2014/main" val="1281507811"/>
                  </a:ext>
                </a:extLst>
              </a:tr>
              <a:tr h="730830">
                <a:tc>
                  <a:txBody>
                    <a:bodyPr/>
                    <a:lstStyle/>
                    <a:p>
                      <a:pPr marL="87313" lvl="1" indent="0">
                        <a:spcBef>
                          <a:spcPts val="1800"/>
                        </a:spcBef>
                        <a:buFont typeface="+mj-lt"/>
                        <a:buNone/>
                      </a:pPr>
                      <a:r>
                        <a:rPr lang="en-GB" sz="1500" dirty="0"/>
                        <a:t>1. </a:t>
                      </a:r>
                      <a:r>
                        <a:rPr lang="en-GB" sz="1500" b="1" dirty="0"/>
                        <a:t>Government should publish a full set of resilience standards every five years</a:t>
                      </a:r>
                      <a:r>
                        <a:rPr lang="en-GB" sz="1500" dirty="0"/>
                        <a:t>, following advice from regulators, alongside an assessment of any changes needed to deliver them</a:t>
                      </a:r>
                      <a:endParaRPr lang="en-GB" sz="1500" b="0" dirty="0"/>
                    </a:p>
                  </a:txBody>
                  <a:tcPr/>
                </a:tc>
                <a:tc>
                  <a:txBody>
                    <a:bodyPr/>
                    <a:lstStyle/>
                    <a:p>
                      <a:pPr marL="457200" lvl="1" indent="-457200">
                        <a:spcBef>
                          <a:spcPts val="1800"/>
                        </a:spcBef>
                        <a:buFont typeface="+mj-lt"/>
                        <a:buNone/>
                        <a:tabLst>
                          <a:tab pos="0" algn="l"/>
                        </a:tabLst>
                      </a:pPr>
                      <a:r>
                        <a:rPr lang="en-GB" sz="1500" b="1" dirty="0"/>
                        <a:t>Anticipate</a:t>
                      </a:r>
                    </a:p>
                  </a:txBody>
                  <a:tcPr/>
                </a:tc>
                <a:extLst>
                  <a:ext uri="{0D108BD9-81ED-4DB2-BD59-A6C34878D82A}">
                    <a16:rowId xmlns:a16="http://schemas.microsoft.com/office/drawing/2014/main" val="373446839"/>
                  </a:ext>
                </a:extLst>
              </a:tr>
              <a:tr h="940371">
                <a:tc>
                  <a:txBody>
                    <a:bodyPr/>
                    <a:lstStyle/>
                    <a:p>
                      <a:pPr marL="87313" lvl="1" indent="0">
                        <a:spcBef>
                          <a:spcPts val="1800"/>
                        </a:spcBef>
                        <a:buFont typeface="+mj-lt"/>
                        <a:buNone/>
                      </a:pPr>
                      <a:r>
                        <a:rPr lang="en-GB" sz="1500" dirty="0"/>
                        <a:t>2. </a:t>
                      </a:r>
                      <a:r>
                        <a:rPr lang="en-GB" sz="1500" b="1" dirty="0"/>
                        <a:t>Infrastructure operators should carry out regular and proportionate stress tests</a:t>
                      </a:r>
                      <a:r>
                        <a:rPr lang="en-GB" sz="1500" dirty="0"/>
                        <a:t> overseen by regulators, to ensure their systems and services can meet government’s resilience standards, and take actions to address any vulnerabilities</a:t>
                      </a:r>
                      <a:endParaRPr lang="en-GB" sz="1500" b="0" dirty="0"/>
                    </a:p>
                  </a:txBody>
                  <a:tcPr/>
                </a:tc>
                <a:tc>
                  <a:txBody>
                    <a:bodyPr/>
                    <a:lstStyle/>
                    <a:p>
                      <a:pPr marL="0" lvl="1" indent="0">
                        <a:spcBef>
                          <a:spcPts val="1800"/>
                        </a:spcBef>
                        <a:buFont typeface="+mj-lt"/>
                        <a:buNone/>
                      </a:pPr>
                      <a:r>
                        <a:rPr lang="en-GB" sz="1500" b="1" dirty="0"/>
                        <a:t>Resist, absorb, recover</a:t>
                      </a:r>
                    </a:p>
                  </a:txBody>
                  <a:tcPr/>
                </a:tc>
                <a:extLst>
                  <a:ext uri="{0D108BD9-81ED-4DB2-BD59-A6C34878D82A}">
                    <a16:rowId xmlns:a16="http://schemas.microsoft.com/office/drawing/2014/main" val="3194582433"/>
                  </a:ext>
                </a:extLst>
              </a:tr>
              <a:tr h="1212227">
                <a:tc>
                  <a:txBody>
                    <a:bodyPr/>
                    <a:lstStyle/>
                    <a:p>
                      <a:pPr marL="87313" lvl="1" indent="0">
                        <a:spcBef>
                          <a:spcPts val="1800"/>
                        </a:spcBef>
                        <a:buFont typeface="+mj-lt"/>
                        <a:buNone/>
                      </a:pPr>
                      <a:r>
                        <a:rPr lang="en-GB" sz="1500" dirty="0"/>
                        <a:t>3. </a:t>
                      </a:r>
                      <a:r>
                        <a:rPr lang="en-GB" sz="1500" b="1" dirty="0"/>
                        <a:t>Infrastructure operators should develop and maintain long term resilience strategies </a:t>
                      </a:r>
                      <a:r>
                        <a:rPr lang="en-GB" sz="1500" dirty="0"/>
                        <a:t>and regulators should ensure their determinations in future price reviews are consistent with meeting resilience standards in the short and long term.</a:t>
                      </a:r>
                    </a:p>
                  </a:txBody>
                  <a:tcPr/>
                </a:tc>
                <a:tc>
                  <a:txBody>
                    <a:bodyPr/>
                    <a:lstStyle/>
                    <a:p>
                      <a:pPr marL="0" lvl="1" indent="0">
                        <a:spcBef>
                          <a:spcPts val="1800"/>
                        </a:spcBef>
                        <a:buFont typeface="+mj-lt"/>
                        <a:buNone/>
                        <a:tabLst>
                          <a:tab pos="0" algn="l"/>
                        </a:tabLst>
                      </a:pPr>
                      <a:r>
                        <a:rPr lang="en-GB" sz="1500" b="1" dirty="0"/>
                        <a:t>Adapt, transform </a:t>
                      </a:r>
                    </a:p>
                  </a:txBody>
                  <a:tcPr/>
                </a:tc>
                <a:extLst>
                  <a:ext uri="{0D108BD9-81ED-4DB2-BD59-A6C34878D82A}">
                    <a16:rowId xmlns:a16="http://schemas.microsoft.com/office/drawing/2014/main" val="174869676"/>
                  </a:ext>
                </a:extLst>
              </a:tr>
            </a:tbl>
          </a:graphicData>
        </a:graphic>
      </p:graphicFrame>
      <p:sp>
        <p:nvSpPr>
          <p:cNvPr id="4" name="Slide Number Placeholder 3">
            <a:extLst>
              <a:ext uri="{FF2B5EF4-FFF2-40B4-BE49-F238E27FC236}">
                <a16:creationId xmlns:a16="http://schemas.microsoft.com/office/drawing/2014/main" id="{E08AC407-7992-4D21-A1A5-354D54A08A2D}"/>
              </a:ext>
            </a:extLst>
          </p:cNvPr>
          <p:cNvSpPr>
            <a:spLocks noGrp="1"/>
          </p:cNvSpPr>
          <p:nvPr>
            <p:ph type="sldNum" sz="quarter" idx="12"/>
          </p:nvPr>
        </p:nvSpPr>
        <p:spPr/>
        <p:txBody>
          <a:bodyPr/>
          <a:lstStyle/>
          <a:p>
            <a:fld id="{FB2A5AD4-D67E-4B53-AD46-8367B302A583}" type="slidenum">
              <a:rPr lang="en-GB" smtClean="0"/>
              <a:t>10</a:t>
            </a:fld>
            <a:endParaRPr lang="en-GB" dirty="0"/>
          </a:p>
        </p:txBody>
      </p:sp>
      <p:grpSp>
        <p:nvGrpSpPr>
          <p:cNvPr id="14" name="Group 13">
            <a:extLst>
              <a:ext uri="{FF2B5EF4-FFF2-40B4-BE49-F238E27FC236}">
                <a16:creationId xmlns:a16="http://schemas.microsoft.com/office/drawing/2014/main" id="{2B4D66B5-1246-47EC-A805-D8E9CD7B8D6B}"/>
              </a:ext>
            </a:extLst>
          </p:cNvPr>
          <p:cNvGrpSpPr/>
          <p:nvPr/>
        </p:nvGrpSpPr>
        <p:grpSpPr>
          <a:xfrm>
            <a:off x="7414988" y="2032238"/>
            <a:ext cx="5291179" cy="3533115"/>
            <a:chOff x="2407217" y="181132"/>
            <a:chExt cx="8128000" cy="6071374"/>
          </a:xfrm>
          <a:solidFill>
            <a:srgbClr val="218AE7"/>
          </a:solidFill>
        </p:grpSpPr>
        <p:graphicFrame>
          <p:nvGraphicFramePr>
            <p:cNvPr id="15" name="Diagram 14">
              <a:extLst>
                <a:ext uri="{FF2B5EF4-FFF2-40B4-BE49-F238E27FC236}">
                  <a16:creationId xmlns:a16="http://schemas.microsoft.com/office/drawing/2014/main" id="{93F98570-64B1-4095-A6D5-E6AD23DC73F3}"/>
                </a:ext>
              </a:extLst>
            </p:cNvPr>
            <p:cNvGraphicFramePr/>
            <p:nvPr>
              <p:extLst>
                <p:ext uri="{D42A27DB-BD31-4B8C-83A1-F6EECF244321}">
                  <p14:modId xmlns:p14="http://schemas.microsoft.com/office/powerpoint/2010/main" val="3417378140"/>
                </p:ext>
              </p:extLst>
            </p:nvPr>
          </p:nvGraphicFramePr>
          <p:xfrm>
            <a:off x="2407217" y="83383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Arrow: Curved Left 15">
              <a:extLst>
                <a:ext uri="{FF2B5EF4-FFF2-40B4-BE49-F238E27FC236}">
                  <a16:creationId xmlns:a16="http://schemas.microsoft.com/office/drawing/2014/main" id="{608F168D-8E39-456E-A7AD-7CD6749DFFE7}"/>
                </a:ext>
              </a:extLst>
            </p:cNvPr>
            <p:cNvSpPr/>
            <p:nvPr/>
          </p:nvSpPr>
          <p:spPr>
            <a:xfrm rot="10574572">
              <a:off x="3264324" y="1982669"/>
              <a:ext cx="811476" cy="3121006"/>
            </a:xfrm>
            <a:prstGeom prst="curvedLeft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3F1D369-4758-4854-AD41-2DA790F222D8}"/>
                </a:ext>
              </a:extLst>
            </p:cNvPr>
            <p:cNvSpPr/>
            <p:nvPr/>
          </p:nvSpPr>
          <p:spPr>
            <a:xfrm>
              <a:off x="3742689" y="549854"/>
              <a:ext cx="1657417" cy="185408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Transform</a:t>
              </a:r>
            </a:p>
          </p:txBody>
        </p:sp>
        <p:sp>
          <p:nvSpPr>
            <p:cNvPr id="18" name="Arrow: Curved Left 17">
              <a:extLst>
                <a:ext uri="{FF2B5EF4-FFF2-40B4-BE49-F238E27FC236}">
                  <a16:creationId xmlns:a16="http://schemas.microsoft.com/office/drawing/2014/main" id="{8955AB0E-0BA3-49F3-A7FA-2D5D51AA1F74}"/>
                </a:ext>
              </a:extLst>
            </p:cNvPr>
            <p:cNvSpPr/>
            <p:nvPr/>
          </p:nvSpPr>
          <p:spPr>
            <a:xfrm rot="16852005">
              <a:off x="6207260" y="-694828"/>
              <a:ext cx="811476" cy="2563395"/>
            </a:xfrm>
            <a:prstGeom prst="curvedLeft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43688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EF43-C1ED-4C1B-A4F7-CF1D8F78AA2A}"/>
              </a:ext>
            </a:extLst>
          </p:cNvPr>
          <p:cNvSpPr>
            <a:spLocks noGrp="1"/>
          </p:cNvSpPr>
          <p:nvPr>
            <p:ph type="title"/>
          </p:nvPr>
        </p:nvSpPr>
        <p:spPr/>
        <p:txBody>
          <a:bodyPr>
            <a:normAutofit/>
          </a:bodyPr>
          <a:lstStyle/>
          <a:p>
            <a:r>
              <a:rPr lang="en-GB" b="1" dirty="0"/>
              <a:t>Recommendation 1: standards</a:t>
            </a:r>
            <a:endParaRPr lang="en-GB" dirty="0"/>
          </a:p>
        </p:txBody>
      </p:sp>
      <p:sp>
        <p:nvSpPr>
          <p:cNvPr id="3" name="Content Placeholder 2">
            <a:extLst>
              <a:ext uri="{FF2B5EF4-FFF2-40B4-BE49-F238E27FC236}">
                <a16:creationId xmlns:a16="http://schemas.microsoft.com/office/drawing/2014/main" id="{A2EABB0D-8D45-4497-A8BB-01BEAED6E70F}"/>
              </a:ext>
            </a:extLst>
          </p:cNvPr>
          <p:cNvSpPr>
            <a:spLocks noGrp="1"/>
          </p:cNvSpPr>
          <p:nvPr>
            <p:ph idx="1"/>
          </p:nvPr>
        </p:nvSpPr>
        <p:spPr>
          <a:xfrm>
            <a:off x="664359" y="1552030"/>
            <a:ext cx="7172050" cy="4906963"/>
          </a:xfrm>
        </p:spPr>
        <p:txBody>
          <a:bodyPr>
            <a:normAutofit fontScale="92500"/>
          </a:bodyPr>
          <a:lstStyle/>
          <a:p>
            <a:r>
              <a:rPr lang="en-GB" dirty="0">
                <a:latin typeface="Candara" panose="020E0502030303020204" pitchFamily="34" charset="0"/>
              </a:rPr>
              <a:t>Resilience standards provide </a:t>
            </a:r>
            <a:r>
              <a:rPr lang="en-GB" b="1" dirty="0">
                <a:latin typeface="Candara" panose="020E0502030303020204" pitchFamily="34" charset="0"/>
              </a:rPr>
              <a:t>clarity</a:t>
            </a:r>
            <a:r>
              <a:rPr lang="en-GB" dirty="0">
                <a:latin typeface="Candara" panose="020E0502030303020204" pitchFamily="34" charset="0"/>
              </a:rPr>
              <a:t> and </a:t>
            </a:r>
            <a:r>
              <a:rPr lang="en-GB" b="1" dirty="0">
                <a:latin typeface="Candara" panose="020E0502030303020204" pitchFamily="34" charset="0"/>
              </a:rPr>
              <a:t>transparency</a:t>
            </a:r>
          </a:p>
          <a:p>
            <a:pPr>
              <a:spcBef>
                <a:spcPts val="1200"/>
              </a:spcBef>
            </a:pPr>
            <a:r>
              <a:rPr lang="en-GB" b="1" dirty="0">
                <a:latin typeface="Candara" panose="020E0502030303020204" pitchFamily="34" charset="0"/>
              </a:rPr>
              <a:t>Government’s responsibility </a:t>
            </a:r>
            <a:r>
              <a:rPr lang="en-GB" dirty="0">
                <a:latin typeface="Candara" panose="020E0502030303020204" pitchFamily="34" charset="0"/>
              </a:rPr>
              <a:t>to set standards</a:t>
            </a:r>
          </a:p>
          <a:p>
            <a:pPr lvl="1"/>
            <a:r>
              <a:rPr lang="en-GB" dirty="0">
                <a:latin typeface="Candara" panose="020E0502030303020204" pitchFamily="34" charset="0"/>
              </a:rPr>
              <a:t>Insurer of last resort, market failures, wide impacts of disruptions</a:t>
            </a:r>
          </a:p>
          <a:p>
            <a:pPr lvl="1"/>
            <a:r>
              <a:rPr lang="en-GB" dirty="0">
                <a:latin typeface="Candara" panose="020E0502030303020204" pitchFamily="34" charset="0"/>
              </a:rPr>
              <a:t>Difficult choices, trade-offs, prioritisation</a:t>
            </a:r>
          </a:p>
          <a:p>
            <a:r>
              <a:rPr lang="en-GB" dirty="0">
                <a:highlight>
                  <a:srgbClr val="FFFFFF"/>
                </a:highlight>
                <a:latin typeface="Candara" panose="020E0502030303020204" pitchFamily="34" charset="0"/>
              </a:rPr>
              <a:t>Standards must be informed by </a:t>
            </a:r>
            <a:r>
              <a:rPr lang="en-GB" b="1" dirty="0">
                <a:highlight>
                  <a:srgbClr val="FFFFFF"/>
                </a:highlight>
                <a:latin typeface="Candara" panose="020E0502030303020204" pitchFamily="34" charset="0"/>
              </a:rPr>
              <a:t>independent  evidence</a:t>
            </a:r>
          </a:p>
          <a:p>
            <a:r>
              <a:rPr lang="en-GB" dirty="0">
                <a:highlight>
                  <a:srgbClr val="FFFFFF"/>
                </a:highlight>
                <a:latin typeface="Candara" panose="020E0502030303020204" pitchFamily="34" charset="0"/>
              </a:rPr>
              <a:t>Government must use standards to </a:t>
            </a:r>
            <a:r>
              <a:rPr lang="en-GB" b="1" dirty="0">
                <a:highlight>
                  <a:srgbClr val="FFFFFF"/>
                </a:highlight>
                <a:latin typeface="Candara" panose="020E0502030303020204" pitchFamily="34" charset="0"/>
              </a:rPr>
              <a:t>drive improvements</a:t>
            </a:r>
            <a:r>
              <a:rPr lang="en-GB" dirty="0">
                <a:highlight>
                  <a:srgbClr val="FFFFFF"/>
                </a:highlight>
                <a:latin typeface="Candara" panose="020E0502030303020204" pitchFamily="34" charset="0"/>
              </a:rPr>
              <a:t> in resilience </a:t>
            </a:r>
          </a:p>
          <a:p>
            <a:pPr lvl="1"/>
            <a:r>
              <a:rPr lang="en-GB" dirty="0">
                <a:highlight>
                  <a:srgbClr val="FFFFFF"/>
                </a:highlight>
                <a:latin typeface="Candara" panose="020E0502030303020204" pitchFamily="34" charset="0"/>
              </a:rPr>
              <a:t>Assess structures, powers and incentives</a:t>
            </a:r>
          </a:p>
          <a:p>
            <a:pPr lvl="1"/>
            <a:r>
              <a:rPr lang="en-GB" dirty="0">
                <a:highlight>
                  <a:srgbClr val="FFFFFF"/>
                </a:highlight>
                <a:latin typeface="Candara" panose="020E0502030303020204" pitchFamily="34" charset="0"/>
              </a:rPr>
              <a:t>Review standards regularly </a:t>
            </a:r>
          </a:p>
          <a:p>
            <a:endParaRPr lang="en-US" dirty="0">
              <a:highlight>
                <a:srgbClr val="FFFFFF"/>
              </a:highlight>
              <a:latin typeface="Candara" panose="020E0502030303020204" pitchFamily="34" charset="0"/>
            </a:endParaRPr>
          </a:p>
        </p:txBody>
      </p:sp>
      <p:sp>
        <p:nvSpPr>
          <p:cNvPr id="4" name="Slide Number Placeholder 3">
            <a:extLst>
              <a:ext uri="{FF2B5EF4-FFF2-40B4-BE49-F238E27FC236}">
                <a16:creationId xmlns:a16="http://schemas.microsoft.com/office/drawing/2014/main" id="{9D67509B-2AD1-4D51-A843-DA04B7DD7D76}"/>
              </a:ext>
            </a:extLst>
          </p:cNvPr>
          <p:cNvSpPr>
            <a:spLocks noGrp="1"/>
          </p:cNvSpPr>
          <p:nvPr>
            <p:ph type="sldNum" sz="quarter" idx="12"/>
          </p:nvPr>
        </p:nvSpPr>
        <p:spPr/>
        <p:txBody>
          <a:bodyPr/>
          <a:lstStyle/>
          <a:p>
            <a:fld id="{86311798-3E96-47EA-9B5D-43E1E7385E45}" type="slidenum">
              <a:rPr lang="en-GB" smtClean="0"/>
              <a:pPr/>
              <a:t>11</a:t>
            </a:fld>
            <a:endParaRPr lang="en-GB" dirty="0"/>
          </a:p>
        </p:txBody>
      </p:sp>
      <p:pic>
        <p:nvPicPr>
          <p:cNvPr id="5" name="Picture 4">
            <a:extLst>
              <a:ext uri="{FF2B5EF4-FFF2-40B4-BE49-F238E27FC236}">
                <a16:creationId xmlns:a16="http://schemas.microsoft.com/office/drawing/2014/main" id="{9332C11C-A8F4-4451-AF5B-8044F86A3CAF}"/>
              </a:ext>
            </a:extLst>
          </p:cNvPr>
          <p:cNvPicPr>
            <a:picLocks noChangeAspect="1"/>
          </p:cNvPicPr>
          <p:nvPr/>
        </p:nvPicPr>
        <p:blipFill>
          <a:blip r:embed="rId3"/>
          <a:stretch>
            <a:fillRect/>
          </a:stretch>
        </p:blipFill>
        <p:spPr>
          <a:xfrm>
            <a:off x="8010250" y="2350951"/>
            <a:ext cx="3943900" cy="3896269"/>
          </a:xfrm>
          <a:prstGeom prst="rect">
            <a:avLst/>
          </a:prstGeom>
        </p:spPr>
      </p:pic>
      <p:sp>
        <p:nvSpPr>
          <p:cNvPr id="7" name="TextBox 6">
            <a:extLst>
              <a:ext uri="{FF2B5EF4-FFF2-40B4-BE49-F238E27FC236}">
                <a16:creationId xmlns:a16="http://schemas.microsoft.com/office/drawing/2014/main" id="{EA430B04-EE71-44B6-9ACA-9560ABB0A60F}"/>
              </a:ext>
            </a:extLst>
          </p:cNvPr>
          <p:cNvSpPr txBox="1"/>
          <p:nvPr/>
        </p:nvSpPr>
        <p:spPr>
          <a:xfrm>
            <a:off x="7872984" y="1476683"/>
            <a:ext cx="4081166" cy="4770537"/>
          </a:xfrm>
          <a:prstGeom prst="rect">
            <a:avLst/>
          </a:prstGeom>
          <a:noFill/>
          <a:ln w="28575">
            <a:solidFill>
              <a:schemeClr val="accent1"/>
            </a:solidFill>
          </a:ln>
        </p:spPr>
        <p:txBody>
          <a:bodyPr wrap="square" rtlCol="0">
            <a:spAutoFit/>
          </a:bodyPr>
          <a:lstStyle/>
          <a:p>
            <a:r>
              <a:rPr lang="en-GB" sz="1400" dirty="0">
                <a:solidFill>
                  <a:schemeClr val="accent1">
                    <a:lumMod val="75000"/>
                  </a:schemeClr>
                </a:solidFill>
              </a:rPr>
              <a:t>Our social research, carried out by BritainThinks, found high impact, low frequency disruptions were generally seen as least acceptable, particularly total loss of water and energy services</a:t>
            </a:r>
          </a:p>
          <a:p>
            <a:endParaRPr lang="en-GB" sz="1400"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121762396"/>
      </p:ext>
    </p:extLst>
  </p:cSld>
  <p:clrMapOvr>
    <a:masterClrMapping/>
  </p:clrMapOvr>
  <mc:AlternateContent xmlns:mc="http://schemas.openxmlformats.org/markup-compatibility/2006" xmlns:p14="http://schemas.microsoft.com/office/powerpoint/2010/main">
    <mc:Choice Requires="p14">
      <p:transition spd="slow" p14:dur="2000" advTm="1639"/>
    </mc:Choice>
    <mc:Fallback xmlns="">
      <p:transition spd="slow" advTm="16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D921-AC53-4707-A650-CBABC1917E6A}"/>
              </a:ext>
            </a:extLst>
          </p:cNvPr>
          <p:cNvSpPr>
            <a:spLocks noGrp="1"/>
          </p:cNvSpPr>
          <p:nvPr>
            <p:ph type="title"/>
          </p:nvPr>
        </p:nvSpPr>
        <p:spPr>
          <a:xfrm>
            <a:off x="1188720" y="365125"/>
            <a:ext cx="10765702" cy="365125"/>
          </a:xfrm>
        </p:spPr>
        <p:txBody>
          <a:bodyPr>
            <a:normAutofit fontScale="90000"/>
          </a:bodyPr>
          <a:lstStyle/>
          <a:p>
            <a:r>
              <a:rPr lang="en-GB" b="1" dirty="0"/>
              <a:t>Recommendation 2: stress testing </a:t>
            </a:r>
            <a:endParaRPr lang="en-GB" dirty="0"/>
          </a:p>
        </p:txBody>
      </p:sp>
      <p:sp>
        <p:nvSpPr>
          <p:cNvPr id="3" name="Content Placeholder 2">
            <a:extLst>
              <a:ext uri="{FF2B5EF4-FFF2-40B4-BE49-F238E27FC236}">
                <a16:creationId xmlns:a16="http://schemas.microsoft.com/office/drawing/2014/main" id="{FCAE29FF-ECA9-4CA3-AA3B-84B8AD819BF3}"/>
              </a:ext>
            </a:extLst>
          </p:cNvPr>
          <p:cNvSpPr>
            <a:spLocks noGrp="1"/>
          </p:cNvSpPr>
          <p:nvPr>
            <p:ph idx="1"/>
          </p:nvPr>
        </p:nvSpPr>
        <p:spPr>
          <a:xfrm>
            <a:off x="1188720" y="1549422"/>
            <a:ext cx="6388032" cy="4351338"/>
          </a:xfrm>
        </p:spPr>
        <p:txBody>
          <a:bodyPr>
            <a:normAutofit lnSpcReduction="10000"/>
          </a:bodyPr>
          <a:lstStyle/>
          <a:p>
            <a:r>
              <a:rPr lang="en-GB" dirty="0">
                <a:latin typeface="Candara" panose="020E0502030303020204" pitchFamily="34" charset="0"/>
              </a:rPr>
              <a:t>Vulnerabilities can be </a:t>
            </a:r>
            <a:r>
              <a:rPr lang="en-GB" b="1" dirty="0">
                <a:latin typeface="Candara" panose="020E0502030303020204" pitchFamily="34" charset="0"/>
              </a:rPr>
              <a:t>invisible</a:t>
            </a:r>
            <a:r>
              <a:rPr lang="en-GB" dirty="0">
                <a:latin typeface="Candara" panose="020E0502030303020204" pitchFamily="34" charset="0"/>
              </a:rPr>
              <a:t> </a:t>
            </a:r>
          </a:p>
          <a:p>
            <a:pPr lvl="1"/>
            <a:r>
              <a:rPr lang="en-GB" dirty="0">
                <a:latin typeface="Candara" panose="020E0502030303020204" pitchFamily="34" charset="0"/>
              </a:rPr>
              <a:t>2019 power cut, Toddbrook Dam 2019</a:t>
            </a:r>
          </a:p>
          <a:p>
            <a:r>
              <a:rPr lang="en-GB" dirty="0">
                <a:latin typeface="Candara" panose="020E0502030303020204" pitchFamily="34" charset="0"/>
              </a:rPr>
              <a:t>Operators must </a:t>
            </a:r>
            <a:r>
              <a:rPr lang="en-GB" b="1" dirty="0">
                <a:latin typeface="Candara" panose="020E0502030303020204" pitchFamily="34" charset="0"/>
              </a:rPr>
              <a:t>demonstrate resilience</a:t>
            </a:r>
          </a:p>
          <a:p>
            <a:r>
              <a:rPr lang="en-GB" dirty="0">
                <a:latin typeface="Candara" panose="020E0502030303020204" pitchFamily="34" charset="0"/>
              </a:rPr>
              <a:t>Stress testing should:</a:t>
            </a:r>
          </a:p>
          <a:p>
            <a:pPr lvl="1"/>
            <a:r>
              <a:rPr lang="en-GB" dirty="0">
                <a:latin typeface="Candara" panose="020E0502030303020204" pitchFamily="34" charset="0"/>
              </a:rPr>
              <a:t>Be carried out </a:t>
            </a:r>
            <a:r>
              <a:rPr lang="en-GB" b="1" dirty="0">
                <a:latin typeface="Candara" panose="020E0502030303020204" pitchFamily="34" charset="0"/>
              </a:rPr>
              <a:t>regularly</a:t>
            </a:r>
          </a:p>
          <a:p>
            <a:pPr lvl="1"/>
            <a:r>
              <a:rPr lang="en-GB" dirty="0">
                <a:latin typeface="Candara" panose="020E0502030303020204" pitchFamily="34" charset="0"/>
              </a:rPr>
              <a:t>Be </a:t>
            </a:r>
            <a:r>
              <a:rPr lang="en-GB" b="1" dirty="0">
                <a:latin typeface="Candara" panose="020E0502030303020204" pitchFamily="34" charset="0"/>
              </a:rPr>
              <a:t>transparent</a:t>
            </a:r>
          </a:p>
          <a:p>
            <a:pPr lvl="1"/>
            <a:r>
              <a:rPr lang="en-GB" dirty="0">
                <a:latin typeface="Candara" panose="020E0502030303020204" pitchFamily="34" charset="0"/>
              </a:rPr>
              <a:t>Assess what would </a:t>
            </a:r>
            <a:r>
              <a:rPr lang="en-GB" b="1" dirty="0">
                <a:latin typeface="Candara" panose="020E0502030303020204" pitchFamily="34" charset="0"/>
              </a:rPr>
              <a:t>break</a:t>
            </a:r>
            <a:r>
              <a:rPr lang="en-GB" dirty="0">
                <a:latin typeface="Candara" panose="020E0502030303020204" pitchFamily="34" charset="0"/>
              </a:rPr>
              <a:t> the system</a:t>
            </a:r>
          </a:p>
          <a:p>
            <a:pPr lvl="1"/>
            <a:r>
              <a:rPr lang="en-GB" dirty="0">
                <a:latin typeface="Candara" panose="020E0502030303020204" pitchFamily="34" charset="0"/>
              </a:rPr>
              <a:t>Incentivise </a:t>
            </a:r>
            <a:r>
              <a:rPr lang="en-GB" b="1" dirty="0">
                <a:latin typeface="Candara" panose="020E0502030303020204" pitchFamily="34" charset="0"/>
              </a:rPr>
              <a:t>improvement</a:t>
            </a:r>
          </a:p>
          <a:p>
            <a:r>
              <a:rPr lang="en-GB" b="1" dirty="0">
                <a:latin typeface="Candara" panose="020E0502030303020204" pitchFamily="34" charset="0"/>
              </a:rPr>
              <a:t>Operators are responsible</a:t>
            </a:r>
            <a:r>
              <a:rPr lang="en-GB" dirty="0">
                <a:latin typeface="Candara" panose="020E0502030303020204" pitchFamily="34" charset="0"/>
              </a:rPr>
              <a:t>, but </a:t>
            </a:r>
            <a:r>
              <a:rPr lang="en-GB" b="1" dirty="0">
                <a:latin typeface="Candara" panose="020E0502030303020204" pitchFamily="34" charset="0"/>
              </a:rPr>
              <a:t>regulators must guide </a:t>
            </a:r>
            <a:r>
              <a:rPr lang="en-GB" dirty="0">
                <a:latin typeface="Candara" panose="020E0502030303020204" pitchFamily="34" charset="0"/>
              </a:rPr>
              <a:t>the process</a:t>
            </a:r>
          </a:p>
        </p:txBody>
      </p:sp>
      <p:sp>
        <p:nvSpPr>
          <p:cNvPr id="4" name="Slide Number Placeholder 3">
            <a:extLst>
              <a:ext uri="{FF2B5EF4-FFF2-40B4-BE49-F238E27FC236}">
                <a16:creationId xmlns:a16="http://schemas.microsoft.com/office/drawing/2014/main" id="{1B0BEC20-822F-46DA-8E27-2F41F424ADBF}"/>
              </a:ext>
            </a:extLst>
          </p:cNvPr>
          <p:cNvSpPr>
            <a:spLocks noGrp="1"/>
          </p:cNvSpPr>
          <p:nvPr>
            <p:ph type="sldNum" sz="quarter" idx="12"/>
          </p:nvPr>
        </p:nvSpPr>
        <p:spPr/>
        <p:txBody>
          <a:bodyPr/>
          <a:lstStyle/>
          <a:p>
            <a:fld id="{86311798-3E96-47EA-9B5D-43E1E7385E45}" type="slidenum">
              <a:rPr lang="en-GB" smtClean="0"/>
              <a:pPr/>
              <a:t>12</a:t>
            </a:fld>
            <a:endParaRPr lang="en-GB" dirty="0"/>
          </a:p>
        </p:txBody>
      </p:sp>
      <p:pic>
        <p:nvPicPr>
          <p:cNvPr id="3074" name="Picture 2" descr="https://i2-prod.walesonline.co.uk/incoming/article16690331.ece/ALTERNATES/s615b/1_Town-Of-Whaley-Bridge-Evacuated-After-Dam-Collapse.jpg">
            <a:extLst>
              <a:ext uri="{FF2B5EF4-FFF2-40B4-BE49-F238E27FC236}">
                <a16:creationId xmlns:a16="http://schemas.microsoft.com/office/drawing/2014/main" id="{D6DA1200-C8E5-458B-AE29-7D71A954F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489" y="1791978"/>
            <a:ext cx="4466933" cy="29779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4AA8A3-ABD6-420F-93AE-92E38E7D2B1C}"/>
              </a:ext>
            </a:extLst>
          </p:cNvPr>
          <p:cNvSpPr txBox="1"/>
          <p:nvPr/>
        </p:nvSpPr>
        <p:spPr>
          <a:xfrm>
            <a:off x="7487489" y="4846913"/>
            <a:ext cx="4597562" cy="461665"/>
          </a:xfrm>
          <a:prstGeom prst="rect">
            <a:avLst/>
          </a:prstGeom>
          <a:noFill/>
        </p:spPr>
        <p:txBody>
          <a:bodyPr wrap="square" rtlCol="0">
            <a:spAutoFit/>
          </a:bodyPr>
          <a:lstStyle/>
          <a:p>
            <a:r>
              <a:rPr lang="en-GB" sz="1200" i="1" dirty="0">
                <a:solidFill>
                  <a:schemeClr val="accent1">
                    <a:lumMod val="75000"/>
                  </a:schemeClr>
                </a:solidFill>
              </a:rPr>
              <a:t>Wales Online 2019 - Whaley Bridge Dam still critical as heavy rain forecast - Peter Byrne/PA Wire</a:t>
            </a:r>
          </a:p>
        </p:txBody>
      </p:sp>
    </p:spTree>
    <p:extLst>
      <p:ext uri="{BB962C8B-B14F-4D97-AF65-F5344CB8AC3E}">
        <p14:creationId xmlns:p14="http://schemas.microsoft.com/office/powerpoint/2010/main" val="2252035202"/>
      </p:ext>
    </p:extLst>
  </p:cSld>
  <p:clrMapOvr>
    <a:masterClrMapping/>
  </p:clrMapOvr>
  <mc:AlternateContent xmlns:mc="http://schemas.openxmlformats.org/markup-compatibility/2006" xmlns:p14="http://schemas.microsoft.com/office/powerpoint/2010/main">
    <mc:Choice Requires="p14">
      <p:transition spd="slow" p14:dur="2000" advTm="2784"/>
    </mc:Choice>
    <mc:Fallback xmlns="">
      <p:transition spd="slow" advTm="278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455AC8-69F1-4682-A53E-B3196B9F5EEA}"/>
              </a:ext>
            </a:extLst>
          </p:cNvPr>
          <p:cNvPicPr>
            <a:picLocks noChangeAspect="1"/>
          </p:cNvPicPr>
          <p:nvPr/>
        </p:nvPicPr>
        <p:blipFill>
          <a:blip r:embed="rId3"/>
          <a:stretch>
            <a:fillRect/>
          </a:stretch>
        </p:blipFill>
        <p:spPr>
          <a:xfrm>
            <a:off x="7046713" y="2309150"/>
            <a:ext cx="4838854" cy="3543373"/>
          </a:xfrm>
          <a:prstGeom prst="rect">
            <a:avLst/>
          </a:prstGeom>
        </p:spPr>
      </p:pic>
      <p:sp>
        <p:nvSpPr>
          <p:cNvPr id="2" name="Title 1">
            <a:extLst>
              <a:ext uri="{FF2B5EF4-FFF2-40B4-BE49-F238E27FC236}">
                <a16:creationId xmlns:a16="http://schemas.microsoft.com/office/drawing/2014/main" id="{67D435A3-ED21-4A2B-BBA7-E0FC993FDFE6}"/>
              </a:ext>
            </a:extLst>
          </p:cNvPr>
          <p:cNvSpPr>
            <a:spLocks noGrp="1"/>
          </p:cNvSpPr>
          <p:nvPr>
            <p:ph type="title"/>
          </p:nvPr>
        </p:nvSpPr>
        <p:spPr>
          <a:xfrm>
            <a:off x="1097280" y="365125"/>
            <a:ext cx="10972800" cy="365125"/>
          </a:xfrm>
        </p:spPr>
        <p:txBody>
          <a:bodyPr>
            <a:normAutofit fontScale="90000"/>
          </a:bodyPr>
          <a:lstStyle/>
          <a:p>
            <a:r>
              <a:rPr lang="en-GB" b="1" dirty="0"/>
              <a:t>Recommendation 3: long term planning </a:t>
            </a:r>
            <a:endParaRPr lang="en-GB" dirty="0"/>
          </a:p>
        </p:txBody>
      </p:sp>
      <p:sp>
        <p:nvSpPr>
          <p:cNvPr id="3" name="Content Placeholder 2">
            <a:extLst>
              <a:ext uri="{FF2B5EF4-FFF2-40B4-BE49-F238E27FC236}">
                <a16:creationId xmlns:a16="http://schemas.microsoft.com/office/drawing/2014/main" id="{BEE50D63-3AD7-456E-977E-3599F961D2E4}"/>
              </a:ext>
            </a:extLst>
          </p:cNvPr>
          <p:cNvSpPr>
            <a:spLocks noGrp="1"/>
          </p:cNvSpPr>
          <p:nvPr>
            <p:ph idx="1"/>
          </p:nvPr>
        </p:nvSpPr>
        <p:spPr>
          <a:xfrm>
            <a:off x="670251" y="1231900"/>
            <a:ext cx="10321212" cy="5016500"/>
          </a:xfrm>
        </p:spPr>
        <p:txBody>
          <a:bodyPr>
            <a:normAutofit lnSpcReduction="10000"/>
          </a:bodyPr>
          <a:lstStyle/>
          <a:p>
            <a:pPr>
              <a:spcBef>
                <a:spcPts val="1800"/>
              </a:spcBef>
            </a:pPr>
            <a:r>
              <a:rPr lang="en-GB" dirty="0">
                <a:latin typeface="Candara" panose="020E0502030303020204" pitchFamily="34" charset="0"/>
              </a:rPr>
              <a:t>Long term resilience strategies:</a:t>
            </a:r>
          </a:p>
          <a:p>
            <a:pPr lvl="1"/>
            <a:r>
              <a:rPr lang="en-GB" dirty="0">
                <a:latin typeface="Candara" panose="020E0502030303020204" pitchFamily="34" charset="0"/>
              </a:rPr>
              <a:t>Address issues </a:t>
            </a:r>
            <a:r>
              <a:rPr lang="en-GB" b="1" dirty="0">
                <a:latin typeface="Candara" panose="020E0502030303020204" pitchFamily="34" charset="0"/>
              </a:rPr>
              <a:t>proactively, manage interdependencies</a:t>
            </a:r>
          </a:p>
          <a:p>
            <a:pPr lvl="1"/>
            <a:r>
              <a:rPr lang="en-GB" dirty="0">
                <a:latin typeface="Candara" panose="020E0502030303020204" pitchFamily="34" charset="0"/>
              </a:rPr>
              <a:t>Take opportunities to ‘</a:t>
            </a:r>
            <a:r>
              <a:rPr lang="en-GB" b="1" dirty="0">
                <a:latin typeface="Candara" panose="020E0502030303020204" pitchFamily="34" charset="0"/>
              </a:rPr>
              <a:t>build back better</a:t>
            </a:r>
            <a:r>
              <a:rPr lang="en-GB" dirty="0">
                <a:latin typeface="Candara" panose="020E0502030303020204" pitchFamily="34" charset="0"/>
              </a:rPr>
              <a:t>’</a:t>
            </a:r>
          </a:p>
          <a:p>
            <a:pPr>
              <a:spcBef>
                <a:spcPts val="1800"/>
              </a:spcBef>
            </a:pPr>
            <a:r>
              <a:rPr lang="en-GB" dirty="0">
                <a:latin typeface="Candara" panose="020E0502030303020204" pitchFamily="34" charset="0"/>
              </a:rPr>
              <a:t>Coping with an </a:t>
            </a:r>
            <a:r>
              <a:rPr lang="en-GB" b="1" dirty="0">
                <a:latin typeface="Candara" panose="020E0502030303020204" pitchFamily="34" charset="0"/>
              </a:rPr>
              <a:t>uncertain</a:t>
            </a:r>
            <a:r>
              <a:rPr lang="en-GB" dirty="0">
                <a:latin typeface="Candara" panose="020E0502030303020204" pitchFamily="34" charset="0"/>
              </a:rPr>
              <a:t> future</a:t>
            </a:r>
          </a:p>
          <a:p>
            <a:pPr lvl="1">
              <a:spcBef>
                <a:spcPts val="600"/>
              </a:spcBef>
            </a:pPr>
            <a:r>
              <a:rPr lang="en-GB" dirty="0">
                <a:latin typeface="Candara" panose="020E0502030303020204" pitchFamily="34" charset="0"/>
              </a:rPr>
              <a:t>Keeping options open, adaptive approaches</a:t>
            </a:r>
          </a:p>
          <a:p>
            <a:pPr lvl="1">
              <a:spcBef>
                <a:spcPts val="600"/>
              </a:spcBef>
            </a:pPr>
            <a:r>
              <a:rPr lang="en-GB" dirty="0">
                <a:latin typeface="Candara" panose="020E0502030303020204" pitchFamily="34" charset="0"/>
              </a:rPr>
              <a:t>Transformation</a:t>
            </a:r>
          </a:p>
          <a:p>
            <a:pPr>
              <a:spcBef>
                <a:spcPts val="1200"/>
              </a:spcBef>
              <a:spcAft>
                <a:spcPts val="1000"/>
              </a:spcAft>
            </a:pPr>
            <a:r>
              <a:rPr lang="en-GB" dirty="0">
                <a:latin typeface="Candara" panose="020E0502030303020204" pitchFamily="34" charset="0"/>
              </a:rPr>
              <a:t>Operators are responsible </a:t>
            </a:r>
          </a:p>
          <a:p>
            <a:r>
              <a:rPr lang="en-GB" dirty="0">
                <a:latin typeface="Candara" panose="020E0502030303020204" pitchFamily="34" charset="0"/>
              </a:rPr>
              <a:t>Regulators and government must:</a:t>
            </a:r>
          </a:p>
          <a:p>
            <a:pPr lvl="1"/>
            <a:r>
              <a:rPr lang="en-GB" b="1" dirty="0">
                <a:latin typeface="Candara" panose="020E0502030303020204" pitchFamily="34" charset="0"/>
              </a:rPr>
              <a:t>Remove barriers</a:t>
            </a:r>
          </a:p>
          <a:p>
            <a:pPr lvl="1"/>
            <a:r>
              <a:rPr lang="en-GB" dirty="0">
                <a:latin typeface="Candara" panose="020E0502030303020204" pitchFamily="34" charset="0"/>
              </a:rPr>
              <a:t>Scrutinise strategies and </a:t>
            </a:r>
            <a:r>
              <a:rPr lang="en-GB" b="1" dirty="0">
                <a:latin typeface="Candara" panose="020E0502030303020204" pitchFamily="34" charset="0"/>
              </a:rPr>
              <a:t>drive action</a:t>
            </a:r>
          </a:p>
          <a:p>
            <a:pPr lvl="1"/>
            <a:r>
              <a:rPr lang="en-GB" dirty="0">
                <a:latin typeface="Candara" panose="020E0502030303020204" pitchFamily="34" charset="0"/>
              </a:rPr>
              <a:t>Account for the </a:t>
            </a:r>
            <a:r>
              <a:rPr lang="en-GB" b="1" dirty="0">
                <a:latin typeface="Candara" panose="020E0502030303020204" pitchFamily="34" charset="0"/>
              </a:rPr>
              <a:t>costs of resilience</a:t>
            </a:r>
          </a:p>
          <a:p>
            <a:pPr lvl="1"/>
            <a:r>
              <a:rPr lang="en-GB" b="1" dirty="0">
                <a:latin typeface="Candara" panose="020E0502030303020204" pitchFamily="34" charset="0"/>
              </a:rPr>
              <a:t>Consider resilience in decisions</a:t>
            </a:r>
          </a:p>
        </p:txBody>
      </p:sp>
      <p:sp>
        <p:nvSpPr>
          <p:cNvPr id="4" name="Slide Number Placeholder 3">
            <a:extLst>
              <a:ext uri="{FF2B5EF4-FFF2-40B4-BE49-F238E27FC236}">
                <a16:creationId xmlns:a16="http://schemas.microsoft.com/office/drawing/2014/main" id="{EFEE463E-CEDB-42D7-9D10-C45479A2FE29}"/>
              </a:ext>
            </a:extLst>
          </p:cNvPr>
          <p:cNvSpPr>
            <a:spLocks noGrp="1"/>
          </p:cNvSpPr>
          <p:nvPr>
            <p:ph type="sldNum" sz="quarter" idx="12"/>
          </p:nvPr>
        </p:nvSpPr>
        <p:spPr/>
        <p:txBody>
          <a:bodyPr/>
          <a:lstStyle/>
          <a:p>
            <a:fld id="{86311798-3E96-47EA-9B5D-43E1E7385E45}" type="slidenum">
              <a:rPr lang="en-GB" smtClean="0"/>
              <a:pPr/>
              <a:t>13</a:t>
            </a:fld>
            <a:endParaRPr lang="en-GB" dirty="0"/>
          </a:p>
        </p:txBody>
      </p:sp>
    </p:spTree>
    <p:extLst>
      <p:ext uri="{BB962C8B-B14F-4D97-AF65-F5344CB8AC3E}">
        <p14:creationId xmlns:p14="http://schemas.microsoft.com/office/powerpoint/2010/main" val="2553739319"/>
      </p:ext>
    </p:extLst>
  </p:cSld>
  <p:clrMapOvr>
    <a:masterClrMapping/>
  </p:clrMapOvr>
  <mc:AlternateContent xmlns:mc="http://schemas.openxmlformats.org/markup-compatibility/2006" xmlns:p14="http://schemas.microsoft.com/office/powerpoint/2010/main">
    <mc:Choice Requires="p14">
      <p:transition spd="slow" p14:dur="2000" advTm="2063"/>
    </mc:Choice>
    <mc:Fallback xmlns="">
      <p:transition spd="slow" advTm="206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E64D3-C0CF-4095-90DD-2E107444E473}"/>
              </a:ext>
            </a:extLst>
          </p:cNvPr>
          <p:cNvSpPr>
            <a:spLocks noGrp="1"/>
          </p:cNvSpPr>
          <p:nvPr>
            <p:ph type="title"/>
          </p:nvPr>
        </p:nvSpPr>
        <p:spPr/>
        <p:txBody>
          <a:bodyPr/>
          <a:lstStyle/>
          <a:p>
            <a:r>
              <a:rPr lang="en-GB" dirty="0"/>
              <a:t>Case study: rail impacts in 2019 heatwave </a:t>
            </a:r>
          </a:p>
        </p:txBody>
      </p:sp>
      <p:sp>
        <p:nvSpPr>
          <p:cNvPr id="3" name="Content Placeholder 2">
            <a:extLst>
              <a:ext uri="{FF2B5EF4-FFF2-40B4-BE49-F238E27FC236}">
                <a16:creationId xmlns:a16="http://schemas.microsoft.com/office/drawing/2014/main" id="{596E88C4-EEA6-4AD7-99B5-F76CE4B0E2B1}"/>
              </a:ext>
            </a:extLst>
          </p:cNvPr>
          <p:cNvSpPr>
            <a:spLocks noGrp="1"/>
          </p:cNvSpPr>
          <p:nvPr>
            <p:ph idx="1"/>
          </p:nvPr>
        </p:nvSpPr>
        <p:spPr>
          <a:xfrm>
            <a:off x="838200" y="1420549"/>
            <a:ext cx="10317480" cy="4945925"/>
          </a:xfrm>
        </p:spPr>
        <p:txBody>
          <a:bodyPr>
            <a:normAutofit fontScale="62500" lnSpcReduction="20000"/>
          </a:bodyPr>
          <a:lstStyle/>
          <a:p>
            <a:pPr marL="0" indent="0">
              <a:buNone/>
            </a:pPr>
            <a:r>
              <a:rPr lang="en-GB" b="1" dirty="0"/>
              <a:t>What happened? </a:t>
            </a:r>
          </a:p>
          <a:p>
            <a:r>
              <a:rPr lang="en-GB" dirty="0"/>
              <a:t>Europe experienced a short but exceptional heatwave in late July 2019 where the UK, Belgium, the Netherlands, Germany, and Paris recorded their highest temperatures on record. </a:t>
            </a:r>
          </a:p>
          <a:p>
            <a:r>
              <a:rPr lang="en-GB" dirty="0"/>
              <a:t>The UK rail network was severely affected across south-east England with train cancellations and main lines closed out of London due to concerns with potential rail buckling. </a:t>
            </a:r>
          </a:p>
          <a:p>
            <a:r>
              <a:rPr lang="en-GB" dirty="0"/>
              <a:t>Network Rail (NR) introduced speed restrictions to manage the risks of buckling, which required a number of train services to be cancelled and therefore some services became busier. Damage occurred to overhead electric wires as they sagged in the heat, and trackside vegetation caught fire in several locations. </a:t>
            </a:r>
          </a:p>
          <a:p>
            <a:pPr marL="0" indent="0">
              <a:buNone/>
            </a:pPr>
            <a:endParaRPr lang="en-GB" b="1" dirty="0"/>
          </a:p>
          <a:p>
            <a:pPr marL="0" indent="0">
              <a:buNone/>
            </a:pPr>
            <a:r>
              <a:rPr lang="en-GB" b="1" dirty="0"/>
              <a:t>Network Rail planning</a:t>
            </a:r>
            <a:endParaRPr lang="en-GB" dirty="0"/>
          </a:p>
          <a:p>
            <a:pPr lvl="0"/>
            <a:r>
              <a:rPr lang="en-GB" dirty="0"/>
              <a:t>NR’s Weather Resilience and Climate Change Adaptation (WRCCA) strategy is based on building resilience through improved planning and decision-making around climate change, asset renewal and increased collaboration across the rail industry. However, the strategy focuses on floods and high winds, with only limited focus on heatwaves. </a:t>
            </a:r>
          </a:p>
          <a:p>
            <a:pPr lvl="0"/>
            <a:r>
              <a:rPr lang="en-GB" dirty="0"/>
              <a:t>NR said that for rails to withstand climate conditions from sub-zero to over 35°C, construction costs are fourfold higher, and costs also increase during operation. For example – some tracks may need to be physically adjusted from summer to winter. NR has stated it is neither practical nor cost effective to implement these measures permanently across the network.</a:t>
            </a:r>
          </a:p>
        </p:txBody>
      </p:sp>
      <p:sp>
        <p:nvSpPr>
          <p:cNvPr id="4" name="Slide Number Placeholder 3">
            <a:extLst>
              <a:ext uri="{FF2B5EF4-FFF2-40B4-BE49-F238E27FC236}">
                <a16:creationId xmlns:a16="http://schemas.microsoft.com/office/drawing/2014/main" id="{93DCB16F-CC96-4C8F-8C28-6DB3FEBF63A5}"/>
              </a:ext>
            </a:extLst>
          </p:cNvPr>
          <p:cNvSpPr>
            <a:spLocks noGrp="1"/>
          </p:cNvSpPr>
          <p:nvPr>
            <p:ph type="sldNum" sz="quarter" idx="12"/>
          </p:nvPr>
        </p:nvSpPr>
        <p:spPr/>
        <p:txBody>
          <a:bodyPr/>
          <a:lstStyle/>
          <a:p>
            <a:fld id="{FB2A5AD4-D67E-4B53-AD46-8367B302A583}" type="slidenum">
              <a:rPr lang="en-GB" smtClean="0"/>
              <a:t>14</a:t>
            </a:fld>
            <a:endParaRPr lang="en-GB" dirty="0"/>
          </a:p>
        </p:txBody>
      </p:sp>
    </p:spTree>
    <p:extLst>
      <p:ext uri="{BB962C8B-B14F-4D97-AF65-F5344CB8AC3E}">
        <p14:creationId xmlns:p14="http://schemas.microsoft.com/office/powerpoint/2010/main" val="2238768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428F-FF06-4D46-9BBC-2F668D8F6AD5}"/>
              </a:ext>
            </a:extLst>
          </p:cNvPr>
          <p:cNvSpPr>
            <a:spLocks noGrp="1"/>
          </p:cNvSpPr>
          <p:nvPr>
            <p:ph type="title"/>
          </p:nvPr>
        </p:nvSpPr>
        <p:spPr/>
        <p:txBody>
          <a:bodyPr>
            <a:normAutofit fontScale="90000"/>
          </a:bodyPr>
          <a:lstStyle/>
          <a:p>
            <a:pPr>
              <a:lnSpc>
                <a:spcPct val="115000"/>
              </a:lnSpc>
            </a:pPr>
            <a:r>
              <a:rPr lang="en-GB" dirty="0"/>
              <a:t>Examples of good practice and areas for improvement</a:t>
            </a:r>
            <a:endParaRPr lang="en-GB" dirty="0">
              <a:ea typeface="SimSun" panose="02010600030101010101" pitchFamily="2" charset="-122"/>
              <a:cs typeface="Arial" panose="020B0604020202020204" pitchFamily="34" charset="0"/>
            </a:endParaRPr>
          </a:p>
        </p:txBody>
      </p:sp>
      <p:graphicFrame>
        <p:nvGraphicFramePr>
          <p:cNvPr id="5" name="Content Placeholder 4">
            <a:extLst>
              <a:ext uri="{FF2B5EF4-FFF2-40B4-BE49-F238E27FC236}">
                <a16:creationId xmlns:a16="http://schemas.microsoft.com/office/drawing/2014/main" id="{A384855A-B066-4798-9D8A-48F7C9BD73C6}"/>
              </a:ext>
            </a:extLst>
          </p:cNvPr>
          <p:cNvGraphicFramePr>
            <a:graphicFrameLocks noGrp="1"/>
          </p:cNvGraphicFramePr>
          <p:nvPr>
            <p:ph idx="1"/>
            <p:extLst>
              <p:ext uri="{D42A27DB-BD31-4B8C-83A1-F6EECF244321}">
                <p14:modId xmlns:p14="http://schemas.microsoft.com/office/powerpoint/2010/main" val="3478169288"/>
              </p:ext>
            </p:extLst>
          </p:nvPr>
        </p:nvGraphicFramePr>
        <p:xfrm>
          <a:off x="766741" y="1919515"/>
          <a:ext cx="10515600" cy="3939740"/>
        </p:xfrm>
        <a:graphic>
          <a:graphicData uri="http://schemas.openxmlformats.org/drawingml/2006/table">
            <a:tbl>
              <a:tblPr firstRow="1" firstCol="1" bandRow="1">
                <a:tableStyleId>{5C22544A-7EE6-4342-B048-85BDC9FD1C3A}</a:tableStyleId>
              </a:tblPr>
              <a:tblGrid>
                <a:gridCol w="1443446">
                  <a:extLst>
                    <a:ext uri="{9D8B030D-6E8A-4147-A177-3AD203B41FA5}">
                      <a16:colId xmlns:a16="http://schemas.microsoft.com/office/drawing/2014/main" val="1757945947"/>
                    </a:ext>
                  </a:extLst>
                </a:gridCol>
                <a:gridCol w="9072154">
                  <a:extLst>
                    <a:ext uri="{9D8B030D-6E8A-4147-A177-3AD203B41FA5}">
                      <a16:colId xmlns:a16="http://schemas.microsoft.com/office/drawing/2014/main" val="2693981320"/>
                    </a:ext>
                  </a:extLst>
                </a:gridCol>
              </a:tblGrid>
              <a:tr h="259227">
                <a:tc>
                  <a:txBody>
                    <a:bodyPr/>
                    <a:lstStyle/>
                    <a:p>
                      <a:pPr algn="l">
                        <a:lnSpc>
                          <a:spcPct val="115000"/>
                        </a:lnSpc>
                        <a:spcAft>
                          <a:spcPts val="0"/>
                        </a:spcAft>
                      </a:pPr>
                      <a:r>
                        <a:rPr lang="en-GB" sz="1300" dirty="0">
                          <a:effectLst/>
                          <a:latin typeface="Candara" panose="020E0502030303020204" pitchFamily="34" charset="0"/>
                          <a:ea typeface="SimSun" panose="02010600030101010101" pitchFamily="2" charset="-122"/>
                          <a:cs typeface="Arial" panose="020B0604020202020204" pitchFamily="34" charset="0"/>
                        </a:rPr>
                        <a:t>Resilience aspect</a:t>
                      </a:r>
                    </a:p>
                  </a:txBody>
                  <a:tcPr marL="68580" marR="68580" marT="0" marB="0"/>
                </a:tc>
                <a:tc>
                  <a:txBody>
                    <a:bodyPr/>
                    <a:lstStyle/>
                    <a:p>
                      <a:pPr algn="l"/>
                      <a:r>
                        <a:rPr lang="en-GB" sz="1300" dirty="0">
                          <a:effectLst/>
                        </a:rPr>
                        <a:t>Examples</a:t>
                      </a:r>
                      <a:endParaRPr lang="en-GB" dirty="0"/>
                    </a:p>
                  </a:txBody>
                  <a:tcPr marL="68580" marR="68580" marT="0" marB="0"/>
                </a:tc>
                <a:extLst>
                  <a:ext uri="{0D108BD9-81ED-4DB2-BD59-A6C34878D82A}">
                    <a16:rowId xmlns:a16="http://schemas.microsoft.com/office/drawing/2014/main" val="3681781389"/>
                  </a:ext>
                </a:extLst>
              </a:tr>
              <a:tr h="809970">
                <a:tc>
                  <a:txBody>
                    <a:bodyPr/>
                    <a:lstStyle/>
                    <a:p>
                      <a:pPr marL="87313" indent="0" algn="l">
                        <a:lnSpc>
                          <a:spcPct val="115000"/>
                        </a:lnSpc>
                        <a:spcAft>
                          <a:spcPts val="0"/>
                        </a:spcAft>
                      </a:pPr>
                      <a:r>
                        <a:rPr lang="en-GB" sz="1300" dirty="0">
                          <a:effectLst/>
                        </a:rPr>
                        <a:t>Anticipate</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n-GB" sz="1300" dirty="0">
                          <a:effectLst/>
                        </a:rPr>
                        <a:t>NR have committed to </a:t>
                      </a:r>
                      <a:r>
                        <a:rPr lang="en-GB" sz="1300" b="1" dirty="0">
                          <a:effectLst/>
                        </a:rPr>
                        <a:t>design for resilience </a:t>
                      </a:r>
                      <a:r>
                        <a:rPr lang="en-GB" sz="1300" dirty="0">
                          <a:effectLst/>
                        </a:rPr>
                        <a:t>for new rail infrastructure investments.</a:t>
                      </a:r>
                    </a:p>
                    <a:p>
                      <a:pPr marL="342900" lvl="0" indent="-342900">
                        <a:lnSpc>
                          <a:spcPct val="115000"/>
                        </a:lnSpc>
                        <a:spcAft>
                          <a:spcPts val="900"/>
                        </a:spcAft>
                        <a:buFont typeface="Symbol" panose="05050102010706020507" pitchFamily="18" charset="2"/>
                        <a:buChar char=""/>
                      </a:pPr>
                      <a:r>
                        <a:rPr lang="en-GB" sz="1300" b="1" dirty="0">
                          <a:effectLst/>
                        </a:rPr>
                        <a:t>Demand and customer expectations were managed </a:t>
                      </a:r>
                      <a:r>
                        <a:rPr lang="en-GB" sz="1300" dirty="0">
                          <a:effectLst/>
                        </a:rPr>
                        <a:t>by notifying customers ahead of disruptions and advising them to avoid travel if they didn’t need to</a:t>
                      </a:r>
                      <a:r>
                        <a:rPr lang="en-GB" sz="1300" baseline="30000" dirty="0">
                          <a:effectLst/>
                        </a:rPr>
                        <a:t>i</a:t>
                      </a:r>
                      <a:r>
                        <a:rPr lang="en-GB" sz="1300" dirty="0">
                          <a:effectLst/>
                        </a:rPr>
                        <a:t>.</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581023064"/>
                  </a:ext>
                </a:extLst>
              </a:tr>
              <a:tr h="534599">
                <a:tc>
                  <a:txBody>
                    <a:bodyPr/>
                    <a:lstStyle/>
                    <a:p>
                      <a:pPr marL="87313" indent="0" algn="l">
                        <a:lnSpc>
                          <a:spcPct val="115000"/>
                        </a:lnSpc>
                        <a:spcAft>
                          <a:spcPts val="0"/>
                        </a:spcAft>
                      </a:pPr>
                      <a:r>
                        <a:rPr lang="en-GB" sz="1300" dirty="0">
                          <a:effectLst/>
                        </a:rPr>
                        <a:t>Resist</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tc>
                  <a:txBody>
                    <a:bodyPr/>
                    <a:lstStyle/>
                    <a:p>
                      <a:pPr marL="342900" lvl="0" indent="-342900">
                        <a:lnSpc>
                          <a:spcPct val="115000"/>
                        </a:lnSpc>
                        <a:spcAft>
                          <a:spcPts val="1000"/>
                        </a:spcAft>
                        <a:buFont typeface="Symbol" panose="05050102010706020507" pitchFamily="18" charset="2"/>
                        <a:buChar char=""/>
                      </a:pPr>
                      <a:r>
                        <a:rPr lang="en-GB" sz="1300" dirty="0">
                          <a:effectLst/>
                        </a:rPr>
                        <a:t>NR takes </a:t>
                      </a:r>
                      <a:r>
                        <a:rPr lang="en-GB" sz="1300" b="1" dirty="0">
                          <a:effectLst/>
                        </a:rPr>
                        <a:t>pre-emptive measures </a:t>
                      </a:r>
                      <a:r>
                        <a:rPr lang="en-GB" sz="1300" dirty="0">
                          <a:effectLst/>
                        </a:rPr>
                        <a:t>to help infrastructure resist heatwaves, such as weatherproofing electrical systems, stressing rails, and painting hot-spots white</a:t>
                      </a:r>
                      <a:r>
                        <a:rPr lang="en-GB" sz="1300" baseline="30000" dirty="0">
                          <a:effectLst/>
                        </a:rPr>
                        <a:t>ii</a:t>
                      </a:r>
                      <a:r>
                        <a:rPr lang="en-GB" sz="1300" dirty="0">
                          <a:effectLst/>
                        </a:rPr>
                        <a:t>.  </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215976591"/>
                  </a:ext>
                </a:extLst>
              </a:tr>
              <a:tr h="991375">
                <a:tc>
                  <a:txBody>
                    <a:bodyPr/>
                    <a:lstStyle/>
                    <a:p>
                      <a:pPr marL="87313" indent="0" algn="l">
                        <a:lnSpc>
                          <a:spcPct val="115000"/>
                        </a:lnSpc>
                        <a:spcAft>
                          <a:spcPts val="0"/>
                        </a:spcAft>
                      </a:pPr>
                      <a:r>
                        <a:rPr lang="en-GB" sz="1300" dirty="0">
                          <a:effectLst/>
                        </a:rPr>
                        <a:t>Absorb</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tc>
                  <a:txBody>
                    <a:bodyPr/>
                    <a:lstStyle/>
                    <a:p>
                      <a:pPr marL="342900" lvl="0" indent="-342900">
                        <a:lnSpc>
                          <a:spcPct val="115000"/>
                        </a:lnSpc>
                        <a:spcAft>
                          <a:spcPts val="1000"/>
                        </a:spcAft>
                        <a:buFont typeface="Symbol" panose="05050102010706020507" pitchFamily="18" charset="2"/>
                        <a:buChar char=""/>
                      </a:pPr>
                      <a:r>
                        <a:rPr lang="en-GB" sz="1300" dirty="0">
                          <a:effectLst/>
                        </a:rPr>
                        <a:t>Train companies ran </a:t>
                      </a:r>
                      <a:r>
                        <a:rPr lang="en-GB" sz="1300" b="1" dirty="0">
                          <a:effectLst/>
                        </a:rPr>
                        <a:t>reduced services at slower speeds </a:t>
                      </a:r>
                      <a:r>
                        <a:rPr lang="en-GB" sz="1300" dirty="0">
                          <a:effectLst/>
                        </a:rPr>
                        <a:t>to provide a level of service and reduce the risk of trains buckling on the tracks.</a:t>
                      </a:r>
                    </a:p>
                    <a:p>
                      <a:pPr marL="342900" lvl="0" indent="-342900">
                        <a:lnSpc>
                          <a:spcPct val="115000"/>
                        </a:lnSpc>
                        <a:spcAft>
                          <a:spcPts val="1000"/>
                        </a:spcAft>
                        <a:buFont typeface="Symbol" panose="05050102010706020507" pitchFamily="18" charset="2"/>
                        <a:buChar char=""/>
                      </a:pPr>
                      <a:r>
                        <a:rPr lang="en-GB" sz="1300" dirty="0">
                          <a:effectLst/>
                        </a:rPr>
                        <a:t>Train companies provided </a:t>
                      </a:r>
                      <a:r>
                        <a:rPr lang="en-GB" sz="1300" b="1" dirty="0">
                          <a:effectLst/>
                        </a:rPr>
                        <a:t>substitute modes of transport </a:t>
                      </a:r>
                      <a:r>
                        <a:rPr lang="en-GB" sz="1300" dirty="0">
                          <a:effectLst/>
                        </a:rPr>
                        <a:t>to support some customers, including busses.</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078740122"/>
                  </a:ext>
                </a:extLst>
              </a:tr>
              <a:tr h="534599">
                <a:tc>
                  <a:txBody>
                    <a:bodyPr/>
                    <a:lstStyle/>
                    <a:p>
                      <a:pPr marL="87313" indent="0" algn="l">
                        <a:lnSpc>
                          <a:spcPct val="115000"/>
                        </a:lnSpc>
                        <a:spcAft>
                          <a:spcPts val="0"/>
                        </a:spcAft>
                      </a:pPr>
                      <a:r>
                        <a:rPr lang="en-GB" sz="1300" dirty="0">
                          <a:effectLst/>
                        </a:rPr>
                        <a:t>Recover</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tc>
                  <a:txBody>
                    <a:bodyPr/>
                    <a:lstStyle/>
                    <a:p>
                      <a:pPr marL="342900" lvl="0" indent="-342900">
                        <a:lnSpc>
                          <a:spcPct val="115000"/>
                        </a:lnSpc>
                        <a:spcAft>
                          <a:spcPts val="900"/>
                        </a:spcAft>
                        <a:buFont typeface="Symbol" panose="05050102010706020507" pitchFamily="18" charset="2"/>
                        <a:buChar char=""/>
                      </a:pPr>
                      <a:r>
                        <a:rPr lang="en-GB" sz="1300" dirty="0">
                          <a:effectLst/>
                        </a:rPr>
                        <a:t>NR’s extreme weather action teams (EWATs) </a:t>
                      </a:r>
                      <a:r>
                        <a:rPr lang="en-GB" sz="1300" b="1" dirty="0">
                          <a:effectLst/>
                        </a:rPr>
                        <a:t>pre-empt areas at risk </a:t>
                      </a:r>
                      <a:r>
                        <a:rPr lang="en-GB" sz="1300" dirty="0">
                          <a:effectLst/>
                        </a:rPr>
                        <a:t>to enable faster response and resolve incidents to restore and maintain services.</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795568623"/>
                  </a:ext>
                </a:extLst>
              </a:tr>
              <a:tr h="809970">
                <a:tc>
                  <a:txBody>
                    <a:bodyPr/>
                    <a:lstStyle/>
                    <a:p>
                      <a:pPr marL="87313" indent="0" algn="l">
                        <a:lnSpc>
                          <a:spcPct val="115000"/>
                        </a:lnSpc>
                        <a:spcAft>
                          <a:spcPts val="0"/>
                        </a:spcAft>
                      </a:pPr>
                      <a:r>
                        <a:rPr lang="en-GB" sz="1300" dirty="0">
                          <a:effectLst/>
                        </a:rPr>
                        <a:t>Adapt &amp; Transform</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n-GB" sz="1300" dirty="0">
                          <a:effectLst/>
                        </a:rPr>
                        <a:t>NR have committed to </a:t>
                      </a:r>
                      <a:r>
                        <a:rPr lang="en-GB" sz="1300" b="1" dirty="0">
                          <a:effectLst/>
                        </a:rPr>
                        <a:t>building back better</a:t>
                      </a:r>
                      <a:r>
                        <a:rPr lang="en-GB" sz="1300" dirty="0">
                          <a:effectLst/>
                        </a:rPr>
                        <a:t> when weather events cause assets to catastrophically fail</a:t>
                      </a:r>
                      <a:r>
                        <a:rPr lang="en-GB" sz="1300" baseline="30000" dirty="0">
                          <a:effectLst/>
                        </a:rPr>
                        <a:t>iii</a:t>
                      </a:r>
                      <a:r>
                        <a:rPr lang="en-GB" sz="1300" dirty="0">
                          <a:effectLst/>
                        </a:rPr>
                        <a:t>.</a:t>
                      </a:r>
                    </a:p>
                    <a:p>
                      <a:pPr marL="342900" lvl="0" indent="-342900">
                        <a:lnSpc>
                          <a:spcPct val="115000"/>
                        </a:lnSpc>
                        <a:spcAft>
                          <a:spcPts val="900"/>
                        </a:spcAft>
                        <a:buFont typeface="Symbol" panose="05050102010706020507" pitchFamily="18" charset="2"/>
                        <a:buChar char=""/>
                      </a:pPr>
                      <a:r>
                        <a:rPr lang="en-GB" sz="1300" dirty="0">
                          <a:effectLst/>
                        </a:rPr>
                        <a:t>NR have committed to taking opportunities to </a:t>
                      </a:r>
                      <a:r>
                        <a:rPr lang="en-GB" sz="1300" b="1" dirty="0">
                          <a:effectLst/>
                        </a:rPr>
                        <a:t>adapt through incremental asset renewal</a:t>
                      </a:r>
                      <a:r>
                        <a:rPr lang="en-GB" sz="1300" dirty="0">
                          <a:effectLst/>
                        </a:rPr>
                        <a:t>. However, more investment may be necessary to prepare for future heatwaves.</a:t>
                      </a:r>
                      <a:endParaRPr lang="en-GB" sz="1300" dirty="0">
                        <a:effectLst/>
                        <a:latin typeface="Candara" panose="020E050203030302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44013133"/>
                  </a:ext>
                </a:extLst>
              </a:tr>
            </a:tbl>
          </a:graphicData>
        </a:graphic>
      </p:graphicFrame>
      <p:sp>
        <p:nvSpPr>
          <p:cNvPr id="4" name="Slide Number Placeholder 3">
            <a:extLst>
              <a:ext uri="{FF2B5EF4-FFF2-40B4-BE49-F238E27FC236}">
                <a16:creationId xmlns:a16="http://schemas.microsoft.com/office/drawing/2014/main" id="{2E2C9092-A278-487A-AF35-E74B85B5FF6D}"/>
              </a:ext>
            </a:extLst>
          </p:cNvPr>
          <p:cNvSpPr>
            <a:spLocks noGrp="1"/>
          </p:cNvSpPr>
          <p:nvPr>
            <p:ph type="sldNum" sz="quarter" idx="12"/>
          </p:nvPr>
        </p:nvSpPr>
        <p:spPr/>
        <p:txBody>
          <a:bodyPr/>
          <a:lstStyle/>
          <a:p>
            <a:fld id="{FB2A5AD4-D67E-4B53-AD46-8367B302A583}" type="slidenum">
              <a:rPr lang="en-GB" smtClean="0"/>
              <a:t>15</a:t>
            </a:fld>
            <a:endParaRPr lang="en-GB" dirty="0"/>
          </a:p>
        </p:txBody>
      </p:sp>
      <p:sp>
        <p:nvSpPr>
          <p:cNvPr id="6" name="Rectangle 1">
            <a:extLst>
              <a:ext uri="{FF2B5EF4-FFF2-40B4-BE49-F238E27FC236}">
                <a16:creationId xmlns:a16="http://schemas.microsoft.com/office/drawing/2014/main" id="{92A0B415-2217-4ACA-8726-BAF21B049AB0}"/>
              </a:ext>
            </a:extLst>
          </p:cNvPr>
          <p:cNvSpPr>
            <a:spLocks noChangeArrowheads="1"/>
          </p:cNvSpPr>
          <p:nvPr/>
        </p:nvSpPr>
        <p:spPr bwMode="auto">
          <a:xfrm>
            <a:off x="1660483" y="25413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dirty="0">
                <a:ln>
                  <a:noFill/>
                </a:ln>
                <a:solidFill>
                  <a:schemeClr val="tx1"/>
                </a:solidFill>
                <a:effectLst/>
                <a:latin typeface="Arial" panose="020B0604020202020204" pitchFamily="34" charset="0"/>
              </a:rPr>
            </a:b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21AE1C43-9A8F-477D-B808-87304C8A016B}"/>
              </a:ext>
            </a:extLst>
          </p:cNvPr>
          <p:cNvSpPr>
            <a:spLocks noChangeArrowheads="1"/>
          </p:cNvSpPr>
          <p:nvPr/>
        </p:nvSpPr>
        <p:spPr bwMode="auto">
          <a:xfrm>
            <a:off x="1660483" y="6088082"/>
            <a:ext cx="872811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000" b="0" i="0" u="sng" strike="noStrike" cap="none" normalizeH="0" baseline="30000" dirty="0">
                <a:ln>
                  <a:noFill/>
                </a:ln>
                <a:solidFill>
                  <a:srgbClr val="800080"/>
                </a:solidFill>
                <a:effectLst/>
                <a:latin typeface="Candara" panose="020E0502030303020204" pitchFamily="34" charset="0"/>
                <a:ea typeface="SimSun" panose="02010600030101010101" pitchFamily="2" charset="-122"/>
                <a:cs typeface="Arial" panose="020B0604020202020204" pitchFamily="34" charset="0"/>
                <a:hlinkClick r:id="rId2"/>
              </a:rPr>
              <a:t>[</a:t>
            </a:r>
            <a:r>
              <a:rPr kumimoji="0" lang="en-GB" altLang="zh-CN" sz="1000" b="0" i="0" u="sng" strike="noStrike" cap="none" normalizeH="0" baseline="30000" dirty="0" bmk="">
                <a:ln>
                  <a:noFill/>
                </a:ln>
                <a:solidFill>
                  <a:srgbClr val="800080"/>
                </a:solidFill>
                <a:effectLst/>
                <a:latin typeface="Candara" panose="020E0502030303020204" pitchFamily="34" charset="0"/>
                <a:ea typeface="SimSun" panose="02010600030101010101" pitchFamily="2" charset="-122"/>
                <a:cs typeface="Arial" panose="020B0604020202020204" pitchFamily="34" charset="0"/>
                <a:hlinkClick r:id="rId2"/>
              </a:rPr>
              <a:t>i]</a:t>
            </a:r>
            <a:r>
              <a:rPr kumimoji="0" lang="en-GB" altLang="zh-CN" sz="1000" b="0" i="0" u="none" strike="noStrike" cap="none" normalizeH="0" baseline="0" dirty="0" bmk="">
                <a:ln>
                  <a:noFill/>
                </a:ln>
                <a:solidFill>
                  <a:schemeClr val="tx1"/>
                </a:solidFill>
                <a:effectLst/>
                <a:latin typeface="Candara" panose="020E0502030303020204" pitchFamily="34" charset="0"/>
                <a:ea typeface="SimSun" panose="02010600030101010101" pitchFamily="2" charset="-122"/>
                <a:cs typeface="Arial" panose="020B0604020202020204" pitchFamily="34" charset="0"/>
              </a:rPr>
              <a:t> </a:t>
            </a:r>
            <a:r>
              <a:rPr kumimoji="0" lang="en-GB" altLang="zh-CN" sz="1000" b="0" i="0" u="none" strike="noStrike" cap="none" normalizeH="0" baseline="0" dirty="0" bmk="">
                <a:ln>
                  <a:noFill/>
                </a:ln>
                <a:solidFill>
                  <a:schemeClr val="tx1"/>
                </a:solidFill>
                <a:effectLst/>
                <a:latin typeface="Candara" panose="020E0502030303020204" pitchFamily="34" charset="0"/>
                <a:ea typeface="SimSun" panose="02010600030101010101" pitchFamily="2" charset="-122"/>
                <a:cs typeface="Arial" panose="020B0604020202020204" pitchFamily="34" charset="0"/>
                <a:hlinkClick r:id="rId3"/>
              </a:rPr>
              <a:t>https://www.networkrail.co.uk/news/south-east-route-gets-ready-for-record-breaking-heatwave-on-thursday-25-july</a:t>
            </a:r>
            <a:endParaRPr kumimoji="0" lang="en-GB" altLang="zh-CN" sz="800" b="0" i="0" u="none" strike="noStrike" cap="none" normalizeH="0" baseline="0" dirty="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000" b="0" i="0" u="sng" strike="noStrike" cap="none" normalizeH="0" baseline="30000" dirty="0" bmk="">
                <a:ln>
                  <a:noFill/>
                </a:ln>
                <a:solidFill>
                  <a:srgbClr val="800080"/>
                </a:solidFill>
                <a:effectLst/>
                <a:latin typeface="Candara" panose="020E0502030303020204" pitchFamily="34" charset="0"/>
                <a:ea typeface="SimSun" panose="02010600030101010101" pitchFamily="2" charset="-122"/>
                <a:cs typeface="Arial" panose="020B0604020202020204" pitchFamily="34" charset="0"/>
                <a:hlinkClick r:id="rId4"/>
              </a:rPr>
              <a:t>[ii]</a:t>
            </a:r>
            <a:r>
              <a:rPr kumimoji="0" lang="en-GB" altLang="zh-CN" sz="1000" b="0" i="0" u="none" strike="noStrike" cap="none" normalizeH="0" baseline="0" dirty="0" bmk="">
                <a:ln>
                  <a:noFill/>
                </a:ln>
                <a:solidFill>
                  <a:schemeClr val="tx1"/>
                </a:solidFill>
                <a:effectLst/>
                <a:latin typeface="Candara" panose="020E0502030303020204" pitchFamily="34" charset="0"/>
                <a:ea typeface="SimSun" panose="02010600030101010101" pitchFamily="2" charset="-122"/>
                <a:cs typeface="Arial" panose="020B0604020202020204" pitchFamily="34" charset="0"/>
              </a:rPr>
              <a:t> </a:t>
            </a:r>
            <a:r>
              <a:rPr kumimoji="0" lang="en-GB" altLang="zh-CN" sz="1000" b="0" i="0" u="none" strike="noStrike" cap="none" normalizeH="0" baseline="0" dirty="0" bmk="">
                <a:ln>
                  <a:noFill/>
                </a:ln>
                <a:solidFill>
                  <a:schemeClr val="tx1"/>
                </a:solidFill>
                <a:effectLst/>
                <a:latin typeface="Candara" panose="020E0502030303020204" pitchFamily="34" charset="0"/>
                <a:ea typeface="SimSun" panose="02010600030101010101" pitchFamily="2" charset="-122"/>
                <a:cs typeface="Arial" panose="020B0604020202020204" pitchFamily="34" charset="0"/>
                <a:hlinkClick r:id="rId5"/>
              </a:rPr>
              <a:t>https://www.networkrail.co.uk/news/western-route-ready-to-take-on-the-hot-weather-as-the-mercury-is-predicted-to-rise</a:t>
            </a:r>
            <a:endParaRPr kumimoji="0" lang="en-GB" altLang="zh-CN" sz="800" b="0" i="0" u="none" strike="noStrike" cap="none" normalizeH="0" baseline="0" dirty="0" bmk="">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000" b="0" i="0" u="sng" strike="noStrike" cap="none" normalizeH="0" baseline="30000" dirty="0" bmk="">
                <a:ln>
                  <a:noFill/>
                </a:ln>
                <a:solidFill>
                  <a:srgbClr val="800080"/>
                </a:solidFill>
                <a:effectLst/>
                <a:latin typeface="Candara" panose="020E0502030303020204" pitchFamily="34" charset="0"/>
                <a:ea typeface="SimSun" panose="02010600030101010101" pitchFamily="2" charset="-122"/>
                <a:cs typeface="Arial" panose="020B0604020202020204" pitchFamily="34" charset="0"/>
                <a:hlinkClick r:id="rId6"/>
              </a:rPr>
              <a:t>[iii]</a:t>
            </a:r>
            <a:r>
              <a:rPr kumimoji="0" lang="en-GB" altLang="zh-CN" sz="1000" b="0" i="0" u="none" strike="noStrike" cap="none" normalizeH="0" baseline="0" dirty="0">
                <a:ln>
                  <a:noFill/>
                </a:ln>
                <a:solidFill>
                  <a:schemeClr val="tx1"/>
                </a:solidFill>
                <a:effectLst/>
                <a:latin typeface="Candara" panose="020E0502030303020204" pitchFamily="34" charset="0"/>
                <a:ea typeface="SimSun" panose="02010600030101010101" pitchFamily="2" charset="-122"/>
                <a:cs typeface="Arial" panose="020B0604020202020204" pitchFamily="34" charset="0"/>
              </a:rPr>
              <a:t> </a:t>
            </a:r>
            <a:r>
              <a:rPr kumimoji="0" lang="en-GB" altLang="zh-CN" sz="1000" b="0" i="0" u="none" strike="noStrike" cap="none" normalizeH="0" baseline="0" dirty="0">
                <a:ln>
                  <a:noFill/>
                </a:ln>
                <a:solidFill>
                  <a:schemeClr val="tx1"/>
                </a:solidFill>
                <a:effectLst/>
                <a:latin typeface="Candara" panose="020E0502030303020204" pitchFamily="34" charset="0"/>
                <a:ea typeface="SimSun" panose="02010600030101010101" pitchFamily="2" charset="-122"/>
                <a:cs typeface="Arial" panose="020B0604020202020204" pitchFamily="34" charset="0"/>
                <a:hlinkClick r:id="rId7"/>
              </a:rPr>
              <a:t>https://safety.networkrail.co.uk/wp-content/uploads/2017/02/NR-WRCCA-Strategy-2017-2019.pdf</a:t>
            </a:r>
            <a:endParaRPr kumimoji="0" lang="en-GB" altLang="zh-CN"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6445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F628-67B2-4AD7-B67B-672A0FEED669}"/>
              </a:ext>
            </a:extLst>
          </p:cNvPr>
          <p:cNvSpPr>
            <a:spLocks noGrp="1"/>
          </p:cNvSpPr>
          <p:nvPr>
            <p:ph type="title"/>
          </p:nvPr>
        </p:nvSpPr>
        <p:spPr/>
        <p:txBody>
          <a:bodyPr/>
          <a:lstStyle/>
          <a:p>
            <a:r>
              <a:rPr lang="en-GB" dirty="0"/>
              <a:t>Agenda	</a:t>
            </a:r>
          </a:p>
        </p:txBody>
      </p:sp>
      <p:sp>
        <p:nvSpPr>
          <p:cNvPr id="3" name="Content Placeholder 2">
            <a:extLst>
              <a:ext uri="{FF2B5EF4-FFF2-40B4-BE49-F238E27FC236}">
                <a16:creationId xmlns:a16="http://schemas.microsoft.com/office/drawing/2014/main" id="{81099D71-F490-49A1-A20F-1E5DF1204D31}"/>
              </a:ext>
            </a:extLst>
          </p:cNvPr>
          <p:cNvSpPr>
            <a:spLocks noGrp="1"/>
          </p:cNvSpPr>
          <p:nvPr>
            <p:ph idx="1"/>
          </p:nvPr>
        </p:nvSpPr>
        <p:spPr/>
        <p:txBody>
          <a:bodyPr/>
          <a:lstStyle/>
          <a:p>
            <a:r>
              <a:rPr lang="en-GB" dirty="0"/>
              <a:t>Background to the NIC</a:t>
            </a:r>
          </a:p>
          <a:p>
            <a:r>
              <a:rPr lang="en-GB" dirty="0"/>
              <a:t>Approach to the resilience study </a:t>
            </a:r>
          </a:p>
          <a:p>
            <a:r>
              <a:rPr lang="en-GB" dirty="0"/>
              <a:t>Framework and recommendations </a:t>
            </a:r>
          </a:p>
          <a:p>
            <a:r>
              <a:rPr lang="en-GB" dirty="0"/>
              <a:t>Resilience across different sectors: systems mapping for UK infrastructure systems decision-making project </a:t>
            </a:r>
          </a:p>
          <a:p>
            <a:endParaRPr lang="en-GB" dirty="0"/>
          </a:p>
        </p:txBody>
      </p:sp>
      <p:sp>
        <p:nvSpPr>
          <p:cNvPr id="4" name="Slide Number Placeholder 3">
            <a:extLst>
              <a:ext uri="{FF2B5EF4-FFF2-40B4-BE49-F238E27FC236}">
                <a16:creationId xmlns:a16="http://schemas.microsoft.com/office/drawing/2014/main" id="{7C4E8BC9-5F45-41DC-99B6-D86C00E254DD}"/>
              </a:ext>
            </a:extLst>
          </p:cNvPr>
          <p:cNvSpPr>
            <a:spLocks noGrp="1"/>
          </p:cNvSpPr>
          <p:nvPr>
            <p:ph type="sldNum" sz="quarter" idx="12"/>
          </p:nvPr>
        </p:nvSpPr>
        <p:spPr/>
        <p:txBody>
          <a:bodyPr/>
          <a:lstStyle/>
          <a:p>
            <a:fld id="{FB2A5AD4-D67E-4B53-AD46-8367B302A583}" type="slidenum">
              <a:rPr lang="en-GB" smtClean="0"/>
              <a:t>2</a:t>
            </a:fld>
            <a:endParaRPr lang="en-GB" dirty="0"/>
          </a:p>
        </p:txBody>
      </p:sp>
    </p:spTree>
    <p:extLst>
      <p:ext uri="{BB962C8B-B14F-4D97-AF65-F5344CB8AC3E}">
        <p14:creationId xmlns:p14="http://schemas.microsoft.com/office/powerpoint/2010/main" val="1127802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400" b="1" dirty="0">
                <a:latin typeface="Candara" panose="020E0502030303020204" pitchFamily="34" charset="0"/>
              </a:rPr>
              <a:t>The NIC provides independent advice to government on the UK’s long-term economic infrastructure needs</a:t>
            </a:r>
          </a:p>
        </p:txBody>
      </p:sp>
      <p:sp>
        <p:nvSpPr>
          <p:cNvPr id="3" name="Slide Number Placeholder 2"/>
          <p:cNvSpPr>
            <a:spLocks noGrp="1"/>
          </p:cNvSpPr>
          <p:nvPr>
            <p:ph type="sldNum" sz="quarter" idx="4"/>
          </p:nvPr>
        </p:nvSpPr>
        <p:spPr>
          <a:xfrm>
            <a:off x="7574513" y="6429140"/>
            <a:ext cx="22288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Candara" panose="020E05020303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311798-3E96-47EA-9B5D-43E1E7385E45}" type="slidenum">
              <a:rPr lang="en-GB" smtClean="0"/>
              <a:pPr/>
              <a:t>3</a:t>
            </a:fld>
            <a:endParaRPr lang="en-GB" dirty="0"/>
          </a:p>
        </p:txBody>
      </p:sp>
      <p:sp>
        <p:nvSpPr>
          <p:cNvPr id="5" name="TextBox 4"/>
          <p:cNvSpPr txBox="1"/>
          <p:nvPr/>
        </p:nvSpPr>
        <p:spPr>
          <a:xfrm>
            <a:off x="8564880" y="1890066"/>
            <a:ext cx="3047999" cy="3016210"/>
          </a:xfrm>
          <a:prstGeom prst="rect">
            <a:avLst/>
          </a:prstGeom>
          <a:noFill/>
          <a:ln w="38100">
            <a:solidFill>
              <a:schemeClr val="accent1"/>
            </a:solidFill>
          </a:ln>
        </p:spPr>
        <p:txBody>
          <a:bodyPr wrap="square" rtlCol="0">
            <a:spAutoFit/>
          </a:bodyPr>
          <a:lstStyle/>
          <a:p>
            <a:pPr>
              <a:spcAft>
                <a:spcPts val="1200"/>
              </a:spcAft>
            </a:pPr>
            <a:r>
              <a:rPr lang="en-GB" sz="2000" b="1" dirty="0">
                <a:solidFill>
                  <a:schemeClr val="accent1">
                    <a:lumMod val="75000"/>
                  </a:schemeClr>
                </a:solidFill>
                <a:latin typeface="Candara" panose="020E0502030303020204" pitchFamily="34" charset="0"/>
              </a:rPr>
              <a:t>Our objectives:</a:t>
            </a:r>
          </a:p>
          <a:p>
            <a:pPr marL="285750" indent="-285750">
              <a:spcAft>
                <a:spcPts val="1200"/>
              </a:spcAft>
              <a:buFont typeface="Arial" panose="020B0604020202020204" pitchFamily="34" charset="0"/>
              <a:buChar char="•"/>
            </a:pPr>
            <a:r>
              <a:rPr lang="en-GB" sz="2000" dirty="0">
                <a:solidFill>
                  <a:schemeClr val="accent1">
                    <a:lumMod val="75000"/>
                  </a:schemeClr>
                </a:solidFill>
                <a:latin typeface="Candara" panose="020E0502030303020204" pitchFamily="34" charset="0"/>
              </a:rPr>
              <a:t>support sustainable economic growth across all regions of the UK </a:t>
            </a:r>
          </a:p>
          <a:p>
            <a:pPr marL="285750" indent="-285750">
              <a:spcAft>
                <a:spcPts val="1200"/>
              </a:spcAft>
              <a:buFont typeface="Arial" panose="020B0604020202020204" pitchFamily="34" charset="0"/>
              <a:buChar char="•"/>
            </a:pPr>
            <a:r>
              <a:rPr lang="en-GB" sz="2000" dirty="0">
                <a:solidFill>
                  <a:schemeClr val="accent1">
                    <a:lumMod val="75000"/>
                  </a:schemeClr>
                </a:solidFill>
                <a:latin typeface="Candara" panose="020E0502030303020204" pitchFamily="34" charset="0"/>
              </a:rPr>
              <a:t>improve competitiveness </a:t>
            </a:r>
          </a:p>
          <a:p>
            <a:pPr marL="285750" indent="-285750">
              <a:spcAft>
                <a:spcPts val="1200"/>
              </a:spcAft>
              <a:buFont typeface="Arial" panose="020B0604020202020204" pitchFamily="34" charset="0"/>
              <a:buChar char="•"/>
            </a:pPr>
            <a:r>
              <a:rPr lang="en-GB" sz="2000" dirty="0">
                <a:solidFill>
                  <a:schemeClr val="accent1">
                    <a:lumMod val="75000"/>
                  </a:schemeClr>
                </a:solidFill>
                <a:latin typeface="Candara" panose="020E0502030303020204" pitchFamily="34" charset="0"/>
              </a:rPr>
              <a:t>improve quality of life </a:t>
            </a:r>
          </a:p>
        </p:txBody>
      </p:sp>
      <p:sp>
        <p:nvSpPr>
          <p:cNvPr id="4" name="Rectangle 3">
            <a:extLst>
              <a:ext uri="{FF2B5EF4-FFF2-40B4-BE49-F238E27FC236}">
                <a16:creationId xmlns:a16="http://schemas.microsoft.com/office/drawing/2014/main" id="{335EDFB2-0E67-43EF-891F-EB50D390BA84}"/>
              </a:ext>
            </a:extLst>
          </p:cNvPr>
          <p:cNvSpPr/>
          <p:nvPr/>
        </p:nvSpPr>
        <p:spPr>
          <a:xfrm>
            <a:off x="838199" y="1690011"/>
            <a:ext cx="7467601" cy="3416320"/>
          </a:xfrm>
          <a:prstGeom prst="rect">
            <a:avLst/>
          </a:prstGeom>
        </p:spPr>
        <p:txBody>
          <a:bodyPr wrap="square">
            <a:spAutoFit/>
          </a:bodyPr>
          <a:lstStyle/>
          <a:p>
            <a:r>
              <a:rPr lang="en-GB" dirty="0">
                <a:latin typeface="Candara" panose="020E0502030303020204" pitchFamily="34" charset="0"/>
              </a:rPr>
              <a:t>The NIC’s Charter sets out that it will:</a:t>
            </a:r>
          </a:p>
          <a:p>
            <a:pPr marL="285750" indent="-285750">
              <a:spcBef>
                <a:spcPts val="0"/>
              </a:spcBef>
              <a:buClr>
                <a:schemeClr val="accent5">
                  <a:lumMod val="50000"/>
                </a:schemeClr>
              </a:buClr>
              <a:buFont typeface="Arial" panose="020B0604020202020204" pitchFamily="34" charset="0"/>
              <a:buChar char="•"/>
            </a:pPr>
            <a:r>
              <a:rPr lang="en-GB" dirty="0">
                <a:latin typeface="Candara" panose="020E0502030303020204" pitchFamily="34" charset="0"/>
              </a:rPr>
              <a:t>Produce a </a:t>
            </a:r>
            <a:r>
              <a:rPr lang="en-GB" b="1" dirty="0">
                <a:solidFill>
                  <a:schemeClr val="accent1">
                    <a:lumMod val="75000"/>
                  </a:schemeClr>
                </a:solidFill>
                <a:latin typeface="Candara" panose="020E0502030303020204" pitchFamily="34" charset="0"/>
              </a:rPr>
              <a:t>National Infrastructure Assessment</a:t>
            </a:r>
            <a:r>
              <a:rPr lang="en-GB" dirty="0">
                <a:latin typeface="Candara" panose="020E0502030303020204" pitchFamily="34" charset="0"/>
              </a:rPr>
              <a:t>, which will be published once a Parliament and will analyse the infrastructure needs of the UK and recommend how the needs should be met. </a:t>
            </a:r>
          </a:p>
          <a:p>
            <a:pPr marL="285750" indent="-285750">
              <a:spcBef>
                <a:spcPts val="0"/>
              </a:spcBef>
              <a:buClr>
                <a:schemeClr val="accent5">
                  <a:lumMod val="50000"/>
                </a:schemeClr>
              </a:buClr>
              <a:buFont typeface="Arial" panose="020B0604020202020204" pitchFamily="34" charset="0"/>
              <a:buChar char="•"/>
            </a:pPr>
            <a:r>
              <a:rPr lang="en-GB" dirty="0">
                <a:latin typeface="Candara" panose="020E0502030303020204" pitchFamily="34" charset="0"/>
              </a:rPr>
              <a:t>Periodically produce other </a:t>
            </a:r>
            <a:r>
              <a:rPr lang="en-GB" b="1" dirty="0">
                <a:solidFill>
                  <a:schemeClr val="accent1">
                    <a:lumMod val="75000"/>
                  </a:schemeClr>
                </a:solidFill>
                <a:latin typeface="Candara" panose="020E0502030303020204" pitchFamily="34" charset="0"/>
              </a:rPr>
              <a:t>‘specific studies</a:t>
            </a:r>
            <a:r>
              <a:rPr lang="en-GB" dirty="0">
                <a:solidFill>
                  <a:schemeClr val="accent1">
                    <a:lumMod val="75000"/>
                  </a:schemeClr>
                </a:solidFill>
                <a:latin typeface="Candara" panose="020E0502030303020204" pitchFamily="34" charset="0"/>
              </a:rPr>
              <a:t>’</a:t>
            </a:r>
            <a:r>
              <a:rPr lang="en-GB" dirty="0">
                <a:latin typeface="Candara" panose="020E0502030303020204" pitchFamily="34" charset="0"/>
              </a:rPr>
              <a:t> of infrastructure needs as commissioned by the Chancellor. </a:t>
            </a:r>
          </a:p>
          <a:p>
            <a:pPr marL="285750" indent="-285750">
              <a:spcBef>
                <a:spcPts val="0"/>
              </a:spcBef>
              <a:buClr>
                <a:schemeClr val="accent5">
                  <a:lumMod val="50000"/>
                </a:schemeClr>
              </a:buClr>
              <a:buFont typeface="Arial" panose="020B0604020202020204" pitchFamily="34" charset="0"/>
              <a:buChar char="•"/>
            </a:pPr>
            <a:r>
              <a:rPr lang="en-GB" dirty="0">
                <a:latin typeface="Candara" panose="020E0502030303020204" pitchFamily="34" charset="0"/>
              </a:rPr>
              <a:t>Produce an </a:t>
            </a:r>
            <a:r>
              <a:rPr lang="en-GB" b="1" dirty="0">
                <a:solidFill>
                  <a:schemeClr val="accent1">
                    <a:lumMod val="75000"/>
                  </a:schemeClr>
                </a:solidFill>
                <a:latin typeface="Candara" panose="020E0502030303020204" pitchFamily="34" charset="0"/>
              </a:rPr>
              <a:t>annual</a:t>
            </a:r>
            <a:r>
              <a:rPr lang="en-GB" dirty="0">
                <a:solidFill>
                  <a:schemeClr val="accent1">
                    <a:lumMod val="75000"/>
                  </a:schemeClr>
                </a:solidFill>
                <a:latin typeface="Candara" panose="020E0502030303020204" pitchFamily="34" charset="0"/>
              </a:rPr>
              <a:t> </a:t>
            </a:r>
            <a:r>
              <a:rPr lang="en-GB" b="1" dirty="0">
                <a:solidFill>
                  <a:schemeClr val="accent1">
                    <a:lumMod val="75000"/>
                  </a:schemeClr>
                </a:solidFill>
                <a:latin typeface="Candara" panose="020E0502030303020204" pitchFamily="34" charset="0"/>
              </a:rPr>
              <a:t>monitoring report</a:t>
            </a:r>
            <a:r>
              <a:rPr lang="en-GB" b="1" dirty="0">
                <a:latin typeface="Candara" panose="020E0502030303020204" pitchFamily="34" charset="0"/>
              </a:rPr>
              <a:t> </a:t>
            </a:r>
            <a:r>
              <a:rPr lang="en-GB" dirty="0">
                <a:latin typeface="Candara" panose="020E0502030303020204" pitchFamily="34" charset="0"/>
              </a:rPr>
              <a:t>taking stock of government progress in key areas.</a:t>
            </a:r>
          </a:p>
          <a:p>
            <a:pPr marL="285750" indent="-285750">
              <a:spcBef>
                <a:spcPts val="0"/>
              </a:spcBef>
              <a:buClr>
                <a:schemeClr val="accent5">
                  <a:lumMod val="50000"/>
                </a:schemeClr>
              </a:buClr>
              <a:buFont typeface="Arial" panose="020B0604020202020204" pitchFamily="34" charset="0"/>
              <a:buChar char="•"/>
            </a:pPr>
            <a:r>
              <a:rPr lang="en-GB" b="1" dirty="0">
                <a:solidFill>
                  <a:schemeClr val="accent1">
                    <a:lumMod val="75000"/>
                  </a:schemeClr>
                </a:solidFill>
                <a:latin typeface="Candara" panose="020E0502030303020204" pitchFamily="34" charset="0"/>
              </a:rPr>
              <a:t>Engage</a:t>
            </a:r>
            <a:r>
              <a:rPr lang="en-GB" dirty="0">
                <a:latin typeface="Candara" panose="020E0502030303020204" pitchFamily="34" charset="0"/>
              </a:rPr>
              <a:t> with the public and other policy makers</a:t>
            </a:r>
          </a:p>
          <a:p>
            <a:pPr>
              <a:spcBef>
                <a:spcPts val="0"/>
              </a:spcBef>
              <a:buClr>
                <a:schemeClr val="accent5">
                  <a:lumMod val="50000"/>
                </a:schemeClr>
              </a:buClr>
              <a:buFont typeface="Wingdings" panose="05000000000000000000" pitchFamily="2" charset="2"/>
              <a:buChar char="§"/>
            </a:pPr>
            <a:endParaRPr lang="en-GB" dirty="0">
              <a:latin typeface="Candara" panose="020E0502030303020204" pitchFamily="34" charset="0"/>
            </a:endParaRPr>
          </a:p>
          <a:p>
            <a:pPr>
              <a:buClr>
                <a:schemeClr val="accent5">
                  <a:lumMod val="50000"/>
                </a:schemeClr>
              </a:buClr>
            </a:pPr>
            <a:r>
              <a:rPr lang="en-GB" dirty="0">
                <a:latin typeface="Candara" panose="020E0502030303020204" pitchFamily="34" charset="0"/>
              </a:rPr>
              <a:t>The government is required to </a:t>
            </a:r>
            <a:r>
              <a:rPr lang="en-GB" b="1" dirty="0">
                <a:latin typeface="Candara" panose="020E0502030303020204" pitchFamily="34" charset="0"/>
              </a:rPr>
              <a:t>issue a formal response to all NIC recommendations</a:t>
            </a:r>
            <a:r>
              <a:rPr lang="en-GB" dirty="0">
                <a:latin typeface="Candara" panose="020E0502030303020204" pitchFamily="34" charset="0"/>
              </a:rPr>
              <a:t>, stating whether they accept or reject them. </a:t>
            </a:r>
          </a:p>
        </p:txBody>
      </p:sp>
      <p:sp>
        <p:nvSpPr>
          <p:cNvPr id="6" name="TextBox 5">
            <a:extLst>
              <a:ext uri="{FF2B5EF4-FFF2-40B4-BE49-F238E27FC236}">
                <a16:creationId xmlns:a16="http://schemas.microsoft.com/office/drawing/2014/main" id="{83140F6B-A3CA-4935-96A7-166681FFD435}"/>
              </a:ext>
            </a:extLst>
          </p:cNvPr>
          <p:cNvSpPr txBox="1"/>
          <p:nvPr/>
        </p:nvSpPr>
        <p:spPr>
          <a:xfrm>
            <a:off x="838201" y="5103674"/>
            <a:ext cx="10644050" cy="1754326"/>
          </a:xfrm>
          <a:prstGeom prst="rect">
            <a:avLst/>
          </a:prstGeom>
          <a:noFill/>
        </p:spPr>
        <p:txBody>
          <a:bodyPr wrap="square" rtlCol="0">
            <a:spAutoFit/>
          </a:bodyPr>
          <a:lstStyle/>
          <a:p>
            <a:pPr>
              <a:buClr>
                <a:schemeClr val="accent5">
                  <a:lumMod val="50000"/>
                </a:schemeClr>
              </a:buClr>
            </a:pPr>
            <a:r>
              <a:rPr lang="en-GB" dirty="0">
                <a:latin typeface="Candara" panose="020E0502030303020204" pitchFamily="34" charset="0"/>
              </a:rPr>
              <a:t>We work within our fiscal and economic remits: </a:t>
            </a:r>
          </a:p>
          <a:p>
            <a:pPr marL="1200150" lvl="2" indent="-285750">
              <a:buClr>
                <a:schemeClr val="accent5">
                  <a:lumMod val="50000"/>
                </a:schemeClr>
              </a:buClr>
              <a:buFont typeface="Arial" panose="020B0604020202020204" pitchFamily="34" charset="0"/>
              <a:buChar char="•"/>
            </a:pPr>
            <a:r>
              <a:rPr lang="en-GB" i="1" dirty="0">
                <a:latin typeface="Candara" panose="020E0502030303020204" pitchFamily="34" charset="0"/>
              </a:rPr>
              <a:t>Recommendations must be compatible with gross public investment in economic infrastructure of between </a:t>
            </a:r>
            <a:r>
              <a:rPr lang="en-GB" b="1" i="1" dirty="0">
                <a:latin typeface="Candara" panose="020E0502030303020204" pitchFamily="34" charset="0"/>
              </a:rPr>
              <a:t>1.0% and 1.2% of GDP in each year</a:t>
            </a:r>
            <a:endParaRPr lang="en-GB" i="1" dirty="0">
              <a:latin typeface="Candara" panose="020E0502030303020204" pitchFamily="34" charset="0"/>
            </a:endParaRPr>
          </a:p>
          <a:p>
            <a:pPr marL="1200150" lvl="2" indent="-285750">
              <a:buClr>
                <a:schemeClr val="accent5">
                  <a:lumMod val="50000"/>
                </a:schemeClr>
              </a:buClr>
              <a:buFont typeface="Arial" panose="020B0604020202020204" pitchFamily="34" charset="0"/>
              <a:buChar char="•"/>
            </a:pPr>
            <a:r>
              <a:rPr lang="en-GB" i="1" dirty="0">
                <a:latin typeface="Candara" panose="020E0502030303020204" pitchFamily="34" charset="0"/>
              </a:rPr>
              <a:t>Provide a transparent assessment of the impact on </a:t>
            </a:r>
            <a:r>
              <a:rPr lang="en-GB" b="1" i="1" dirty="0">
                <a:latin typeface="Candara" panose="020E0502030303020204" pitchFamily="34" charset="0"/>
              </a:rPr>
              <a:t>costs</a:t>
            </a:r>
            <a:r>
              <a:rPr lang="en-GB" i="1" dirty="0">
                <a:latin typeface="Candara" panose="020E0502030303020204" pitchFamily="34" charset="0"/>
              </a:rPr>
              <a:t> to </a:t>
            </a:r>
            <a:r>
              <a:rPr lang="en-GB" b="1" i="1" dirty="0">
                <a:latin typeface="Candara" panose="020E0502030303020204" pitchFamily="34" charset="0"/>
              </a:rPr>
              <a:t>businesses</a:t>
            </a:r>
            <a:r>
              <a:rPr lang="en-GB" i="1" dirty="0">
                <a:latin typeface="Candara" panose="020E0502030303020204" pitchFamily="34" charset="0"/>
              </a:rPr>
              <a:t>, </a:t>
            </a:r>
            <a:r>
              <a:rPr lang="en-GB" b="1" i="1" dirty="0">
                <a:latin typeface="Candara" panose="020E0502030303020204" pitchFamily="34" charset="0"/>
              </a:rPr>
              <a:t>consumers</a:t>
            </a:r>
            <a:r>
              <a:rPr lang="en-GB" i="1" dirty="0">
                <a:latin typeface="Candara" panose="020E0502030303020204" pitchFamily="34" charset="0"/>
              </a:rPr>
              <a:t>, </a:t>
            </a:r>
            <a:r>
              <a:rPr lang="en-GB" b="1" i="1" dirty="0">
                <a:latin typeface="Candara" panose="020E0502030303020204" pitchFamily="34" charset="0"/>
              </a:rPr>
              <a:t>public bodies </a:t>
            </a:r>
            <a:r>
              <a:rPr lang="en-GB" i="1" dirty="0">
                <a:latin typeface="Candara" panose="020E0502030303020204" pitchFamily="34" charset="0"/>
              </a:rPr>
              <a:t>and other </a:t>
            </a:r>
            <a:r>
              <a:rPr lang="en-GB" b="1" i="1" dirty="0">
                <a:latin typeface="Candara" panose="020E0502030303020204" pitchFamily="34" charset="0"/>
              </a:rPr>
              <a:t>end users</a:t>
            </a:r>
          </a:p>
          <a:p>
            <a:endParaRPr lang="en-GB" dirty="0"/>
          </a:p>
        </p:txBody>
      </p:sp>
    </p:spTree>
    <p:extLst>
      <p:ext uri="{BB962C8B-B14F-4D97-AF65-F5344CB8AC3E}">
        <p14:creationId xmlns:p14="http://schemas.microsoft.com/office/powerpoint/2010/main" val="177892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first National Infrastructure Assessment </a:t>
            </a:r>
          </a:p>
        </p:txBody>
      </p:sp>
      <p:sp>
        <p:nvSpPr>
          <p:cNvPr id="5" name="Content Placeholder 5"/>
          <p:cNvSpPr txBox="1">
            <a:spLocks/>
          </p:cNvSpPr>
          <p:nvPr/>
        </p:nvSpPr>
        <p:spPr>
          <a:xfrm>
            <a:off x="838200" y="1690688"/>
            <a:ext cx="7007028" cy="5383897"/>
          </a:xfrm>
          <a:prstGeom prst="rect">
            <a:avLst/>
          </a:prstGeom>
        </p:spPr>
        <p:txBody>
          <a:bodyPr>
            <a:normAutofit/>
          </a:bodyPr>
          <a:lstStyle>
            <a:lvl1pPr marL="285750" indent="-285750" algn="l" defTabSz="1007943" rtl="0" eaLnBrk="1" latinLnBrk="0" hangingPunct="1">
              <a:lnSpc>
                <a:spcPct val="100000"/>
              </a:lnSpc>
              <a:spcBef>
                <a:spcPts val="600"/>
              </a:spcBef>
              <a:buClr>
                <a:schemeClr val="accent1"/>
              </a:buClr>
              <a:buSzPct val="100000"/>
              <a:buFont typeface="Webdings" panose="05030102010509060703" pitchFamily="18" charset="2"/>
              <a:buChar char="4"/>
              <a:defRPr sz="1200" kern="1200" baseline="0">
                <a:solidFill>
                  <a:schemeClr val="tx1"/>
                </a:solidFill>
                <a:latin typeface="+mn-lt"/>
                <a:ea typeface="+mn-ea"/>
                <a:cs typeface="+mn-cs"/>
              </a:defRPr>
            </a:lvl1pPr>
            <a:lvl2pPr marL="612000" indent="-228600" algn="l" defTabSz="1007943" rtl="0" eaLnBrk="1" latinLnBrk="0" hangingPunct="1">
              <a:lnSpc>
                <a:spcPct val="100000"/>
              </a:lnSpc>
              <a:spcBef>
                <a:spcPts val="300"/>
              </a:spcBef>
              <a:buClr>
                <a:schemeClr val="accent1"/>
              </a:buClr>
              <a:buFont typeface="Webdings" panose="05030102010509060703" pitchFamily="18" charset="2"/>
              <a:buChar char="4"/>
              <a:defRPr sz="1200" kern="1200">
                <a:solidFill>
                  <a:schemeClr val="tx1"/>
                </a:solidFill>
                <a:latin typeface="+mn-lt"/>
                <a:ea typeface="+mn-ea"/>
                <a:cs typeface="+mn-cs"/>
              </a:defRPr>
            </a:lvl2pPr>
            <a:lvl3pPr marL="864000" indent="-162000" algn="l" defTabSz="1007943" rtl="0" eaLnBrk="1" latinLnBrk="0" hangingPunct="1">
              <a:lnSpc>
                <a:spcPct val="100000"/>
              </a:lnSpc>
              <a:spcBef>
                <a:spcPts val="300"/>
              </a:spcBef>
              <a:buClr>
                <a:schemeClr val="accent1"/>
              </a:buClr>
              <a:buFont typeface="Wingdings" panose="05000000000000000000" pitchFamily="2" charset="2"/>
              <a:buChar char="§"/>
              <a:defRPr sz="1100" kern="1200">
                <a:solidFill>
                  <a:schemeClr val="tx1"/>
                </a:solidFill>
                <a:latin typeface="+mn-lt"/>
                <a:ea typeface="+mn-ea"/>
                <a:cs typeface="+mn-cs"/>
              </a:defRPr>
            </a:lvl3pPr>
            <a:lvl4pPr marL="1116000" indent="-162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4pPr>
            <a:lvl5pPr marL="1332000" indent="-144000" algn="l" defTabSz="1007943" rtl="0" eaLnBrk="1" latinLnBrk="0" hangingPunct="1">
              <a:lnSpc>
                <a:spcPct val="100000"/>
              </a:lnSpc>
              <a:spcBef>
                <a:spcPts val="300"/>
              </a:spcBef>
              <a:buClr>
                <a:schemeClr val="accent1"/>
              </a:buClr>
              <a:buFont typeface="Wingdings" panose="05000000000000000000" pitchFamily="2" charset="2"/>
              <a:buChar char="§"/>
              <a:defRPr sz="105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buNone/>
            </a:pPr>
            <a:r>
              <a:rPr lang="en-GB" sz="1800" dirty="0">
                <a:latin typeface="Candara" panose="020E0502030303020204" pitchFamily="34" charset="0"/>
              </a:rPr>
              <a:t>Published in July 2018, the first NIA recommendations include:</a:t>
            </a:r>
          </a:p>
          <a:p>
            <a:pPr>
              <a:buClrTx/>
              <a:buFont typeface="Arial" panose="020B0604020202020204" pitchFamily="34" charset="0"/>
              <a:buChar char="•"/>
            </a:pPr>
            <a:r>
              <a:rPr lang="en-GB" sz="1800" dirty="0">
                <a:latin typeface="Candara" panose="020E0502030303020204" pitchFamily="34" charset="0"/>
              </a:rPr>
              <a:t>Nationwide full fibre broadband by 2033</a:t>
            </a:r>
          </a:p>
          <a:p>
            <a:pPr>
              <a:buClrTx/>
              <a:buFont typeface="Arial" panose="020B0604020202020204" pitchFamily="34" charset="0"/>
              <a:buChar char="•"/>
            </a:pPr>
            <a:r>
              <a:rPr lang="en-GB" sz="1800" dirty="0">
                <a:latin typeface="Candara" panose="020E0502030303020204" pitchFamily="34" charset="0"/>
              </a:rPr>
              <a:t>Half of the UK’s power provided by renewables by 2030</a:t>
            </a:r>
          </a:p>
          <a:p>
            <a:pPr>
              <a:buClrTx/>
              <a:buFont typeface="Arial" panose="020B0604020202020204" pitchFamily="34" charset="0"/>
              <a:buChar char="•"/>
            </a:pPr>
            <a:r>
              <a:rPr lang="en-GB" sz="1800" dirty="0">
                <a:latin typeface="Candara" panose="020E0502030303020204" pitchFamily="34" charset="0"/>
              </a:rPr>
              <a:t>Three quarters of plastic packaging recycled by 2030</a:t>
            </a:r>
          </a:p>
          <a:p>
            <a:pPr>
              <a:buClrTx/>
              <a:buFont typeface="Arial" panose="020B0604020202020204" pitchFamily="34" charset="0"/>
              <a:buChar char="•"/>
            </a:pPr>
            <a:r>
              <a:rPr lang="en-GB" sz="1800" dirty="0">
                <a:latin typeface="Candara" panose="020E0502030303020204" pitchFamily="34" charset="0"/>
              </a:rPr>
              <a:t>£43 billion of stable long term transport funding for regional cities</a:t>
            </a:r>
          </a:p>
          <a:p>
            <a:pPr>
              <a:buClrTx/>
              <a:buFont typeface="Arial" panose="020B0604020202020204" pitchFamily="34" charset="0"/>
              <a:buChar char="•"/>
            </a:pPr>
            <a:r>
              <a:rPr lang="en-GB" sz="1800" dirty="0">
                <a:latin typeface="Candara" panose="020E0502030303020204" pitchFamily="34" charset="0"/>
              </a:rPr>
              <a:t>Preparing for 100 per cent electric vehicle sales by 2030</a:t>
            </a:r>
          </a:p>
          <a:p>
            <a:pPr>
              <a:buClrTx/>
              <a:buFont typeface="Arial" panose="020B0604020202020204" pitchFamily="34" charset="0"/>
              <a:buChar char="•"/>
            </a:pPr>
            <a:r>
              <a:rPr lang="en-GB" sz="1800" dirty="0">
                <a:latin typeface="Candara" panose="020E0502030303020204" pitchFamily="34" charset="0"/>
              </a:rPr>
              <a:t>Ensuring resilience to extreme drought</a:t>
            </a:r>
          </a:p>
          <a:p>
            <a:pPr>
              <a:buClrTx/>
              <a:buFont typeface="Arial" panose="020B0604020202020204" pitchFamily="34" charset="0"/>
              <a:buChar char="•"/>
            </a:pPr>
            <a:r>
              <a:rPr lang="en-GB" sz="1800" dirty="0">
                <a:latin typeface="Candara" panose="020E0502030303020204" pitchFamily="34" charset="0"/>
              </a:rPr>
              <a:t>A national standard of flood resilience for all communities by 2050</a:t>
            </a:r>
          </a:p>
          <a:p>
            <a:pPr>
              <a:buClrTx/>
              <a:buFont typeface="Arial" panose="020B0604020202020204" pitchFamily="34" charset="0"/>
              <a:buChar char="•"/>
            </a:pPr>
            <a:endParaRPr lang="en-GB" sz="1800" dirty="0">
              <a:latin typeface="Candara" panose="020E0502030303020204" pitchFamily="34" charset="0"/>
            </a:endParaRPr>
          </a:p>
          <a:p>
            <a:pPr marL="0" indent="0">
              <a:buClrTx/>
              <a:buNone/>
            </a:pPr>
            <a:r>
              <a:rPr lang="en-GB" sz="1800" dirty="0">
                <a:latin typeface="Candara" panose="020E0502030303020204" pitchFamily="34" charset="0"/>
              </a:rPr>
              <a:t>Government has committed to respond with a </a:t>
            </a:r>
            <a:r>
              <a:rPr lang="en-GB" sz="1800" b="1" dirty="0">
                <a:latin typeface="Candara" panose="020E0502030303020204" pitchFamily="34" charset="0"/>
              </a:rPr>
              <a:t>National Infrastructure Strategy. </a:t>
            </a:r>
            <a:endParaRPr lang="en-GB" sz="1800" dirty="0">
              <a:latin typeface="Candara" panose="020E0502030303020204" pitchFamily="34" charset="0"/>
            </a:endParaRPr>
          </a:p>
          <a:p>
            <a:pPr marL="0" indent="0">
              <a:buClrTx/>
              <a:buNone/>
            </a:pPr>
            <a:endParaRPr lang="en-GB" sz="1800" dirty="0">
              <a:latin typeface="Candara" panose="020E0502030303020204" pitchFamily="34" charset="0"/>
            </a:endParaRPr>
          </a:p>
          <a:p>
            <a:pPr marL="0" indent="0">
              <a:buClrTx/>
              <a:buNone/>
            </a:pPr>
            <a:endParaRPr lang="en-GB" sz="1800" dirty="0">
              <a:latin typeface="Candara" panose="020E0502030303020204" pitchFamily="34" charset="0"/>
            </a:endParaRPr>
          </a:p>
          <a:p>
            <a:pPr marL="0" indent="0">
              <a:buNone/>
            </a:pPr>
            <a:endParaRPr lang="en-GB" sz="1400" dirty="0">
              <a:latin typeface="Candara" panose="020E0502030303020204" pitchFamily="34" charset="0"/>
            </a:endParaRPr>
          </a:p>
          <a:p>
            <a:endParaRPr lang="en-GB" sz="1089" dirty="0">
              <a:latin typeface="Candara" panose="020E0502030303020204" pitchFamily="34" charset="0"/>
            </a:endParaRPr>
          </a:p>
        </p:txBody>
      </p:sp>
      <p:sp>
        <p:nvSpPr>
          <p:cNvPr id="3" name="Slide Number Placeholder 2"/>
          <p:cNvSpPr>
            <a:spLocks noGrp="1"/>
          </p:cNvSpPr>
          <p:nvPr>
            <p:ph type="sldNum" sz="quarter" idx="4"/>
          </p:nvPr>
        </p:nvSpPr>
        <p:spPr>
          <a:xfrm>
            <a:off x="7574513" y="6429140"/>
            <a:ext cx="222885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Candara" panose="020E05020303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311798-3E96-47EA-9B5D-43E1E7385E45}" type="slidenum">
              <a:rPr lang="en-GB" smtClean="0"/>
              <a:pPr/>
              <a:t>4</a:t>
            </a:fld>
            <a:endParaRPr lang="en-GB" dirty="0"/>
          </a:p>
        </p:txBody>
      </p:sp>
      <p:pic>
        <p:nvPicPr>
          <p:cNvPr id="6" name="Picture 5"/>
          <p:cNvPicPr>
            <a:picLocks noChangeAspect="1"/>
          </p:cNvPicPr>
          <p:nvPr/>
        </p:nvPicPr>
        <p:blipFill>
          <a:blip r:embed="rId3"/>
          <a:stretch>
            <a:fillRect/>
          </a:stretch>
        </p:blipFill>
        <p:spPr>
          <a:xfrm>
            <a:off x="8115388" y="1595311"/>
            <a:ext cx="3056620" cy="4309122"/>
          </a:xfrm>
          <a:prstGeom prst="rect">
            <a:avLst/>
          </a:prstGeom>
        </p:spPr>
      </p:pic>
    </p:spTree>
    <p:extLst>
      <p:ext uri="{BB962C8B-B14F-4D97-AF65-F5344CB8AC3E}">
        <p14:creationId xmlns:p14="http://schemas.microsoft.com/office/powerpoint/2010/main" val="408834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B171-D94D-4147-90FE-81814F05736C}"/>
              </a:ext>
            </a:extLst>
          </p:cNvPr>
          <p:cNvSpPr>
            <a:spLocks noGrp="1"/>
          </p:cNvSpPr>
          <p:nvPr>
            <p:ph type="title"/>
          </p:nvPr>
        </p:nvSpPr>
        <p:spPr>
          <a:xfrm>
            <a:off x="1438823" y="365125"/>
            <a:ext cx="9914977" cy="507581"/>
          </a:xfrm>
        </p:spPr>
        <p:txBody>
          <a:bodyPr>
            <a:normAutofit fontScale="90000"/>
          </a:bodyPr>
          <a:lstStyle/>
          <a:p>
            <a:r>
              <a:rPr lang="en-GB" dirty="0"/>
              <a:t>Background to the Resilience Study </a:t>
            </a:r>
          </a:p>
        </p:txBody>
      </p:sp>
      <p:sp>
        <p:nvSpPr>
          <p:cNvPr id="5" name="Content Placeholder 2">
            <a:extLst>
              <a:ext uri="{FF2B5EF4-FFF2-40B4-BE49-F238E27FC236}">
                <a16:creationId xmlns:a16="http://schemas.microsoft.com/office/drawing/2014/main" id="{755405BD-7E07-417C-9C05-7231E818B004}"/>
              </a:ext>
            </a:extLst>
          </p:cNvPr>
          <p:cNvSpPr>
            <a:spLocks noGrp="1"/>
          </p:cNvSpPr>
          <p:nvPr>
            <p:ph idx="1"/>
          </p:nvPr>
        </p:nvSpPr>
        <p:spPr>
          <a:xfrm>
            <a:off x="6401399" y="1217916"/>
            <a:ext cx="5285074" cy="3966294"/>
          </a:xfrm>
          <a:ln w="12700">
            <a:solidFill>
              <a:srgbClr val="FF0000"/>
            </a:solidFill>
          </a:ln>
        </p:spPr>
        <p:txBody>
          <a:bodyPr>
            <a:noAutofit/>
          </a:bodyPr>
          <a:lstStyle/>
          <a:p>
            <a:pPr marL="0" indent="0">
              <a:buNone/>
            </a:pPr>
            <a:r>
              <a:rPr lang="en-GB" sz="1800" b="1" dirty="0">
                <a:latin typeface="Candara" panose="020E0502030303020204" pitchFamily="34" charset="0"/>
              </a:rPr>
              <a:t>Terms of reference</a:t>
            </a:r>
            <a:r>
              <a:rPr lang="en-GB" sz="1800" dirty="0">
                <a:latin typeface="Candara" panose="020E0502030303020204" pitchFamily="34" charset="0"/>
              </a:rPr>
              <a:t>. Government asked NIC to:</a:t>
            </a:r>
          </a:p>
          <a:p>
            <a:pPr marL="514350" indent="-514350">
              <a:buAutoNum type="alphaLcParenR"/>
            </a:pPr>
            <a:r>
              <a:rPr lang="en-GB" sz="1600" b="1" dirty="0">
                <a:latin typeface="Candara" panose="020E0502030303020204" pitchFamily="34" charset="0"/>
              </a:rPr>
              <a:t>Review UK and international knowledge </a:t>
            </a:r>
            <a:r>
              <a:rPr lang="en-GB" sz="1600" dirty="0">
                <a:latin typeface="Candara" panose="020E0502030303020204" pitchFamily="34" charset="0"/>
              </a:rPr>
              <a:t>and approaches relating to the resilience of current and future economic infrastructure systems</a:t>
            </a:r>
          </a:p>
          <a:p>
            <a:pPr marL="514350" indent="-514350">
              <a:buAutoNum type="alphaLcParenR"/>
            </a:pPr>
            <a:r>
              <a:rPr lang="en-GB" sz="1600" dirty="0">
                <a:latin typeface="Candara" panose="020E0502030303020204" pitchFamily="34" charset="0"/>
              </a:rPr>
              <a:t>Develop an understanding of </a:t>
            </a:r>
            <a:r>
              <a:rPr lang="en-GB" sz="1600" b="1" dirty="0">
                <a:latin typeface="Candara" panose="020E0502030303020204" pitchFamily="34" charset="0"/>
              </a:rPr>
              <a:t>public expectations </a:t>
            </a:r>
            <a:r>
              <a:rPr lang="en-GB" sz="1600" dirty="0">
                <a:latin typeface="Candara" panose="020E0502030303020204" pitchFamily="34" charset="0"/>
              </a:rPr>
              <a:t>and response to the potential loss of infrastructure services</a:t>
            </a:r>
          </a:p>
          <a:p>
            <a:pPr marL="514350" indent="-514350">
              <a:buAutoNum type="alphaLcParenR"/>
            </a:pPr>
            <a:r>
              <a:rPr lang="en-GB" sz="1600" b="1" dirty="0">
                <a:latin typeface="Candara" panose="020E0502030303020204" pitchFamily="34" charset="0"/>
              </a:rPr>
              <a:t>Develop an analytical approach </a:t>
            </a:r>
            <a:r>
              <a:rPr lang="en-GB" sz="1600" dirty="0">
                <a:latin typeface="Candara" panose="020E0502030303020204" pitchFamily="34" charset="0"/>
              </a:rPr>
              <a:t>that can be used to better understand the resilience of economic infrastructure systems, and the costs and benefits of measures to improve this</a:t>
            </a:r>
          </a:p>
          <a:p>
            <a:pPr marL="514350" indent="-514350">
              <a:buAutoNum type="alphaLcParenR"/>
            </a:pPr>
            <a:r>
              <a:rPr lang="en-GB" sz="1600" dirty="0">
                <a:latin typeface="Candara" panose="020E0502030303020204" pitchFamily="34" charset="0"/>
              </a:rPr>
              <a:t>Undertake pilot analysis of infrastructure systems to </a:t>
            </a:r>
            <a:r>
              <a:rPr lang="en-GB" sz="1600" b="1" dirty="0">
                <a:latin typeface="Candara" panose="020E0502030303020204" pitchFamily="34" charset="0"/>
              </a:rPr>
              <a:t>identify actions to improve resilience</a:t>
            </a:r>
          </a:p>
          <a:p>
            <a:pPr marL="514350" indent="-514350">
              <a:buAutoNum type="alphaLcParenR"/>
            </a:pPr>
            <a:r>
              <a:rPr lang="en-GB" sz="1600" dirty="0">
                <a:latin typeface="Candara" panose="020E0502030303020204" pitchFamily="34" charset="0"/>
              </a:rPr>
              <a:t>Make </a:t>
            </a:r>
            <a:r>
              <a:rPr lang="en-GB" sz="1600" b="1" dirty="0">
                <a:latin typeface="Candara" panose="020E0502030303020204" pitchFamily="34" charset="0"/>
              </a:rPr>
              <a:t>recommendations</a:t>
            </a:r>
            <a:r>
              <a:rPr lang="en-GB" sz="1600" dirty="0">
                <a:latin typeface="Candara" panose="020E0502030303020204" pitchFamily="34" charset="0"/>
              </a:rPr>
              <a:t> to government</a:t>
            </a:r>
          </a:p>
        </p:txBody>
      </p:sp>
      <p:sp>
        <p:nvSpPr>
          <p:cNvPr id="3" name="TextBox 2">
            <a:extLst>
              <a:ext uri="{FF2B5EF4-FFF2-40B4-BE49-F238E27FC236}">
                <a16:creationId xmlns:a16="http://schemas.microsoft.com/office/drawing/2014/main" id="{1AA3D8AC-0ED4-4CC1-BF64-92B1D0A093EE}"/>
              </a:ext>
            </a:extLst>
          </p:cNvPr>
          <p:cNvSpPr txBox="1"/>
          <p:nvPr/>
        </p:nvSpPr>
        <p:spPr>
          <a:xfrm>
            <a:off x="1868784" y="5367258"/>
            <a:ext cx="9259100" cy="1354217"/>
          </a:xfrm>
          <a:prstGeom prst="rect">
            <a:avLst/>
          </a:prstGeom>
          <a:noFill/>
          <a:ln w="12700">
            <a:noFill/>
          </a:ln>
        </p:spPr>
        <p:txBody>
          <a:bodyPr wrap="square" rtlCol="0">
            <a:spAutoFit/>
          </a:bodyPr>
          <a:lstStyle/>
          <a:p>
            <a:r>
              <a:rPr lang="en-GB" dirty="0"/>
              <a:t>We didn’t cover the NIC’s full remit for this study, only:</a:t>
            </a:r>
          </a:p>
          <a:p>
            <a:pPr marL="285750" indent="-285750">
              <a:buFont typeface="Arial" panose="020B0604020202020204" pitchFamily="34" charset="0"/>
              <a:buChar char="•"/>
            </a:pPr>
            <a:r>
              <a:rPr lang="en-GB" sz="1600" dirty="0"/>
              <a:t>Water and wastewater </a:t>
            </a:r>
          </a:p>
          <a:p>
            <a:pPr marL="285750" indent="-285750">
              <a:buFont typeface="Arial" panose="020B0604020202020204" pitchFamily="34" charset="0"/>
              <a:buChar char="•"/>
            </a:pPr>
            <a:r>
              <a:rPr lang="en-GB" sz="1600" dirty="0"/>
              <a:t>Energy (electricity and gas)</a:t>
            </a:r>
          </a:p>
          <a:p>
            <a:pPr marL="285750" indent="-285750">
              <a:buFont typeface="Arial" panose="020B0604020202020204" pitchFamily="34" charset="0"/>
              <a:buChar char="•"/>
            </a:pPr>
            <a:r>
              <a:rPr lang="en-GB" sz="1600" dirty="0"/>
              <a:t>Transport (road and rail) </a:t>
            </a:r>
          </a:p>
          <a:p>
            <a:pPr marL="285750" indent="-285750">
              <a:buFont typeface="Arial" panose="020B0604020202020204" pitchFamily="34" charset="0"/>
              <a:buChar char="•"/>
            </a:pPr>
            <a:r>
              <a:rPr lang="en-GB" sz="1600" dirty="0"/>
              <a:t>Digital communications (fixed line and mobile) </a:t>
            </a:r>
          </a:p>
        </p:txBody>
      </p:sp>
      <p:sp>
        <p:nvSpPr>
          <p:cNvPr id="8" name="Slide Number Placeholder 7">
            <a:extLst>
              <a:ext uri="{FF2B5EF4-FFF2-40B4-BE49-F238E27FC236}">
                <a16:creationId xmlns:a16="http://schemas.microsoft.com/office/drawing/2014/main" id="{4D17AC6A-F733-4F4B-8F9F-571644211D43}"/>
              </a:ext>
            </a:extLst>
          </p:cNvPr>
          <p:cNvSpPr>
            <a:spLocks noGrp="1"/>
          </p:cNvSpPr>
          <p:nvPr>
            <p:ph type="sldNum" sz="quarter" idx="12"/>
          </p:nvPr>
        </p:nvSpPr>
        <p:spPr/>
        <p:txBody>
          <a:bodyPr/>
          <a:lstStyle/>
          <a:p>
            <a:fld id="{86311798-3E96-47EA-9B5D-43E1E7385E45}" type="slidenum">
              <a:rPr lang="en-GB" smtClean="0"/>
              <a:pPr/>
              <a:t>5</a:t>
            </a:fld>
            <a:endParaRPr lang="en-GB" dirty="0"/>
          </a:p>
        </p:txBody>
      </p:sp>
      <p:sp>
        <p:nvSpPr>
          <p:cNvPr id="4" name="Rectangle 3">
            <a:extLst>
              <a:ext uri="{FF2B5EF4-FFF2-40B4-BE49-F238E27FC236}">
                <a16:creationId xmlns:a16="http://schemas.microsoft.com/office/drawing/2014/main" id="{89D308F5-3466-4E51-9CC8-43E061C27B6C}"/>
              </a:ext>
            </a:extLst>
          </p:cNvPr>
          <p:cNvSpPr/>
          <p:nvPr/>
        </p:nvSpPr>
        <p:spPr>
          <a:xfrm>
            <a:off x="1438823" y="1014424"/>
            <a:ext cx="4324350" cy="1938992"/>
          </a:xfrm>
          <a:prstGeom prst="rect">
            <a:avLst/>
          </a:prstGeom>
        </p:spPr>
        <p:txBody>
          <a:bodyPr wrap="square">
            <a:spAutoFit/>
          </a:bodyPr>
          <a:lstStyle/>
          <a:p>
            <a:r>
              <a:rPr lang="en-GB" b="1" dirty="0">
                <a:latin typeface="Candara" panose="020E0502030303020204" pitchFamily="34" charset="0"/>
              </a:rPr>
              <a:t>Study commenced Oct 2018</a:t>
            </a:r>
          </a:p>
          <a:p>
            <a:pPr marL="742950" lvl="1" indent="-285750">
              <a:buFont typeface="Arial" panose="020B0604020202020204" pitchFamily="34" charset="0"/>
              <a:buChar char="•"/>
            </a:pPr>
            <a:r>
              <a:rPr lang="en-GB" sz="1600" dirty="0">
                <a:latin typeface="Candara" panose="020E0502030303020204" pitchFamily="34" charset="0"/>
                <a:hlinkClick r:id="rId4"/>
              </a:rPr>
              <a:t>Public consultation </a:t>
            </a:r>
            <a:endParaRPr lang="en-GB" sz="1600" dirty="0">
              <a:latin typeface="Candara" panose="020E0502030303020204" pitchFamily="34" charset="0"/>
            </a:endParaRPr>
          </a:p>
          <a:p>
            <a:pPr marL="742950" lvl="1" indent="-285750">
              <a:buFont typeface="Arial" panose="020B0604020202020204" pitchFamily="34" charset="0"/>
              <a:buChar char="•"/>
            </a:pPr>
            <a:r>
              <a:rPr lang="en-GB" sz="1600" dirty="0">
                <a:latin typeface="Candara" panose="020E0502030303020204" pitchFamily="34" charset="0"/>
                <a:hlinkClick r:id="rId5"/>
              </a:rPr>
              <a:t>Social research</a:t>
            </a:r>
            <a:endParaRPr lang="en-GB" sz="1600" dirty="0">
              <a:latin typeface="Candara" panose="020E0502030303020204" pitchFamily="34" charset="0"/>
            </a:endParaRPr>
          </a:p>
          <a:p>
            <a:r>
              <a:rPr lang="en-GB" b="1" dirty="0">
                <a:latin typeface="Candara" panose="020E0502030303020204" pitchFamily="34" charset="0"/>
                <a:hlinkClick r:id="rId6"/>
              </a:rPr>
              <a:t>Scoping report </a:t>
            </a:r>
            <a:r>
              <a:rPr lang="en-GB" b="1" dirty="0">
                <a:latin typeface="Candara" panose="020E0502030303020204" pitchFamily="34" charset="0"/>
              </a:rPr>
              <a:t>Sep 2019</a:t>
            </a:r>
          </a:p>
          <a:p>
            <a:pPr marL="742950" lvl="1" indent="-285750">
              <a:buFont typeface="Arial" panose="020B0604020202020204" pitchFamily="34" charset="0"/>
              <a:buChar char="•"/>
            </a:pPr>
            <a:r>
              <a:rPr lang="en-GB" sz="1600" dirty="0">
                <a:latin typeface="Candara" panose="020E0502030303020204" pitchFamily="34" charset="0"/>
                <a:hlinkClick r:id="rId7"/>
              </a:rPr>
              <a:t>Call for evidence</a:t>
            </a:r>
            <a:endParaRPr lang="en-GB" sz="1600" dirty="0">
              <a:latin typeface="Candara" panose="020E0502030303020204" pitchFamily="34" charset="0"/>
            </a:endParaRPr>
          </a:p>
          <a:p>
            <a:r>
              <a:rPr lang="en-GB" b="1" dirty="0">
                <a:latin typeface="Candara" panose="020E0502030303020204" pitchFamily="34" charset="0"/>
                <a:hlinkClick r:id="rId8"/>
              </a:rPr>
              <a:t>Regulation study </a:t>
            </a:r>
            <a:r>
              <a:rPr lang="en-GB" b="1" dirty="0">
                <a:latin typeface="Candara" panose="020E0502030303020204" pitchFamily="34" charset="0"/>
              </a:rPr>
              <a:t>published Oct 2019</a:t>
            </a:r>
          </a:p>
          <a:p>
            <a:r>
              <a:rPr lang="en-GB" b="1" dirty="0">
                <a:latin typeface="Candara" panose="020E0502030303020204" pitchFamily="34" charset="0"/>
                <a:hlinkClick r:id="rId9"/>
              </a:rPr>
              <a:t>Final report </a:t>
            </a:r>
            <a:r>
              <a:rPr lang="en-GB" b="1" dirty="0">
                <a:latin typeface="Candara" panose="020E0502030303020204" pitchFamily="34" charset="0"/>
              </a:rPr>
              <a:t>published May 2020</a:t>
            </a:r>
          </a:p>
        </p:txBody>
      </p:sp>
      <p:pic>
        <p:nvPicPr>
          <p:cNvPr id="10" name="Picture 9">
            <a:hlinkClick r:id="rId6"/>
            <a:extLst>
              <a:ext uri="{FF2B5EF4-FFF2-40B4-BE49-F238E27FC236}">
                <a16:creationId xmlns:a16="http://schemas.microsoft.com/office/drawing/2014/main" id="{342738B1-21A9-4FB4-9A04-4E24216D1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8784" y="3044940"/>
            <a:ext cx="1511789" cy="2139269"/>
          </a:xfrm>
          <a:prstGeom prst="rect">
            <a:avLst/>
          </a:prstGeom>
        </p:spPr>
      </p:pic>
      <p:graphicFrame>
        <p:nvGraphicFramePr>
          <p:cNvPr id="11" name="Object 10">
            <a:hlinkClick r:id="rId9"/>
            <a:extLst>
              <a:ext uri="{FF2B5EF4-FFF2-40B4-BE49-F238E27FC236}">
                <a16:creationId xmlns:a16="http://schemas.microsoft.com/office/drawing/2014/main" id="{1E7A8EA4-2BBC-4EAD-B8F2-3D7C4F68CA62}"/>
              </a:ext>
            </a:extLst>
          </p:cNvPr>
          <p:cNvGraphicFramePr>
            <a:graphicFrameLocks noChangeAspect="1"/>
          </p:cNvGraphicFramePr>
          <p:nvPr>
            <p:extLst>
              <p:ext uri="{D42A27DB-BD31-4B8C-83A1-F6EECF244321}">
                <p14:modId xmlns:p14="http://schemas.microsoft.com/office/powerpoint/2010/main" val="2624948605"/>
              </p:ext>
            </p:extLst>
          </p:nvPr>
        </p:nvGraphicFramePr>
        <p:xfrm>
          <a:off x="3984573" y="3044940"/>
          <a:ext cx="1511789" cy="2142137"/>
        </p:xfrm>
        <a:graphic>
          <a:graphicData uri="http://schemas.openxmlformats.org/presentationml/2006/ole">
            <mc:AlternateContent xmlns:mc="http://schemas.openxmlformats.org/markup-compatibility/2006">
              <mc:Choice xmlns:v="urn:schemas-microsoft-com:vml" Requires="v">
                <p:oleObj spid="_x0000_s2052" name="Bitmap Image" r:id="rId11" imgW="3670200" imgH="5200560" progId="Paint.Picture">
                  <p:embed/>
                </p:oleObj>
              </mc:Choice>
              <mc:Fallback>
                <p:oleObj name="Bitmap Image" r:id="rId11" imgW="3670200" imgH="5200560" progId="Paint.Picture">
                  <p:embed/>
                  <p:pic>
                    <p:nvPicPr>
                      <p:cNvPr id="11" name="Object 10">
                        <a:hlinkClick r:id="rId9"/>
                        <a:extLst>
                          <a:ext uri="{FF2B5EF4-FFF2-40B4-BE49-F238E27FC236}">
                            <a16:creationId xmlns:a16="http://schemas.microsoft.com/office/drawing/2014/main" id="{1E7A8EA4-2BBC-4EAD-B8F2-3D7C4F68CA62}"/>
                          </a:ext>
                        </a:extLst>
                      </p:cNvPr>
                      <p:cNvPicPr/>
                      <p:nvPr/>
                    </p:nvPicPr>
                    <p:blipFill>
                      <a:blip r:embed="rId12"/>
                      <a:stretch>
                        <a:fillRect/>
                      </a:stretch>
                    </p:blipFill>
                    <p:spPr>
                      <a:xfrm>
                        <a:off x="3984573" y="3044940"/>
                        <a:ext cx="1511789" cy="2142137"/>
                      </a:xfrm>
                      <a:prstGeom prst="rect">
                        <a:avLst/>
                      </a:prstGeom>
                    </p:spPr>
                  </p:pic>
                </p:oleObj>
              </mc:Fallback>
            </mc:AlternateContent>
          </a:graphicData>
        </a:graphic>
      </p:graphicFrame>
    </p:spTree>
    <p:extLst>
      <p:ext uri="{BB962C8B-B14F-4D97-AF65-F5344CB8AC3E}">
        <p14:creationId xmlns:p14="http://schemas.microsoft.com/office/powerpoint/2010/main" val="2055696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35A3-ED21-4A2B-BBA7-E0FC993FDFE6}"/>
              </a:ext>
            </a:extLst>
          </p:cNvPr>
          <p:cNvSpPr>
            <a:spLocks noGrp="1"/>
          </p:cNvSpPr>
          <p:nvPr>
            <p:ph type="title"/>
          </p:nvPr>
        </p:nvSpPr>
        <p:spPr>
          <a:xfrm>
            <a:off x="1123406" y="630238"/>
            <a:ext cx="10972800" cy="365125"/>
          </a:xfrm>
        </p:spPr>
        <p:txBody>
          <a:bodyPr>
            <a:normAutofit fontScale="90000"/>
          </a:bodyPr>
          <a:lstStyle/>
          <a:p>
            <a:r>
              <a:rPr lang="en-GB" b="1" dirty="0"/>
              <a:t>Key messages in the final report</a:t>
            </a:r>
            <a:endParaRPr lang="en-GB" dirty="0"/>
          </a:p>
        </p:txBody>
      </p:sp>
      <p:sp>
        <p:nvSpPr>
          <p:cNvPr id="3" name="Content Placeholder 2">
            <a:extLst>
              <a:ext uri="{FF2B5EF4-FFF2-40B4-BE49-F238E27FC236}">
                <a16:creationId xmlns:a16="http://schemas.microsoft.com/office/drawing/2014/main" id="{BEE50D63-3AD7-456E-977E-3599F961D2E4}"/>
              </a:ext>
            </a:extLst>
          </p:cNvPr>
          <p:cNvSpPr>
            <a:spLocks noGrp="1"/>
          </p:cNvSpPr>
          <p:nvPr>
            <p:ph idx="1"/>
          </p:nvPr>
        </p:nvSpPr>
        <p:spPr>
          <a:xfrm>
            <a:off x="829490" y="1312840"/>
            <a:ext cx="7346102" cy="5016500"/>
          </a:xfrm>
        </p:spPr>
        <p:txBody>
          <a:bodyPr>
            <a:normAutofit fontScale="32500" lnSpcReduction="20000"/>
          </a:bodyPr>
          <a:lstStyle/>
          <a:p>
            <a:pPr marL="0" indent="0">
              <a:spcBef>
                <a:spcPts val="1800"/>
              </a:spcBef>
              <a:buNone/>
            </a:pPr>
            <a:r>
              <a:rPr lang="en-GB" sz="4800" dirty="0">
                <a:latin typeface="Candara" panose="020E0502030303020204" pitchFamily="34" charset="0"/>
              </a:rPr>
              <a:t>We need to: </a:t>
            </a:r>
          </a:p>
          <a:p>
            <a:pPr>
              <a:spcBef>
                <a:spcPts val="1800"/>
              </a:spcBef>
            </a:pPr>
            <a:r>
              <a:rPr lang="en-GB" sz="4800" dirty="0">
                <a:latin typeface="Candara" panose="020E0502030303020204" pitchFamily="34" charset="0"/>
              </a:rPr>
              <a:t>Face uncomfortable truths, make decisions</a:t>
            </a:r>
          </a:p>
          <a:p>
            <a:pPr>
              <a:spcBef>
                <a:spcPts val="1800"/>
              </a:spcBef>
            </a:pPr>
            <a:r>
              <a:rPr lang="en-GB" sz="4800" dirty="0">
                <a:latin typeface="Candara" panose="020E0502030303020204" pitchFamily="34" charset="0"/>
              </a:rPr>
              <a:t>Value resilience properly</a:t>
            </a:r>
          </a:p>
          <a:p>
            <a:pPr>
              <a:spcBef>
                <a:spcPts val="1800"/>
              </a:spcBef>
            </a:pPr>
            <a:r>
              <a:rPr lang="en-GB" sz="4800" dirty="0">
                <a:latin typeface="Candara" panose="020E0502030303020204" pitchFamily="34" charset="0"/>
              </a:rPr>
              <a:t>Proactively test and plan</a:t>
            </a:r>
          </a:p>
          <a:p>
            <a:pPr>
              <a:spcBef>
                <a:spcPts val="1800"/>
              </a:spcBef>
            </a:pPr>
            <a:r>
              <a:rPr lang="en-GB" sz="4800" dirty="0">
                <a:latin typeface="Candara" panose="020E0502030303020204" pitchFamily="34" charset="0"/>
              </a:rPr>
              <a:t>Take opportunities to adapt</a:t>
            </a:r>
          </a:p>
          <a:p>
            <a:pPr marL="0" indent="0">
              <a:buNone/>
            </a:pPr>
            <a:endParaRPr lang="en-GB" sz="4800" dirty="0">
              <a:latin typeface="Candara" panose="020E0502030303020204" pitchFamily="34" charset="0"/>
            </a:endParaRPr>
          </a:p>
          <a:p>
            <a:pPr marL="0" indent="0">
              <a:buNone/>
            </a:pPr>
            <a:r>
              <a:rPr lang="en-GB" sz="4800" dirty="0">
                <a:latin typeface="Candara" panose="020E0502030303020204" pitchFamily="34" charset="0"/>
              </a:rPr>
              <a:t>We recommend doing this through: </a:t>
            </a:r>
          </a:p>
          <a:p>
            <a:pPr marL="514350" indent="-514350">
              <a:buFont typeface="+mj-lt"/>
              <a:buAutoNum type="arabicPeriod"/>
            </a:pPr>
            <a:r>
              <a:rPr lang="en-GB" sz="4800" b="1" dirty="0">
                <a:latin typeface="Candara" panose="020E0502030303020204" pitchFamily="34" charset="0"/>
              </a:rPr>
              <a:t>A framework for thinking about resilience</a:t>
            </a:r>
          </a:p>
          <a:p>
            <a:pPr marL="514350" indent="-514350">
              <a:buFont typeface="+mj-lt"/>
              <a:buAutoNum type="arabicPeriod"/>
            </a:pPr>
            <a:r>
              <a:rPr lang="en-GB" sz="4800" b="1" dirty="0">
                <a:latin typeface="Candara" panose="020E0502030303020204" pitchFamily="34" charset="0"/>
              </a:rPr>
              <a:t>Supported by three recommendations</a:t>
            </a:r>
            <a:r>
              <a:rPr lang="en-GB" sz="4800" b="1" dirty="0"/>
              <a:t>:</a:t>
            </a:r>
            <a:r>
              <a:rPr lang="en-GB" sz="4800" b="1" dirty="0">
                <a:latin typeface="Candara" panose="020E0502030303020204" pitchFamily="34" charset="0"/>
              </a:rPr>
              <a:t> </a:t>
            </a:r>
          </a:p>
          <a:p>
            <a:pPr marL="971550" lvl="1" indent="-514350">
              <a:spcBef>
                <a:spcPts val="1800"/>
              </a:spcBef>
              <a:buFont typeface="+mj-lt"/>
              <a:buAutoNum type="alphaLcParenR"/>
            </a:pPr>
            <a:r>
              <a:rPr lang="en-GB" sz="4800" b="1" dirty="0">
                <a:latin typeface="Candara" panose="020E0502030303020204" pitchFamily="34" charset="0"/>
              </a:rPr>
              <a:t>government should publish a full set of resilience standards every five years</a:t>
            </a:r>
          </a:p>
          <a:p>
            <a:pPr marL="971550" lvl="1" indent="-514350">
              <a:spcBef>
                <a:spcPts val="1800"/>
              </a:spcBef>
              <a:buFont typeface="+mj-lt"/>
              <a:buAutoNum type="alphaLcParenR"/>
            </a:pPr>
            <a:r>
              <a:rPr lang="en-GB" sz="4800" b="1" dirty="0">
                <a:latin typeface="Candara" panose="020E0502030303020204" pitchFamily="34" charset="0"/>
              </a:rPr>
              <a:t>infrastructure operators should carry out regular and proportionate stress tests</a:t>
            </a:r>
          </a:p>
          <a:p>
            <a:pPr marL="971550" lvl="1" indent="-514350">
              <a:spcBef>
                <a:spcPts val="1800"/>
              </a:spcBef>
              <a:buFont typeface="+mj-lt"/>
              <a:buAutoNum type="alphaLcParenR"/>
            </a:pPr>
            <a:r>
              <a:rPr lang="en-GB" sz="4800" b="1" dirty="0">
                <a:latin typeface="Candara" panose="020E0502030303020204" pitchFamily="34" charset="0"/>
              </a:rPr>
              <a:t>Infrastructure operators should develop and maintain long term resilience strategies</a:t>
            </a:r>
            <a:endParaRPr lang="en-GB" sz="4800" dirty="0">
              <a:latin typeface="Candara" panose="020E0502030303020204" pitchFamily="34" charset="0"/>
            </a:endParaRPr>
          </a:p>
          <a:p>
            <a:pPr>
              <a:spcBef>
                <a:spcPts val="1800"/>
              </a:spcBef>
            </a:pPr>
            <a:endParaRPr lang="en-GB" dirty="0">
              <a:latin typeface="Candara" panose="020E0502030303020204" pitchFamily="34" charset="0"/>
            </a:endParaRPr>
          </a:p>
        </p:txBody>
      </p:sp>
      <p:sp>
        <p:nvSpPr>
          <p:cNvPr id="4" name="Slide Number Placeholder 3">
            <a:extLst>
              <a:ext uri="{FF2B5EF4-FFF2-40B4-BE49-F238E27FC236}">
                <a16:creationId xmlns:a16="http://schemas.microsoft.com/office/drawing/2014/main" id="{EFEE463E-CEDB-42D7-9D10-C45479A2FE29}"/>
              </a:ext>
            </a:extLst>
          </p:cNvPr>
          <p:cNvSpPr>
            <a:spLocks noGrp="1"/>
          </p:cNvSpPr>
          <p:nvPr>
            <p:ph type="sldNum" sz="quarter" idx="12"/>
          </p:nvPr>
        </p:nvSpPr>
        <p:spPr/>
        <p:txBody>
          <a:bodyPr/>
          <a:lstStyle/>
          <a:p>
            <a:fld id="{86311798-3E96-47EA-9B5D-43E1E7385E45}" type="slidenum">
              <a:rPr lang="en-GB" smtClean="0"/>
              <a:pPr/>
              <a:t>6</a:t>
            </a:fld>
            <a:endParaRPr lang="en-GB" dirty="0"/>
          </a:p>
        </p:txBody>
      </p:sp>
      <p:graphicFrame>
        <p:nvGraphicFramePr>
          <p:cNvPr id="15" name="Object 14">
            <a:hlinkClick r:id="rId4"/>
            <a:extLst>
              <a:ext uri="{FF2B5EF4-FFF2-40B4-BE49-F238E27FC236}">
                <a16:creationId xmlns:a16="http://schemas.microsoft.com/office/drawing/2014/main" id="{33E3E29D-1932-4427-A170-76E9F487F64C}"/>
              </a:ext>
            </a:extLst>
          </p:cNvPr>
          <p:cNvGraphicFramePr>
            <a:graphicFrameLocks noChangeAspect="1"/>
          </p:cNvGraphicFramePr>
          <p:nvPr>
            <p:extLst>
              <p:ext uri="{D42A27DB-BD31-4B8C-83A1-F6EECF244321}">
                <p14:modId xmlns:p14="http://schemas.microsoft.com/office/powerpoint/2010/main" val="479443049"/>
              </p:ext>
            </p:extLst>
          </p:nvPr>
        </p:nvGraphicFramePr>
        <p:xfrm>
          <a:off x="8397450" y="1312840"/>
          <a:ext cx="3169499" cy="4491037"/>
        </p:xfrm>
        <a:graphic>
          <a:graphicData uri="http://schemas.openxmlformats.org/presentationml/2006/ole">
            <mc:AlternateContent xmlns:mc="http://schemas.openxmlformats.org/markup-compatibility/2006">
              <mc:Choice xmlns:v="urn:schemas-microsoft-com:vml" Requires="v">
                <p:oleObj spid="_x0000_s3076" name="Bitmap Image" r:id="rId5" imgW="3670200" imgH="5200560" progId="Paint.Picture">
                  <p:embed/>
                </p:oleObj>
              </mc:Choice>
              <mc:Fallback>
                <p:oleObj name="Bitmap Image" r:id="rId5" imgW="3670200" imgH="5200560" progId="Paint.Picture">
                  <p:embed/>
                  <p:pic>
                    <p:nvPicPr>
                      <p:cNvPr id="15" name="Object 14">
                        <a:hlinkClick r:id="rId4"/>
                        <a:extLst>
                          <a:ext uri="{FF2B5EF4-FFF2-40B4-BE49-F238E27FC236}">
                            <a16:creationId xmlns:a16="http://schemas.microsoft.com/office/drawing/2014/main" id="{33E3E29D-1932-4427-A170-76E9F487F64C}"/>
                          </a:ext>
                        </a:extLst>
                      </p:cNvPr>
                      <p:cNvPicPr/>
                      <p:nvPr/>
                    </p:nvPicPr>
                    <p:blipFill>
                      <a:blip r:embed="rId6"/>
                      <a:stretch>
                        <a:fillRect/>
                      </a:stretch>
                    </p:blipFill>
                    <p:spPr>
                      <a:xfrm>
                        <a:off x="8397450" y="1312840"/>
                        <a:ext cx="3169499" cy="4491037"/>
                      </a:xfrm>
                      <a:prstGeom prst="rect">
                        <a:avLst/>
                      </a:prstGeom>
                    </p:spPr>
                  </p:pic>
                </p:oleObj>
              </mc:Fallback>
            </mc:AlternateContent>
          </a:graphicData>
        </a:graphic>
      </p:graphicFrame>
    </p:spTree>
    <p:extLst>
      <p:ext uri="{BB962C8B-B14F-4D97-AF65-F5344CB8AC3E}">
        <p14:creationId xmlns:p14="http://schemas.microsoft.com/office/powerpoint/2010/main" val="4241841200"/>
      </p:ext>
    </p:extLst>
  </p:cSld>
  <p:clrMapOvr>
    <a:masterClrMapping/>
  </p:clrMapOvr>
  <mc:AlternateContent xmlns:mc="http://schemas.openxmlformats.org/markup-compatibility/2006" xmlns:p14="http://schemas.microsoft.com/office/powerpoint/2010/main">
    <mc:Choice Requires="p14">
      <p:transition spd="slow" p14:dur="2000" advTm="1904"/>
    </mc:Choice>
    <mc:Fallback xmlns="">
      <p:transition spd="slow" advTm="190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4A6FF-4457-420A-9DFF-E403A8B19CF6}"/>
              </a:ext>
            </a:extLst>
          </p:cNvPr>
          <p:cNvSpPr>
            <a:spLocks noGrp="1"/>
          </p:cNvSpPr>
          <p:nvPr>
            <p:ph type="title"/>
          </p:nvPr>
        </p:nvSpPr>
        <p:spPr/>
        <p:txBody>
          <a:bodyPr>
            <a:normAutofit/>
          </a:bodyPr>
          <a:lstStyle/>
          <a:p>
            <a:r>
              <a:rPr lang="en-GB" b="1" dirty="0"/>
              <a:t>Strategic context</a:t>
            </a:r>
          </a:p>
        </p:txBody>
      </p:sp>
      <p:sp>
        <p:nvSpPr>
          <p:cNvPr id="3" name="Content Placeholder 2">
            <a:extLst>
              <a:ext uri="{FF2B5EF4-FFF2-40B4-BE49-F238E27FC236}">
                <a16:creationId xmlns:a16="http://schemas.microsoft.com/office/drawing/2014/main" id="{53F4E3F1-62A0-4D3B-877F-2930F2A7424F}"/>
              </a:ext>
            </a:extLst>
          </p:cNvPr>
          <p:cNvSpPr>
            <a:spLocks noGrp="1"/>
          </p:cNvSpPr>
          <p:nvPr>
            <p:ph idx="1"/>
          </p:nvPr>
        </p:nvSpPr>
        <p:spPr>
          <a:xfrm>
            <a:off x="1073427" y="1343944"/>
            <a:ext cx="9418775" cy="5012406"/>
          </a:xfrm>
        </p:spPr>
        <p:txBody>
          <a:bodyPr vert="horz" lIns="91440" tIns="45720" rIns="91440" bIns="45720" rtlCol="0" anchor="t">
            <a:normAutofit lnSpcReduction="10000"/>
          </a:bodyPr>
          <a:lstStyle/>
          <a:p>
            <a:r>
              <a:rPr lang="en-GB" dirty="0">
                <a:latin typeface="Candara" panose="020E0502030303020204" pitchFamily="34" charset="0"/>
              </a:rPr>
              <a:t>UK relies on infrastructure services. The lack of prolonged or widespread infrastructure failures </a:t>
            </a:r>
            <a:r>
              <a:rPr lang="en-GB" dirty="0"/>
              <a:t>cannot lead to complacency.  </a:t>
            </a:r>
            <a:endParaRPr lang="en-GB" dirty="0">
              <a:latin typeface="Candara" panose="020E0502030303020204" pitchFamily="34" charset="0"/>
            </a:endParaRPr>
          </a:p>
          <a:p>
            <a:r>
              <a:rPr lang="en-GB" dirty="0">
                <a:latin typeface="Candara" panose="020E0502030303020204" pitchFamily="34" charset="0"/>
              </a:rPr>
              <a:t>Recent disruptions have revealed vulnerabilities</a:t>
            </a:r>
          </a:p>
          <a:p>
            <a:pPr lvl="1"/>
            <a:r>
              <a:rPr lang="en-GB" dirty="0">
                <a:latin typeface="Candara" panose="020E0502030303020204" pitchFamily="34" charset="0"/>
              </a:rPr>
              <a:t>Aug 2019 power cut, Storm Dennis 2020, 2018 Rail Timetabling </a:t>
            </a:r>
          </a:p>
          <a:p>
            <a:r>
              <a:rPr lang="en-GB" dirty="0">
                <a:latin typeface="Candara" panose="020E0502030303020204" pitchFamily="34" charset="0"/>
              </a:rPr>
              <a:t>Covid19</a:t>
            </a:r>
          </a:p>
          <a:p>
            <a:r>
              <a:rPr lang="en-GB" dirty="0">
                <a:latin typeface="Candara" panose="020E0502030303020204" pitchFamily="34" charset="0"/>
              </a:rPr>
              <a:t>Major infrastructure projects on the horizon</a:t>
            </a:r>
          </a:p>
          <a:p>
            <a:pPr lvl="1"/>
            <a:r>
              <a:rPr lang="en-GB" dirty="0">
                <a:latin typeface="Candara" panose="020E0502030303020204" pitchFamily="34" charset="0"/>
              </a:rPr>
              <a:t>High speed rail, 5G, renewables, reservoirs</a:t>
            </a:r>
          </a:p>
          <a:p>
            <a:r>
              <a:rPr lang="en-GB" dirty="0">
                <a:latin typeface="Candara" panose="020E0502030303020204" pitchFamily="34" charset="0"/>
              </a:rPr>
              <a:t>Known challenges</a:t>
            </a:r>
          </a:p>
          <a:p>
            <a:pPr lvl="1"/>
            <a:r>
              <a:rPr lang="en-GB" dirty="0">
                <a:latin typeface="Candara" panose="020E0502030303020204" pitchFamily="34" charset="0"/>
              </a:rPr>
              <a:t>Climate change, demographic change, economic constraints</a:t>
            </a:r>
          </a:p>
          <a:p>
            <a:r>
              <a:rPr lang="en-GB" dirty="0">
                <a:latin typeface="Candara" panose="020E0502030303020204" pitchFamily="34" charset="0"/>
              </a:rPr>
              <a:t>Opportunities to create a more resilient UK</a:t>
            </a:r>
          </a:p>
          <a:p>
            <a:pPr lvl="1"/>
            <a:r>
              <a:rPr lang="en-GB" dirty="0">
                <a:latin typeface="Candara" panose="020E0502030303020204" pitchFamily="34" charset="0"/>
              </a:rPr>
              <a:t>Net zero, 25 Year Environment Plan</a:t>
            </a:r>
          </a:p>
          <a:p>
            <a:endParaRPr lang="en-GB" dirty="0">
              <a:latin typeface="Candara" panose="020E0502030303020204" pitchFamily="34" charset="0"/>
            </a:endParaRPr>
          </a:p>
          <a:p>
            <a:pPr lvl="1"/>
            <a:endParaRPr lang="en-GB" dirty="0">
              <a:latin typeface="Candara" panose="020E0502030303020204" pitchFamily="34" charset="0"/>
            </a:endParaRPr>
          </a:p>
          <a:p>
            <a:pPr marL="0" indent="0">
              <a:buNone/>
            </a:pPr>
            <a:endParaRPr lang="en-GB" dirty="0">
              <a:latin typeface="Candara" panose="020E0502030303020204" pitchFamily="34" charset="0"/>
            </a:endParaRPr>
          </a:p>
          <a:p>
            <a:pPr marL="0" indent="0">
              <a:buNone/>
            </a:pPr>
            <a:endParaRPr lang="en-GB" dirty="0">
              <a:latin typeface="Candara" panose="020E0502030303020204" pitchFamily="34" charset="0"/>
              <a:cs typeface="Calibri" panose="020F0502020204030204"/>
            </a:endParaRPr>
          </a:p>
        </p:txBody>
      </p:sp>
      <p:sp>
        <p:nvSpPr>
          <p:cNvPr id="4" name="Slide Number Placeholder 3">
            <a:extLst>
              <a:ext uri="{FF2B5EF4-FFF2-40B4-BE49-F238E27FC236}">
                <a16:creationId xmlns:a16="http://schemas.microsoft.com/office/drawing/2014/main" id="{DD573142-AA73-4E40-A8E2-8D0D06D5A038}"/>
              </a:ext>
            </a:extLst>
          </p:cNvPr>
          <p:cNvSpPr>
            <a:spLocks noGrp="1"/>
          </p:cNvSpPr>
          <p:nvPr>
            <p:ph type="sldNum" sz="quarter" idx="12"/>
          </p:nvPr>
        </p:nvSpPr>
        <p:spPr/>
        <p:txBody>
          <a:bodyPr/>
          <a:lstStyle/>
          <a:p>
            <a:fld id="{86311798-3E96-47EA-9B5D-43E1E7385E45}" type="slidenum">
              <a:rPr lang="en-GB" smtClean="0"/>
              <a:pPr/>
              <a:t>7</a:t>
            </a:fld>
            <a:endParaRPr lang="en-GB" dirty="0"/>
          </a:p>
        </p:txBody>
      </p:sp>
      <p:pic>
        <p:nvPicPr>
          <p:cNvPr id="5" name="Picture 4">
            <a:extLst>
              <a:ext uri="{FF2B5EF4-FFF2-40B4-BE49-F238E27FC236}">
                <a16:creationId xmlns:a16="http://schemas.microsoft.com/office/drawing/2014/main" id="{20E37411-ABAC-427F-B58C-F755A7243505}"/>
              </a:ext>
            </a:extLst>
          </p:cNvPr>
          <p:cNvPicPr>
            <a:picLocks noChangeAspect="1"/>
          </p:cNvPicPr>
          <p:nvPr/>
        </p:nvPicPr>
        <p:blipFill>
          <a:blip r:embed="rId3"/>
          <a:stretch>
            <a:fillRect/>
          </a:stretch>
        </p:blipFill>
        <p:spPr>
          <a:xfrm>
            <a:off x="10492202" y="1171010"/>
            <a:ext cx="1133475" cy="1104900"/>
          </a:xfrm>
          <a:prstGeom prst="rect">
            <a:avLst/>
          </a:prstGeom>
        </p:spPr>
      </p:pic>
      <p:pic>
        <p:nvPicPr>
          <p:cNvPr id="6" name="Picture 5">
            <a:extLst>
              <a:ext uri="{FF2B5EF4-FFF2-40B4-BE49-F238E27FC236}">
                <a16:creationId xmlns:a16="http://schemas.microsoft.com/office/drawing/2014/main" id="{423CDB0B-2364-4FB3-9E4B-40749DEC4C8E}"/>
              </a:ext>
            </a:extLst>
          </p:cNvPr>
          <p:cNvPicPr>
            <a:picLocks noChangeAspect="1"/>
          </p:cNvPicPr>
          <p:nvPr/>
        </p:nvPicPr>
        <p:blipFill>
          <a:blip r:embed="rId4"/>
          <a:stretch>
            <a:fillRect/>
          </a:stretch>
        </p:blipFill>
        <p:spPr>
          <a:xfrm>
            <a:off x="10533200" y="2448844"/>
            <a:ext cx="1123950" cy="1104900"/>
          </a:xfrm>
          <a:prstGeom prst="rect">
            <a:avLst/>
          </a:prstGeom>
        </p:spPr>
      </p:pic>
      <p:pic>
        <p:nvPicPr>
          <p:cNvPr id="7" name="Picture 6">
            <a:extLst>
              <a:ext uri="{FF2B5EF4-FFF2-40B4-BE49-F238E27FC236}">
                <a16:creationId xmlns:a16="http://schemas.microsoft.com/office/drawing/2014/main" id="{A2C52C8E-B3D8-428E-B6FE-DE76457AA321}"/>
              </a:ext>
            </a:extLst>
          </p:cNvPr>
          <p:cNvPicPr>
            <a:picLocks noChangeAspect="1"/>
          </p:cNvPicPr>
          <p:nvPr/>
        </p:nvPicPr>
        <p:blipFill>
          <a:blip r:embed="rId5"/>
          <a:stretch>
            <a:fillRect/>
          </a:stretch>
        </p:blipFill>
        <p:spPr>
          <a:xfrm>
            <a:off x="10521605" y="3763680"/>
            <a:ext cx="1123950" cy="1104900"/>
          </a:xfrm>
          <a:prstGeom prst="rect">
            <a:avLst/>
          </a:prstGeom>
        </p:spPr>
      </p:pic>
      <p:pic>
        <p:nvPicPr>
          <p:cNvPr id="9" name="Picture 8">
            <a:extLst>
              <a:ext uri="{FF2B5EF4-FFF2-40B4-BE49-F238E27FC236}">
                <a16:creationId xmlns:a16="http://schemas.microsoft.com/office/drawing/2014/main" id="{6C6605EE-24CF-4CF5-9B91-6842E3E88ECA}"/>
              </a:ext>
            </a:extLst>
          </p:cNvPr>
          <p:cNvPicPr>
            <a:picLocks noChangeAspect="1"/>
          </p:cNvPicPr>
          <p:nvPr/>
        </p:nvPicPr>
        <p:blipFill>
          <a:blip r:embed="rId6"/>
          <a:stretch>
            <a:fillRect/>
          </a:stretch>
        </p:blipFill>
        <p:spPr>
          <a:xfrm>
            <a:off x="10493030" y="5078516"/>
            <a:ext cx="1152525" cy="1123950"/>
          </a:xfrm>
          <a:prstGeom prst="rect">
            <a:avLst/>
          </a:prstGeom>
        </p:spPr>
      </p:pic>
    </p:spTree>
    <p:extLst>
      <p:ext uri="{BB962C8B-B14F-4D97-AF65-F5344CB8AC3E}">
        <p14:creationId xmlns:p14="http://schemas.microsoft.com/office/powerpoint/2010/main" val="4104321377"/>
      </p:ext>
    </p:extLst>
  </p:cSld>
  <p:clrMapOvr>
    <a:masterClrMapping/>
  </p:clrMapOvr>
  <mc:AlternateContent xmlns:mc="http://schemas.openxmlformats.org/markup-compatibility/2006" xmlns:p14="http://schemas.microsoft.com/office/powerpoint/2010/main">
    <mc:Choice Requires="p14">
      <p:transition spd="slow" p14:dur="2000" advTm="3074"/>
    </mc:Choice>
    <mc:Fallback xmlns="">
      <p:transition spd="slow" advTm="307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5E44-6D12-4FF2-BE8C-D1DE8C8ADAAE}"/>
              </a:ext>
            </a:extLst>
          </p:cNvPr>
          <p:cNvSpPr>
            <a:spLocks noGrp="1"/>
          </p:cNvSpPr>
          <p:nvPr>
            <p:ph type="title"/>
          </p:nvPr>
        </p:nvSpPr>
        <p:spPr/>
        <p:txBody>
          <a:bodyPr/>
          <a:lstStyle/>
          <a:p>
            <a:r>
              <a:rPr lang="en-GB" dirty="0"/>
              <a:t>The challenges of infrastructure resilience </a:t>
            </a:r>
          </a:p>
        </p:txBody>
      </p:sp>
      <p:sp>
        <p:nvSpPr>
          <p:cNvPr id="3" name="Content Placeholder 2">
            <a:extLst>
              <a:ext uri="{FF2B5EF4-FFF2-40B4-BE49-F238E27FC236}">
                <a16:creationId xmlns:a16="http://schemas.microsoft.com/office/drawing/2014/main" id="{AF68CBCD-98D2-4BF1-97F7-C2A84166B051}"/>
              </a:ext>
            </a:extLst>
          </p:cNvPr>
          <p:cNvSpPr>
            <a:spLocks noGrp="1"/>
          </p:cNvSpPr>
          <p:nvPr>
            <p:ph idx="1"/>
          </p:nvPr>
        </p:nvSpPr>
        <p:spPr>
          <a:xfrm>
            <a:off x="838201" y="1597025"/>
            <a:ext cx="7434942" cy="4351338"/>
          </a:xfrm>
        </p:spPr>
        <p:txBody>
          <a:bodyPr>
            <a:normAutofit fontScale="77500" lnSpcReduction="20000"/>
          </a:bodyPr>
          <a:lstStyle/>
          <a:p>
            <a:pPr marL="514350" indent="-514350">
              <a:buFont typeface="+mj-lt"/>
              <a:buAutoNum type="arabicPeriod"/>
            </a:pPr>
            <a:r>
              <a:rPr lang="en-GB" dirty="0"/>
              <a:t>Managing complexity </a:t>
            </a:r>
          </a:p>
          <a:p>
            <a:pPr marL="742950" lvl="1" indent="-285750"/>
            <a:r>
              <a:rPr lang="en-GB" dirty="0"/>
              <a:t>Dependencies and interdependencies </a:t>
            </a:r>
          </a:p>
          <a:p>
            <a:pPr marL="742950" lvl="1" indent="-285750"/>
            <a:r>
              <a:rPr lang="en-GB" dirty="0"/>
              <a:t>Systems are often in constant use</a:t>
            </a:r>
          </a:p>
          <a:p>
            <a:pPr marL="742950" lvl="1" indent="-285750"/>
            <a:r>
              <a:rPr lang="en-GB" dirty="0"/>
              <a:t>Some assets have very long lifetimes </a:t>
            </a:r>
          </a:p>
          <a:p>
            <a:pPr marL="742950" lvl="1" indent="-285750"/>
            <a:r>
              <a:rPr lang="en-GB" dirty="0"/>
              <a:t>Data</a:t>
            </a:r>
          </a:p>
          <a:p>
            <a:pPr marL="514350" indent="-514350">
              <a:buFont typeface="+mj-lt"/>
              <a:buAutoNum type="arabicPeriod"/>
            </a:pPr>
            <a:r>
              <a:rPr lang="en-GB" dirty="0"/>
              <a:t>Getting incentives for resilience right </a:t>
            </a:r>
          </a:p>
          <a:p>
            <a:pPr marL="742950" lvl="1" indent="-285750"/>
            <a:r>
              <a:rPr lang="en-GB" dirty="0"/>
              <a:t>Efficiency vs ‘gold plating’</a:t>
            </a:r>
          </a:p>
          <a:p>
            <a:pPr marL="742950" lvl="1" indent="-285750"/>
            <a:r>
              <a:rPr lang="en-GB" dirty="0"/>
              <a:t>Costs and benefits go wider than operator and users of a particular service </a:t>
            </a:r>
          </a:p>
          <a:p>
            <a:pPr marL="742950" lvl="1" indent="-285750"/>
            <a:r>
              <a:rPr lang="en-GB" dirty="0"/>
              <a:t>Accountability is not always straightforward </a:t>
            </a:r>
          </a:p>
          <a:p>
            <a:pPr marL="514350" indent="-514350">
              <a:buFont typeface="+mj-lt"/>
              <a:buAutoNum type="arabicPeriod"/>
            </a:pPr>
            <a:r>
              <a:rPr lang="en-GB" dirty="0"/>
              <a:t>Facing up to resilience challenges </a:t>
            </a:r>
          </a:p>
          <a:p>
            <a:pPr marL="742950" lvl="1" indent="-285750"/>
            <a:r>
              <a:rPr lang="en-GB" dirty="0"/>
              <a:t>We have limited experience of some risks, including known ones, which can mean they are downplayed </a:t>
            </a:r>
          </a:p>
          <a:p>
            <a:pPr marL="742950" lvl="1" indent="-285750"/>
            <a:r>
              <a:rPr lang="en-GB" dirty="0"/>
              <a:t>Anticipated events aren’t always prepared for</a:t>
            </a:r>
          </a:p>
          <a:p>
            <a:pPr marL="742950" lvl="1" indent="-285750"/>
            <a:r>
              <a:rPr lang="en-GB" dirty="0"/>
              <a:t>Groupthink and a desire for consensus mean dissenting voices are often filtered out</a:t>
            </a:r>
          </a:p>
          <a:p>
            <a:endParaRPr lang="en-GB" dirty="0"/>
          </a:p>
        </p:txBody>
      </p:sp>
      <p:sp>
        <p:nvSpPr>
          <p:cNvPr id="4" name="Slide Number Placeholder 3">
            <a:extLst>
              <a:ext uri="{FF2B5EF4-FFF2-40B4-BE49-F238E27FC236}">
                <a16:creationId xmlns:a16="http://schemas.microsoft.com/office/drawing/2014/main" id="{512EE478-7263-4B4E-B498-59DFEDFB1B55}"/>
              </a:ext>
            </a:extLst>
          </p:cNvPr>
          <p:cNvSpPr>
            <a:spLocks noGrp="1"/>
          </p:cNvSpPr>
          <p:nvPr>
            <p:ph type="sldNum" sz="quarter" idx="12"/>
          </p:nvPr>
        </p:nvSpPr>
        <p:spPr/>
        <p:txBody>
          <a:bodyPr/>
          <a:lstStyle/>
          <a:p>
            <a:fld id="{FB2A5AD4-D67E-4B53-AD46-8367B302A583}" type="slidenum">
              <a:rPr lang="en-GB" smtClean="0"/>
              <a:t>8</a:t>
            </a:fld>
            <a:endParaRPr lang="en-GB" dirty="0"/>
          </a:p>
        </p:txBody>
      </p:sp>
      <p:sp>
        <p:nvSpPr>
          <p:cNvPr id="7" name="TextBox 6">
            <a:extLst>
              <a:ext uri="{FF2B5EF4-FFF2-40B4-BE49-F238E27FC236}">
                <a16:creationId xmlns:a16="http://schemas.microsoft.com/office/drawing/2014/main" id="{DF6D228C-60D6-45E5-9E3B-4056DF1587A1}"/>
              </a:ext>
            </a:extLst>
          </p:cNvPr>
          <p:cNvSpPr txBox="1"/>
          <p:nvPr/>
        </p:nvSpPr>
        <p:spPr>
          <a:xfrm>
            <a:off x="8273143" y="1597025"/>
            <a:ext cx="3588657" cy="4401205"/>
          </a:xfrm>
          <a:prstGeom prst="rect">
            <a:avLst/>
          </a:prstGeom>
          <a:noFill/>
          <a:ln w="38100">
            <a:solidFill>
              <a:schemeClr val="accent1"/>
            </a:solidFill>
          </a:ln>
        </p:spPr>
        <p:txBody>
          <a:bodyPr wrap="square" rtlCol="0">
            <a:spAutoFit/>
          </a:bodyPr>
          <a:lstStyle/>
          <a:p>
            <a:r>
              <a:rPr lang="en-GB" dirty="0">
                <a:solidFill>
                  <a:schemeClr val="accent1">
                    <a:lumMod val="75000"/>
                  </a:schemeClr>
                </a:solidFill>
              </a:rPr>
              <a:t>We commissioned a number of pieces of research to better understand these challenges, which we have published alongside the report: </a:t>
            </a:r>
          </a:p>
          <a:p>
            <a:pPr marL="285750" indent="-285750">
              <a:spcAft>
                <a:spcPts val="400"/>
              </a:spcAft>
              <a:buFontTx/>
              <a:buChar char="-"/>
            </a:pPr>
            <a:r>
              <a:rPr lang="en-GB" dirty="0">
                <a:solidFill>
                  <a:schemeClr val="accent5">
                    <a:lumMod val="75000"/>
                  </a:schemeClr>
                </a:solidFill>
                <a:hlinkClick r:id="rId2">
                  <a:extLst>
                    <a:ext uri="{A12FA001-AC4F-418D-AE19-62706E023703}">
                      <ahyp:hlinkClr xmlns:ahyp="http://schemas.microsoft.com/office/drawing/2018/hyperlinkcolor" val="tx"/>
                    </a:ext>
                  </a:extLst>
                </a:hlinkClick>
              </a:rPr>
              <a:t>Oxford University: pilot approach to modelling interdependencies </a:t>
            </a:r>
            <a:endParaRPr lang="en-GB" dirty="0">
              <a:solidFill>
                <a:schemeClr val="accent5">
                  <a:lumMod val="75000"/>
                </a:schemeClr>
              </a:solidFill>
            </a:endParaRPr>
          </a:p>
          <a:p>
            <a:pPr marL="285750" indent="-285750">
              <a:spcAft>
                <a:spcPts val="400"/>
              </a:spcAft>
              <a:buFontTx/>
              <a:buChar char="-"/>
            </a:pPr>
            <a:r>
              <a:rPr lang="en-GB" dirty="0">
                <a:solidFill>
                  <a:schemeClr val="accent5">
                    <a:lumMod val="75000"/>
                  </a:schemeClr>
                </a:solidFill>
                <a:hlinkClick r:id="rId3">
                  <a:extLst>
                    <a:ext uri="{A12FA001-AC4F-418D-AE19-62706E023703}">
                      <ahyp:hlinkClr xmlns:ahyp="http://schemas.microsoft.com/office/drawing/2018/hyperlinkcolor" val="tx"/>
                    </a:ext>
                  </a:extLst>
                </a:hlinkClick>
              </a:rPr>
              <a:t>Bristol University: understanding emergence in economic infrastructure</a:t>
            </a:r>
            <a:endParaRPr lang="en-GB" dirty="0">
              <a:solidFill>
                <a:schemeClr val="accent5">
                  <a:lumMod val="75000"/>
                </a:schemeClr>
              </a:solidFill>
            </a:endParaRPr>
          </a:p>
          <a:p>
            <a:pPr marL="285750" indent="-285750">
              <a:spcAft>
                <a:spcPts val="400"/>
              </a:spcAft>
              <a:buFontTx/>
              <a:buChar char="-"/>
            </a:pPr>
            <a:r>
              <a:rPr lang="en-GB" dirty="0">
                <a:solidFill>
                  <a:schemeClr val="accent5">
                    <a:lumMod val="75000"/>
                  </a:schemeClr>
                </a:solidFill>
                <a:hlinkClick r:id="rId4">
                  <a:extLst>
                    <a:ext uri="{A12FA001-AC4F-418D-AE19-62706E023703}">
                      <ahyp:hlinkClr xmlns:ahyp="http://schemas.microsoft.com/office/drawing/2018/hyperlinkcolor" val="tx"/>
                    </a:ext>
                  </a:extLst>
                </a:hlinkClick>
              </a:rPr>
              <a:t>UCL: emergence in comparable systems</a:t>
            </a:r>
            <a:endParaRPr lang="en-GB" dirty="0">
              <a:solidFill>
                <a:schemeClr val="accent5">
                  <a:lumMod val="75000"/>
                </a:schemeClr>
              </a:solidFill>
            </a:endParaRPr>
          </a:p>
          <a:p>
            <a:pPr marL="285750" indent="-285750">
              <a:spcAft>
                <a:spcPts val="400"/>
              </a:spcAft>
              <a:buFontTx/>
              <a:buChar char="-"/>
            </a:pPr>
            <a:r>
              <a:rPr lang="en-GB" dirty="0">
                <a:solidFill>
                  <a:schemeClr val="accent5">
                    <a:lumMod val="75000"/>
                  </a:schemeClr>
                </a:solidFill>
                <a:hlinkClick r:id="rId5">
                  <a:extLst>
                    <a:ext uri="{A12FA001-AC4F-418D-AE19-62706E023703}">
                      <ahyp:hlinkClr xmlns:ahyp="http://schemas.microsoft.com/office/drawing/2018/hyperlinkcolor" val="tx"/>
                    </a:ext>
                  </a:extLst>
                </a:hlinkClick>
              </a:rPr>
              <a:t>Arup: infrastructure decision-making</a:t>
            </a:r>
            <a:endParaRPr lang="en-GB" dirty="0">
              <a:solidFill>
                <a:schemeClr val="accent5">
                  <a:lumMod val="75000"/>
                </a:schemeClr>
              </a:solidFill>
            </a:endParaRPr>
          </a:p>
        </p:txBody>
      </p:sp>
    </p:spTree>
    <p:extLst>
      <p:ext uri="{BB962C8B-B14F-4D97-AF65-F5344CB8AC3E}">
        <p14:creationId xmlns:p14="http://schemas.microsoft.com/office/powerpoint/2010/main" val="1044008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089B-8CF1-4A50-A6F1-FFB8EAF2A0BF}"/>
              </a:ext>
            </a:extLst>
          </p:cNvPr>
          <p:cNvSpPr>
            <a:spLocks noGrp="1"/>
          </p:cNvSpPr>
          <p:nvPr>
            <p:ph type="title"/>
          </p:nvPr>
        </p:nvSpPr>
        <p:spPr/>
        <p:txBody>
          <a:bodyPr/>
          <a:lstStyle/>
          <a:p>
            <a:r>
              <a:rPr lang="en-GB" dirty="0"/>
              <a:t>Developing a framework: the six aspects of resilience</a:t>
            </a:r>
          </a:p>
        </p:txBody>
      </p:sp>
      <p:sp>
        <p:nvSpPr>
          <p:cNvPr id="4" name="Slide Number Placeholder 3">
            <a:extLst>
              <a:ext uri="{FF2B5EF4-FFF2-40B4-BE49-F238E27FC236}">
                <a16:creationId xmlns:a16="http://schemas.microsoft.com/office/drawing/2014/main" id="{270857EB-9374-4C5B-8B87-C60F1432F1C5}"/>
              </a:ext>
            </a:extLst>
          </p:cNvPr>
          <p:cNvSpPr>
            <a:spLocks noGrp="1"/>
          </p:cNvSpPr>
          <p:nvPr>
            <p:ph type="sldNum" sz="quarter" idx="12"/>
          </p:nvPr>
        </p:nvSpPr>
        <p:spPr/>
        <p:txBody>
          <a:bodyPr/>
          <a:lstStyle/>
          <a:p>
            <a:fld id="{FB2A5AD4-D67E-4B53-AD46-8367B302A583}" type="slidenum">
              <a:rPr lang="en-GB" smtClean="0"/>
              <a:t>9</a:t>
            </a:fld>
            <a:endParaRPr lang="en-GB" dirty="0"/>
          </a:p>
        </p:txBody>
      </p:sp>
      <p:sp>
        <p:nvSpPr>
          <p:cNvPr id="25" name="Content Placeholder 24">
            <a:extLst>
              <a:ext uri="{FF2B5EF4-FFF2-40B4-BE49-F238E27FC236}">
                <a16:creationId xmlns:a16="http://schemas.microsoft.com/office/drawing/2014/main" id="{A47C28D0-F4EA-42FA-B904-453F82E82EAD}"/>
              </a:ext>
            </a:extLst>
          </p:cNvPr>
          <p:cNvSpPr>
            <a:spLocks noGrp="1"/>
          </p:cNvSpPr>
          <p:nvPr>
            <p:ph idx="1"/>
          </p:nvPr>
        </p:nvSpPr>
        <p:spPr>
          <a:xfrm>
            <a:off x="838200" y="1690688"/>
            <a:ext cx="10255841" cy="2036189"/>
          </a:xfrm>
        </p:spPr>
        <p:txBody>
          <a:bodyPr>
            <a:noAutofit/>
          </a:bodyPr>
          <a:lstStyle/>
          <a:p>
            <a:r>
              <a:rPr lang="en-GB" sz="1800" dirty="0">
                <a:solidFill>
                  <a:srgbClr val="000000"/>
                </a:solidFill>
              </a:rPr>
              <a:t>Resilience is a </a:t>
            </a:r>
            <a:r>
              <a:rPr lang="en-GB" sz="1800" b="1" dirty="0">
                <a:solidFill>
                  <a:schemeClr val="accent1">
                    <a:lumMod val="75000"/>
                  </a:schemeClr>
                </a:solidFill>
              </a:rPr>
              <a:t>dynamic concept</a:t>
            </a:r>
            <a:r>
              <a:rPr lang="en-GB" sz="1800" dirty="0">
                <a:solidFill>
                  <a:srgbClr val="000000"/>
                </a:solidFill>
              </a:rPr>
              <a:t>; it’s about the ability to continue to function effectively in the face of the full range of future challenges. A dynamic and holistic approach that looks at the system as a whole over time and the service that it delivers. </a:t>
            </a:r>
          </a:p>
          <a:p>
            <a:r>
              <a:rPr lang="en-GB" sz="1800" dirty="0">
                <a:solidFill>
                  <a:srgbClr val="000000"/>
                </a:solidFill>
              </a:rPr>
              <a:t>Effective risk management is essential to this, but a truly resilient system is also able to respond to as yet </a:t>
            </a:r>
            <a:r>
              <a:rPr lang="en-GB" sz="1800" b="1" dirty="0">
                <a:solidFill>
                  <a:schemeClr val="accent1">
                    <a:lumMod val="75000"/>
                  </a:schemeClr>
                </a:solidFill>
              </a:rPr>
              <a:t>unknown, or difficult to predict </a:t>
            </a:r>
            <a:r>
              <a:rPr lang="en-GB" sz="1800" dirty="0">
                <a:solidFill>
                  <a:srgbClr val="000000"/>
                </a:solidFill>
              </a:rPr>
              <a:t>challenges. </a:t>
            </a:r>
          </a:p>
          <a:p>
            <a:r>
              <a:rPr lang="en-GB" sz="1800" dirty="0"/>
              <a:t>After reviewing existing definitions and approaches, we focussed on</a:t>
            </a:r>
            <a:r>
              <a:rPr lang="en-GB" sz="1800" b="1" dirty="0"/>
              <a:t> </a:t>
            </a:r>
            <a:r>
              <a:rPr lang="en-GB" sz="1800" b="1" dirty="0">
                <a:solidFill>
                  <a:schemeClr val="accent1">
                    <a:lumMod val="75000"/>
                  </a:schemeClr>
                </a:solidFill>
              </a:rPr>
              <a:t>six aspects of resilience </a:t>
            </a:r>
            <a:r>
              <a:rPr lang="en-GB" sz="1800" dirty="0"/>
              <a:t>in the final report. Together, they capture the range of possible actions to take to deliver resilient infrastructure systems.</a:t>
            </a:r>
          </a:p>
        </p:txBody>
      </p:sp>
      <p:pic>
        <p:nvPicPr>
          <p:cNvPr id="27" name="Picture 26">
            <a:extLst>
              <a:ext uri="{FF2B5EF4-FFF2-40B4-BE49-F238E27FC236}">
                <a16:creationId xmlns:a16="http://schemas.microsoft.com/office/drawing/2014/main" id="{74A4BA24-4E25-449A-9FCB-25CF6AC2D6AC}"/>
              </a:ext>
            </a:extLst>
          </p:cNvPr>
          <p:cNvPicPr>
            <a:picLocks noChangeAspect="1"/>
          </p:cNvPicPr>
          <p:nvPr/>
        </p:nvPicPr>
        <p:blipFill rotWithShape="1">
          <a:blip r:embed="rId2">
            <a:extLst>
              <a:ext uri="{28A0092B-C50C-407E-A947-70E740481C1C}">
                <a14:useLocalDpi xmlns:a14="http://schemas.microsoft.com/office/drawing/2010/main" val="0"/>
              </a:ext>
            </a:extLst>
          </a:blip>
          <a:srcRect t="4281" b="3585"/>
          <a:stretch/>
        </p:blipFill>
        <p:spPr>
          <a:xfrm>
            <a:off x="1277235" y="4100862"/>
            <a:ext cx="9637529" cy="1881502"/>
          </a:xfrm>
          <a:prstGeom prst="rect">
            <a:avLst/>
          </a:prstGeom>
        </p:spPr>
      </p:pic>
    </p:spTree>
    <p:extLst>
      <p:ext uri="{BB962C8B-B14F-4D97-AF65-F5344CB8AC3E}">
        <p14:creationId xmlns:p14="http://schemas.microsoft.com/office/powerpoint/2010/main" val="1644550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8412BB65EEDA4E8125AD2DAF0C0B53" ma:contentTypeVersion="12" ma:contentTypeDescription="Create a new document." ma:contentTypeScope="" ma:versionID="78c94febac69426ac6bbab50873c63aa">
  <xsd:schema xmlns:xsd="http://www.w3.org/2001/XMLSchema" xmlns:xs="http://www.w3.org/2001/XMLSchema" xmlns:p="http://schemas.microsoft.com/office/2006/metadata/properties" xmlns:ns3="be2f4ff7-9192-4716-a1f9-a31266b7c2ae" xmlns:ns4="ec7414fb-287b-4659-a9fc-ef0dbd41dc8e" targetNamespace="http://schemas.microsoft.com/office/2006/metadata/properties" ma:root="true" ma:fieldsID="4682a9b6a28ebab6cdd28e19e0e32cf8" ns3:_="" ns4:_="">
    <xsd:import namespace="be2f4ff7-9192-4716-a1f9-a31266b7c2ae"/>
    <xsd:import namespace="ec7414fb-287b-4659-a9fc-ef0dbd41dc8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2f4ff7-9192-4716-a1f9-a31266b7c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7414fb-287b-4659-a9fc-ef0dbd41dc8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8D5B8E-22E0-4DF5-A122-DD48D7D88C67}">
  <ds:schemaRefs>
    <ds:schemaRef ds:uri="http://schemas.microsoft.com/office/2006/documentManagement/types"/>
    <ds:schemaRef ds:uri="http://purl.org/dc/terms/"/>
    <ds:schemaRef ds:uri="http://schemas.openxmlformats.org/package/2006/metadata/core-properties"/>
    <ds:schemaRef ds:uri="be2f4ff7-9192-4716-a1f9-a31266b7c2ae"/>
    <ds:schemaRef ds:uri="http://purl.org/dc/dcmitype/"/>
    <ds:schemaRef ds:uri="ec7414fb-287b-4659-a9fc-ef0dbd41dc8e"/>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C7220C3-1A90-4F08-9623-082BB488FBAD}">
  <ds:schemaRefs>
    <ds:schemaRef ds:uri="http://schemas.microsoft.com/sharepoint/v3/contenttype/forms"/>
  </ds:schemaRefs>
</ds:datastoreItem>
</file>

<file path=customXml/itemProps3.xml><?xml version="1.0" encoding="utf-8"?>
<ds:datastoreItem xmlns:ds="http://schemas.openxmlformats.org/officeDocument/2006/customXml" ds:itemID="{9A9573D9-4E48-41A3-92CE-F7B0467B21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2f4ff7-9192-4716-a1f9-a31266b7c2ae"/>
    <ds:schemaRef ds:uri="ec7414fb-287b-4659-a9fc-ef0dbd41d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1738</Words>
  <Application>Microsoft Office PowerPoint</Application>
  <PresentationFormat>Widescreen</PresentationFormat>
  <Paragraphs>219</Paragraphs>
  <Slides>15</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3" baseType="lpstr">
      <vt:lpstr>Arial</vt:lpstr>
      <vt:lpstr>Calibri</vt:lpstr>
      <vt:lpstr>Candara</vt:lpstr>
      <vt:lpstr>Symbol</vt:lpstr>
      <vt:lpstr>Webdings</vt:lpstr>
      <vt:lpstr>Wingdings</vt:lpstr>
      <vt:lpstr>Office Theme</vt:lpstr>
      <vt:lpstr>Bitmap Image</vt:lpstr>
      <vt:lpstr>PowerPoint Presentation</vt:lpstr>
      <vt:lpstr>Agenda </vt:lpstr>
      <vt:lpstr>The NIC provides independent advice to government on the UK’s long-term economic infrastructure needs</vt:lpstr>
      <vt:lpstr>The first National Infrastructure Assessment </vt:lpstr>
      <vt:lpstr>Background to the Resilience Study </vt:lpstr>
      <vt:lpstr>Key messages in the final report</vt:lpstr>
      <vt:lpstr>Strategic context</vt:lpstr>
      <vt:lpstr>The challenges of infrastructure resilience </vt:lpstr>
      <vt:lpstr>Developing a framework: the six aspects of resilience</vt:lpstr>
      <vt:lpstr>The recommendations in the report are designed to deliver this framework</vt:lpstr>
      <vt:lpstr>Recommendation 1: standards</vt:lpstr>
      <vt:lpstr>Recommendation 2: stress testing </vt:lpstr>
      <vt:lpstr>Recommendation 3: long term planning </vt:lpstr>
      <vt:lpstr>Case study: rail impacts in 2019 heatwave </vt:lpstr>
      <vt:lpstr>Examples of good practice and areas for improvement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Hughes Tom - NIC</dc:creator>
  <cp:lastModifiedBy>Suzie May-Graham</cp:lastModifiedBy>
  <cp:revision>3</cp:revision>
  <dcterms:created xsi:type="dcterms:W3CDTF">2020-07-03T09:45:10Z</dcterms:created>
  <dcterms:modified xsi:type="dcterms:W3CDTF">2020-07-10T10:48:56Z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0x010100358412BB65EEDA4E8125AD2DAF0C0B53</vt:lpwstr>
  </property>
</Properties>
</file>