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 id="2147483852" r:id="rId5"/>
    <p:sldMasterId id="2147483860" r:id="rId6"/>
  </p:sldMasterIdLst>
  <p:notesMasterIdLst>
    <p:notesMasterId r:id="rId72"/>
  </p:notesMasterIdLst>
  <p:sldIdLst>
    <p:sldId id="268" r:id="rId7"/>
    <p:sldId id="259" r:id="rId8"/>
    <p:sldId id="270" r:id="rId9"/>
    <p:sldId id="317" r:id="rId10"/>
    <p:sldId id="318" r:id="rId11"/>
    <p:sldId id="324" r:id="rId12"/>
    <p:sldId id="320" r:id="rId13"/>
    <p:sldId id="325" r:id="rId14"/>
    <p:sldId id="326" r:id="rId15"/>
    <p:sldId id="327" r:id="rId16"/>
    <p:sldId id="328" r:id="rId17"/>
    <p:sldId id="329" r:id="rId18"/>
    <p:sldId id="330" r:id="rId19"/>
    <p:sldId id="319" r:id="rId20"/>
    <p:sldId id="331" r:id="rId21"/>
    <p:sldId id="332" r:id="rId22"/>
    <p:sldId id="333" r:id="rId23"/>
    <p:sldId id="334" r:id="rId24"/>
    <p:sldId id="335" r:id="rId25"/>
    <p:sldId id="336" r:id="rId26"/>
    <p:sldId id="337" r:id="rId27"/>
    <p:sldId id="338" r:id="rId28"/>
    <p:sldId id="339" r:id="rId29"/>
    <p:sldId id="340" r:id="rId30"/>
    <p:sldId id="341" r:id="rId31"/>
    <p:sldId id="342" r:id="rId32"/>
    <p:sldId id="343" r:id="rId33"/>
    <p:sldId id="344" r:id="rId34"/>
    <p:sldId id="345" r:id="rId35"/>
    <p:sldId id="346" r:id="rId36"/>
    <p:sldId id="347" r:id="rId37"/>
    <p:sldId id="348" r:id="rId38"/>
    <p:sldId id="349" r:id="rId39"/>
    <p:sldId id="350" r:id="rId40"/>
    <p:sldId id="351" r:id="rId41"/>
    <p:sldId id="352" r:id="rId42"/>
    <p:sldId id="353" r:id="rId43"/>
    <p:sldId id="354" r:id="rId44"/>
    <p:sldId id="355" r:id="rId45"/>
    <p:sldId id="356" r:id="rId46"/>
    <p:sldId id="357" r:id="rId47"/>
    <p:sldId id="358" r:id="rId48"/>
    <p:sldId id="359" r:id="rId49"/>
    <p:sldId id="360" r:id="rId50"/>
    <p:sldId id="361" r:id="rId51"/>
    <p:sldId id="362" r:id="rId52"/>
    <p:sldId id="363" r:id="rId53"/>
    <p:sldId id="364" r:id="rId54"/>
    <p:sldId id="365" r:id="rId55"/>
    <p:sldId id="366" r:id="rId56"/>
    <p:sldId id="367" r:id="rId57"/>
    <p:sldId id="368" r:id="rId58"/>
    <p:sldId id="369" r:id="rId59"/>
    <p:sldId id="370" r:id="rId60"/>
    <p:sldId id="371" r:id="rId61"/>
    <p:sldId id="372" r:id="rId62"/>
    <p:sldId id="373" r:id="rId63"/>
    <p:sldId id="374" r:id="rId64"/>
    <p:sldId id="375" r:id="rId65"/>
    <p:sldId id="376" r:id="rId66"/>
    <p:sldId id="377" r:id="rId67"/>
    <p:sldId id="378" r:id="rId68"/>
    <p:sldId id="379" r:id="rId69"/>
    <p:sldId id="321" r:id="rId70"/>
    <p:sldId id="322"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B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7C5901-7FAD-4C6A-9CAB-8C585F648CD4}" v="2" dt="2020-07-08T09:17:39.581"/>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000" autoAdjust="0"/>
  </p:normalViewPr>
  <p:slideViewPr>
    <p:cSldViewPr snapToGrid="0">
      <p:cViewPr varScale="1">
        <p:scale>
          <a:sx n="77" d="100"/>
          <a:sy n="77" d="100"/>
        </p:scale>
        <p:origin x="1098"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Lonsdale" userId="S::earklo@leeds.ac.uk::55c1aab4-14d5-4235-a9ab-633430538580" providerId="AD" clId="Web-{B37C5901-7FAD-4C6A-9CAB-8C585F648CD4}"/>
    <pc:docChg chg="delSld">
      <pc:chgData name="Kate Lonsdale" userId="S::earklo@leeds.ac.uk::55c1aab4-14d5-4235-a9ab-633430538580" providerId="AD" clId="Web-{B37C5901-7FAD-4C6A-9CAB-8C585F648CD4}" dt="2020-07-08T09:17:39.581" v="1"/>
      <pc:docMkLst>
        <pc:docMk/>
      </pc:docMkLst>
      <pc:sldChg chg="del">
        <pc:chgData name="Kate Lonsdale" userId="S::earklo@leeds.ac.uk::55c1aab4-14d5-4235-a9ab-633430538580" providerId="AD" clId="Web-{B37C5901-7FAD-4C6A-9CAB-8C585F648CD4}" dt="2020-07-08T09:17:39.581" v="1"/>
        <pc:sldMkLst>
          <pc:docMk/>
          <pc:sldMk cId="3222141490" sldId="281"/>
        </pc:sldMkLst>
      </pc:sldChg>
      <pc:sldChg chg="del">
        <pc:chgData name="Kate Lonsdale" userId="S::earklo@leeds.ac.uk::55c1aab4-14d5-4235-a9ab-633430538580" providerId="AD" clId="Web-{B37C5901-7FAD-4C6A-9CAB-8C585F648CD4}" dt="2020-07-08T09:16:50.063" v="0"/>
        <pc:sldMkLst>
          <pc:docMk/>
          <pc:sldMk cId="83164107"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91544-CA07-42A1-84AE-DC3E2CE10220}" type="datetimeFigureOut">
              <a:rPr lang="en-GB" smtClean="0"/>
              <a:t>27/07/2020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7D084-C66D-4EE9-8753-B3E322AD1CAB}" type="slidenum">
              <a:rPr lang="en-GB" smtClean="0"/>
              <a:t>‹#›</a:t>
            </a:fld>
            <a:endParaRPr lang="en-GB"/>
          </a:p>
        </p:txBody>
      </p:sp>
    </p:spTree>
    <p:extLst>
      <p:ext uri="{BB962C8B-B14F-4D97-AF65-F5344CB8AC3E}">
        <p14:creationId xmlns:p14="http://schemas.microsoft.com/office/powerpoint/2010/main" val="3214618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journals.elsevier.com/climate-risk-management/call-for-papers/special-issue-on-uk-climate-risk-assessment-and-managemen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5"/>
          </p:nvPr>
        </p:nvSpPr>
        <p:spPr/>
        <p:txBody>
          <a:bodyPr/>
          <a:lstStyle/>
          <a:p>
            <a:fld id="{8CD7D084-C66D-4EE9-8753-B3E322AD1CAB}" type="slidenum">
              <a:rPr lang="en-GB" smtClean="0"/>
              <a:t>2</a:t>
            </a:fld>
            <a:endParaRPr lang="en-GB"/>
          </a:p>
        </p:txBody>
      </p:sp>
    </p:spTree>
    <p:extLst>
      <p:ext uri="{BB962C8B-B14F-4D97-AF65-F5344CB8AC3E}">
        <p14:creationId xmlns:p14="http://schemas.microsoft.com/office/powerpoint/2010/main" val="1204602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574F419-8CE0-4855-94F7-DDB2EB9F94B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439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1B86FA8-A02D-4121-8F74-899773567E4E}"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53501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Hayley is Professor of Climate Change Impacts in the School of Engineering at Newcastle University. Her research focuses on improved physical understanding of changing precipitation extremes and providing better projections for climate adaptation.</a:t>
            </a:r>
            <a:endParaRPr lang="en-GB" dirty="0"/>
          </a:p>
        </p:txBody>
      </p:sp>
      <p:sp>
        <p:nvSpPr>
          <p:cNvPr id="4" name="Slide Number Placeholder 3"/>
          <p:cNvSpPr>
            <a:spLocks noGrp="1"/>
          </p:cNvSpPr>
          <p:nvPr>
            <p:ph type="sldNum" sz="quarter" idx="5"/>
          </p:nvPr>
        </p:nvSpPr>
        <p:spPr/>
        <p:txBody>
          <a:bodyPr/>
          <a:lstStyle/>
          <a:p>
            <a:fld id="{8CD7D084-C66D-4EE9-8753-B3E322AD1CAB}" type="slidenum">
              <a:rPr lang="en-GB" smtClean="0"/>
              <a:t>14</a:t>
            </a:fld>
            <a:endParaRPr lang="en-GB"/>
          </a:p>
        </p:txBody>
      </p:sp>
    </p:spTree>
    <p:extLst>
      <p:ext uri="{BB962C8B-B14F-4D97-AF65-F5344CB8AC3E}">
        <p14:creationId xmlns:p14="http://schemas.microsoft.com/office/powerpoint/2010/main" val="2208082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574493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281609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369521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631301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794704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006161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09776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D7D084-C66D-4EE9-8753-B3E322AD1CAB}" type="slidenum">
              <a:rPr lang="en-GB" smtClean="0"/>
              <a:t>3</a:t>
            </a:fld>
            <a:endParaRPr lang="en-GB"/>
          </a:p>
        </p:txBody>
      </p:sp>
    </p:spTree>
    <p:extLst>
      <p:ext uri="{BB962C8B-B14F-4D97-AF65-F5344CB8AC3E}">
        <p14:creationId xmlns:p14="http://schemas.microsoft.com/office/powerpoint/2010/main" val="2570964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176218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Sea level and temperature inferred from oxygen isotopes in benthic </a:t>
            </a:r>
            <a:r>
              <a:rPr lang="en-GB" dirty="0" err="1" smtClean="0"/>
              <a:t>formanifera</a:t>
            </a:r>
            <a:r>
              <a:rPr lang="en-GB" dirty="0" smtClean="0"/>
              <a:t> (microorganisms deposited on the ocean bed)</a:t>
            </a:r>
          </a:p>
          <a:p>
            <a:endParaRPr lang="en-GB" dirty="0" smtClean="0"/>
          </a:p>
          <a:p>
            <a:r>
              <a:rPr lang="en-US" dirty="0"/>
              <a:t>During the mid-Pliocene (3.3 to 3.0 million years ago), atmospheric </a:t>
            </a:r>
          </a:p>
          <a:p>
            <a:r>
              <a:rPr lang="en-US" dirty="0"/>
              <a:t>CO2 concentrations between 350 ppm and 450 ppm (medium confidence) occurred when global mean surface temperatures were 1.9°C to 3.6°C (medium confidence) higher than for pre-industrial </a:t>
            </a:r>
            <a:r>
              <a:rPr lang="en-US" dirty="0" smtClean="0"/>
              <a:t>climate</a:t>
            </a:r>
          </a:p>
          <a:p>
            <a:endParaRPr lang="en-GB" dirty="0" smtClean="0"/>
          </a:p>
          <a:p>
            <a:r>
              <a:rPr lang="en-US" dirty="0"/>
              <a:t>There is high confidence that global mean sea level was above present during some warm intervals of the mid-Pliocene (3.3 to 3.0 million years ago), implying reduced volume of polar ice sheets. The best estimates from various methods imply with high confidence that sea level has not exceeded +20 m during the warmest periods of the Pliocene, due to deglaciation of the Greenland and West Antarctic ice sheets and areas of the East Antarctic ice </a:t>
            </a:r>
            <a:r>
              <a:rPr lang="en-US" dirty="0" smtClean="0"/>
              <a:t>sheet</a:t>
            </a:r>
          </a:p>
          <a:p>
            <a:endParaRPr lang="en-GB" dirty="0"/>
          </a:p>
          <a:p>
            <a:r>
              <a:rPr lang="en-US" dirty="0"/>
              <a:t>New temperature reconstructions and simulations of the warmest millennia of the last interglacial period (129,000 to 116,000 years ago) show with medium confidence that global mean annual surface temperatures were never more than 2°C higher than pre-industrial. </a:t>
            </a:r>
            <a:endParaRPr lang="en-US" dirty="0" smtClean="0"/>
          </a:p>
          <a:p>
            <a:endParaRPr lang="en-GB" dirty="0" smtClean="0"/>
          </a:p>
          <a:p>
            <a:r>
              <a:rPr lang="en-US" dirty="0"/>
              <a:t>There is very high confidence that the maximum global mean sea level during the last interglacial period (129,000 to 116,000 years ago) was, for several thousand years, at least 5 m higher than present and high confidence that it did not exceed 10 m above present. The best estimate is 6 m higher than </a:t>
            </a:r>
            <a:r>
              <a:rPr lang="en-US" dirty="0" smtClean="0"/>
              <a:t>present</a:t>
            </a:r>
          </a:p>
          <a:p>
            <a:endParaRPr lang="en-US" dirty="0"/>
          </a:p>
          <a:p>
            <a:r>
              <a:rPr lang="en-US" dirty="0"/>
              <a:t>}. During the Early Eocene (52 to 48 million years ago), atmospheric CO2 concentrations exceeded ~1000 ppm (medium confidence) when global mean surface temperatures were 9°C to 14°C (medium confidence) higher than for pre-industrial conditions.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268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AEC9E-DE99-42FF-93A3-7E5A18A285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144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AEC9E-DE99-42FF-93A3-7E5A18A285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167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AEC9E-DE99-42FF-93A3-7E5A18A285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739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AEC9E-DE99-42FF-93A3-7E5A18A285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793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AEC9E-DE99-42FF-93A3-7E5A18A285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36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AEC9E-DE99-42FF-93A3-7E5A18A285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665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AEC9E-DE99-42FF-93A3-7E5A18A285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867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8 more after that on a number of topics… </a:t>
            </a:r>
            <a:endParaRPr lang="en-GB" dirty="0"/>
          </a:p>
        </p:txBody>
      </p:sp>
      <p:sp>
        <p:nvSpPr>
          <p:cNvPr id="4" name="Slide Number Placeholder 3"/>
          <p:cNvSpPr>
            <a:spLocks noGrp="1"/>
          </p:cNvSpPr>
          <p:nvPr>
            <p:ph type="sldNum" sz="quarter" idx="10"/>
          </p:nvPr>
        </p:nvSpPr>
        <p:spPr/>
        <p:txBody>
          <a:bodyPr/>
          <a:lstStyle/>
          <a:p>
            <a:fld id="{3EBE5CD9-B1E0-5449-882C-D7612EAAB293}" type="slidenum">
              <a:rPr lang="en-US" smtClean="0"/>
              <a:t>65</a:t>
            </a:fld>
            <a:endParaRPr lang="en-US"/>
          </a:p>
        </p:txBody>
      </p:sp>
    </p:spTree>
    <p:extLst>
      <p:ext uri="{BB962C8B-B14F-4D97-AF65-F5344CB8AC3E}">
        <p14:creationId xmlns:p14="http://schemas.microsoft.com/office/powerpoint/2010/main" val="2385157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96B65F-B0F6-4BED-9E67-10A3AF047C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423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96B65F-B0F6-4BED-9E67-10A3AF047C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871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GB" sz="1100" dirty="0">
                <a:solidFill>
                  <a:schemeClr val="accent1">
                    <a:lumMod val="50000"/>
                  </a:schemeClr>
                </a:solidFill>
                <a:latin typeface="Corbel" panose="020B0503020204020204" pitchFamily="34" charset="0"/>
              </a:rPr>
              <a:t>In order to feed new scientific evidence from UKCR to the Third Climate Change Risk Assessment (CCRA3), we have launched a call for papers on “UK Climate Risk Assessment and Management” for a </a:t>
            </a:r>
            <a:r>
              <a:rPr lang="en-GB" sz="1100" u="sng" dirty="0">
                <a:solidFill>
                  <a:schemeClr val="accent1">
                    <a:lumMod val="50000"/>
                  </a:schemeClr>
                </a:solidFill>
                <a:latin typeface="Corbel" panose="020B0503020204020204" pitchFamily="34" charset="0"/>
                <a:hlinkClick r:id="rId3"/>
              </a:rPr>
              <a:t>Special Issue of Climate Risk Management</a:t>
            </a:r>
            <a:r>
              <a:rPr lang="en-GB" sz="1100" dirty="0">
                <a:solidFill>
                  <a:schemeClr val="accent1">
                    <a:lumMod val="50000"/>
                  </a:schemeClr>
                </a:solidFill>
                <a:latin typeface="Corbel" panose="020B0503020204020204" pitchFamily="34" charset="0"/>
              </a:rPr>
              <a:t>. </a:t>
            </a:r>
          </a:p>
          <a:p>
            <a:pPr marL="0" indent="0">
              <a:lnSpc>
                <a:spcPct val="100000"/>
              </a:lnSpc>
              <a:buNone/>
            </a:pPr>
            <a:r>
              <a:rPr lang="en-GB" sz="1100" dirty="0">
                <a:solidFill>
                  <a:schemeClr val="accent1">
                    <a:lumMod val="50000"/>
                  </a:schemeClr>
                </a:solidFill>
                <a:latin typeface="Corbel" panose="020B0503020204020204" pitchFamily="34" charset="0"/>
              </a:rPr>
              <a:t>The issue is be guest edited by Suraje Dessai (Leeds), Hayley Fowler (Newcastle), Jim Hall (Oxford) and Dann Mitchell (Bristol). Submission of multi- and inter-disciplinary research is encouraged as well as practitioner-led research. Deadline: </a:t>
            </a:r>
            <a:r>
              <a:rPr lang="en-GB" sz="1100" dirty="0" smtClean="0">
                <a:solidFill>
                  <a:schemeClr val="accent1">
                    <a:lumMod val="50000"/>
                  </a:schemeClr>
                </a:solidFill>
                <a:latin typeface="Corbel" panose="020B0503020204020204" pitchFamily="34" charset="0"/>
              </a:rPr>
              <a:t>30</a:t>
            </a:r>
            <a:r>
              <a:rPr lang="en-GB" sz="1100" baseline="0" dirty="0" smtClean="0">
                <a:solidFill>
                  <a:schemeClr val="accent1">
                    <a:lumMod val="50000"/>
                  </a:schemeClr>
                </a:solidFill>
                <a:latin typeface="Corbel" panose="020B0503020204020204" pitchFamily="34" charset="0"/>
              </a:rPr>
              <a:t> November</a:t>
            </a:r>
            <a:r>
              <a:rPr lang="en-GB" sz="1100" dirty="0" smtClean="0">
                <a:solidFill>
                  <a:schemeClr val="accent1">
                    <a:lumMod val="50000"/>
                  </a:schemeClr>
                </a:solidFill>
                <a:latin typeface="Corbel" panose="020B0503020204020204" pitchFamily="34" charset="0"/>
              </a:rPr>
              <a:t> </a:t>
            </a:r>
            <a:r>
              <a:rPr lang="en-GB" sz="1100" dirty="0">
                <a:solidFill>
                  <a:schemeClr val="accent1">
                    <a:lumMod val="50000"/>
                  </a:schemeClr>
                </a:solidFill>
                <a:latin typeface="Corbel" panose="020B0503020204020204" pitchFamily="34" charset="0"/>
              </a:rPr>
              <a:t>2020</a:t>
            </a:r>
            <a:endParaRPr lang="en-GB" sz="11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D7D084-C66D-4EE9-8753-B3E322AD1CA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094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D7D084-C66D-4EE9-8753-B3E322AD1CAB}" type="slidenum">
              <a:rPr lang="en-GB" smtClean="0"/>
              <a:t>7</a:t>
            </a:fld>
            <a:endParaRPr lang="en-GB"/>
          </a:p>
        </p:txBody>
      </p:sp>
    </p:spTree>
    <p:extLst>
      <p:ext uri="{BB962C8B-B14F-4D97-AF65-F5344CB8AC3E}">
        <p14:creationId xmlns:p14="http://schemas.microsoft.com/office/powerpoint/2010/main" val="472738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574F419-8CE0-4855-94F7-DDB2EB9F94B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63656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574F419-8CE0-4855-94F7-DDB2EB9F94B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5372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574F419-8CE0-4855-94F7-DDB2EB9F94B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05186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7/27/2020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7/27/2020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_Option1">
    <p:spTree>
      <p:nvGrpSpPr>
        <p:cNvPr id="1" name=""/>
        <p:cNvGrpSpPr/>
        <p:nvPr/>
      </p:nvGrpSpPr>
      <p:grpSpPr>
        <a:xfrm>
          <a:off x="0" y="0"/>
          <a:ext cx="0" cy="0"/>
          <a:chOff x="0" y="0"/>
          <a:chExt cx="0" cy="0"/>
        </a:xfrm>
      </p:grpSpPr>
      <p:pic>
        <p:nvPicPr>
          <p:cNvPr id="9"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616"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1" y="6789738"/>
            <a:ext cx="11501967"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63553" y="4248263"/>
            <a:ext cx="9787665" cy="731520"/>
          </a:xfrm>
          <a:prstGeom prst="rect">
            <a:avLst/>
          </a:prstGeom>
        </p:spPr>
        <p:txBody>
          <a:bodyPr anchor="b">
            <a:noAutofit/>
          </a:bodyPr>
          <a:lstStyle>
            <a:lvl1pPr algn="r">
              <a:defRPr sz="4400" baseline="0">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sp>
        <p:nvSpPr>
          <p:cNvPr id="3" name="Subtitle 2"/>
          <p:cNvSpPr>
            <a:spLocks noGrp="1"/>
          </p:cNvSpPr>
          <p:nvPr>
            <p:ph type="subTitle" idx="1"/>
          </p:nvPr>
        </p:nvSpPr>
        <p:spPr>
          <a:xfrm>
            <a:off x="4559830" y="5472703"/>
            <a:ext cx="7291388" cy="452007"/>
          </a:xfrm>
          <a:prstGeom prst="rect">
            <a:avLst/>
          </a:prstGeom>
        </p:spPr>
        <p:txBody>
          <a:bodyPr/>
          <a:lstStyle>
            <a:lvl1pPr marL="0" indent="0" algn="r">
              <a:buNone/>
              <a:defRPr sz="2800" baseline="0">
                <a:solidFill>
                  <a:srgbClr val="7E8082"/>
                </a:solidFill>
                <a:latin typeface="Ebrima" panose="02000000000000000000" pitchFamily="2" charset="0"/>
                <a:ea typeface="Ebrima" panose="02000000000000000000" pitchFamily="2" charset="0"/>
                <a:cs typeface="Ebrima"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3"/>
          <p:cNvSpPr>
            <a:spLocks noGrp="1"/>
          </p:cNvSpPr>
          <p:nvPr>
            <p:ph type="dt" sz="half" idx="10"/>
          </p:nvPr>
        </p:nvSpPr>
        <p:spPr>
          <a:xfrm>
            <a:off x="7727951" y="3392488"/>
            <a:ext cx="4123267" cy="365125"/>
          </a:xfrm>
          <a:prstGeom prst="rect">
            <a:avLst/>
          </a:prstGeom>
        </p:spPr>
        <p:txBody>
          <a:bodyPr/>
          <a:lstStyle>
            <a:lvl1pPr algn="r" eaLnBrk="1" fontAlgn="auto" hangingPunct="1">
              <a:spcBef>
                <a:spcPts val="0"/>
              </a:spcBef>
              <a:spcAft>
                <a:spcPts val="0"/>
              </a:spcAft>
              <a:defRPr sz="2000" b="1">
                <a:solidFill>
                  <a:srgbClr val="C1D82F"/>
                </a:solidFill>
                <a:latin typeface="Ebrima" panose="02000000000000000000" pitchFamily="2" charset="0"/>
                <a:ea typeface="Ebrima" panose="02000000000000000000" pitchFamily="2" charset="0"/>
                <a:cs typeface="Ebrima" panose="02000000000000000000" pitchFamily="2" charset="0"/>
              </a:defRPr>
            </a:lvl1pPr>
          </a:lstStyle>
          <a:p>
            <a:pPr>
              <a:defRPr/>
            </a:pPr>
            <a:r>
              <a:rPr lang="en-GB"/>
              <a:t>Thursday, 20 April 2017</a:t>
            </a:r>
          </a:p>
        </p:txBody>
      </p:sp>
      <p:pic>
        <p:nvPicPr>
          <p:cNvPr id="8" name="Picture 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9550" y="201613"/>
            <a:ext cx="1409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64116"/>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1" y="6783388"/>
            <a:ext cx="11501967"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349251" y="1225550"/>
            <a:ext cx="11501967" cy="0"/>
          </a:xfrm>
          <a:prstGeom prst="line">
            <a:avLst/>
          </a:prstGeom>
          <a:ln>
            <a:solidFill>
              <a:srgbClr val="7E8082"/>
            </a:solidFill>
          </a:ln>
        </p:spPr>
        <p:style>
          <a:lnRef idx="1">
            <a:schemeClr val="accent2"/>
          </a:lnRef>
          <a:fillRef idx="0">
            <a:schemeClr val="accent2"/>
          </a:fillRef>
          <a:effectRef idx="0">
            <a:schemeClr val="accent2"/>
          </a:effectRef>
          <a:fontRef idx="minor">
            <a:schemeClr val="tx1"/>
          </a:fontRef>
        </p:style>
      </p:cxnSp>
      <p:sp>
        <p:nvSpPr>
          <p:cNvPr id="9" name="Title 1"/>
          <p:cNvSpPr>
            <a:spLocks noGrp="1"/>
          </p:cNvSpPr>
          <p:nvPr>
            <p:ph type="title"/>
          </p:nvPr>
        </p:nvSpPr>
        <p:spPr>
          <a:xfrm>
            <a:off x="2269432" y="200819"/>
            <a:ext cx="9581785" cy="924596"/>
          </a:xfrm>
          <a:prstGeom prst="rect">
            <a:avLst/>
          </a:prstGeom>
        </p:spPr>
        <p:txBody>
          <a:bodyPr anchor="ctr"/>
          <a:lstStyle>
            <a:lvl1pPr algn="r">
              <a:defRPr lang="en-US" sz="2800" dirty="0">
                <a:solidFill>
                  <a:schemeClr val="accent2"/>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Click to edit Master title style</a:t>
            </a:r>
          </a:p>
        </p:txBody>
      </p:sp>
      <p:sp>
        <p:nvSpPr>
          <p:cNvPr id="13" name="Text Placeholder 12"/>
          <p:cNvSpPr>
            <a:spLocks noGrp="1"/>
          </p:cNvSpPr>
          <p:nvPr>
            <p:ph type="body" sz="quarter" idx="13"/>
          </p:nvPr>
        </p:nvSpPr>
        <p:spPr>
          <a:xfrm>
            <a:off x="349252" y="1340768"/>
            <a:ext cx="11501965" cy="4968553"/>
          </a:xfrm>
          <a:prstGeom prst="rect">
            <a:avLst/>
          </a:prstGeom>
        </p:spPr>
        <p:txBody>
          <a:bodyPr/>
          <a:lstStyle>
            <a:lvl1pPr marL="0" indent="0">
              <a:buNone/>
              <a:defRPr sz="2800">
                <a:solidFill>
                  <a:srgbClr val="7E8082"/>
                </a:solidFill>
                <a:latin typeface="Ebrima" panose="02000000000000000000" pitchFamily="2" charset="0"/>
                <a:ea typeface="Ebrima" panose="02000000000000000000" pitchFamily="2" charset="0"/>
                <a:cs typeface="Ebrima" panose="02000000000000000000" pitchFamily="2"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a:solidFill>
                  <a:srgbClr val="7E8082"/>
                </a:solidFill>
                <a:latin typeface="Ebrima" panose="02000000000000000000" pitchFamily="2" charset="0"/>
                <a:ea typeface="Ebrima" panose="02000000000000000000" pitchFamily="2" charset="0"/>
                <a:cs typeface="Ebrima" panose="02000000000000000000" pitchFamily="2" charset="0"/>
              </a:defRPr>
            </a:lvl2pPr>
            <a:lvl3pPr marL="1143000" indent="-228600">
              <a:buClr>
                <a:srgbClr val="AEE0FF"/>
              </a:buClr>
              <a:buFont typeface="Wingdings" panose="05000000000000000000" pitchFamily="2" charset="2"/>
              <a:buChar char="§"/>
              <a:defRPr sz="2400" baseline="0">
                <a:solidFill>
                  <a:srgbClr val="7E8082"/>
                </a:solidFill>
                <a:latin typeface="Ebrima" panose="02000000000000000000" pitchFamily="2" charset="0"/>
                <a:ea typeface="Ebrima" panose="02000000000000000000" pitchFamily="2" charset="0"/>
                <a:cs typeface="Ebrima" panose="02000000000000000000" pitchFamily="2" charset="0"/>
              </a:defRPr>
            </a:lvl3pPr>
            <a:lvl4pPr marL="1371600" indent="0">
              <a:buNone/>
              <a:defRPr sz="2400" b="0" baseline="0">
                <a:solidFill>
                  <a:srgbClr val="7E8082"/>
                </a:solidFill>
                <a:latin typeface="Ebrima" panose="02000000000000000000" pitchFamily="2" charset="0"/>
                <a:ea typeface="Ebrima" panose="02000000000000000000" pitchFamily="2" charset="0"/>
                <a:cs typeface="Ebrima" panose="02000000000000000000" pitchFamily="2" charset="0"/>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3"/>
            <a:r>
              <a:rPr lang="en-US" dirty="0"/>
              <a:t>	Fifth level</a:t>
            </a:r>
          </a:p>
        </p:txBody>
      </p:sp>
      <p:sp>
        <p:nvSpPr>
          <p:cNvPr id="3" name="Text Placeholder 2"/>
          <p:cNvSpPr>
            <a:spLocks noGrp="1"/>
          </p:cNvSpPr>
          <p:nvPr>
            <p:ph type="body" sz="quarter" idx="15"/>
          </p:nvPr>
        </p:nvSpPr>
        <p:spPr>
          <a:xfrm>
            <a:off x="349251" y="6468698"/>
            <a:ext cx="3840364" cy="301625"/>
          </a:xfrm>
          <a:prstGeom prst="rect">
            <a:avLst/>
          </a:prstGeom>
        </p:spPr>
        <p:txBody>
          <a:bodyPr/>
          <a:lstStyle>
            <a:lvl1pPr marL="0" indent="0" algn="l">
              <a:buNone/>
              <a:defRPr sz="1200" baseline="0">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Edit Master text styles</a:t>
            </a:r>
          </a:p>
        </p:txBody>
      </p:sp>
      <p:sp>
        <p:nvSpPr>
          <p:cNvPr id="8" name="Slide Number Placeholder 5"/>
          <p:cNvSpPr>
            <a:spLocks noGrp="1"/>
          </p:cNvSpPr>
          <p:nvPr>
            <p:ph type="sldNum" sz="quarter" idx="16"/>
          </p:nvPr>
        </p:nvSpPr>
        <p:spPr>
          <a:xfrm>
            <a:off x="11205633" y="6469064"/>
            <a:ext cx="645584" cy="301625"/>
          </a:xfrm>
          <a:prstGeom prst="rect">
            <a:avLst/>
          </a:prstGeom>
        </p:spPr>
        <p:txBody>
          <a:bodyPr anchor="ctr"/>
          <a:lstStyle>
            <a:lvl1pPr algn="r">
              <a:lnSpc>
                <a:spcPct val="90000"/>
              </a:lnSpc>
              <a:spcBef>
                <a:spcPts val="1000"/>
              </a:spcBef>
              <a:buFont typeface="Arial" panose="020B0604020202020204" pitchFamily="34" charset="0"/>
              <a:buNone/>
              <a:defRPr lang="en-GB" altLang="en-US" sz="1200">
                <a:solidFill>
                  <a:schemeClr val="accent2"/>
                </a:solidFill>
                <a:latin typeface="Ebrima" panose="02000000000000000000" pitchFamily="2" charset="0"/>
                <a:ea typeface="Ebrima" panose="02000000000000000000" pitchFamily="2" charset="0"/>
                <a:cs typeface="Ebrima" panose="02000000000000000000" pitchFamily="2" charset="0"/>
              </a:defRPr>
            </a:lvl1pPr>
          </a:lstStyle>
          <a:p>
            <a:pPr>
              <a:defRPr/>
            </a:pPr>
            <a:fld id="{58B38603-38FB-4B93-9473-5C5BF89DEF9D}" type="slidenum">
              <a:rPr/>
              <a:pPr>
                <a:defRPr/>
              </a:pPr>
              <a:t>‹#›</a:t>
            </a:fld>
            <a:endParaRPr dirty="0"/>
          </a:p>
        </p:txBody>
      </p:sp>
      <p:cxnSp>
        <p:nvCxnSpPr>
          <p:cNvPr id="10" name="Straight Connector 9"/>
          <p:cNvCxnSpPr/>
          <p:nvPr userDrawn="1"/>
        </p:nvCxnSpPr>
        <p:spPr>
          <a:xfrm>
            <a:off x="349251" y="6381328"/>
            <a:ext cx="11501967" cy="0"/>
          </a:xfrm>
          <a:prstGeom prst="line">
            <a:avLst/>
          </a:prstGeom>
          <a:ln>
            <a:solidFill>
              <a:srgbClr val="7E8082"/>
            </a:solidFill>
          </a:ln>
        </p:spPr>
        <p:style>
          <a:lnRef idx="1">
            <a:schemeClr val="accent2"/>
          </a:lnRef>
          <a:fillRef idx="0">
            <a:schemeClr val="accent2"/>
          </a:fillRef>
          <a:effectRef idx="0">
            <a:schemeClr val="accent2"/>
          </a:effectRef>
          <a:fontRef idx="minor">
            <a:schemeClr val="tx1"/>
          </a:fontRef>
        </p:style>
      </p:cxnSp>
      <p:pic>
        <p:nvPicPr>
          <p:cNvPr id="11"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201613"/>
            <a:ext cx="1409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510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box">
    <p:spTree>
      <p:nvGrpSpPr>
        <p:cNvPr id="1" name=""/>
        <p:cNvGrpSpPr/>
        <p:nvPr/>
      </p:nvGrpSpPr>
      <p:grpSpPr>
        <a:xfrm>
          <a:off x="0" y="0"/>
          <a:ext cx="0" cy="0"/>
          <a:chOff x="0" y="0"/>
          <a:chExt cx="0" cy="0"/>
        </a:xfrm>
      </p:grpSpPr>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1" y="6783388"/>
            <a:ext cx="11501967"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348971" y="1340769"/>
            <a:ext cx="5555008" cy="4968552"/>
          </a:xfrm>
          <a:prstGeom prst="rect">
            <a:avLst/>
          </a:prstGeom>
          <a:solidFill>
            <a:srgbClr val="AEE0FF">
              <a:alpha val="50196"/>
            </a:srgbClr>
          </a:solidFill>
        </p:spPr>
        <p:txBody>
          <a:bodyPr/>
          <a:lstStyle>
            <a:lvl1pPr marL="0" indent="0">
              <a:buNone/>
              <a:defRPr sz="2800" baseline="0">
                <a:solidFill>
                  <a:srgbClr val="7E8082"/>
                </a:solidFill>
                <a:latin typeface="Ebrima" panose="02000000000000000000" pitchFamily="2" charset="0"/>
                <a:ea typeface="Ebrima" panose="02000000000000000000" pitchFamily="2" charset="0"/>
                <a:cs typeface="Ebrima" panose="02000000000000000000" pitchFamily="2" charset="0"/>
              </a:defRPr>
            </a:lvl1pPr>
            <a:lvl2pPr marL="457200" indent="0">
              <a:buFont typeface="Arial" panose="020B0604020202020204" pitchFamily="34" charset="0"/>
              <a:buNone/>
              <a:defRPr sz="2400" baseline="0">
                <a:solidFill>
                  <a:srgbClr val="7E8082"/>
                </a:solidFill>
                <a:latin typeface="Ebrima" panose="02000000000000000000" pitchFamily="2" charset="0"/>
                <a:ea typeface="Ebrima" panose="02000000000000000000" pitchFamily="2" charset="0"/>
                <a:cs typeface="Ebrima" panose="02000000000000000000" pitchFamily="2" charset="0"/>
              </a:defRPr>
            </a:lvl2pPr>
            <a:lvl3pPr marL="11430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2400" baseline="0">
                <a:solidFill>
                  <a:srgbClr val="7E8082"/>
                </a:solidFill>
                <a:latin typeface="Ebrima" panose="02000000000000000000" pitchFamily="2" charset="0"/>
                <a:ea typeface="Ebrima" panose="02000000000000000000" pitchFamily="2" charset="0"/>
                <a:cs typeface="Ebrima" panose="02000000000000000000" pitchFamily="2" charset="0"/>
              </a:defRPr>
            </a:lvl3pPr>
            <a:lvl4pPr marL="1371600" indent="0">
              <a:buNone/>
              <a:defRPr sz="2400" b="0">
                <a:solidFill>
                  <a:srgbClr val="7E8082"/>
                </a:solidFill>
                <a:latin typeface="Ebrima" panose="02000000000000000000" pitchFamily="2" charset="0"/>
                <a:ea typeface="Ebrima" panose="02000000000000000000" pitchFamily="2" charset="0"/>
                <a:cs typeface="Ebrima" panose="02000000000000000000" pitchFamily="2"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3"/>
            <a:r>
              <a:rPr lang="en-US" dirty="0"/>
              <a:t>	Fifth level </a:t>
            </a:r>
          </a:p>
          <a:p>
            <a:pPr lvl="0"/>
            <a:endParaRPr lang="en-US" dirty="0"/>
          </a:p>
        </p:txBody>
      </p:sp>
      <p:sp>
        <p:nvSpPr>
          <p:cNvPr id="11" name="Content Placeholder 2"/>
          <p:cNvSpPr>
            <a:spLocks noGrp="1"/>
          </p:cNvSpPr>
          <p:nvPr>
            <p:ph idx="10"/>
          </p:nvPr>
        </p:nvSpPr>
        <p:spPr>
          <a:xfrm>
            <a:off x="6288022" y="1340769"/>
            <a:ext cx="5563196" cy="4968552"/>
          </a:xfrm>
          <a:prstGeom prst="rect">
            <a:avLst/>
          </a:prstGeom>
          <a:solidFill>
            <a:srgbClr val="C1D82F">
              <a:alpha val="50196"/>
            </a:srgbClr>
          </a:solidFill>
        </p:spPr>
        <p:txBody>
          <a:bodyPr/>
          <a:lstStyle>
            <a:lvl1pPr marL="0" indent="0">
              <a:buNone/>
              <a:defRPr sz="2800" baseline="0">
                <a:solidFill>
                  <a:srgbClr val="7E8082"/>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400" baseline="0">
                <a:solidFill>
                  <a:srgbClr val="7E8082"/>
                </a:solidFill>
                <a:latin typeface="Ebrima" panose="02000000000000000000" pitchFamily="2" charset="0"/>
                <a:ea typeface="Ebrima" panose="02000000000000000000" pitchFamily="2" charset="0"/>
                <a:cs typeface="Ebrima" panose="02000000000000000000" pitchFamily="2" charset="0"/>
              </a:defRPr>
            </a:lvl2pPr>
            <a:lvl3pPr marL="11430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2400" baseline="0">
                <a:solidFill>
                  <a:srgbClr val="7E8082"/>
                </a:solidFill>
                <a:latin typeface="Ebrima" panose="02000000000000000000" pitchFamily="2" charset="0"/>
                <a:ea typeface="Ebrima" panose="02000000000000000000" pitchFamily="2" charset="0"/>
                <a:cs typeface="Ebrima" panose="02000000000000000000" pitchFamily="2" charset="0"/>
              </a:defRPr>
            </a:lvl3pPr>
            <a:lvl4pPr marL="1371600" indent="0">
              <a:buNone/>
              <a:defRPr sz="2400" b="0">
                <a:solidFill>
                  <a:srgbClr val="7E8082"/>
                </a:solidFill>
                <a:latin typeface="Ebrima" panose="02000000000000000000" pitchFamily="2" charset="0"/>
                <a:ea typeface="Ebrima" panose="02000000000000000000" pitchFamily="2" charset="0"/>
                <a:cs typeface="Ebrima" panose="02000000000000000000" pitchFamily="2"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br>
              <a:rPr lang="en-US" dirty="0"/>
            </a:br>
            <a:r>
              <a:rPr lang="en-US" dirty="0"/>
              <a:t>	Fifth level </a:t>
            </a:r>
          </a:p>
        </p:txBody>
      </p:sp>
      <p:sp>
        <p:nvSpPr>
          <p:cNvPr id="12" name="Title 1"/>
          <p:cNvSpPr>
            <a:spLocks noGrp="1"/>
          </p:cNvSpPr>
          <p:nvPr>
            <p:ph type="title"/>
          </p:nvPr>
        </p:nvSpPr>
        <p:spPr>
          <a:xfrm>
            <a:off x="2269432" y="200820"/>
            <a:ext cx="9581785" cy="923925"/>
          </a:xfrm>
          <a:prstGeom prst="rect">
            <a:avLst/>
          </a:prstGeom>
        </p:spPr>
        <p:txBody>
          <a:bodyPr anchor="ctr"/>
          <a:lstStyle>
            <a:lvl1pPr algn="r">
              <a:defRPr lang="en-US" sz="2800" dirty="0">
                <a:solidFill>
                  <a:schemeClr val="accent2"/>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Click to edit Master title style</a:t>
            </a:r>
          </a:p>
        </p:txBody>
      </p:sp>
      <p:sp>
        <p:nvSpPr>
          <p:cNvPr id="18" name="Text Placeholder 2"/>
          <p:cNvSpPr>
            <a:spLocks noGrp="1"/>
          </p:cNvSpPr>
          <p:nvPr>
            <p:ph type="body" sz="quarter" idx="15"/>
          </p:nvPr>
        </p:nvSpPr>
        <p:spPr>
          <a:xfrm>
            <a:off x="349251" y="6468698"/>
            <a:ext cx="3840364" cy="301625"/>
          </a:xfrm>
          <a:prstGeom prst="rect">
            <a:avLst/>
          </a:prstGeom>
        </p:spPr>
        <p:txBody>
          <a:bodyPr/>
          <a:lstStyle>
            <a:lvl1pPr marL="0" indent="0" algn="l">
              <a:buNone/>
              <a:defRPr sz="1200" baseline="0">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Edit Master text styles</a:t>
            </a:r>
          </a:p>
        </p:txBody>
      </p:sp>
      <p:sp>
        <p:nvSpPr>
          <p:cNvPr id="9" name="Slide Number Placeholder 5"/>
          <p:cNvSpPr>
            <a:spLocks noGrp="1"/>
          </p:cNvSpPr>
          <p:nvPr>
            <p:ph type="sldNum" sz="quarter" idx="16"/>
          </p:nvPr>
        </p:nvSpPr>
        <p:spPr>
          <a:xfrm>
            <a:off x="11205633" y="6469064"/>
            <a:ext cx="645584" cy="301625"/>
          </a:xfrm>
          <a:prstGeom prst="rect">
            <a:avLst/>
          </a:prstGeom>
        </p:spPr>
        <p:txBody>
          <a:bodyPr anchor="ctr"/>
          <a:lstStyle>
            <a:lvl1pPr algn="r">
              <a:lnSpc>
                <a:spcPct val="90000"/>
              </a:lnSpc>
              <a:spcBef>
                <a:spcPts val="1000"/>
              </a:spcBef>
              <a:buFont typeface="Arial" panose="020B0604020202020204" pitchFamily="34" charset="0"/>
              <a:buNone/>
              <a:defRPr lang="en-GB" altLang="en-US" sz="1200">
                <a:solidFill>
                  <a:schemeClr val="accent2"/>
                </a:solidFill>
                <a:latin typeface="Ebrima" panose="02000000000000000000" pitchFamily="2" charset="0"/>
                <a:ea typeface="Ebrima" panose="02000000000000000000" pitchFamily="2" charset="0"/>
                <a:cs typeface="Ebrima" panose="02000000000000000000" pitchFamily="2" charset="0"/>
              </a:defRPr>
            </a:lvl1pPr>
          </a:lstStyle>
          <a:p>
            <a:pPr>
              <a:defRPr/>
            </a:pPr>
            <a:fld id="{F1DECB0A-B57F-4EE0-8EC1-76790E763503}" type="slidenum">
              <a:rPr/>
              <a:pPr>
                <a:defRPr/>
              </a:pPr>
              <a:t>‹#›</a:t>
            </a:fld>
            <a:endParaRPr dirty="0"/>
          </a:p>
        </p:txBody>
      </p:sp>
      <p:cxnSp>
        <p:nvCxnSpPr>
          <p:cNvPr id="10" name="Straight Connector 9"/>
          <p:cNvCxnSpPr/>
          <p:nvPr userDrawn="1"/>
        </p:nvCxnSpPr>
        <p:spPr>
          <a:xfrm>
            <a:off x="349251" y="1225550"/>
            <a:ext cx="11501967" cy="0"/>
          </a:xfrm>
          <a:prstGeom prst="line">
            <a:avLst/>
          </a:prstGeom>
          <a:ln>
            <a:solidFill>
              <a:srgbClr val="7E8082"/>
            </a:solidFill>
          </a:ln>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userDrawn="1"/>
        </p:nvCxnSpPr>
        <p:spPr>
          <a:xfrm>
            <a:off x="349250" y="6381328"/>
            <a:ext cx="11501967" cy="0"/>
          </a:xfrm>
          <a:prstGeom prst="line">
            <a:avLst/>
          </a:prstGeom>
          <a:ln>
            <a:solidFill>
              <a:srgbClr val="7E8082"/>
            </a:solidFill>
          </a:ln>
        </p:spPr>
        <p:style>
          <a:lnRef idx="1">
            <a:schemeClr val="accent2"/>
          </a:lnRef>
          <a:fillRef idx="0">
            <a:schemeClr val="accent2"/>
          </a:fillRef>
          <a:effectRef idx="0">
            <a:schemeClr val="accent2"/>
          </a:effectRef>
          <a:fontRef idx="minor">
            <a:schemeClr val="tx1"/>
          </a:fontRef>
        </p:style>
      </p:cxnSp>
      <p:pic>
        <p:nvPicPr>
          <p:cNvPr id="14"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201613"/>
            <a:ext cx="1409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604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ext and image ">
    <p:spTree>
      <p:nvGrpSpPr>
        <p:cNvPr id="1" name=""/>
        <p:cNvGrpSpPr/>
        <p:nvPr/>
      </p:nvGrpSpPr>
      <p:grpSpPr>
        <a:xfrm>
          <a:off x="0" y="0"/>
          <a:ext cx="0" cy="0"/>
          <a:chOff x="0" y="0"/>
          <a:chExt cx="0" cy="0"/>
        </a:xfrm>
      </p:grpSpPr>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1" y="6783388"/>
            <a:ext cx="11501967"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349251" y="1225550"/>
            <a:ext cx="11501967" cy="0"/>
          </a:xfrm>
          <a:prstGeom prst="line">
            <a:avLst/>
          </a:prstGeom>
          <a:ln>
            <a:solidFill>
              <a:srgbClr val="7E8082"/>
            </a:solidFill>
          </a:ln>
        </p:spPr>
        <p:style>
          <a:lnRef idx="1">
            <a:schemeClr val="accent2"/>
          </a:lnRef>
          <a:fillRef idx="0">
            <a:schemeClr val="accent2"/>
          </a:fillRef>
          <a:effectRef idx="0">
            <a:schemeClr val="accent2"/>
          </a:effectRef>
          <a:fontRef idx="minor">
            <a:schemeClr val="tx1"/>
          </a:fontRef>
        </p:style>
      </p:cxnSp>
      <p:sp>
        <p:nvSpPr>
          <p:cNvPr id="3" name="Picture Placeholder 2"/>
          <p:cNvSpPr>
            <a:spLocks noGrp="1"/>
          </p:cNvSpPr>
          <p:nvPr>
            <p:ph type="pic" sz="quarter" idx="13"/>
          </p:nvPr>
        </p:nvSpPr>
        <p:spPr>
          <a:xfrm>
            <a:off x="6288021" y="1340769"/>
            <a:ext cx="5562916" cy="4968552"/>
          </a:xfrm>
          <a:prstGeom prst="rect">
            <a:avLst/>
          </a:prstGeom>
        </p:spPr>
        <p:txBody>
          <a:bodyPr/>
          <a:lstStyle>
            <a:lvl1pPr>
              <a:defRPr>
                <a:solidFill>
                  <a:schemeClr val="accent2"/>
                </a:solidFill>
                <a:latin typeface="Ebrima" panose="02000000000000000000" pitchFamily="2" charset="0"/>
                <a:ea typeface="Ebrima" panose="02000000000000000000" pitchFamily="2" charset="0"/>
                <a:cs typeface="Ebrima" panose="02000000000000000000" pitchFamily="2" charset="0"/>
              </a:defRPr>
            </a:lvl1pPr>
          </a:lstStyle>
          <a:p>
            <a:pPr lvl="0"/>
            <a:r>
              <a:rPr lang="en-US" noProof="0" dirty="0"/>
              <a:t>Click icon to add picture</a:t>
            </a:r>
            <a:endParaRPr lang="en-GB" noProof="0" dirty="0"/>
          </a:p>
        </p:txBody>
      </p:sp>
      <p:sp>
        <p:nvSpPr>
          <p:cNvPr id="10" name="Title 1"/>
          <p:cNvSpPr>
            <a:spLocks noGrp="1"/>
          </p:cNvSpPr>
          <p:nvPr>
            <p:ph type="title"/>
          </p:nvPr>
        </p:nvSpPr>
        <p:spPr>
          <a:xfrm>
            <a:off x="2269432" y="200820"/>
            <a:ext cx="9581785" cy="923925"/>
          </a:xfrm>
          <a:prstGeom prst="rect">
            <a:avLst/>
          </a:prstGeom>
        </p:spPr>
        <p:txBody>
          <a:bodyPr anchor="ctr"/>
          <a:lstStyle>
            <a:lvl1pPr algn="r">
              <a:defRPr lang="en-US" sz="2800" dirty="0">
                <a:solidFill>
                  <a:schemeClr val="accent2"/>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Click to edit Master title style</a:t>
            </a:r>
          </a:p>
        </p:txBody>
      </p:sp>
      <p:sp>
        <p:nvSpPr>
          <p:cNvPr id="16" name="Content Placeholder 2"/>
          <p:cNvSpPr>
            <a:spLocks noGrp="1"/>
          </p:cNvSpPr>
          <p:nvPr>
            <p:ph idx="1"/>
          </p:nvPr>
        </p:nvSpPr>
        <p:spPr>
          <a:xfrm>
            <a:off x="348971" y="1340769"/>
            <a:ext cx="5555008" cy="4968554"/>
          </a:xfrm>
          <a:prstGeom prst="rect">
            <a:avLst/>
          </a:prstGeom>
          <a:noFill/>
        </p:spPr>
        <p:txBody>
          <a:bodyPr/>
          <a:lstStyle>
            <a:lvl1pPr marL="0" indent="0">
              <a:buNone/>
              <a:defRPr sz="2800" baseline="0">
                <a:solidFill>
                  <a:srgbClr val="7E8082"/>
                </a:solidFill>
                <a:latin typeface="Ebrima" panose="02000000000000000000" pitchFamily="2" charset="0"/>
                <a:ea typeface="Ebrima" panose="02000000000000000000" pitchFamily="2" charset="0"/>
                <a:cs typeface="Ebrima" panose="02000000000000000000" pitchFamily="2" charset="0"/>
              </a:defRPr>
            </a:lvl1pPr>
            <a:lvl2pPr marL="457200" indent="0">
              <a:buFont typeface="Arial" panose="020B0604020202020204" pitchFamily="34" charset="0"/>
              <a:buNone/>
              <a:defRPr sz="2400" baseline="0">
                <a:solidFill>
                  <a:srgbClr val="7E8082"/>
                </a:solidFill>
                <a:latin typeface="Ebrima" panose="02000000000000000000" pitchFamily="2" charset="0"/>
                <a:ea typeface="Ebrima" panose="02000000000000000000" pitchFamily="2" charset="0"/>
                <a:cs typeface="Ebrima" panose="02000000000000000000" pitchFamily="2" charset="0"/>
              </a:defRPr>
            </a:lvl2pPr>
            <a:lvl3pPr marL="11430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2400" baseline="0">
                <a:solidFill>
                  <a:srgbClr val="7E8082"/>
                </a:solidFill>
                <a:latin typeface="Ebrima" panose="02000000000000000000" pitchFamily="2" charset="0"/>
                <a:ea typeface="Ebrima" panose="02000000000000000000" pitchFamily="2" charset="0"/>
                <a:cs typeface="Ebrima" panose="02000000000000000000" pitchFamily="2" charset="0"/>
              </a:defRPr>
            </a:lvl3pPr>
            <a:lvl4pPr marL="1371600" indent="0">
              <a:buNone/>
              <a:defRPr sz="2400" b="0">
                <a:solidFill>
                  <a:srgbClr val="7E8082"/>
                </a:solidFill>
                <a:latin typeface="Ebrima" panose="02000000000000000000" pitchFamily="2" charset="0"/>
                <a:ea typeface="Ebrima" panose="02000000000000000000" pitchFamily="2" charset="0"/>
                <a:cs typeface="Ebrima" panose="02000000000000000000" pitchFamily="2"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3"/>
            <a:r>
              <a:rPr lang="en-US" dirty="0"/>
              <a:t>	Fifth level </a:t>
            </a:r>
          </a:p>
          <a:p>
            <a:pPr lvl="0"/>
            <a:endParaRPr lang="en-US" dirty="0"/>
          </a:p>
        </p:txBody>
      </p:sp>
      <p:sp>
        <p:nvSpPr>
          <p:cNvPr id="17" name="Text Placeholder 2"/>
          <p:cNvSpPr>
            <a:spLocks noGrp="1"/>
          </p:cNvSpPr>
          <p:nvPr>
            <p:ph type="body" sz="quarter" idx="15"/>
          </p:nvPr>
        </p:nvSpPr>
        <p:spPr>
          <a:xfrm>
            <a:off x="349251" y="6468698"/>
            <a:ext cx="3840364" cy="301625"/>
          </a:xfrm>
          <a:prstGeom prst="rect">
            <a:avLst/>
          </a:prstGeom>
        </p:spPr>
        <p:txBody>
          <a:bodyPr/>
          <a:lstStyle>
            <a:lvl1pPr marL="0" indent="0" algn="l">
              <a:buNone/>
              <a:defRPr sz="1200" baseline="0">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Edit Master text styles</a:t>
            </a:r>
          </a:p>
        </p:txBody>
      </p:sp>
      <p:sp>
        <p:nvSpPr>
          <p:cNvPr id="9" name="Slide Number Placeholder 5"/>
          <p:cNvSpPr>
            <a:spLocks noGrp="1"/>
          </p:cNvSpPr>
          <p:nvPr>
            <p:ph type="sldNum" sz="quarter" idx="16"/>
          </p:nvPr>
        </p:nvSpPr>
        <p:spPr>
          <a:xfrm>
            <a:off x="11205633" y="6469064"/>
            <a:ext cx="645584" cy="301625"/>
          </a:xfrm>
          <a:prstGeom prst="rect">
            <a:avLst/>
          </a:prstGeom>
        </p:spPr>
        <p:txBody>
          <a:bodyPr anchor="ctr"/>
          <a:lstStyle>
            <a:lvl1pPr algn="r">
              <a:lnSpc>
                <a:spcPct val="90000"/>
              </a:lnSpc>
              <a:spcBef>
                <a:spcPts val="1000"/>
              </a:spcBef>
              <a:buFont typeface="Arial" panose="020B0604020202020204" pitchFamily="34" charset="0"/>
              <a:buNone/>
              <a:defRPr lang="en-GB" altLang="en-US" sz="1200">
                <a:solidFill>
                  <a:schemeClr val="accent2"/>
                </a:solidFill>
                <a:latin typeface="Ebrima" panose="02000000000000000000" pitchFamily="2" charset="0"/>
                <a:ea typeface="Ebrima" panose="02000000000000000000" pitchFamily="2" charset="0"/>
                <a:cs typeface="Ebrima" panose="02000000000000000000" pitchFamily="2" charset="0"/>
              </a:defRPr>
            </a:lvl1pPr>
          </a:lstStyle>
          <a:p>
            <a:pPr>
              <a:defRPr/>
            </a:pPr>
            <a:fld id="{055819E0-B25F-46A3-B9E1-E4FA0383DF08}" type="slidenum">
              <a:rPr/>
              <a:pPr>
                <a:defRPr/>
              </a:pPr>
              <a:t>‹#›</a:t>
            </a:fld>
            <a:endParaRPr dirty="0"/>
          </a:p>
        </p:txBody>
      </p:sp>
      <p:cxnSp>
        <p:nvCxnSpPr>
          <p:cNvPr id="11" name="Straight Connector 10"/>
          <p:cNvCxnSpPr/>
          <p:nvPr userDrawn="1"/>
        </p:nvCxnSpPr>
        <p:spPr>
          <a:xfrm>
            <a:off x="348971" y="6381328"/>
            <a:ext cx="11501967" cy="0"/>
          </a:xfrm>
          <a:prstGeom prst="line">
            <a:avLst/>
          </a:prstGeom>
          <a:ln>
            <a:solidFill>
              <a:srgbClr val="7E8082"/>
            </a:solidFill>
          </a:ln>
        </p:spPr>
        <p:style>
          <a:lnRef idx="1">
            <a:schemeClr val="accent2"/>
          </a:lnRef>
          <a:fillRef idx="0">
            <a:schemeClr val="accent2"/>
          </a:fillRef>
          <a:effectRef idx="0">
            <a:schemeClr val="accent2"/>
          </a:effectRef>
          <a:fontRef idx="minor">
            <a:schemeClr val="tx1"/>
          </a:fontRef>
        </p:style>
      </p:cxnSp>
      <p:pic>
        <p:nvPicPr>
          <p:cNvPr id="12"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201613"/>
            <a:ext cx="1409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916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ext and table ">
    <p:spTree>
      <p:nvGrpSpPr>
        <p:cNvPr id="1" name=""/>
        <p:cNvGrpSpPr/>
        <p:nvPr/>
      </p:nvGrpSpPr>
      <p:grpSpPr>
        <a:xfrm>
          <a:off x="0" y="0"/>
          <a:ext cx="0" cy="0"/>
          <a:chOff x="0" y="0"/>
          <a:chExt cx="0" cy="0"/>
        </a:xfrm>
      </p:grpSpPr>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1" y="6783388"/>
            <a:ext cx="11501967"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349251" y="1225550"/>
            <a:ext cx="11501967" cy="0"/>
          </a:xfrm>
          <a:prstGeom prst="line">
            <a:avLst/>
          </a:prstGeom>
          <a:ln>
            <a:solidFill>
              <a:srgbClr val="7E8082"/>
            </a:solidFill>
          </a:ln>
        </p:spPr>
        <p:style>
          <a:lnRef idx="1">
            <a:schemeClr val="accent2"/>
          </a:lnRef>
          <a:fillRef idx="0">
            <a:schemeClr val="accent2"/>
          </a:fillRef>
          <a:effectRef idx="0">
            <a:schemeClr val="accent2"/>
          </a:effectRef>
          <a:fontRef idx="minor">
            <a:schemeClr val="tx1"/>
          </a:fontRef>
        </p:style>
      </p:cxnSp>
      <p:sp>
        <p:nvSpPr>
          <p:cNvPr id="4" name="Table Placeholder 3"/>
          <p:cNvSpPr>
            <a:spLocks noGrp="1"/>
          </p:cNvSpPr>
          <p:nvPr>
            <p:ph type="tbl" sz="quarter" idx="17"/>
          </p:nvPr>
        </p:nvSpPr>
        <p:spPr>
          <a:xfrm>
            <a:off x="349251" y="3760242"/>
            <a:ext cx="11501967" cy="2549078"/>
          </a:xfrm>
          <a:prstGeom prst="rect">
            <a:avLst/>
          </a:prstGeom>
          <a:solidFill>
            <a:srgbClr val="AEE0FF">
              <a:alpha val="50196"/>
            </a:srgbClr>
          </a:solidFill>
        </p:spPr>
        <p:txBody>
          <a:bodyPr/>
          <a:lstStyle>
            <a:lvl1pPr marL="0" indent="0">
              <a:buNone/>
              <a:defRPr baseline="0">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pPr lvl="0"/>
            <a:r>
              <a:rPr lang="en-US" noProof="0" dirty="0"/>
              <a:t>Click icon to add table</a:t>
            </a:r>
            <a:endParaRPr lang="en-GB" noProof="0" dirty="0"/>
          </a:p>
        </p:txBody>
      </p:sp>
      <p:sp>
        <p:nvSpPr>
          <p:cNvPr id="3" name="Text Placeholder 2"/>
          <p:cNvSpPr>
            <a:spLocks noGrp="1"/>
          </p:cNvSpPr>
          <p:nvPr>
            <p:ph type="body" sz="quarter" idx="19"/>
          </p:nvPr>
        </p:nvSpPr>
        <p:spPr>
          <a:xfrm>
            <a:off x="349251" y="1340770"/>
            <a:ext cx="11501967" cy="2304255"/>
          </a:xfrm>
          <a:prstGeom prst="rect">
            <a:avLst/>
          </a:prstGeom>
        </p:spPr>
        <p:txBody>
          <a:bodyPr/>
          <a:lstStyle>
            <a:lvl1pPr marL="0" indent="0">
              <a:buNone/>
              <a:defRPr>
                <a:solidFill>
                  <a:srgbClr val="7E8082"/>
                </a:solidFill>
                <a:latin typeface="Ebrima" panose="02000000000000000000" pitchFamily="2" charset="0"/>
                <a:ea typeface="Ebrima" panose="02000000000000000000" pitchFamily="2" charset="0"/>
                <a:cs typeface="Ebrima" panose="02000000000000000000" pitchFamily="2" charset="0"/>
              </a:defRPr>
            </a:lvl1pPr>
            <a:lvl2pPr marL="457200" indent="0" fontAlgn="base">
              <a:spcAft>
                <a:spcPct val="0"/>
              </a:spcAft>
              <a:buNone/>
              <a:defRPr>
                <a:solidFill>
                  <a:srgbClr val="7E8082"/>
                </a:solidFill>
                <a:latin typeface="Ebrima" panose="02000000000000000000" pitchFamily="2" charset="0"/>
                <a:ea typeface="Ebrima" panose="02000000000000000000" pitchFamily="2" charset="0"/>
                <a:cs typeface="Ebrima" panose="02000000000000000000" pitchFamily="2" charset="0"/>
              </a:defRPr>
            </a:lvl2pPr>
            <a:lvl3pPr marL="914400" indent="0">
              <a:buNone/>
              <a:defRPr sz="2400">
                <a:solidFill>
                  <a:srgbClr val="7E8082"/>
                </a:solidFill>
                <a:latin typeface="Ebrima" panose="02000000000000000000" pitchFamily="2" charset="0"/>
                <a:ea typeface="Ebrima" panose="02000000000000000000" pitchFamily="2" charset="0"/>
                <a:cs typeface="Ebrima" panose="02000000000000000000" pitchFamily="2" charset="0"/>
              </a:defRPr>
            </a:lvl3pPr>
            <a:lvl4pPr marL="1371600" indent="0">
              <a:buNone/>
              <a:defRPr sz="2400">
                <a:solidFill>
                  <a:srgbClr val="7E8082"/>
                </a:solidFill>
                <a:latin typeface="Ebrima" panose="02000000000000000000" pitchFamily="2" charset="0"/>
                <a:ea typeface="Ebrima" panose="02000000000000000000" pitchFamily="2" charset="0"/>
                <a:cs typeface="Ebrima" panose="02000000000000000000" pitchFamily="2" charset="0"/>
              </a:defRPr>
            </a:lvl4pPr>
            <a:lvl5pPr marL="1828800" indent="0">
              <a:buNone/>
              <a:defRPr>
                <a:latin typeface="Ebrima" panose="02000000000000000000" pitchFamily="2" charset="0"/>
                <a:ea typeface="Ebrima" panose="02000000000000000000" pitchFamily="2" charset="0"/>
                <a:cs typeface="Ebrima" panose="02000000000000000000" pitchFamily="2" charset="0"/>
              </a:defRPr>
            </a:lvl5p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p:txBody>
      </p:sp>
      <p:sp>
        <p:nvSpPr>
          <p:cNvPr id="10" name="Title 1"/>
          <p:cNvSpPr>
            <a:spLocks noGrp="1"/>
          </p:cNvSpPr>
          <p:nvPr>
            <p:ph type="title"/>
          </p:nvPr>
        </p:nvSpPr>
        <p:spPr>
          <a:xfrm>
            <a:off x="2269432" y="200820"/>
            <a:ext cx="9581785" cy="923925"/>
          </a:xfrm>
          <a:prstGeom prst="rect">
            <a:avLst/>
          </a:prstGeom>
        </p:spPr>
        <p:txBody>
          <a:bodyPr anchor="ctr"/>
          <a:lstStyle>
            <a:lvl1pPr algn="r">
              <a:defRPr lang="en-US" sz="2800" dirty="0">
                <a:solidFill>
                  <a:schemeClr val="accent2"/>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Click to edit Master title style</a:t>
            </a:r>
          </a:p>
        </p:txBody>
      </p:sp>
      <p:sp>
        <p:nvSpPr>
          <p:cNvPr id="16" name="Text Placeholder 2"/>
          <p:cNvSpPr>
            <a:spLocks noGrp="1"/>
          </p:cNvSpPr>
          <p:nvPr>
            <p:ph type="body" sz="quarter" idx="15"/>
          </p:nvPr>
        </p:nvSpPr>
        <p:spPr>
          <a:xfrm>
            <a:off x="349251" y="6468698"/>
            <a:ext cx="3840364" cy="301625"/>
          </a:xfrm>
          <a:prstGeom prst="rect">
            <a:avLst/>
          </a:prstGeom>
        </p:spPr>
        <p:txBody>
          <a:bodyPr/>
          <a:lstStyle>
            <a:lvl1pPr marL="0" indent="0" algn="l">
              <a:buNone/>
              <a:defRPr sz="1200" baseline="0">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Edit Master text styles</a:t>
            </a:r>
          </a:p>
        </p:txBody>
      </p:sp>
      <p:sp>
        <p:nvSpPr>
          <p:cNvPr id="9" name="Slide Number Placeholder 5"/>
          <p:cNvSpPr>
            <a:spLocks noGrp="1"/>
          </p:cNvSpPr>
          <p:nvPr>
            <p:ph type="sldNum" sz="quarter" idx="20"/>
          </p:nvPr>
        </p:nvSpPr>
        <p:spPr>
          <a:xfrm>
            <a:off x="11205633" y="6469064"/>
            <a:ext cx="645584" cy="301625"/>
          </a:xfrm>
          <a:prstGeom prst="rect">
            <a:avLst/>
          </a:prstGeom>
        </p:spPr>
        <p:txBody>
          <a:bodyPr anchor="ctr"/>
          <a:lstStyle>
            <a:lvl1pPr algn="r">
              <a:lnSpc>
                <a:spcPct val="90000"/>
              </a:lnSpc>
              <a:spcBef>
                <a:spcPts val="1000"/>
              </a:spcBef>
              <a:buFont typeface="Arial" panose="020B0604020202020204" pitchFamily="34" charset="0"/>
              <a:buNone/>
              <a:defRPr lang="en-GB" altLang="en-US" sz="1200">
                <a:solidFill>
                  <a:schemeClr val="accent2"/>
                </a:solidFill>
                <a:latin typeface="Ebrima" panose="02000000000000000000" pitchFamily="2" charset="0"/>
                <a:ea typeface="Ebrima" panose="02000000000000000000" pitchFamily="2" charset="0"/>
                <a:cs typeface="Ebrima" panose="02000000000000000000" pitchFamily="2" charset="0"/>
              </a:defRPr>
            </a:lvl1pPr>
          </a:lstStyle>
          <a:p>
            <a:pPr>
              <a:defRPr/>
            </a:pPr>
            <a:fld id="{1A5BCB71-B3DA-4C26-84DD-F8EF73631133}" type="slidenum">
              <a:rPr/>
              <a:pPr>
                <a:defRPr/>
              </a:pPr>
              <a:t>‹#›</a:t>
            </a:fld>
            <a:endParaRPr dirty="0"/>
          </a:p>
        </p:txBody>
      </p:sp>
      <p:cxnSp>
        <p:nvCxnSpPr>
          <p:cNvPr id="11" name="Straight Connector 10"/>
          <p:cNvCxnSpPr/>
          <p:nvPr userDrawn="1"/>
        </p:nvCxnSpPr>
        <p:spPr>
          <a:xfrm>
            <a:off x="349251" y="6381328"/>
            <a:ext cx="11501967" cy="0"/>
          </a:xfrm>
          <a:prstGeom prst="line">
            <a:avLst/>
          </a:prstGeom>
          <a:ln>
            <a:solidFill>
              <a:srgbClr val="7E8082"/>
            </a:solidFill>
          </a:ln>
        </p:spPr>
        <p:style>
          <a:lnRef idx="1">
            <a:schemeClr val="accent2"/>
          </a:lnRef>
          <a:fillRef idx="0">
            <a:schemeClr val="accent2"/>
          </a:fillRef>
          <a:effectRef idx="0">
            <a:schemeClr val="accent2"/>
          </a:effectRef>
          <a:fontRef idx="minor">
            <a:schemeClr val="tx1"/>
          </a:fontRef>
        </p:style>
      </p:cxnSp>
      <p:pic>
        <p:nvPicPr>
          <p:cNvPr id="12"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201613"/>
            <a:ext cx="1409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590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allouts, icons &amp; arrows">
    <p:spTree>
      <p:nvGrpSpPr>
        <p:cNvPr id="1" name=""/>
        <p:cNvGrpSpPr/>
        <p:nvPr/>
      </p:nvGrpSpPr>
      <p:grpSpPr>
        <a:xfrm>
          <a:off x="0" y="0"/>
          <a:ext cx="0" cy="0"/>
          <a:chOff x="0" y="0"/>
          <a:chExt cx="0" cy="0"/>
        </a:xfrm>
      </p:grpSpPr>
      <p:pic>
        <p:nvPicPr>
          <p:cNvPr id="4"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9251" y="6783388"/>
            <a:ext cx="11501967"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349251" y="1225550"/>
            <a:ext cx="11501967" cy="0"/>
          </a:xfrm>
          <a:prstGeom prst="line">
            <a:avLst/>
          </a:prstGeom>
          <a:ln>
            <a:solidFill>
              <a:srgbClr val="7E8082"/>
            </a:solidFill>
          </a:ln>
        </p:spPr>
        <p:style>
          <a:lnRef idx="1">
            <a:schemeClr val="accent2"/>
          </a:lnRef>
          <a:fillRef idx="0">
            <a:schemeClr val="accent2"/>
          </a:fillRef>
          <a:effectRef idx="0">
            <a:schemeClr val="accent2"/>
          </a:effectRef>
          <a:fontRef idx="minor">
            <a:schemeClr val="tx1"/>
          </a:fontRef>
        </p:style>
      </p:cxnSp>
      <p:sp>
        <p:nvSpPr>
          <p:cNvPr id="10" name="Title 1"/>
          <p:cNvSpPr>
            <a:spLocks noGrp="1"/>
          </p:cNvSpPr>
          <p:nvPr>
            <p:ph type="title"/>
          </p:nvPr>
        </p:nvSpPr>
        <p:spPr>
          <a:xfrm>
            <a:off x="2269432" y="200820"/>
            <a:ext cx="9581785" cy="923925"/>
          </a:xfrm>
          <a:prstGeom prst="rect">
            <a:avLst/>
          </a:prstGeom>
        </p:spPr>
        <p:txBody>
          <a:bodyPr anchor="ctr"/>
          <a:lstStyle>
            <a:lvl1pPr algn="r">
              <a:defRPr lang="en-US" sz="2800" dirty="0">
                <a:solidFill>
                  <a:schemeClr val="accent2"/>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Click to edit Master title style</a:t>
            </a:r>
          </a:p>
        </p:txBody>
      </p:sp>
      <p:sp>
        <p:nvSpPr>
          <p:cNvPr id="14" name="Text Placeholder 2"/>
          <p:cNvSpPr>
            <a:spLocks noGrp="1"/>
          </p:cNvSpPr>
          <p:nvPr>
            <p:ph type="body" sz="quarter" idx="15"/>
          </p:nvPr>
        </p:nvSpPr>
        <p:spPr>
          <a:xfrm>
            <a:off x="349251" y="6468698"/>
            <a:ext cx="3840364" cy="301625"/>
          </a:xfrm>
          <a:prstGeom prst="rect">
            <a:avLst/>
          </a:prstGeom>
        </p:spPr>
        <p:txBody>
          <a:bodyPr/>
          <a:lstStyle>
            <a:lvl1pPr marL="0" indent="0" algn="l">
              <a:buNone/>
              <a:defRPr sz="1200" baseline="0">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Edit Master text styles</a:t>
            </a:r>
          </a:p>
        </p:txBody>
      </p:sp>
      <p:sp>
        <p:nvSpPr>
          <p:cNvPr id="7" name="Slide Number Placeholder 5"/>
          <p:cNvSpPr>
            <a:spLocks noGrp="1"/>
          </p:cNvSpPr>
          <p:nvPr>
            <p:ph type="sldNum" sz="quarter" idx="16"/>
          </p:nvPr>
        </p:nvSpPr>
        <p:spPr>
          <a:xfrm>
            <a:off x="11205633" y="6469064"/>
            <a:ext cx="645584" cy="301625"/>
          </a:xfrm>
          <a:prstGeom prst="rect">
            <a:avLst/>
          </a:prstGeom>
        </p:spPr>
        <p:txBody>
          <a:bodyPr anchor="ctr"/>
          <a:lstStyle>
            <a:lvl1pPr algn="r">
              <a:lnSpc>
                <a:spcPct val="90000"/>
              </a:lnSpc>
              <a:spcBef>
                <a:spcPts val="1000"/>
              </a:spcBef>
              <a:buFont typeface="Arial" panose="020B0604020202020204" pitchFamily="34" charset="0"/>
              <a:buNone/>
              <a:defRPr lang="en-GB" altLang="en-US" sz="1200">
                <a:solidFill>
                  <a:schemeClr val="accent2"/>
                </a:solidFill>
                <a:latin typeface="Ebrima" panose="02000000000000000000" pitchFamily="2" charset="0"/>
                <a:ea typeface="Ebrima" panose="02000000000000000000" pitchFamily="2" charset="0"/>
                <a:cs typeface="Ebrima" panose="02000000000000000000" pitchFamily="2" charset="0"/>
              </a:defRPr>
            </a:lvl1pPr>
          </a:lstStyle>
          <a:p>
            <a:pPr>
              <a:defRPr/>
            </a:pPr>
            <a:fld id="{093D2C5D-39D7-406B-9EA5-A6B519BC6D3F}" type="slidenum">
              <a:rPr/>
              <a:pPr>
                <a:defRPr/>
              </a:pPr>
              <a:t>‹#›</a:t>
            </a:fld>
            <a:endParaRPr dirty="0"/>
          </a:p>
        </p:txBody>
      </p:sp>
      <p:cxnSp>
        <p:nvCxnSpPr>
          <p:cNvPr id="8" name="Straight Connector 7"/>
          <p:cNvCxnSpPr/>
          <p:nvPr userDrawn="1"/>
        </p:nvCxnSpPr>
        <p:spPr>
          <a:xfrm>
            <a:off x="349251" y="6381328"/>
            <a:ext cx="11501967" cy="0"/>
          </a:xfrm>
          <a:prstGeom prst="line">
            <a:avLst/>
          </a:prstGeom>
          <a:ln>
            <a:solidFill>
              <a:srgbClr val="7E8082"/>
            </a:solidFill>
          </a:ln>
        </p:spPr>
        <p:style>
          <a:lnRef idx="1">
            <a:schemeClr val="accent2"/>
          </a:lnRef>
          <a:fillRef idx="0">
            <a:schemeClr val="accent2"/>
          </a:fillRef>
          <a:effectRef idx="0">
            <a:schemeClr val="accent2"/>
          </a:effectRef>
          <a:fontRef idx="minor">
            <a:schemeClr val="tx1"/>
          </a:fontRef>
        </p:style>
      </p:cxnSp>
      <p:pic>
        <p:nvPicPr>
          <p:cNvPr id="9"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201613"/>
            <a:ext cx="1409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959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ontact">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778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1" y="6783388"/>
            <a:ext cx="11501967"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2269432" y="200820"/>
            <a:ext cx="9581785" cy="923925"/>
          </a:xfrm>
          <a:prstGeom prst="rect">
            <a:avLst/>
          </a:prstGeom>
        </p:spPr>
        <p:txBody>
          <a:bodyPr anchor="ctr"/>
          <a:lstStyle>
            <a:lvl1pPr algn="r">
              <a:defRPr lang="en-US" sz="2800" dirty="0">
                <a:solidFill>
                  <a:schemeClr val="accent2"/>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Click to edit Master title style</a:t>
            </a:r>
          </a:p>
        </p:txBody>
      </p:sp>
      <p:pic>
        <p:nvPicPr>
          <p:cNvPr id="9" name="Picture 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9550" y="201613"/>
            <a:ext cx="1409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837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1CB66F0-8B35-4711-A115-AF260529951A}" type="datetimeFigureOut">
              <a:rPr lang="en-GB" smtClean="0"/>
              <a:t>29/07/2020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770C4A-FA2D-46B2-A7AA-B87D8504AC2B}" type="slidenum">
              <a:rPr lang="en-GB" smtClean="0"/>
              <a:t>‹#›</a:t>
            </a:fld>
            <a:endParaRPr lang="en-GB"/>
          </a:p>
        </p:txBody>
      </p:sp>
    </p:spTree>
    <p:extLst>
      <p:ext uri="{BB962C8B-B14F-4D97-AF65-F5344CB8AC3E}">
        <p14:creationId xmlns:p14="http://schemas.microsoft.com/office/powerpoint/2010/main" val="3592432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CB66F0-8B35-4711-A115-AF260529951A}" type="datetimeFigureOut">
              <a:rPr lang="en-GB" smtClean="0"/>
              <a:t>29/07/2020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770C4A-FA2D-46B2-A7AA-B87D8504AC2B}" type="slidenum">
              <a:rPr lang="en-GB" smtClean="0"/>
              <a:t>‹#›</a:t>
            </a:fld>
            <a:endParaRPr lang="en-GB"/>
          </a:p>
        </p:txBody>
      </p:sp>
      <p:pic>
        <p:nvPicPr>
          <p:cNvPr id="7" name="Picture 6"/>
          <p:cNvPicPr>
            <a:picLocks noChangeAspect="1"/>
          </p:cNvPicPr>
          <p:nvPr userDrawn="1"/>
        </p:nvPicPr>
        <p:blipFill rotWithShape="1">
          <a:blip r:embed="rId2"/>
          <a:srcRect b="47615"/>
          <a:stretch/>
        </p:blipFill>
        <p:spPr>
          <a:xfrm>
            <a:off x="147573" y="57501"/>
            <a:ext cx="2318495" cy="937903"/>
          </a:xfrm>
          <a:prstGeom prst="rect">
            <a:avLst/>
          </a:prstGeom>
        </p:spPr>
      </p:pic>
    </p:spTree>
    <p:extLst>
      <p:ext uri="{BB962C8B-B14F-4D97-AF65-F5344CB8AC3E}">
        <p14:creationId xmlns:p14="http://schemas.microsoft.com/office/powerpoint/2010/main" val="1748682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CB66F0-8B35-4711-A115-AF260529951A}" type="datetimeFigureOut">
              <a:rPr lang="en-GB" smtClean="0"/>
              <a:t>29/07/2020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770C4A-FA2D-46B2-A7AA-B87D8504AC2B}" type="slidenum">
              <a:rPr lang="en-GB" smtClean="0"/>
              <a:t>‹#›</a:t>
            </a:fld>
            <a:endParaRPr lang="en-GB"/>
          </a:p>
        </p:txBody>
      </p:sp>
    </p:spTree>
    <p:extLst>
      <p:ext uri="{BB962C8B-B14F-4D97-AF65-F5344CB8AC3E}">
        <p14:creationId xmlns:p14="http://schemas.microsoft.com/office/powerpoint/2010/main" val="2888274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1CB66F0-8B35-4711-A115-AF260529951A}" type="datetimeFigureOut">
              <a:rPr lang="en-GB" smtClean="0"/>
              <a:t>29/07/2020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770C4A-FA2D-46B2-A7AA-B87D8504AC2B}" type="slidenum">
              <a:rPr lang="en-GB" smtClean="0"/>
              <a:t>‹#›</a:t>
            </a:fld>
            <a:endParaRPr lang="en-GB"/>
          </a:p>
        </p:txBody>
      </p:sp>
    </p:spTree>
    <p:extLst>
      <p:ext uri="{BB962C8B-B14F-4D97-AF65-F5344CB8AC3E}">
        <p14:creationId xmlns:p14="http://schemas.microsoft.com/office/powerpoint/2010/main" val="3393181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1CB66F0-8B35-4711-A115-AF260529951A}" type="datetimeFigureOut">
              <a:rPr lang="en-GB" smtClean="0"/>
              <a:t>29/07/2020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D770C4A-FA2D-46B2-A7AA-B87D8504AC2B}" type="slidenum">
              <a:rPr lang="en-GB" smtClean="0"/>
              <a:t>‹#›</a:t>
            </a:fld>
            <a:endParaRPr lang="en-GB"/>
          </a:p>
        </p:txBody>
      </p:sp>
    </p:spTree>
    <p:extLst>
      <p:ext uri="{BB962C8B-B14F-4D97-AF65-F5344CB8AC3E}">
        <p14:creationId xmlns:p14="http://schemas.microsoft.com/office/powerpoint/2010/main" val="204507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1CB66F0-8B35-4711-A115-AF260529951A}" type="datetimeFigureOut">
              <a:rPr lang="en-GB" smtClean="0"/>
              <a:t>29/07/2020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D770C4A-FA2D-46B2-A7AA-B87D8504AC2B}" type="slidenum">
              <a:rPr lang="en-GB" smtClean="0"/>
              <a:t>‹#›</a:t>
            </a:fld>
            <a:endParaRPr lang="en-GB"/>
          </a:p>
        </p:txBody>
      </p:sp>
    </p:spTree>
    <p:extLst>
      <p:ext uri="{BB962C8B-B14F-4D97-AF65-F5344CB8AC3E}">
        <p14:creationId xmlns:p14="http://schemas.microsoft.com/office/powerpoint/2010/main" val="1208689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CB66F0-8B35-4711-A115-AF260529951A}" type="datetimeFigureOut">
              <a:rPr lang="en-GB" smtClean="0"/>
              <a:t>29/07/2020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D770C4A-FA2D-46B2-A7AA-B87D8504AC2B}" type="slidenum">
              <a:rPr lang="en-GB" smtClean="0"/>
              <a:t>‹#›</a:t>
            </a:fld>
            <a:endParaRPr lang="en-GB"/>
          </a:p>
        </p:txBody>
      </p:sp>
      <p:pic>
        <p:nvPicPr>
          <p:cNvPr id="5" name="Picture 4"/>
          <p:cNvPicPr>
            <a:picLocks noChangeAspect="1"/>
          </p:cNvPicPr>
          <p:nvPr userDrawn="1"/>
        </p:nvPicPr>
        <p:blipFill rotWithShape="1">
          <a:blip r:embed="rId2"/>
          <a:srcRect b="47615"/>
          <a:stretch/>
        </p:blipFill>
        <p:spPr>
          <a:xfrm>
            <a:off x="147573" y="57501"/>
            <a:ext cx="2318495" cy="937903"/>
          </a:xfrm>
          <a:prstGeom prst="rect">
            <a:avLst/>
          </a:prstGeom>
        </p:spPr>
      </p:pic>
    </p:spTree>
    <p:extLst>
      <p:ext uri="{BB962C8B-B14F-4D97-AF65-F5344CB8AC3E}">
        <p14:creationId xmlns:p14="http://schemas.microsoft.com/office/powerpoint/2010/main" val="2425372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CB66F0-8B35-4711-A115-AF260529951A}" type="datetimeFigureOut">
              <a:rPr lang="en-GB" smtClean="0"/>
              <a:t>29/07/2020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770C4A-FA2D-46B2-A7AA-B87D8504AC2B}" type="slidenum">
              <a:rPr lang="en-GB" smtClean="0"/>
              <a:t>‹#›</a:t>
            </a:fld>
            <a:endParaRPr lang="en-GB"/>
          </a:p>
        </p:txBody>
      </p:sp>
    </p:spTree>
    <p:extLst>
      <p:ext uri="{BB962C8B-B14F-4D97-AF65-F5344CB8AC3E}">
        <p14:creationId xmlns:p14="http://schemas.microsoft.com/office/powerpoint/2010/main" val="4241139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CB66F0-8B35-4711-A115-AF260529951A}" type="datetimeFigureOut">
              <a:rPr lang="en-GB" smtClean="0"/>
              <a:t>29/07/2020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770C4A-FA2D-46B2-A7AA-B87D8504AC2B}" type="slidenum">
              <a:rPr lang="en-GB" smtClean="0"/>
              <a:t>‹#›</a:t>
            </a:fld>
            <a:endParaRPr lang="en-GB"/>
          </a:p>
        </p:txBody>
      </p:sp>
    </p:spTree>
    <p:extLst>
      <p:ext uri="{BB962C8B-B14F-4D97-AF65-F5344CB8AC3E}">
        <p14:creationId xmlns:p14="http://schemas.microsoft.com/office/powerpoint/2010/main" val="74103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CB66F0-8B35-4711-A115-AF260529951A}" type="datetimeFigureOut">
              <a:rPr lang="en-GB" smtClean="0"/>
              <a:t>29/07/2020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770C4A-FA2D-46B2-A7AA-B87D8504AC2B}" type="slidenum">
              <a:rPr lang="en-GB" smtClean="0"/>
              <a:t>‹#›</a:t>
            </a:fld>
            <a:endParaRPr lang="en-GB"/>
          </a:p>
        </p:txBody>
      </p:sp>
    </p:spTree>
    <p:extLst>
      <p:ext uri="{BB962C8B-B14F-4D97-AF65-F5344CB8AC3E}">
        <p14:creationId xmlns:p14="http://schemas.microsoft.com/office/powerpoint/2010/main" val="317645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CB66F0-8B35-4711-A115-AF260529951A}" type="datetimeFigureOut">
              <a:rPr lang="en-GB" smtClean="0"/>
              <a:t>29/07/2020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770C4A-FA2D-46B2-A7AA-B87D8504AC2B}" type="slidenum">
              <a:rPr lang="en-GB" smtClean="0"/>
              <a:t>‹#›</a:t>
            </a:fld>
            <a:endParaRPr lang="en-GB"/>
          </a:p>
        </p:txBody>
      </p:sp>
    </p:spTree>
    <p:extLst>
      <p:ext uri="{BB962C8B-B14F-4D97-AF65-F5344CB8AC3E}">
        <p14:creationId xmlns:p14="http://schemas.microsoft.com/office/powerpoint/2010/main" val="2239310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ext">
    <p:spTree>
      <p:nvGrpSpPr>
        <p:cNvPr id="1" name=""/>
        <p:cNvGrpSpPr/>
        <p:nvPr/>
      </p:nvGrpSpPr>
      <p:grpSpPr>
        <a:xfrm>
          <a:off x="0" y="0"/>
          <a:ext cx="0" cy="0"/>
          <a:chOff x="0" y="0"/>
          <a:chExt cx="0" cy="0"/>
        </a:xfrm>
      </p:grpSpPr>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1" y="6783388"/>
            <a:ext cx="11501967"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9251" y="233363"/>
            <a:ext cx="2675467"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3432971" y="171956"/>
            <a:ext cx="8759029" cy="802493"/>
          </a:xfrm>
          <a:prstGeom prst="rect">
            <a:avLst/>
          </a:prstGeom>
        </p:spPr>
        <p:txBody>
          <a:bodyPr anchor="ctr" anchorCtr="1">
            <a:noAutofit/>
          </a:bodyPr>
          <a:lstStyle>
            <a:lvl1pPr algn="r">
              <a:defRPr sz="3600" baseline="0">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sp>
        <p:nvSpPr>
          <p:cNvPr id="13" name="Text Placeholder 12"/>
          <p:cNvSpPr>
            <a:spLocks noGrp="1"/>
          </p:cNvSpPr>
          <p:nvPr>
            <p:ph type="body" sz="quarter" idx="13"/>
          </p:nvPr>
        </p:nvSpPr>
        <p:spPr>
          <a:xfrm>
            <a:off x="1305983" y="1854409"/>
            <a:ext cx="9588500" cy="4147935"/>
          </a:xfrm>
          <a:prstGeom prst="rect">
            <a:avLst/>
          </a:prstGeom>
        </p:spPr>
        <p:txBody>
          <a:bodyPr/>
          <a:lstStyle>
            <a:lvl1pPr marL="0" indent="0">
              <a:buNone/>
              <a:defRPr sz="2800">
                <a:solidFill>
                  <a:schemeClr val="accent2"/>
                </a:solidFill>
                <a:latin typeface="Ebrima" panose="02000000000000000000" pitchFamily="2" charset="0"/>
                <a:ea typeface="Ebrima" panose="02000000000000000000" pitchFamily="2" charset="0"/>
                <a:cs typeface="Ebrima" panose="02000000000000000000" pitchFamily="2"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a:solidFill>
                  <a:schemeClr val="accent2"/>
                </a:solidFill>
                <a:latin typeface="Ebrima" panose="02000000000000000000" pitchFamily="2" charset="0"/>
                <a:ea typeface="Ebrima" panose="02000000000000000000" pitchFamily="2" charset="0"/>
                <a:cs typeface="Ebrima" panose="02000000000000000000" pitchFamily="2" charset="0"/>
              </a:defRPr>
            </a:lvl2pPr>
            <a:lvl3pPr marL="1143000" indent="-228600">
              <a:buClr>
                <a:srgbClr val="AEE0FF"/>
              </a:buClr>
              <a:buFont typeface="Wingdings" panose="05000000000000000000" pitchFamily="2" charset="2"/>
              <a:buChar char="§"/>
              <a:defRPr sz="2400" baseline="0">
                <a:solidFill>
                  <a:schemeClr val="accent2"/>
                </a:solidFill>
                <a:latin typeface="Ebrima" panose="02000000000000000000" pitchFamily="2" charset="0"/>
                <a:ea typeface="Ebrima" panose="02000000000000000000" pitchFamily="2" charset="0"/>
                <a:cs typeface="Ebrima" panose="02000000000000000000" pitchFamily="2" charset="0"/>
              </a:defRPr>
            </a:lvl3pPr>
            <a:lvl4pPr marL="1371600" indent="0">
              <a:buNone/>
              <a:defRPr sz="2400" b="0" baseline="0">
                <a:solidFill>
                  <a:schemeClr val="accent2"/>
                </a:solidFill>
                <a:latin typeface="Ebrima" panose="02000000000000000000" pitchFamily="2" charset="0"/>
                <a:ea typeface="Ebrima" panose="02000000000000000000" pitchFamily="2" charset="0"/>
                <a:cs typeface="Ebrima" panose="02000000000000000000" pitchFamily="2" charset="0"/>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3"/>
            <a:r>
              <a:rPr lang="en-US" dirty="0"/>
              <a:t>	Fifth level</a:t>
            </a:r>
          </a:p>
        </p:txBody>
      </p:sp>
      <p:sp>
        <p:nvSpPr>
          <p:cNvPr id="3" name="Text Placeholder 2"/>
          <p:cNvSpPr>
            <a:spLocks noGrp="1"/>
          </p:cNvSpPr>
          <p:nvPr>
            <p:ph type="body" sz="quarter" idx="15"/>
          </p:nvPr>
        </p:nvSpPr>
        <p:spPr>
          <a:xfrm>
            <a:off x="349251" y="6407532"/>
            <a:ext cx="3840364" cy="301625"/>
          </a:xfrm>
          <a:prstGeom prst="rect">
            <a:avLst/>
          </a:prstGeom>
        </p:spPr>
        <p:txBody>
          <a:bodyPr/>
          <a:lstStyle>
            <a:lvl1pPr marL="0" indent="0" algn="ctr">
              <a:buNone/>
              <a:defRPr sz="1800" baseline="0">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pPr lvl="0"/>
            <a:r>
              <a:rPr lang="en-US"/>
              <a:t>Edit Master text styles</a:t>
            </a:r>
          </a:p>
        </p:txBody>
      </p:sp>
      <p:sp>
        <p:nvSpPr>
          <p:cNvPr id="7" name="Slide Number Placeholder 5"/>
          <p:cNvSpPr>
            <a:spLocks noGrp="1"/>
          </p:cNvSpPr>
          <p:nvPr>
            <p:ph type="sldNum" sz="quarter" idx="16"/>
          </p:nvPr>
        </p:nvSpPr>
        <p:spPr>
          <a:xfrm>
            <a:off x="11205633" y="6348413"/>
            <a:ext cx="645584" cy="360362"/>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pPr>
              <a:defRPr/>
            </a:pPr>
            <a:fld id="{B853D85B-CF2C-4B87-B029-40B182B4B6B2}" type="slidenum">
              <a:rPr lang="en-GB" altLang="en-US"/>
              <a:pPr>
                <a:defRPr/>
              </a:pPr>
              <a:t>‹#›</a:t>
            </a:fld>
            <a:endParaRPr lang="en-GB" altLang="en-US" dirty="0"/>
          </a:p>
        </p:txBody>
      </p:sp>
    </p:spTree>
    <p:extLst>
      <p:ext uri="{BB962C8B-B14F-4D97-AF65-F5344CB8AC3E}">
        <p14:creationId xmlns:p14="http://schemas.microsoft.com/office/powerpoint/2010/main" val="179893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7/27/2020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7/27/2020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7/27/2020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7/27/2020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7/27/2020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7/27/2020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7/27/2020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31939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Lst>
  <p:hf hdr="0" ft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B66F0-8B35-4711-A115-AF260529951A}" type="datetimeFigureOut">
              <a:rPr lang="en-GB" smtClean="0"/>
              <a:t>29/07/2020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70C4A-FA2D-46B2-A7AA-B87D8504AC2B}" type="slidenum">
              <a:rPr lang="en-GB" smtClean="0"/>
              <a:t>‹#›</a:t>
            </a:fld>
            <a:endParaRPr lang="en-GB"/>
          </a:p>
        </p:txBody>
      </p:sp>
    </p:spTree>
    <p:extLst>
      <p:ext uri="{BB962C8B-B14F-4D97-AF65-F5344CB8AC3E}">
        <p14:creationId xmlns:p14="http://schemas.microsoft.com/office/powerpoint/2010/main" val="14053491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hyperlink" Target="https://www.gov.uk/government/publications/uk-climate-change-risk-assessment-2017" TargetMode="External"/><Relationship Id="rId3" Type="http://schemas.openxmlformats.org/officeDocument/2006/relationships/image" Target="../media/image25.png"/><Relationship Id="rId7" Type="http://schemas.openxmlformats.org/officeDocument/2006/relationships/hyperlink" Target="https://www.gov.uk/government/publications/uk-climate-change-risk-assessment-government-report"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9" Type="http://schemas.openxmlformats.org/officeDocument/2006/relationships/image" Target="../media/image65.png"/><Relationship Id="rId21" Type="http://schemas.openxmlformats.org/officeDocument/2006/relationships/image" Target="../media/image47.png"/><Relationship Id="rId34" Type="http://schemas.openxmlformats.org/officeDocument/2006/relationships/image" Target="../media/image60.png"/><Relationship Id="rId42" Type="http://schemas.openxmlformats.org/officeDocument/2006/relationships/image" Target="../media/image68.png"/><Relationship Id="rId47" Type="http://schemas.openxmlformats.org/officeDocument/2006/relationships/image" Target="../media/image73.png"/><Relationship Id="rId50" Type="http://schemas.openxmlformats.org/officeDocument/2006/relationships/image" Target="../media/image76.png"/><Relationship Id="rId55" Type="http://schemas.openxmlformats.org/officeDocument/2006/relationships/image" Target="../media/image81.png"/><Relationship Id="rId63" Type="http://schemas.openxmlformats.org/officeDocument/2006/relationships/image" Target="../media/image89.png"/><Relationship Id="rId7" Type="http://schemas.openxmlformats.org/officeDocument/2006/relationships/image" Target="../media/image33.png"/><Relationship Id="rId2" Type="http://schemas.openxmlformats.org/officeDocument/2006/relationships/notesSlide" Target="../notesSlides/notesSlide11.xml"/><Relationship Id="rId16" Type="http://schemas.openxmlformats.org/officeDocument/2006/relationships/image" Target="../media/image42.png"/><Relationship Id="rId29"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32" Type="http://schemas.openxmlformats.org/officeDocument/2006/relationships/image" Target="../media/image58.png"/><Relationship Id="rId37" Type="http://schemas.openxmlformats.org/officeDocument/2006/relationships/image" Target="../media/image63.png"/><Relationship Id="rId40" Type="http://schemas.openxmlformats.org/officeDocument/2006/relationships/image" Target="../media/image66.png"/><Relationship Id="rId45" Type="http://schemas.openxmlformats.org/officeDocument/2006/relationships/image" Target="../media/image71.png"/><Relationship Id="rId53" Type="http://schemas.openxmlformats.org/officeDocument/2006/relationships/image" Target="../media/image79.png"/><Relationship Id="rId58" Type="http://schemas.openxmlformats.org/officeDocument/2006/relationships/image" Target="../media/image84.png"/><Relationship Id="rId66" Type="http://schemas.openxmlformats.org/officeDocument/2006/relationships/image" Target="../media/image92.jpe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36" Type="http://schemas.openxmlformats.org/officeDocument/2006/relationships/image" Target="../media/image62.png"/><Relationship Id="rId49" Type="http://schemas.openxmlformats.org/officeDocument/2006/relationships/image" Target="../media/image75.png"/><Relationship Id="rId57" Type="http://schemas.openxmlformats.org/officeDocument/2006/relationships/image" Target="../media/image83.png"/><Relationship Id="rId61" Type="http://schemas.openxmlformats.org/officeDocument/2006/relationships/image" Target="../media/image87.pn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57.png"/><Relationship Id="rId44" Type="http://schemas.openxmlformats.org/officeDocument/2006/relationships/image" Target="../media/image70.png"/><Relationship Id="rId52" Type="http://schemas.openxmlformats.org/officeDocument/2006/relationships/image" Target="../media/image78.png"/><Relationship Id="rId60" Type="http://schemas.openxmlformats.org/officeDocument/2006/relationships/image" Target="../media/image86.png"/><Relationship Id="rId65"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png"/><Relationship Id="rId35" Type="http://schemas.openxmlformats.org/officeDocument/2006/relationships/image" Target="../media/image61.png"/><Relationship Id="rId43" Type="http://schemas.openxmlformats.org/officeDocument/2006/relationships/image" Target="../media/image69.png"/><Relationship Id="rId48" Type="http://schemas.openxmlformats.org/officeDocument/2006/relationships/image" Target="../media/image74.png"/><Relationship Id="rId56" Type="http://schemas.openxmlformats.org/officeDocument/2006/relationships/image" Target="../media/image82.png"/><Relationship Id="rId64" Type="http://schemas.openxmlformats.org/officeDocument/2006/relationships/image" Target="../media/image90.png"/><Relationship Id="rId8" Type="http://schemas.openxmlformats.org/officeDocument/2006/relationships/image" Target="../media/image34.png"/><Relationship Id="rId51" Type="http://schemas.openxmlformats.org/officeDocument/2006/relationships/image" Target="../media/image77.png"/><Relationship Id="rId3" Type="http://schemas.openxmlformats.org/officeDocument/2006/relationships/image" Target="../media/image29.png"/><Relationship Id="rId12" Type="http://schemas.openxmlformats.org/officeDocument/2006/relationships/image" Target="../media/image38.emf"/><Relationship Id="rId17" Type="http://schemas.openxmlformats.org/officeDocument/2006/relationships/image" Target="../media/image43.png"/><Relationship Id="rId25" Type="http://schemas.openxmlformats.org/officeDocument/2006/relationships/image" Target="../media/image51.png"/><Relationship Id="rId33" Type="http://schemas.openxmlformats.org/officeDocument/2006/relationships/image" Target="../media/image59.png"/><Relationship Id="rId38" Type="http://schemas.openxmlformats.org/officeDocument/2006/relationships/image" Target="../media/image64.png"/><Relationship Id="rId46" Type="http://schemas.openxmlformats.org/officeDocument/2006/relationships/image" Target="../media/image72.png"/><Relationship Id="rId59" Type="http://schemas.openxmlformats.org/officeDocument/2006/relationships/image" Target="../media/image85.png"/><Relationship Id="rId67" Type="http://schemas.openxmlformats.org/officeDocument/2006/relationships/image" Target="../media/image24.png"/><Relationship Id="rId20" Type="http://schemas.openxmlformats.org/officeDocument/2006/relationships/image" Target="../media/image46.png"/><Relationship Id="rId41" Type="http://schemas.openxmlformats.org/officeDocument/2006/relationships/image" Target="../media/image67.png"/><Relationship Id="rId54" Type="http://schemas.openxmlformats.org/officeDocument/2006/relationships/image" Target="../media/image80.png"/><Relationship Id="rId62" Type="http://schemas.openxmlformats.org/officeDocument/2006/relationships/image" Target="../media/image88.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4.png"/><Relationship Id="rId1" Type="http://schemas.openxmlformats.org/officeDocument/2006/relationships/slideLayout" Target="../slideLayouts/slideLayout25.xml"/><Relationship Id="rId5" Type="http://schemas.openxmlformats.org/officeDocument/2006/relationships/image" Target="../media/image97.jpeg"/><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8" Type="http://schemas.openxmlformats.org/officeDocument/2006/relationships/image" Target="../media/image104.jpg"/><Relationship Id="rId13" Type="http://schemas.openxmlformats.org/officeDocument/2006/relationships/image" Target="../media/image109.jpeg"/><Relationship Id="rId3" Type="http://schemas.openxmlformats.org/officeDocument/2006/relationships/image" Target="../media/image99.jpg"/><Relationship Id="rId7" Type="http://schemas.openxmlformats.org/officeDocument/2006/relationships/image" Target="../media/image103.jpg"/><Relationship Id="rId12" Type="http://schemas.openxmlformats.org/officeDocument/2006/relationships/image" Target="../media/image108.jpg"/><Relationship Id="rId2" Type="http://schemas.openxmlformats.org/officeDocument/2006/relationships/image" Target="../media/image98.jpeg"/><Relationship Id="rId1" Type="http://schemas.openxmlformats.org/officeDocument/2006/relationships/slideLayout" Target="../slideLayouts/slideLayout19.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png"/><Relationship Id="rId15" Type="http://schemas.openxmlformats.org/officeDocument/2006/relationships/image" Target="../media/image111.jpeg"/><Relationship Id="rId10" Type="http://schemas.openxmlformats.org/officeDocument/2006/relationships/image" Target="../media/image106.jpg"/><Relationship Id="rId4" Type="http://schemas.openxmlformats.org/officeDocument/2006/relationships/image" Target="../media/image100.jpg"/><Relationship Id="rId9" Type="http://schemas.openxmlformats.org/officeDocument/2006/relationships/image" Target="../media/image105.jpg"/><Relationship Id="rId14" Type="http://schemas.openxmlformats.org/officeDocument/2006/relationships/image" Target="../media/image110.jpg"/></Relationships>
</file>

<file path=ppt/slides/_rels/slide1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hyperlink" Target="https://www.ukclimateresilience.org/" TargetMode="External"/><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25.xml"/><Relationship Id="rId5" Type="http://schemas.openxmlformats.org/officeDocument/2006/relationships/image" Target="../media/image118.jpeg"/><Relationship Id="rId4" Type="http://schemas.openxmlformats.org/officeDocument/2006/relationships/image" Target="../media/image117.jpeg"/></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25.xml"/><Relationship Id="rId5" Type="http://schemas.openxmlformats.org/officeDocument/2006/relationships/image" Target="../media/image121.png"/><Relationship Id="rId4" Type="http://schemas.openxmlformats.org/officeDocument/2006/relationships/image" Target="../media/image120.png"/></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23.png"/></Relationships>
</file>

<file path=ppt/slides/_rels/slide4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23.png"/></Relationships>
</file>

<file path=ppt/slides/_rels/slide4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123.png"/></Relationships>
</file>

<file path=ppt/slides/_rels/slide4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123.png"/></Relationships>
</file>

<file path=ppt/slides/_rels/slide4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123.png"/></Relationships>
</file>

<file path=ppt/slides/_rels/slide4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123.png"/></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emf"/><Relationship Id="rId1" Type="http://schemas.openxmlformats.org/officeDocument/2006/relationships/slideLayout" Target="../slideLayouts/slideLayout25.xml"/><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tiff"/><Relationship Id="rId4" Type="http://schemas.openxmlformats.org/officeDocument/2006/relationships/hyperlink" Target="https://www.ukclimateresilience.or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5.png"/><Relationship Id="rId18" Type="http://schemas.openxmlformats.org/officeDocument/2006/relationships/image" Target="../media/image63.png"/><Relationship Id="rId3" Type="http://schemas.openxmlformats.org/officeDocument/2006/relationships/image" Target="../media/image34.png"/><Relationship Id="rId21" Type="http://schemas.openxmlformats.org/officeDocument/2006/relationships/image" Target="../media/image85.png"/><Relationship Id="rId7" Type="http://schemas.openxmlformats.org/officeDocument/2006/relationships/image" Target="../media/image40.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90.png"/><Relationship Id="rId2" Type="http://schemas.openxmlformats.org/officeDocument/2006/relationships/image" Target="../media/image32.png"/><Relationship Id="rId16" Type="http://schemas.openxmlformats.org/officeDocument/2006/relationships/image" Target="../media/image58.png"/><Relationship Id="rId20" Type="http://schemas.openxmlformats.org/officeDocument/2006/relationships/image" Target="../media/image66.png"/><Relationship Id="rId1" Type="http://schemas.openxmlformats.org/officeDocument/2006/relationships/slideLayout" Target="../slideLayouts/slideLayout25.xml"/><Relationship Id="rId6" Type="http://schemas.openxmlformats.org/officeDocument/2006/relationships/image" Target="../media/image37.png"/><Relationship Id="rId11" Type="http://schemas.openxmlformats.org/officeDocument/2006/relationships/image" Target="../media/image49.png"/><Relationship Id="rId24" Type="http://schemas.openxmlformats.org/officeDocument/2006/relationships/image" Target="../media/image89.png"/><Relationship Id="rId5" Type="http://schemas.openxmlformats.org/officeDocument/2006/relationships/image" Target="../media/image36.png"/><Relationship Id="rId15" Type="http://schemas.openxmlformats.org/officeDocument/2006/relationships/image" Target="../media/image57.png"/><Relationship Id="rId23" Type="http://schemas.openxmlformats.org/officeDocument/2006/relationships/image" Target="../media/image87.png"/><Relationship Id="rId10" Type="http://schemas.openxmlformats.org/officeDocument/2006/relationships/image" Target="../media/image46.png"/><Relationship Id="rId19" Type="http://schemas.openxmlformats.org/officeDocument/2006/relationships/image" Target="../media/image65.png"/><Relationship Id="rId4" Type="http://schemas.openxmlformats.org/officeDocument/2006/relationships/image" Target="../media/image35.png"/><Relationship Id="rId9" Type="http://schemas.openxmlformats.org/officeDocument/2006/relationships/image" Target="../media/image45.png"/><Relationship Id="rId14" Type="http://schemas.openxmlformats.org/officeDocument/2006/relationships/image" Target="../media/image56.png"/><Relationship Id="rId22" Type="http://schemas.openxmlformats.org/officeDocument/2006/relationships/image" Target="../media/image86.png"/></Relationships>
</file>

<file path=ppt/slides/_rels/slide5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www.ukclimateresilience.org/" TargetMode="External"/><Relationship Id="rId5" Type="http://schemas.openxmlformats.org/officeDocument/2006/relationships/image" Target="../media/image135.png"/><Relationship Id="rId4" Type="http://schemas.openxmlformats.org/officeDocument/2006/relationships/image" Target="../media/image13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1645" y="1536443"/>
            <a:ext cx="7315200" cy="3255264"/>
          </a:xfrm>
        </p:spPr>
        <p:txBody>
          <a:bodyPr/>
          <a:lstStyle/>
          <a:p>
            <a:r>
              <a:rPr lang="en-GB" sz="6000" b="1" dirty="0">
                <a:solidFill>
                  <a:schemeClr val="accent1">
                    <a:lumMod val="50000"/>
                  </a:schemeClr>
                </a:solidFill>
                <a:latin typeface="Corbel" panose="020B0503020204020204" pitchFamily="34" charset="0"/>
              </a:rPr>
              <a:t>SPF UK Climate Resilience Programme </a:t>
            </a:r>
            <a:r>
              <a:rPr lang="en-GB" sz="3200" b="1" dirty="0">
                <a:solidFill>
                  <a:schemeClr val="bg1"/>
                </a:solidFill>
                <a:latin typeface="Corbel" panose="020B0503020204020204" pitchFamily="34" charset="0"/>
              </a:rPr>
              <a:t>Webinar Series 2020</a:t>
            </a:r>
            <a:endParaRPr lang="en-GB" dirty="0">
              <a:solidFill>
                <a:schemeClr val="bg1"/>
              </a:solidFill>
            </a:endParaRPr>
          </a:p>
        </p:txBody>
      </p:sp>
      <p:pic>
        <p:nvPicPr>
          <p:cNvPr id="4" name="Picture 3"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374" y="930262"/>
            <a:ext cx="2562412" cy="2498738"/>
          </a:xfrm>
          <a:prstGeom prst="rect">
            <a:avLst/>
          </a:prstGeom>
        </p:spPr>
      </p:pic>
      <p:pic>
        <p:nvPicPr>
          <p:cNvPr id="5" name="Picture 49" descr="A picture containing drawing&#10;&#10;Description automatically generated">
            <a:extLst>
              <a:ext uri="{FF2B5EF4-FFF2-40B4-BE49-F238E27FC236}">
                <a16:creationId xmlns:a16="http://schemas.microsoft.com/office/drawing/2014/main" id="{3428CF5F-40F7-4A5F-88DF-959D6F75E3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30776"/>
            <a:ext cx="3318907" cy="10415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4C997300-C01F-4E04-B763-5F0E04CD82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296" y="5169921"/>
            <a:ext cx="2588649" cy="763251"/>
          </a:xfrm>
          <a:prstGeom prst="rect">
            <a:avLst/>
          </a:prstGeom>
        </p:spPr>
      </p:pic>
    </p:spTree>
    <p:extLst>
      <p:ext uri="{BB962C8B-B14F-4D97-AF65-F5344CB8AC3E}">
        <p14:creationId xmlns:p14="http://schemas.microsoft.com/office/powerpoint/2010/main" val="971243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9696" y="200819"/>
            <a:ext cx="8568952" cy="924596"/>
          </a:xfrm>
        </p:spPr>
        <p:txBody>
          <a:bodyPr/>
          <a:lstStyle/>
          <a:p>
            <a:r>
              <a:rPr lang="en-GB" dirty="0" smtClean="0"/>
              <a:t>There have been two previous CCRA cycles (2012 and 2017)</a:t>
            </a:r>
            <a:endParaRPr lang="en-GB" dirty="0"/>
          </a:p>
        </p:txBody>
      </p:sp>
      <p:sp>
        <p:nvSpPr>
          <p:cNvPr id="5" name="Slide Number Placeholder 4"/>
          <p:cNvSpPr>
            <a:spLocks noGrp="1"/>
          </p:cNvSpPr>
          <p:nvPr>
            <p:ph type="sldNum" sz="quarter" idx="16"/>
          </p:nvPr>
        </p:nvSpPr>
        <p:spPr/>
        <p:txBody>
          <a:bodyPr/>
          <a:lstStyle/>
          <a:p>
            <a:pPr marL="0" marR="0" lvl="0" indent="0" algn="r" defTabSz="457200" rtl="0" eaLnBrk="0" fontAlgn="base" latinLnBrk="0" hangingPunct="0">
              <a:lnSpc>
                <a:spcPct val="90000"/>
              </a:lnSpc>
              <a:spcBef>
                <a:spcPts val="1000"/>
              </a:spcBef>
              <a:spcAft>
                <a:spcPct val="0"/>
              </a:spcAft>
              <a:buClrTx/>
              <a:buSzTx/>
              <a:buFont typeface="Arial" panose="020B0604020202020204" pitchFamily="34" charset="0"/>
              <a:buNone/>
              <a:tabLst/>
              <a:defRPr/>
            </a:pPr>
            <a:fld id="{58B38603-38FB-4B93-9473-5C5BF89DEF9D}" type="slidenum">
              <a:rPr kumimoji="0" lang="en-GB" altLang="en-US" sz="1200" b="0" i="0" u="none" strike="noStrike" kern="1200" cap="none" spc="0" normalizeH="0" baseline="0" noProof="0" smtClean="0">
                <a:ln>
                  <a:noFill/>
                </a:ln>
                <a:solidFill>
                  <a:srgbClr val="7E8082"/>
                </a:solidFill>
                <a:effectLst/>
                <a:uLnTx/>
                <a:uFillTx/>
                <a:latin typeface="Ebrima" panose="02000000000000000000" pitchFamily="2" charset="0"/>
                <a:ea typeface="Ebrima" panose="02000000000000000000" pitchFamily="2" charset="0"/>
                <a:cs typeface="Ebrima" panose="02000000000000000000" pitchFamily="2" charset="0"/>
              </a:rPr>
              <a:pPr marL="0" marR="0" lvl="0" indent="0" algn="r" defTabSz="457200" rtl="0" eaLnBrk="0" fontAlgn="base" latinLnBrk="0" hangingPunct="0">
                <a:lnSpc>
                  <a:spcPct val="90000"/>
                </a:lnSpc>
                <a:spcBef>
                  <a:spcPts val="1000"/>
                </a:spcBef>
                <a:spcAft>
                  <a:spcPct val="0"/>
                </a:spcAft>
                <a:buClrTx/>
                <a:buSzTx/>
                <a:buFont typeface="Arial" panose="020B0604020202020204" pitchFamily="34" charset="0"/>
                <a:buNone/>
                <a:tabLst/>
                <a:defRPr/>
              </a:pPr>
              <a:t>10</a:t>
            </a:fld>
            <a:endParaRPr kumimoji="0" lang="en-GB" altLang="en-US" sz="1200" b="0" i="0" u="none" strike="noStrike" kern="1200" cap="none" spc="0" normalizeH="0" baseline="0" noProof="0" dirty="0">
              <a:ln>
                <a:noFill/>
              </a:ln>
              <a:solidFill>
                <a:srgbClr val="7E8082"/>
              </a:solidFill>
              <a:effectLst/>
              <a:uLnTx/>
              <a:uFillTx/>
              <a:latin typeface="Ebrima" panose="02000000000000000000" pitchFamily="2" charset="0"/>
              <a:ea typeface="Ebrima" panose="02000000000000000000" pitchFamily="2" charset="0"/>
              <a:cs typeface="Ebrima" panose="02000000000000000000" pitchFamily="2" charset="0"/>
            </a:endParaRPr>
          </a:p>
        </p:txBody>
      </p:sp>
      <p:pic>
        <p:nvPicPr>
          <p:cNvPr id="3" name="Picture 2"/>
          <p:cNvPicPr>
            <a:picLocks noChangeAspect="1"/>
          </p:cNvPicPr>
          <p:nvPr/>
        </p:nvPicPr>
        <p:blipFill>
          <a:blip r:embed="rId3"/>
          <a:stretch>
            <a:fillRect/>
          </a:stretch>
        </p:blipFill>
        <p:spPr>
          <a:xfrm>
            <a:off x="392707" y="1340768"/>
            <a:ext cx="2534941" cy="3573016"/>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2515072" y="2009642"/>
            <a:ext cx="2932855" cy="4133878"/>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6510533" y="1340768"/>
            <a:ext cx="3050235" cy="4318374"/>
          </a:xfrm>
          <a:prstGeom prst="rect">
            <a:avLst/>
          </a:prstGeom>
          <a:ln>
            <a:solidFill>
              <a:schemeClr val="tx1"/>
            </a:solidFill>
          </a:ln>
        </p:spPr>
      </p:pic>
      <p:pic>
        <p:nvPicPr>
          <p:cNvPr id="7" name="Picture 6"/>
          <p:cNvPicPr>
            <a:picLocks noChangeAspect="1"/>
          </p:cNvPicPr>
          <p:nvPr/>
        </p:nvPicPr>
        <p:blipFill>
          <a:blip r:embed="rId6"/>
          <a:stretch>
            <a:fillRect/>
          </a:stretch>
        </p:blipFill>
        <p:spPr>
          <a:xfrm>
            <a:off x="8616280" y="1988840"/>
            <a:ext cx="2927650" cy="4154680"/>
          </a:xfrm>
          <a:prstGeom prst="rect">
            <a:avLst/>
          </a:prstGeom>
          <a:ln>
            <a:solidFill>
              <a:schemeClr val="tx1"/>
            </a:solidFill>
          </a:ln>
        </p:spPr>
      </p:pic>
      <p:sp>
        <p:nvSpPr>
          <p:cNvPr id="8" name="TextBox 7"/>
          <p:cNvSpPr txBox="1"/>
          <p:nvPr/>
        </p:nvSpPr>
        <p:spPr>
          <a:xfrm>
            <a:off x="392707" y="6469064"/>
            <a:ext cx="5055220" cy="230832"/>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hlinkClick r:id="rId7"/>
              </a:rPr>
              <a:t>https://www.gov.uk/government/publications/uk-climate-change-risk-assessment-government-report</a:t>
            </a:r>
            <a:endParaRPr kumimoji="0" lang="en-GB" sz="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3" name="TextBox 12"/>
          <p:cNvSpPr txBox="1"/>
          <p:nvPr/>
        </p:nvSpPr>
        <p:spPr>
          <a:xfrm>
            <a:off x="6795997" y="6488971"/>
            <a:ext cx="5055220" cy="230832"/>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hlinkClick r:id="rId8"/>
              </a:rPr>
              <a:t>https://www.gov.uk/government/publications/uk-climate-change-risk-assessment-2017</a:t>
            </a:r>
            <a:endParaRPr kumimoji="0" lang="en-GB" sz="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9" name="Picture 8"/>
          <p:cNvPicPr>
            <a:picLocks noChangeAspect="1"/>
          </p:cNvPicPr>
          <p:nvPr/>
        </p:nvPicPr>
        <p:blipFill>
          <a:blip r:embed="rId9"/>
          <a:stretch>
            <a:fillRect/>
          </a:stretch>
        </p:blipFill>
        <p:spPr>
          <a:xfrm>
            <a:off x="1795681" y="446690"/>
            <a:ext cx="1438781" cy="432854"/>
          </a:xfrm>
          <a:prstGeom prst="rect">
            <a:avLst/>
          </a:prstGeom>
        </p:spPr>
      </p:pic>
    </p:spTree>
    <p:extLst>
      <p:ext uri="{BB962C8B-B14F-4D97-AF65-F5344CB8AC3E}">
        <p14:creationId xmlns:p14="http://schemas.microsoft.com/office/powerpoint/2010/main" val="4226164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9696" y="200819"/>
            <a:ext cx="8568952" cy="924596"/>
          </a:xfrm>
        </p:spPr>
        <p:txBody>
          <a:bodyPr/>
          <a:lstStyle/>
          <a:p>
            <a:r>
              <a:rPr lang="en-GB" dirty="0" smtClean="0"/>
              <a:t>CCRA3 will be published in 2022 (Evidence Report in 2021)</a:t>
            </a:r>
            <a:endParaRPr lang="en-GB" dirty="0"/>
          </a:p>
        </p:txBody>
      </p:sp>
      <p:sp>
        <p:nvSpPr>
          <p:cNvPr id="5" name="Slide Number Placeholder 4"/>
          <p:cNvSpPr>
            <a:spLocks noGrp="1"/>
          </p:cNvSpPr>
          <p:nvPr>
            <p:ph type="sldNum" sz="quarter" idx="16"/>
          </p:nvPr>
        </p:nvSpPr>
        <p:spPr/>
        <p:txBody>
          <a:bodyPr/>
          <a:lstStyle/>
          <a:p>
            <a:pPr marL="0" marR="0" lvl="0" indent="0" algn="r" defTabSz="457200" rtl="0" eaLnBrk="0" fontAlgn="base" latinLnBrk="0" hangingPunct="0">
              <a:lnSpc>
                <a:spcPct val="90000"/>
              </a:lnSpc>
              <a:spcBef>
                <a:spcPts val="1000"/>
              </a:spcBef>
              <a:spcAft>
                <a:spcPct val="0"/>
              </a:spcAft>
              <a:buClrTx/>
              <a:buSzTx/>
              <a:buFont typeface="Arial" panose="020B0604020202020204" pitchFamily="34" charset="0"/>
              <a:buNone/>
              <a:tabLst/>
              <a:defRPr/>
            </a:pPr>
            <a:fld id="{58B38603-38FB-4B93-9473-5C5BF89DEF9D}" type="slidenum">
              <a:rPr kumimoji="0" lang="en-GB" altLang="en-US" sz="1200" b="0" i="0" u="none" strike="noStrike" kern="1200" cap="none" spc="0" normalizeH="0" baseline="0" noProof="0" smtClean="0">
                <a:ln>
                  <a:noFill/>
                </a:ln>
                <a:solidFill>
                  <a:srgbClr val="7E8082"/>
                </a:solidFill>
                <a:effectLst/>
                <a:uLnTx/>
                <a:uFillTx/>
                <a:latin typeface="Ebrima" panose="02000000000000000000" pitchFamily="2" charset="0"/>
                <a:ea typeface="Ebrima" panose="02000000000000000000" pitchFamily="2" charset="0"/>
                <a:cs typeface="Ebrima" panose="02000000000000000000" pitchFamily="2" charset="0"/>
              </a:rPr>
              <a:pPr marL="0" marR="0" lvl="0" indent="0" algn="r" defTabSz="457200" rtl="0" eaLnBrk="0" fontAlgn="base" latinLnBrk="0" hangingPunct="0">
                <a:lnSpc>
                  <a:spcPct val="90000"/>
                </a:lnSpc>
                <a:spcBef>
                  <a:spcPts val="1000"/>
                </a:spcBef>
                <a:spcAft>
                  <a:spcPct val="0"/>
                </a:spcAft>
                <a:buClrTx/>
                <a:buSzTx/>
                <a:buFont typeface="Arial" panose="020B0604020202020204" pitchFamily="34" charset="0"/>
                <a:buNone/>
                <a:tabLst/>
                <a:defRPr/>
              </a:pPr>
              <a:t>11</a:t>
            </a:fld>
            <a:endParaRPr kumimoji="0" lang="en-GB" altLang="en-US" sz="1200" b="0" i="0" u="none" strike="noStrike" kern="1200" cap="none" spc="0" normalizeH="0" baseline="0" noProof="0" dirty="0">
              <a:ln>
                <a:noFill/>
              </a:ln>
              <a:solidFill>
                <a:srgbClr val="7E8082"/>
              </a:solidFill>
              <a:effectLst/>
              <a:uLnTx/>
              <a:uFillTx/>
              <a:latin typeface="Ebrima" panose="02000000000000000000" pitchFamily="2" charset="0"/>
              <a:ea typeface="Ebrima" panose="02000000000000000000" pitchFamily="2" charset="0"/>
              <a:cs typeface="Ebrima" panose="02000000000000000000" pitchFamily="2" charset="0"/>
            </a:endParaRPr>
          </a:p>
        </p:txBody>
      </p:sp>
      <p:graphicFrame>
        <p:nvGraphicFramePr>
          <p:cNvPr id="3" name="Table 2"/>
          <p:cNvGraphicFramePr>
            <a:graphicFrameLocks noGrp="1"/>
          </p:cNvGraphicFramePr>
          <p:nvPr>
            <p:extLst/>
          </p:nvPr>
        </p:nvGraphicFramePr>
        <p:xfrm>
          <a:off x="623392" y="1405193"/>
          <a:ext cx="11017223" cy="4784092"/>
        </p:xfrm>
        <a:graphic>
          <a:graphicData uri="http://schemas.openxmlformats.org/drawingml/2006/table">
            <a:tbl>
              <a:tblPr firstRow="1" firstCol="1" bandRow="1"/>
              <a:tblGrid>
                <a:gridCol w="1725883">
                  <a:extLst>
                    <a:ext uri="{9D8B030D-6E8A-4147-A177-3AD203B41FA5}">
                      <a16:colId xmlns:a16="http://schemas.microsoft.com/office/drawing/2014/main" val="20000"/>
                    </a:ext>
                  </a:extLst>
                </a:gridCol>
                <a:gridCol w="2009191">
                  <a:extLst>
                    <a:ext uri="{9D8B030D-6E8A-4147-A177-3AD203B41FA5}">
                      <a16:colId xmlns:a16="http://schemas.microsoft.com/office/drawing/2014/main" val="20001"/>
                    </a:ext>
                  </a:extLst>
                </a:gridCol>
                <a:gridCol w="7282149">
                  <a:extLst>
                    <a:ext uri="{9D8B030D-6E8A-4147-A177-3AD203B41FA5}">
                      <a16:colId xmlns:a16="http://schemas.microsoft.com/office/drawing/2014/main" val="20002"/>
                    </a:ext>
                  </a:extLst>
                </a:gridCol>
              </a:tblGrid>
              <a:tr h="174054">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6541" marR="66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Output</a:t>
                      </a:r>
                    </a:p>
                  </a:txBody>
                  <a:tcPr marL="66541" marR="66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Purpose</a:t>
                      </a:r>
                    </a:p>
                  </a:txBody>
                  <a:tcPr marL="66541" marR="66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70268">
                <a:tc rowSpan="4">
                  <a:txBody>
                    <a:bodyPr/>
                    <a:lstStyle/>
                    <a:p>
                      <a:pPr marL="71755" marR="71755" algn="ct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pPr marL="71755" marR="71755" algn="ct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pPr marL="71755" marR="71755" algn="ct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CCRA3 Evidence Report</a:t>
                      </a:r>
                    </a:p>
                  </a:txBody>
                  <a:tcPr marL="66541" marR="6654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Synthesis Report</a:t>
                      </a:r>
                    </a:p>
                  </a:txBody>
                  <a:tcPr marL="66541" marR="66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To provide the Adaptation Committee’s statutory advice to Government on the risks and opportunities to the UK from climate change. The Synthesis Report is based on the technical chapters and focus on the results of the urgency scoring. Authored by the CCC.</a:t>
                      </a:r>
                    </a:p>
                  </a:txBody>
                  <a:tcPr marL="66541" marR="66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18374">
                <a:tc vMerge="1">
                  <a:txBody>
                    <a:bodyPr/>
                    <a:lstStyle/>
                    <a:p>
                      <a:endParaRPr lang="en-GB"/>
                    </a:p>
                  </a:txBody>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Technical chapters</a:t>
                      </a:r>
                    </a:p>
                  </a:txBody>
                  <a:tcPr marL="66541" marR="66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To provide the detailed analysis that underpins the assessment of risks or opportunities, and the resulting urgency scores.  Alongside this introduction, there are seven technical chapters. Evidence is drawn from the literature and new research. Authored by a consortium of experts led by the University of Exeter and Met Office, working to the CCC.</a:t>
                      </a:r>
                    </a:p>
                  </a:txBody>
                  <a:tcPr marL="66541" marR="66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18374">
                <a:tc vMerge="1">
                  <a:txBody>
                    <a:bodyPr/>
                    <a:lstStyle/>
                    <a:p>
                      <a:endParaRPr lang="en-GB"/>
                    </a:p>
                  </a:txBody>
                  <a:tcPr/>
                </a:tc>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Summaries</a:t>
                      </a:r>
                    </a:p>
                  </a:txBody>
                  <a:tcPr marL="66541" marR="66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To summarise the most relevant aspects of the risk assessment for different audiences; each UK country (England, Northern Ireland, Scotland and Wales), and a range of sectors that focus on different areas of policy across government (TBC). Authored by a consortium of experts led by Sustainability West Midlands working to the CCC.</a:t>
                      </a:r>
                    </a:p>
                  </a:txBody>
                  <a:tcPr marL="66541" marR="66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70268">
                <a:tc vMerge="1">
                  <a:txBody>
                    <a:bodyPr/>
                    <a:lstStyle/>
                    <a:p>
                      <a:endParaRPr lang="en-GB"/>
                    </a:p>
                  </a:txBody>
                  <a:tcPr/>
                </a:tc>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Research projects</a:t>
                      </a:r>
                    </a:p>
                  </a:txBody>
                  <a:tcPr marL="66541" marR="66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To provide supporting evidence to inform the technical chapters, supplementing the existing literature and filling key evidence gaps from CCRA2 or updating analysis with new information. Authored by consultants working to the CCC.</a:t>
                      </a:r>
                    </a:p>
                  </a:txBody>
                  <a:tcPr marL="66541" marR="66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a:blip r:embed="rId3"/>
          <a:stretch>
            <a:fillRect/>
          </a:stretch>
        </p:blipFill>
        <p:spPr>
          <a:xfrm>
            <a:off x="1775520" y="446690"/>
            <a:ext cx="1438781" cy="432854"/>
          </a:xfrm>
          <a:prstGeom prst="rect">
            <a:avLst/>
          </a:prstGeom>
        </p:spPr>
      </p:pic>
    </p:spTree>
    <p:extLst>
      <p:ext uri="{BB962C8B-B14F-4D97-AF65-F5344CB8AC3E}">
        <p14:creationId xmlns:p14="http://schemas.microsoft.com/office/powerpoint/2010/main" val="3264607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9488" y="3979864"/>
            <a:ext cx="9398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6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61514" y="4298950"/>
            <a:ext cx="1068387"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6038" y="1514475"/>
            <a:ext cx="2120901"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61075" y="1327151"/>
            <a:ext cx="137795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0175" y="3727451"/>
            <a:ext cx="8445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1288" y="925513"/>
            <a:ext cx="156210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11501" y="3740150"/>
            <a:ext cx="1719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87500" y="277336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505701" y="1268413"/>
            <a:ext cx="1287463"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itle 1"/>
          <p:cNvSpPr>
            <a:spLocks noGrp="1"/>
          </p:cNvSpPr>
          <p:nvPr>
            <p:ph type="title"/>
          </p:nvPr>
        </p:nvSpPr>
        <p:spPr bwMode="auto">
          <a:xfrm>
            <a:off x="2997202" y="150019"/>
            <a:ext cx="9065418" cy="8032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compatLnSpc="1">
            <a:prstTxWarp prst="textNoShape">
              <a:avLst/>
            </a:prstTxWarp>
            <a:noAutofit/>
          </a:bodyPr>
          <a:lstStyle/>
          <a:p>
            <a:r>
              <a:rPr lang="en-GB" altLang="en-US" dirty="0" smtClean="0"/>
              <a:t>Over 130 organisations are contributing to the Evidence Report</a:t>
            </a:r>
          </a:p>
        </p:txBody>
      </p:sp>
      <p:sp>
        <p:nvSpPr>
          <p:cNvPr id="16396" name="Slide Number Placehold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90000"/>
              </a:lnSpc>
              <a:spcBef>
                <a:spcPts val="1000"/>
              </a:spcBef>
              <a:spcAft>
                <a:spcPct val="0"/>
              </a:spcAft>
              <a:buClrTx/>
              <a:buSzTx/>
              <a:buFont typeface="Arial" panose="020B0604020202020204" pitchFamily="34" charset="0"/>
              <a:buNone/>
              <a:tabLst/>
              <a:defRPr/>
            </a:pPr>
            <a:fld id="{98F2010E-290D-414B-99E0-3087CB63EA6D}" type="slidenum">
              <a:rPr kumimoji="0" lang="en-GB" altLang="en-US" sz="1200" b="0" i="0" u="none" strike="noStrike" kern="1200" cap="none" spc="0" normalizeH="0" baseline="0" noProof="0" smtClean="0">
                <a:ln>
                  <a:noFill/>
                </a:ln>
                <a:solidFill>
                  <a:srgbClr val="7E8082"/>
                </a:solidFill>
                <a:effectLst/>
                <a:uLnTx/>
                <a:uFillTx/>
                <a:latin typeface="Ebrima" panose="02000000000000000000" pitchFamily="2" charset="0"/>
                <a:ea typeface="Ebrima" panose="02000000000000000000" pitchFamily="2" charset="0"/>
                <a:cs typeface="Arial" panose="020B0604020202020204" pitchFamily="34" charset="0"/>
              </a:rPr>
              <a:pPr marL="0" marR="0" lvl="0" indent="0" algn="r" defTabSz="457200" rtl="0" eaLnBrk="0" fontAlgn="base" latinLnBrk="0" hangingPunct="0">
                <a:lnSpc>
                  <a:spcPct val="90000"/>
                </a:lnSpc>
                <a:spcBef>
                  <a:spcPts val="1000"/>
                </a:spcBef>
                <a:spcAft>
                  <a:spcPct val="0"/>
                </a:spcAft>
                <a:buClrTx/>
                <a:buSzTx/>
                <a:buFont typeface="Arial" panose="020B0604020202020204" pitchFamily="34" charset="0"/>
                <a:buNone/>
                <a:tabLst/>
                <a:defRPr/>
              </a:pPr>
              <a:t>12</a:t>
            </a:fld>
            <a:endParaRPr kumimoji="0" lang="en-GB" altLang="en-US" sz="1200" b="0" i="0" u="none" strike="noStrike" kern="1200" cap="none" spc="0" normalizeH="0" baseline="0" noProof="0" smtClean="0">
              <a:ln>
                <a:noFill/>
              </a:ln>
              <a:solidFill>
                <a:srgbClr val="7E8082"/>
              </a:solidFill>
              <a:effectLst/>
              <a:uLnTx/>
              <a:uFillTx/>
              <a:latin typeface="Ebrima" panose="02000000000000000000" pitchFamily="2" charset="0"/>
              <a:ea typeface="Ebrima" panose="02000000000000000000" pitchFamily="2" charset="0"/>
              <a:cs typeface="Arial" panose="020B0604020202020204" pitchFamily="34" charset="0"/>
            </a:endParaRPr>
          </a:p>
        </p:txBody>
      </p:sp>
      <p:pic>
        <p:nvPicPr>
          <p:cNvPr id="16397" name="Picture 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22551" y="1249363"/>
            <a:ext cx="6207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00526" y="962025"/>
            <a:ext cx="11477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340101" y="1233488"/>
            <a:ext cx="59372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48301" y="885826"/>
            <a:ext cx="1173163"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721476" y="1011238"/>
            <a:ext cx="24923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1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810125" y="2847976"/>
            <a:ext cx="234950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1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035300" y="4741863"/>
            <a:ext cx="17605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Picture 20"/>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385050" y="3340101"/>
            <a:ext cx="2000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5" name="Picture 2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9752014" y="1514475"/>
            <a:ext cx="70643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6" name="Picture 22"/>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731964" y="3673475"/>
            <a:ext cx="46513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7" name="Picture 23"/>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9345614" y="925514"/>
            <a:ext cx="1271587"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8" name="Picture 25"/>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8893175" y="2271713"/>
            <a:ext cx="9842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Picture 27"/>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894889" y="5867401"/>
            <a:ext cx="700087"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0" name="Picture 28"/>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9332913" y="3048001"/>
            <a:ext cx="1193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Picture 31"/>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8288339" y="3884614"/>
            <a:ext cx="6826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2" name="Picture 32"/>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676400" y="4289426"/>
            <a:ext cx="11239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3" name="Picture 34"/>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9953625" y="2200276"/>
            <a:ext cx="458788"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4" name="Picture 35"/>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9925050" y="3579814"/>
            <a:ext cx="5778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5" name="Picture 36"/>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443164" y="5221288"/>
            <a:ext cx="118268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6" name="Picture 37"/>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4938713" y="5240339"/>
            <a:ext cx="5651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7" name="Picture 38"/>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5503863" y="5219700"/>
            <a:ext cx="711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8" name="Picture 39"/>
          <p:cNvPicPr>
            <a:picLocks noChangeAspect="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529638" y="4759326"/>
            <a:ext cx="982662"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9" name="Picture 41"/>
          <p:cNvPicPr>
            <a:picLocks noChangeAspect="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615239" y="5780088"/>
            <a:ext cx="10890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0" name="Picture 42"/>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3752851" y="5130801"/>
            <a:ext cx="10525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1" name="Picture 43"/>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1582738" y="4967288"/>
            <a:ext cx="7604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2" name="Picture 44"/>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4862513" y="4725989"/>
            <a:ext cx="23749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3" name="Picture 45"/>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6457950" y="5038726"/>
            <a:ext cx="20383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4" name="Picture 46"/>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8689976" y="5581651"/>
            <a:ext cx="5619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5" name="Picture 47"/>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1654175" y="6184900"/>
            <a:ext cx="8953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6" name="Picture 48"/>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2787651" y="6392864"/>
            <a:ext cx="1311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7" name="Picture 49"/>
          <p:cNvPicPr>
            <a:picLocks noChangeAspect="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8148638" y="6221413"/>
            <a:ext cx="939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8" name="Picture 50"/>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9829801" y="5327651"/>
            <a:ext cx="8239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9" name="Picture 51"/>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1624014" y="5865813"/>
            <a:ext cx="9858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0" name="Picture 52"/>
          <p:cNvPicPr>
            <a:picLocks noChangeAspect="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9142414" y="6254750"/>
            <a:ext cx="148748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1" name="Picture 53"/>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8875714" y="1719263"/>
            <a:ext cx="650875"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2" name="Picture 54"/>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2722563" y="3040064"/>
            <a:ext cx="1655762"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3" name="Picture 55"/>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2801938" y="5772151"/>
            <a:ext cx="10080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4" name="Picture 24"/>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2295526" y="3571876"/>
            <a:ext cx="701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5" name="Picture 10"/>
          <p:cNvPicPr>
            <a:picLocks noChangeAspect="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4600576" y="1608138"/>
            <a:ext cx="136366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6" name="Picture 15"/>
          <p:cNvPicPr>
            <a:picLocks noChangeAspect="1"/>
          </p:cNvPicPr>
          <p:nvPr/>
        </p:nvPicPr>
        <p:blipFill>
          <a:blip r:embed="rId51">
            <a:extLst>
              <a:ext uri="{28A0092B-C50C-407E-A947-70E740481C1C}">
                <a14:useLocalDpi xmlns:a14="http://schemas.microsoft.com/office/drawing/2010/main" val="0"/>
              </a:ext>
            </a:extLst>
          </a:blip>
          <a:srcRect/>
          <a:stretch>
            <a:fillRect/>
          </a:stretch>
        </p:blipFill>
        <p:spPr bwMode="auto">
          <a:xfrm>
            <a:off x="1579563" y="2401888"/>
            <a:ext cx="25447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7" name="Picture 56"/>
          <p:cNvPicPr>
            <a:picLocks noChangeAspect="1"/>
          </p:cNvPicPr>
          <p:nvPr/>
        </p:nvPicPr>
        <p:blipFill>
          <a:blip r:embed="rId52">
            <a:extLst>
              <a:ext uri="{28A0092B-C50C-407E-A947-70E740481C1C}">
                <a14:useLocalDpi xmlns:a14="http://schemas.microsoft.com/office/drawing/2010/main" val="0"/>
              </a:ext>
            </a:extLst>
          </a:blip>
          <a:srcRect/>
          <a:stretch>
            <a:fillRect/>
          </a:stretch>
        </p:blipFill>
        <p:spPr bwMode="auto">
          <a:xfrm>
            <a:off x="6799263" y="5364164"/>
            <a:ext cx="12573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8" name="Picture 57"/>
          <p:cNvPicPr>
            <a:picLocks noChangeAspect="1"/>
          </p:cNvPicPr>
          <p:nvPr/>
        </p:nvPicPr>
        <p:blipFill>
          <a:blip r:embed="rId53">
            <a:extLst>
              <a:ext uri="{28A0092B-C50C-407E-A947-70E740481C1C}">
                <a14:useLocalDpi xmlns:a14="http://schemas.microsoft.com/office/drawing/2010/main" val="0"/>
              </a:ext>
            </a:extLst>
          </a:blip>
          <a:srcRect/>
          <a:stretch>
            <a:fillRect/>
          </a:stretch>
        </p:blipFill>
        <p:spPr bwMode="auto">
          <a:xfrm>
            <a:off x="4200525" y="6272214"/>
            <a:ext cx="14478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9" name="Picture 58"/>
          <p:cNvPicPr>
            <a:picLocks noChangeAspect="1"/>
          </p:cNvPicPr>
          <p:nvPr/>
        </p:nvPicPr>
        <p:blipFill>
          <a:blip r:embed="rId54">
            <a:extLst>
              <a:ext uri="{28A0092B-C50C-407E-A947-70E740481C1C}">
                <a14:useLocalDpi xmlns:a14="http://schemas.microsoft.com/office/drawing/2010/main" val="0"/>
              </a:ext>
            </a:extLst>
          </a:blip>
          <a:srcRect/>
          <a:stretch>
            <a:fillRect/>
          </a:stretch>
        </p:blipFill>
        <p:spPr bwMode="auto">
          <a:xfrm>
            <a:off x="4124325" y="5689600"/>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0" name="Picture 59"/>
          <p:cNvPicPr>
            <a:picLocks noChangeAspect="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4732338" y="5845175"/>
            <a:ext cx="14017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1" name="Picture 60"/>
          <p:cNvPicPr>
            <a:picLocks noChangeAspect="1"/>
          </p:cNvPicPr>
          <p:nvPr/>
        </p:nvPicPr>
        <p:blipFill>
          <a:blip r:embed="rId56">
            <a:extLst>
              <a:ext uri="{28A0092B-C50C-407E-A947-70E740481C1C}">
                <a14:useLocalDpi xmlns:a14="http://schemas.microsoft.com/office/drawing/2010/main" val="0"/>
              </a:ext>
            </a:extLst>
          </a:blip>
          <a:srcRect/>
          <a:stretch>
            <a:fillRect/>
          </a:stretch>
        </p:blipFill>
        <p:spPr bwMode="auto">
          <a:xfrm>
            <a:off x="3203576" y="1951038"/>
            <a:ext cx="1325563"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2" name="Picture 61"/>
          <p:cNvPicPr>
            <a:picLocks noChangeAspect="1"/>
          </p:cNvPicPr>
          <p:nvPr/>
        </p:nvPicPr>
        <p:blipFill>
          <a:blip r:embed="rId57">
            <a:extLst>
              <a:ext uri="{28A0092B-C50C-407E-A947-70E740481C1C}">
                <a14:useLocalDpi xmlns:a14="http://schemas.microsoft.com/office/drawing/2010/main" val="0"/>
              </a:ext>
            </a:extLst>
          </a:blip>
          <a:srcRect/>
          <a:stretch>
            <a:fillRect/>
          </a:stretch>
        </p:blipFill>
        <p:spPr bwMode="auto">
          <a:xfrm>
            <a:off x="8542339" y="5191125"/>
            <a:ext cx="12652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3" name="Picture 62"/>
          <p:cNvPicPr>
            <a:picLocks noChangeAspect="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8885238" y="989014"/>
            <a:ext cx="715962"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4" name="Picture 63"/>
          <p:cNvPicPr>
            <a:picLocks noChangeAspect="1"/>
          </p:cNvPicPr>
          <p:nvPr/>
        </p:nvPicPr>
        <p:blipFill>
          <a:blip r:embed="rId59">
            <a:extLst>
              <a:ext uri="{28A0092B-C50C-407E-A947-70E740481C1C}">
                <a14:useLocalDpi xmlns:a14="http://schemas.microsoft.com/office/drawing/2010/main" val="0"/>
              </a:ext>
            </a:extLst>
          </a:blip>
          <a:srcRect/>
          <a:stretch>
            <a:fillRect/>
          </a:stretch>
        </p:blipFill>
        <p:spPr bwMode="auto">
          <a:xfrm>
            <a:off x="5600700" y="6346826"/>
            <a:ext cx="160178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5" name="Picture 64"/>
          <p:cNvPicPr>
            <a:picLocks noChangeAspect="1"/>
          </p:cNvPicPr>
          <p:nvPr/>
        </p:nvPicPr>
        <p:blipFill>
          <a:blip r:embed="rId60">
            <a:extLst>
              <a:ext uri="{28A0092B-C50C-407E-A947-70E740481C1C}">
                <a14:useLocalDpi xmlns:a14="http://schemas.microsoft.com/office/drawing/2010/main" val="0"/>
              </a:ext>
            </a:extLst>
          </a:blip>
          <a:srcRect/>
          <a:stretch>
            <a:fillRect/>
          </a:stretch>
        </p:blipFill>
        <p:spPr bwMode="auto">
          <a:xfrm>
            <a:off x="4808538" y="2079625"/>
            <a:ext cx="22479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6" name="Picture 65"/>
          <p:cNvPicPr>
            <a:picLocks noChangeAspect="1"/>
          </p:cNvPicPr>
          <p:nvPr/>
        </p:nvPicPr>
        <p:blipFill>
          <a:blip r:embed="rId61">
            <a:extLst>
              <a:ext uri="{28A0092B-C50C-407E-A947-70E740481C1C}">
                <a14:useLocalDpi xmlns:a14="http://schemas.microsoft.com/office/drawing/2010/main" val="0"/>
              </a:ext>
            </a:extLst>
          </a:blip>
          <a:srcRect/>
          <a:stretch>
            <a:fillRect/>
          </a:stretch>
        </p:blipFill>
        <p:spPr bwMode="auto">
          <a:xfrm>
            <a:off x="7427914" y="2398713"/>
            <a:ext cx="892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7" name="Picture 67"/>
          <p:cNvPicPr>
            <a:picLocks noChangeAspect="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6205539" y="5707063"/>
            <a:ext cx="625475"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8" name="Picture 68"/>
          <p:cNvPicPr>
            <a:picLocks noChangeAspect="1"/>
          </p:cNvPicPr>
          <p:nvPr/>
        </p:nvPicPr>
        <p:blipFill>
          <a:blip r:embed="rId63">
            <a:extLst>
              <a:ext uri="{28A0092B-C50C-407E-A947-70E740481C1C}">
                <a14:useLocalDpi xmlns:a14="http://schemas.microsoft.com/office/drawing/2010/main" val="0"/>
              </a:ext>
            </a:extLst>
          </a:blip>
          <a:srcRect/>
          <a:stretch>
            <a:fillRect/>
          </a:stretch>
        </p:blipFill>
        <p:spPr bwMode="auto">
          <a:xfrm>
            <a:off x="7081839" y="6253164"/>
            <a:ext cx="8667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9" name="Picture 70"/>
          <p:cNvPicPr>
            <a:picLocks noChangeAspect="1"/>
          </p:cNvPicPr>
          <p:nvPr/>
        </p:nvPicPr>
        <p:blipFill>
          <a:blip r:embed="rId64">
            <a:extLst>
              <a:ext uri="{28A0092B-C50C-407E-A947-70E740481C1C}">
                <a14:useLocalDpi xmlns:a14="http://schemas.microsoft.com/office/drawing/2010/main" val="0"/>
              </a:ext>
            </a:extLst>
          </a:blip>
          <a:srcRect/>
          <a:stretch>
            <a:fillRect/>
          </a:stretch>
        </p:blipFill>
        <p:spPr bwMode="auto">
          <a:xfrm>
            <a:off x="9526589" y="4686301"/>
            <a:ext cx="11144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50" name="Picture 71"/>
          <p:cNvPicPr>
            <a:picLocks noChangeAspect="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7327901" y="4730750"/>
            <a:ext cx="10318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51" name="Picture 1"/>
          <p:cNvPicPr>
            <a:picLocks noChangeAspect="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7666039" y="796925"/>
            <a:ext cx="13874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7"/>
          <a:stretch>
            <a:fillRect/>
          </a:stretch>
        </p:blipFill>
        <p:spPr>
          <a:xfrm>
            <a:off x="1731458" y="456674"/>
            <a:ext cx="1438781" cy="432854"/>
          </a:xfrm>
          <a:prstGeom prst="rect">
            <a:avLst/>
          </a:prstGeom>
        </p:spPr>
      </p:pic>
    </p:spTree>
    <p:extLst>
      <p:ext uri="{BB962C8B-B14F-4D97-AF65-F5344CB8AC3E}">
        <p14:creationId xmlns:p14="http://schemas.microsoft.com/office/powerpoint/2010/main" val="3645330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Climate risk website being launched tomorrow</a:t>
            </a:r>
            <a:endParaRPr lang="en-GB" dirty="0"/>
          </a:p>
        </p:txBody>
      </p:sp>
      <p:sp>
        <p:nvSpPr>
          <p:cNvPr id="4" name="Text Placeholder 3"/>
          <p:cNvSpPr>
            <a:spLocks noGrp="1"/>
          </p:cNvSpPr>
          <p:nvPr>
            <p:ph type="body" sz="quarter" idx="15"/>
          </p:nvPr>
        </p:nvSpPr>
        <p:spPr/>
        <p:txBody>
          <a:bodyPr/>
          <a:lstStyle/>
          <a:p>
            <a:r>
              <a:rPr lang="en-GB" dirty="0" smtClean="0"/>
              <a:t>Ukclimaterisk.org </a:t>
            </a:r>
            <a:endParaRPr lang="en-GB" dirty="0"/>
          </a:p>
        </p:txBody>
      </p:sp>
      <p:sp>
        <p:nvSpPr>
          <p:cNvPr id="5" name="Slide Number Placeholder 4"/>
          <p:cNvSpPr>
            <a:spLocks noGrp="1"/>
          </p:cNvSpPr>
          <p:nvPr>
            <p:ph type="sldNum" sz="quarter" idx="16"/>
          </p:nvPr>
        </p:nvSpPr>
        <p:spPr/>
        <p:txBody>
          <a:bodyPr/>
          <a:lstStyle/>
          <a:p>
            <a:pPr marL="0" marR="0" lvl="0" indent="0" algn="r" defTabSz="457200" rtl="0" eaLnBrk="0" fontAlgn="base" latinLnBrk="0" hangingPunct="0">
              <a:lnSpc>
                <a:spcPct val="90000"/>
              </a:lnSpc>
              <a:spcBef>
                <a:spcPts val="1000"/>
              </a:spcBef>
              <a:spcAft>
                <a:spcPct val="0"/>
              </a:spcAft>
              <a:buClrTx/>
              <a:buSzTx/>
              <a:buFont typeface="Arial" panose="020B0604020202020204" pitchFamily="34" charset="0"/>
              <a:buNone/>
              <a:tabLst/>
              <a:defRPr/>
            </a:pPr>
            <a:fld id="{58B38603-38FB-4B93-9473-5C5BF89DEF9D}" type="slidenum">
              <a:rPr kumimoji="0" lang="en-GB" altLang="en-US" sz="1200" b="0" i="0" u="none" strike="noStrike" kern="1200" cap="none" spc="0" normalizeH="0" baseline="0" noProof="0" smtClean="0">
                <a:ln>
                  <a:noFill/>
                </a:ln>
                <a:solidFill>
                  <a:srgbClr val="7E8082"/>
                </a:solidFill>
                <a:effectLst/>
                <a:uLnTx/>
                <a:uFillTx/>
                <a:latin typeface="Ebrima" panose="02000000000000000000" pitchFamily="2" charset="0"/>
                <a:ea typeface="Ebrima" panose="02000000000000000000" pitchFamily="2" charset="0"/>
                <a:cs typeface="Ebrima" panose="02000000000000000000" pitchFamily="2" charset="0"/>
              </a:rPr>
              <a:pPr marL="0" marR="0" lvl="0" indent="0" algn="r" defTabSz="457200" rtl="0" eaLnBrk="0" fontAlgn="base" latinLnBrk="0" hangingPunct="0">
                <a:lnSpc>
                  <a:spcPct val="90000"/>
                </a:lnSpc>
                <a:spcBef>
                  <a:spcPts val="1000"/>
                </a:spcBef>
                <a:spcAft>
                  <a:spcPct val="0"/>
                </a:spcAft>
                <a:buClrTx/>
                <a:buSzTx/>
                <a:buFont typeface="Arial" panose="020B0604020202020204" pitchFamily="34" charset="0"/>
                <a:buNone/>
                <a:tabLst/>
                <a:defRPr/>
              </a:pPr>
              <a:t>13</a:t>
            </a:fld>
            <a:endParaRPr kumimoji="0" lang="en-GB" altLang="en-US" sz="1200" b="0" i="0" u="none" strike="noStrike" kern="1200" cap="none" spc="0" normalizeH="0" baseline="0" noProof="0" dirty="0">
              <a:ln>
                <a:noFill/>
              </a:ln>
              <a:solidFill>
                <a:srgbClr val="7E8082"/>
              </a:solidFill>
              <a:effectLst/>
              <a:uLnTx/>
              <a:uFillTx/>
              <a:latin typeface="Ebrima" panose="02000000000000000000" pitchFamily="2" charset="0"/>
              <a:ea typeface="Ebrima" panose="02000000000000000000" pitchFamily="2" charset="0"/>
              <a:cs typeface="Ebrima" panose="02000000000000000000" pitchFamily="2" charset="0"/>
            </a:endParaRPr>
          </a:p>
        </p:txBody>
      </p:sp>
      <p:pic>
        <p:nvPicPr>
          <p:cNvPr id="6" name="Picture 5"/>
          <p:cNvPicPr>
            <a:picLocks noChangeAspect="1"/>
          </p:cNvPicPr>
          <p:nvPr/>
        </p:nvPicPr>
        <p:blipFill>
          <a:blip r:embed="rId2"/>
          <a:stretch>
            <a:fillRect/>
          </a:stretch>
        </p:blipFill>
        <p:spPr>
          <a:xfrm>
            <a:off x="0" y="1169324"/>
            <a:ext cx="12192000" cy="5232544"/>
          </a:xfrm>
          <a:prstGeom prst="rect">
            <a:avLst/>
          </a:prstGeom>
        </p:spPr>
      </p:pic>
      <p:pic>
        <p:nvPicPr>
          <p:cNvPr id="3" name="Picture 2"/>
          <p:cNvPicPr>
            <a:picLocks noChangeAspect="1"/>
          </p:cNvPicPr>
          <p:nvPr/>
        </p:nvPicPr>
        <p:blipFill>
          <a:blip r:embed="rId3"/>
          <a:stretch>
            <a:fillRect/>
          </a:stretch>
        </p:blipFill>
        <p:spPr>
          <a:xfrm>
            <a:off x="1847528" y="446690"/>
            <a:ext cx="1438781" cy="432854"/>
          </a:xfrm>
          <a:prstGeom prst="rect">
            <a:avLst/>
          </a:prstGeom>
        </p:spPr>
      </p:pic>
    </p:spTree>
    <p:extLst>
      <p:ext uri="{BB962C8B-B14F-4D97-AF65-F5344CB8AC3E}">
        <p14:creationId xmlns:p14="http://schemas.microsoft.com/office/powerpoint/2010/main" val="2909651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179" y="1621259"/>
            <a:ext cx="8325853" cy="3255264"/>
          </a:xfrm>
        </p:spPr>
        <p:txBody>
          <a:bodyPr>
            <a:normAutofit fontScale="90000"/>
          </a:bodyPr>
          <a:lstStyle/>
          <a:p>
            <a:r>
              <a:rPr lang="en-GB" sz="5400" b="1" dirty="0">
                <a:solidFill>
                  <a:schemeClr val="accent1">
                    <a:lumMod val="50000"/>
                  </a:schemeClr>
                </a:solidFill>
                <a:latin typeface="Corbel" panose="020B0503020204020204" pitchFamily="34" charset="0"/>
              </a:rPr>
              <a:t>Gathering the evidence for the 3</a:t>
            </a:r>
            <a:r>
              <a:rPr lang="en-GB" sz="5400" b="1" baseline="30000" dirty="0">
                <a:solidFill>
                  <a:schemeClr val="accent1">
                    <a:lumMod val="50000"/>
                  </a:schemeClr>
                </a:solidFill>
                <a:latin typeface="Corbel" panose="020B0503020204020204" pitchFamily="34" charset="0"/>
              </a:rPr>
              <a:t>rd</a:t>
            </a:r>
            <a:r>
              <a:rPr lang="en-GB" sz="5400" b="1" dirty="0">
                <a:solidFill>
                  <a:schemeClr val="accent1">
                    <a:lumMod val="50000"/>
                  </a:schemeClr>
                </a:solidFill>
                <a:latin typeface="Corbel" panose="020B0503020204020204" pitchFamily="34" charset="0"/>
              </a:rPr>
              <a:t> UK Climate Change Risk </a:t>
            </a:r>
            <a:r>
              <a:rPr lang="en-GB" sz="5400" b="1" dirty="0" smtClean="0">
                <a:solidFill>
                  <a:schemeClr val="accent1">
                    <a:lumMod val="50000"/>
                  </a:schemeClr>
                </a:solidFill>
                <a:latin typeface="Corbel" panose="020B0503020204020204" pitchFamily="34" charset="0"/>
              </a:rPr>
              <a:t>Assessment</a:t>
            </a:r>
            <a:br>
              <a:rPr lang="en-GB" sz="5400" b="1" dirty="0" smtClean="0">
                <a:solidFill>
                  <a:schemeClr val="accent1">
                    <a:lumMod val="50000"/>
                  </a:schemeClr>
                </a:solidFill>
                <a:latin typeface="Corbel" panose="020B0503020204020204" pitchFamily="34" charset="0"/>
              </a:rPr>
            </a:br>
            <a:r>
              <a:rPr lang="en-GB" sz="3600" dirty="0" smtClean="0">
                <a:solidFill>
                  <a:schemeClr val="bg1"/>
                </a:solidFill>
                <a:latin typeface="Corbel" panose="020B0503020204020204" pitchFamily="34" charset="0"/>
              </a:rPr>
              <a:t>Professor Richard Betts, </a:t>
            </a:r>
            <a:r>
              <a:rPr lang="en-US" sz="3600" dirty="0">
                <a:solidFill>
                  <a:schemeClr val="bg1"/>
                </a:solidFill>
                <a:latin typeface="Corbel" panose="020B0503020204020204" pitchFamily="34" charset="0"/>
              </a:rPr>
              <a:t>Professor of Climate Change Impacts, </a:t>
            </a:r>
            <a:r>
              <a:rPr lang="en-US" sz="3600" dirty="0" smtClean="0">
                <a:solidFill>
                  <a:schemeClr val="bg1"/>
                </a:solidFill>
                <a:latin typeface="Corbel" panose="020B0503020204020204" pitchFamily="34" charset="0"/>
              </a:rPr>
              <a:t>University of Exeter</a:t>
            </a:r>
            <a:endParaRPr lang="en-GB" dirty="0">
              <a:solidFill>
                <a:schemeClr val="bg1"/>
              </a:solidFill>
            </a:endParaRPr>
          </a:p>
        </p:txBody>
      </p:sp>
      <p:pic>
        <p:nvPicPr>
          <p:cNvPr id="4" name="Picture 3"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374" y="930262"/>
            <a:ext cx="2562412" cy="2498738"/>
          </a:xfrm>
          <a:prstGeom prst="rect">
            <a:avLst/>
          </a:prstGeom>
        </p:spPr>
      </p:pic>
      <p:pic>
        <p:nvPicPr>
          <p:cNvPr id="5" name="Picture 49" descr="A picture containing drawing&#10;&#10;Description automatically generated">
            <a:extLst>
              <a:ext uri="{FF2B5EF4-FFF2-40B4-BE49-F238E27FC236}">
                <a16:creationId xmlns:a16="http://schemas.microsoft.com/office/drawing/2014/main" id="{3428CF5F-40F7-4A5F-88DF-959D6F75E3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225370"/>
            <a:ext cx="2840182" cy="8913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4C997300-C01F-4E04-B763-5F0E04CD82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8972" y="5347855"/>
            <a:ext cx="2192119" cy="646336"/>
          </a:xfrm>
          <a:prstGeom prst="rect">
            <a:avLst/>
          </a:prstGeom>
        </p:spPr>
      </p:pic>
    </p:spTree>
    <p:extLst>
      <p:ext uri="{BB962C8B-B14F-4D97-AF65-F5344CB8AC3E}">
        <p14:creationId xmlns:p14="http://schemas.microsoft.com/office/powerpoint/2010/main" val="271611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3592" y="1302604"/>
            <a:ext cx="8676901" cy="1329267"/>
          </a:xfrm>
        </p:spPr>
        <p:txBody>
          <a:bodyPr>
            <a:noAutofit/>
          </a:bodyPr>
          <a:lstStyle/>
          <a:p>
            <a:r>
              <a:rPr lang="en-GB" sz="4000" dirty="0" smtClean="0"/>
              <a:t>Gathering the evidence for the 3</a:t>
            </a:r>
            <a:r>
              <a:rPr lang="en-GB" sz="4000" baseline="30000" dirty="0" smtClean="0"/>
              <a:t>rd</a:t>
            </a:r>
            <a:r>
              <a:rPr lang="en-GB" sz="4000" dirty="0" smtClean="0"/>
              <a:t> UK Climate Change Risk Assessment (CCRA3)</a:t>
            </a:r>
            <a:r>
              <a:rPr lang="en-GB" sz="4000" dirty="0"/>
              <a:t/>
            </a:r>
            <a:br>
              <a:rPr lang="en-GB" sz="4000" dirty="0"/>
            </a:br>
            <a:endParaRPr lang="en-GB" sz="4000" dirty="0"/>
          </a:p>
        </p:txBody>
      </p:sp>
      <p:sp>
        <p:nvSpPr>
          <p:cNvPr id="3" name="Subtitle 2"/>
          <p:cNvSpPr>
            <a:spLocks noGrp="1"/>
          </p:cNvSpPr>
          <p:nvPr>
            <p:ph type="subTitle" idx="4294967295"/>
          </p:nvPr>
        </p:nvSpPr>
        <p:spPr>
          <a:xfrm>
            <a:off x="0" y="2637367"/>
            <a:ext cx="5962651" cy="1530351"/>
          </a:xfrm>
        </p:spPr>
        <p:txBody>
          <a:bodyPr>
            <a:normAutofit/>
          </a:bodyPr>
          <a:lstStyle/>
          <a:p>
            <a:pPr marL="0" indent="0">
              <a:buNone/>
            </a:pPr>
            <a:r>
              <a:rPr lang="en-GB" dirty="0"/>
              <a:t> </a:t>
            </a:r>
            <a:r>
              <a:rPr lang="en-GB" dirty="0" smtClean="0"/>
              <a:t> Richard Betts</a:t>
            </a:r>
          </a:p>
          <a:p>
            <a:endParaRPr lang="en-GB" sz="2133" dirty="0"/>
          </a:p>
        </p:txBody>
      </p:sp>
      <p:sp>
        <p:nvSpPr>
          <p:cNvPr id="7" name="TextBox 6"/>
          <p:cNvSpPr txBox="1"/>
          <p:nvPr/>
        </p:nvSpPr>
        <p:spPr>
          <a:xfrm>
            <a:off x="192600" y="3062518"/>
            <a:ext cx="5527480"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smtClean="0">
                <a:ln>
                  <a:noFill/>
                </a:ln>
                <a:solidFill>
                  <a:prstClr val="black"/>
                </a:solidFill>
                <a:effectLst/>
                <a:uLnTx/>
                <a:uFillTx/>
                <a:latin typeface="Calibri" panose="020F0502020204030204"/>
                <a:ea typeface="+mn-ea"/>
                <a:cs typeface="+mn-cs"/>
              </a:rPr>
              <a:t>29</a:t>
            </a:r>
            <a:r>
              <a:rPr kumimoji="0" lang="en-GB" sz="1333" b="0" i="0" u="none"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GB" sz="1333" b="0" i="0" u="none" strike="noStrike" kern="1200" cap="none" spc="0" normalizeH="0" baseline="0" noProof="0" dirty="0" smtClean="0">
                <a:ln>
                  <a:noFill/>
                </a:ln>
                <a:solidFill>
                  <a:prstClr val="black"/>
                </a:solidFill>
                <a:effectLst/>
                <a:uLnTx/>
                <a:uFillTx/>
                <a:latin typeface="Calibri" panose="020F0502020204030204"/>
                <a:ea typeface="+mn-ea"/>
                <a:cs typeface="+mn-cs"/>
              </a:rPr>
              <a:t> July </a:t>
            </a:r>
            <a:r>
              <a:rPr kumimoji="0" lang="en-GB" sz="1333" b="0" i="0" u="none" strike="noStrike" kern="1200" cap="none" spc="0" normalizeH="0" baseline="0" noProof="0" dirty="0">
                <a:ln>
                  <a:noFill/>
                </a:ln>
                <a:solidFill>
                  <a:prstClr val="black"/>
                </a:solidFill>
                <a:effectLst/>
                <a:uLnTx/>
                <a:uFillTx/>
                <a:latin typeface="Calibri" panose="020F0502020204030204"/>
                <a:ea typeface="+mn-ea"/>
                <a:cs typeface="+mn-cs"/>
              </a:rPr>
              <a:t>2020</a:t>
            </a:r>
          </a:p>
        </p:txBody>
      </p:sp>
      <p:pic>
        <p:nvPicPr>
          <p:cNvPr id="10" name="Picture 9"/>
          <p:cNvPicPr>
            <a:picLocks noChangeAspect="1"/>
          </p:cNvPicPr>
          <p:nvPr/>
        </p:nvPicPr>
        <p:blipFill rotWithShape="1">
          <a:blip r:embed="rId2"/>
          <a:srcRect l="3961" t="40639" r="7352" b="28325"/>
          <a:stretch/>
        </p:blipFill>
        <p:spPr>
          <a:xfrm>
            <a:off x="7872" y="3460093"/>
            <a:ext cx="6115837" cy="2845321"/>
          </a:xfrm>
          <a:prstGeom prst="rect">
            <a:avLst/>
          </a:prstGeom>
        </p:spPr>
      </p:pic>
      <p:pic>
        <p:nvPicPr>
          <p:cNvPr id="11" name="Picture 10" descr="2018_14_rainfall_anomaly_1981-2010.gif"/>
          <p:cNvPicPr>
            <a:picLocks noChangeAspect="1"/>
          </p:cNvPicPr>
          <p:nvPr/>
        </p:nvPicPr>
        <p:blipFill>
          <a:blip r:embed="rId3" cstate="print"/>
          <a:stretch>
            <a:fillRect/>
          </a:stretch>
        </p:blipFill>
        <p:spPr>
          <a:xfrm>
            <a:off x="8904531" y="2326560"/>
            <a:ext cx="3203739" cy="3991713"/>
          </a:xfrm>
          <a:prstGeom prst="rect">
            <a:avLst/>
          </a:prstGeom>
        </p:spPr>
      </p:pic>
      <p:pic>
        <p:nvPicPr>
          <p:cNvPr id="12" name="Picture 11"/>
          <p:cNvPicPr>
            <a:picLocks noChangeAspect="1"/>
          </p:cNvPicPr>
          <p:nvPr/>
        </p:nvPicPr>
        <p:blipFill rotWithShape="1">
          <a:blip r:embed="rId4"/>
          <a:srcRect l="34017" t="12703" r="9197"/>
          <a:stretch/>
        </p:blipFill>
        <p:spPr>
          <a:xfrm>
            <a:off x="6123709" y="3460093"/>
            <a:ext cx="2770911" cy="2839825"/>
          </a:xfrm>
          <a:prstGeom prst="rect">
            <a:avLst/>
          </a:prstGeom>
        </p:spPr>
      </p:pic>
      <p:pic>
        <p:nvPicPr>
          <p:cNvPr id="13" name="Picture 4" descr="Image result for turdus torquat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4773" y="57501"/>
            <a:ext cx="3387228" cy="225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38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8746" y="282794"/>
            <a:ext cx="11770329" cy="1330751"/>
          </a:xfrm>
          <a:solidFill>
            <a:schemeClr val="bg2"/>
          </a:solidFill>
        </p:spPr>
        <p:txBody>
          <a:bodyPr>
            <a:noAutofit/>
          </a:bodyPr>
          <a:lstStyle/>
          <a:p>
            <a:r>
              <a:rPr lang="en-GB" sz="4400" dirty="0"/>
              <a:t>T</a:t>
            </a:r>
            <a:r>
              <a:rPr lang="en-GB" sz="4400" dirty="0" smtClean="0"/>
              <a:t>he 3</a:t>
            </a:r>
            <a:r>
              <a:rPr lang="en-GB" sz="4400" baseline="30000" dirty="0" smtClean="0"/>
              <a:t>rd</a:t>
            </a:r>
            <a:r>
              <a:rPr lang="en-GB" sz="4400" dirty="0" smtClean="0"/>
              <a:t> UK Climate Change Risk Assessment (CCRA3): Technical Chapters lead authors</a:t>
            </a:r>
            <a:endParaRPr lang="en-GB" sz="4400"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8034" b="28409"/>
          <a:stretch/>
        </p:blipFill>
        <p:spPr>
          <a:xfrm>
            <a:off x="3744507" y="1812212"/>
            <a:ext cx="1668347" cy="163724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9808" r="21429" b="25979"/>
          <a:stretch/>
        </p:blipFill>
        <p:spPr>
          <a:xfrm>
            <a:off x="5522155" y="1812212"/>
            <a:ext cx="1597903" cy="160719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730" y="1832030"/>
            <a:ext cx="1625551" cy="1625551"/>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2482" r="10449"/>
          <a:stretch/>
        </p:blipFill>
        <p:spPr>
          <a:xfrm>
            <a:off x="8625404" y="1858548"/>
            <a:ext cx="1674332" cy="1599033"/>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8122" b="5927"/>
          <a:stretch/>
        </p:blipFill>
        <p:spPr>
          <a:xfrm>
            <a:off x="7272637" y="1797304"/>
            <a:ext cx="1269724" cy="1637009"/>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3959" t="6654" r="9056" b="29112"/>
          <a:stretch/>
        </p:blipFill>
        <p:spPr>
          <a:xfrm>
            <a:off x="10382779" y="1845940"/>
            <a:ext cx="1575013" cy="161164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429" y="3594795"/>
            <a:ext cx="1594852" cy="1594852"/>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4240" y="3581027"/>
            <a:ext cx="1231174" cy="1634105"/>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6302" y="3607033"/>
            <a:ext cx="1649366" cy="1658580"/>
          </a:xfrm>
          <a:prstGeom prst="rect">
            <a:avLst/>
          </a:prstGeom>
        </p:spPr>
      </p:pic>
      <p:pic>
        <p:nvPicPr>
          <p:cNvPr id="20" name="Picture 2" descr="Image result for rachel brisley JBA"/>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3528" r="33026" b="37136"/>
          <a:stretch/>
        </p:blipFill>
        <p:spPr bwMode="auto">
          <a:xfrm>
            <a:off x="5179440" y="3607033"/>
            <a:ext cx="1768367" cy="16469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12" cstate="print">
            <a:extLst>
              <a:ext uri="{28A0092B-C50C-407E-A947-70E740481C1C}">
                <a14:useLocalDpi xmlns:a14="http://schemas.microsoft.com/office/drawing/2010/main" val="0"/>
              </a:ext>
            </a:extLst>
          </a:blip>
          <a:srcRect l="11231" t="6764" b="27695"/>
          <a:stretch/>
        </p:blipFill>
        <p:spPr>
          <a:xfrm>
            <a:off x="7120058" y="3607033"/>
            <a:ext cx="1497575" cy="1658580"/>
          </a:xfrm>
          <a:prstGeom prst="rect">
            <a:avLst/>
          </a:prstGeom>
        </p:spPr>
      </p:pic>
      <p:pic>
        <p:nvPicPr>
          <p:cNvPr id="23" name="Picture 22"/>
          <p:cNvPicPr>
            <a:picLocks noChangeAspect="1"/>
          </p:cNvPicPr>
          <p:nvPr/>
        </p:nvPicPr>
        <p:blipFill rotWithShape="1">
          <a:blip r:embed="rId13" cstate="print">
            <a:extLst>
              <a:ext uri="{28A0092B-C50C-407E-A947-70E740481C1C}">
                <a14:useLocalDpi xmlns:a14="http://schemas.microsoft.com/office/drawing/2010/main" val="0"/>
              </a:ext>
            </a:extLst>
          </a:blip>
          <a:srcRect l="-921" r="837"/>
          <a:stretch/>
        </p:blipFill>
        <p:spPr>
          <a:xfrm>
            <a:off x="8799372" y="3607033"/>
            <a:ext cx="1685109" cy="1647986"/>
          </a:xfrm>
          <a:prstGeom prst="rect">
            <a:avLst/>
          </a:prstGeom>
        </p:spPr>
      </p:pic>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09626" y="3622933"/>
            <a:ext cx="1287850" cy="1645782"/>
          </a:xfrm>
          <a:prstGeom prst="rect">
            <a:avLst/>
          </a:prstGeom>
        </p:spPr>
      </p:pic>
      <p:pic>
        <p:nvPicPr>
          <p:cNvPr id="1026" name="Picture 2" descr="https://pbs.twimg.com/profile_images/1259902444420677632/1JOKfSbe_400x400.jpg"/>
          <p:cNvPicPr>
            <a:picLocks noChangeAspect="1" noChangeArrowheads="1"/>
          </p:cNvPicPr>
          <p:nvPr/>
        </p:nvPicPr>
        <p:blipFill rotWithShape="1">
          <a:blip r:embed="rId15">
            <a:extLst>
              <a:ext uri="{28A0092B-C50C-407E-A947-70E740481C1C}">
                <a14:useLocalDpi xmlns:a14="http://schemas.microsoft.com/office/drawing/2010/main" val="0"/>
              </a:ext>
            </a:extLst>
          </a:blip>
          <a:srcRect l="26986" t="6948" r="28785" b="48642"/>
          <a:stretch/>
        </p:blipFill>
        <p:spPr bwMode="auto">
          <a:xfrm>
            <a:off x="1996653" y="1829459"/>
            <a:ext cx="1638554" cy="164526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18746" y="5727288"/>
            <a:ext cx="11770329" cy="1107996"/>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Also 42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Contributing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Authors, 17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Additional Contributors (CCC and Expert Advisory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Panel),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numerous researchers doing bespoke analysis (contracted by CCC or in other programmes)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9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bwMode="auto">
          <a:xfrm>
            <a:off x="675218" y="399886"/>
            <a:ext cx="10871200" cy="8043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1" compatLnSpc="1">
            <a:prstTxWarp prst="textNoShape">
              <a:avLst/>
            </a:prstTxWarp>
            <a:noAutofit/>
          </a:bodyPr>
          <a:lstStyle/>
          <a:p>
            <a:r>
              <a:rPr lang="en-GB" altLang="en-US" dirty="0" smtClean="0"/>
              <a:t>Purpose of the CCRA3</a:t>
            </a:r>
          </a:p>
        </p:txBody>
      </p:sp>
      <p:sp>
        <p:nvSpPr>
          <p:cNvPr id="18437" name="Slide Number Placeholder 4"/>
          <p:cNvSpPr>
            <a:spLocks noGrp="1"/>
          </p:cNvSpPr>
          <p:nvPr>
            <p:ph type="sldNum" sz="quarter" idx="4294967295"/>
          </p:nvPr>
        </p:nvSpPr>
        <p:spPr bwMode="auto">
          <a:xfrm>
            <a:off x="11546418" y="6347884"/>
            <a:ext cx="645583" cy="3619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189">
              <a:defRPr>
                <a:solidFill>
                  <a:schemeClr val="tx1"/>
                </a:solidFill>
                <a:latin typeface="Calibri" panose="020F0502020204030204" pitchFamily="34" charset="0"/>
                <a:cs typeface="Arial" panose="020B0604020202020204" pitchFamily="34" charset="0"/>
              </a:defRPr>
            </a:lvl1pPr>
            <a:lvl2pPr marL="742932" indent="-285744" defTabSz="457189">
              <a:defRPr>
                <a:solidFill>
                  <a:schemeClr val="tx1"/>
                </a:solidFill>
                <a:latin typeface="Calibri" panose="020F0502020204030204" pitchFamily="34" charset="0"/>
                <a:cs typeface="Arial" panose="020B0604020202020204" pitchFamily="34" charset="0"/>
              </a:defRPr>
            </a:lvl2pPr>
            <a:lvl3pPr marL="1142971" indent="-228594" defTabSz="457189">
              <a:defRPr>
                <a:solidFill>
                  <a:schemeClr val="tx1"/>
                </a:solidFill>
                <a:latin typeface="Calibri" panose="020F0502020204030204" pitchFamily="34" charset="0"/>
                <a:cs typeface="Arial" panose="020B0604020202020204" pitchFamily="34" charset="0"/>
              </a:defRPr>
            </a:lvl3pPr>
            <a:lvl4pPr marL="1600160" indent="-228594" defTabSz="457189">
              <a:defRPr>
                <a:solidFill>
                  <a:schemeClr val="tx1"/>
                </a:solidFill>
                <a:latin typeface="Calibri" panose="020F0502020204030204" pitchFamily="34" charset="0"/>
                <a:cs typeface="Arial" panose="020B0604020202020204" pitchFamily="34" charset="0"/>
              </a:defRPr>
            </a:lvl4pPr>
            <a:lvl5pPr marL="2057349" indent="-228594" defTabSz="457189">
              <a:defRPr>
                <a:solidFill>
                  <a:schemeClr val="tx1"/>
                </a:solidFill>
                <a:latin typeface="Calibri" panose="020F0502020204030204" pitchFamily="34" charset="0"/>
                <a:cs typeface="Arial" panose="020B0604020202020204" pitchFamily="34" charset="0"/>
              </a:defRPr>
            </a:lvl5pPr>
            <a:lvl6pPr marL="2514537" indent="-228594" defTabSz="45718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726" indent="-228594" defTabSz="45718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914" indent="-228594" defTabSz="45718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103" indent="-228594" defTabSz="45718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349A5187-1D6C-4C32-8687-535ECC72D290}" type="slidenum">
              <a:rPr kumimoji="0" lang="en-GB" altLang="en-US" sz="1200" b="0" i="0" u="none" strike="noStrike" kern="1200" cap="none" spc="0" normalizeH="0" baseline="0" noProof="0" smtClean="0">
                <a:ln>
                  <a:noFill/>
                </a:ln>
                <a:solidFill>
                  <a:srgbClr val="7E8082"/>
                </a:solidFill>
                <a:effectLst/>
                <a:uLnTx/>
                <a:uFillTx/>
                <a:latin typeface="Ebrima" panose="02000000000000000000" pitchFamily="2" charset="0"/>
                <a:ea typeface="+mn-ea"/>
                <a:cs typeface="Arial" panose="020B0604020202020204" pitchFamily="34" charset="0"/>
              </a:rPr>
              <a:pPr marL="0" marR="0" lvl="0" indent="0" algn="r" defTabSz="457189" rtl="0" eaLnBrk="1" fontAlgn="auto" latinLnBrk="0" hangingPunct="1">
                <a:lnSpc>
                  <a:spcPct val="100000"/>
                </a:lnSpc>
                <a:spcBef>
                  <a:spcPts val="0"/>
                </a:spcBef>
                <a:spcAft>
                  <a:spcPts val="0"/>
                </a:spcAft>
                <a:buClrTx/>
                <a:buSzTx/>
                <a:buFontTx/>
                <a:buNone/>
                <a:tabLst/>
                <a:defRPr/>
              </a:pPr>
              <a:t>17</a:t>
            </a:fld>
            <a:endParaRPr kumimoji="0" lang="en-GB" altLang="en-US" sz="1200" b="0" i="0" u="none" strike="noStrike" kern="1200" cap="none" spc="0" normalizeH="0" baseline="0" noProof="0" smtClean="0">
              <a:ln>
                <a:noFill/>
              </a:ln>
              <a:solidFill>
                <a:srgbClr val="7E8082"/>
              </a:solidFill>
              <a:effectLst/>
              <a:uLnTx/>
              <a:uFillTx/>
              <a:latin typeface="Ebrima" panose="02000000000000000000" pitchFamily="2" charset="0"/>
              <a:ea typeface="+mn-ea"/>
              <a:cs typeface="Arial" panose="020B0604020202020204" pitchFamily="34" charset="0"/>
            </a:endParaRPr>
          </a:p>
        </p:txBody>
      </p:sp>
      <p:pic>
        <p:nvPicPr>
          <p:cNvPr id="1843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5515" y="2191080"/>
            <a:ext cx="8286751"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 result for the climate change ac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950" t="5498" r="24163" b="24815"/>
          <a:stretch/>
        </p:blipFill>
        <p:spPr bwMode="auto">
          <a:xfrm>
            <a:off x="121393" y="1946733"/>
            <a:ext cx="3324122" cy="2593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44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2646558" y="2150947"/>
            <a:ext cx="6383453" cy="26486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p:cNvSpPr/>
          <p:nvPr/>
        </p:nvSpPr>
        <p:spPr>
          <a:xfrm>
            <a:off x="2761673" y="3112655"/>
            <a:ext cx="4276436" cy="14501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2752440" y="3205019"/>
            <a:ext cx="43872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Technical chapters including assessment of urgency of adaptation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action</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ounded Rectangle 3"/>
          <p:cNvSpPr/>
          <p:nvPr/>
        </p:nvSpPr>
        <p:spPr>
          <a:xfrm>
            <a:off x="7222836" y="3112655"/>
            <a:ext cx="1644072" cy="14501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7222836" y="3222156"/>
            <a:ext cx="15701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Synthesis report (CCC)</a:t>
            </a:r>
          </a:p>
        </p:txBody>
      </p:sp>
      <p:sp>
        <p:nvSpPr>
          <p:cNvPr id="6" name="Rounded Rectangle 5"/>
          <p:cNvSpPr/>
          <p:nvPr/>
        </p:nvSpPr>
        <p:spPr>
          <a:xfrm>
            <a:off x="9458037" y="3112655"/>
            <a:ext cx="2041235" cy="14501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9421093" y="3389685"/>
            <a:ext cx="21151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Government report (Defra)</a:t>
            </a:r>
          </a:p>
        </p:txBody>
      </p:sp>
      <p:sp>
        <p:nvSpPr>
          <p:cNvPr id="8" name="Right Arrow 7"/>
          <p:cNvSpPr/>
          <p:nvPr/>
        </p:nvSpPr>
        <p:spPr>
          <a:xfrm>
            <a:off x="6853383" y="3713019"/>
            <a:ext cx="498764" cy="32327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p:cNvSpPr/>
          <p:nvPr/>
        </p:nvSpPr>
        <p:spPr>
          <a:xfrm>
            <a:off x="8829964" y="3724987"/>
            <a:ext cx="729673" cy="32327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5038434" y="4944126"/>
            <a:ext cx="2124367" cy="10595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047675" y="5012001"/>
            <a:ext cx="2133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New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 name="Rounded Rectangle 12"/>
          <p:cNvSpPr/>
          <p:nvPr/>
        </p:nvSpPr>
        <p:spPr>
          <a:xfrm>
            <a:off x="355597" y="3112655"/>
            <a:ext cx="2124367" cy="14501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46363" y="3205019"/>
            <a:ext cx="2133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Existing academic literature</a:t>
            </a:r>
          </a:p>
        </p:txBody>
      </p:sp>
      <p:sp>
        <p:nvSpPr>
          <p:cNvPr id="15" name="Rounded Rectangle 14"/>
          <p:cNvSpPr/>
          <p:nvPr/>
        </p:nvSpPr>
        <p:spPr>
          <a:xfrm>
            <a:off x="2729345" y="4955385"/>
            <a:ext cx="2124367" cy="10595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2923308" y="5114999"/>
            <a:ext cx="2133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Stakeholder input</a:t>
            </a:r>
          </a:p>
        </p:txBody>
      </p:sp>
      <p:sp>
        <p:nvSpPr>
          <p:cNvPr id="17" name="Right Arrow 16"/>
          <p:cNvSpPr/>
          <p:nvPr/>
        </p:nvSpPr>
        <p:spPr>
          <a:xfrm>
            <a:off x="2322946" y="3706513"/>
            <a:ext cx="498764" cy="32327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ight Arrow 18"/>
          <p:cNvSpPr/>
          <p:nvPr/>
        </p:nvSpPr>
        <p:spPr>
          <a:xfrm rot="5400000" flipH="1">
            <a:off x="3571514" y="4637991"/>
            <a:ext cx="513917" cy="32327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ight Arrow 19"/>
          <p:cNvSpPr/>
          <p:nvPr/>
        </p:nvSpPr>
        <p:spPr>
          <a:xfrm rot="5400000" flipH="1">
            <a:off x="5783626" y="4642417"/>
            <a:ext cx="513917" cy="32327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2923308" y="2378928"/>
            <a:ext cx="5571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Evidence report</a:t>
            </a:r>
          </a:p>
        </p:txBody>
      </p:sp>
      <p:sp>
        <p:nvSpPr>
          <p:cNvPr id="23" name="Title 1"/>
          <p:cNvSpPr txBox="1">
            <a:spLocks/>
          </p:cNvSpPr>
          <p:nvPr/>
        </p:nvSpPr>
        <p:spPr bwMode="auto">
          <a:xfrm>
            <a:off x="402684" y="1190856"/>
            <a:ext cx="10871200" cy="8043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1" compatLnSpc="1">
            <a:prstTxWarp prst="textNoShape">
              <a:avLst/>
            </a:prstTxWarp>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altLang="en-US" sz="4267" b="0" i="0" u="none" strike="noStrike" kern="1200" cap="none" spc="0" normalizeH="0" baseline="0" noProof="0" dirty="0">
                <a:ln>
                  <a:noFill/>
                </a:ln>
                <a:solidFill>
                  <a:prstClr val="black"/>
                </a:solidFill>
                <a:effectLst/>
                <a:uLnTx/>
                <a:uFillTx/>
                <a:latin typeface="Calibri Light" panose="020F0302020204030204"/>
                <a:ea typeface="+mj-ea"/>
                <a:cs typeface="+mj-cs"/>
              </a:rPr>
              <a:t>CCRA3 </a:t>
            </a:r>
            <a:r>
              <a:rPr kumimoji="0" lang="en-GB" altLang="en-US" sz="4267" b="0" i="0" u="none" strike="noStrike" kern="1200" cap="none" spc="0" normalizeH="0" baseline="0" noProof="0" dirty="0" smtClean="0">
                <a:ln>
                  <a:noFill/>
                </a:ln>
                <a:solidFill>
                  <a:prstClr val="black"/>
                </a:solidFill>
                <a:effectLst/>
                <a:uLnTx/>
                <a:uFillTx/>
                <a:latin typeface="Calibri Light" panose="020F0302020204030204"/>
                <a:ea typeface="+mj-ea"/>
                <a:cs typeface="+mj-cs"/>
              </a:rPr>
              <a:t>process</a:t>
            </a:r>
            <a:endParaRPr kumimoji="0" lang="en-GB" altLang="en-US" sz="4267"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4" name="Right Arrow 23"/>
          <p:cNvSpPr/>
          <p:nvPr/>
        </p:nvSpPr>
        <p:spPr>
          <a:xfrm rot="5400000" flipH="1">
            <a:off x="10221695" y="2689215"/>
            <a:ext cx="513917" cy="32327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9135551" y="2115080"/>
            <a:ext cx="26862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Parliament</a:t>
            </a:r>
          </a:p>
        </p:txBody>
      </p:sp>
    </p:spTree>
    <p:extLst>
      <p:ext uri="{BB962C8B-B14F-4D97-AF65-F5344CB8AC3E}">
        <p14:creationId xmlns:p14="http://schemas.microsoft.com/office/powerpoint/2010/main" val="308341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ipcc.ch/site/assets/uploads/2018/02/WGII_AR5_FigSP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280" y="548640"/>
            <a:ext cx="9837359" cy="61947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 y="6374050"/>
            <a:ext cx="15392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IPCC (2014)</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85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393945"/>
            <a:ext cx="5795889" cy="769441"/>
          </a:xfrm>
          <a:prstGeom prst="rect">
            <a:avLst/>
          </a:prstGeom>
          <a:noFill/>
        </p:spPr>
        <p:txBody>
          <a:bodyPr wrap="square" rtlCol="0">
            <a:spAutoFit/>
          </a:bodyPr>
          <a:lstStyle/>
          <a:p>
            <a:r>
              <a:rPr lang="en-US" sz="4400" dirty="0">
                <a:solidFill>
                  <a:schemeClr val="bg1"/>
                </a:solidFill>
                <a:latin typeface="+mj-lt"/>
              </a:rPr>
              <a:t>P</a:t>
            </a:r>
            <a:r>
              <a:rPr lang="en-GB" sz="4400" dirty="0" err="1">
                <a:solidFill>
                  <a:schemeClr val="bg1"/>
                </a:solidFill>
                <a:latin typeface="+mj-lt"/>
              </a:rPr>
              <a:t>rogramme</a:t>
            </a:r>
            <a:endParaRPr lang="en-GB" sz="4400" dirty="0">
              <a:solidFill>
                <a:schemeClr val="bg1"/>
              </a:solidFill>
              <a:latin typeface="+mj-lt"/>
            </a:endParaRP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sp>
        <p:nvSpPr>
          <p:cNvPr id="11" name="Content Placeholder 2">
            <a:extLst>
              <a:ext uri="{FF2B5EF4-FFF2-40B4-BE49-F238E27FC236}">
                <a16:creationId xmlns:a16="http://schemas.microsoft.com/office/drawing/2014/main" id="{B897E649-D4C6-4D43-89F6-5AC84999E5F8}"/>
              </a:ext>
            </a:extLst>
          </p:cNvPr>
          <p:cNvSpPr txBox="1">
            <a:spLocks/>
          </p:cNvSpPr>
          <p:nvPr/>
        </p:nvSpPr>
        <p:spPr>
          <a:xfrm>
            <a:off x="4688" y="1512277"/>
            <a:ext cx="12187311" cy="4586068"/>
          </a:xfrm>
          <a:prstGeom prst="rect">
            <a:avLst/>
          </a:prstGeom>
          <a:solidFill>
            <a:schemeClr val="bg1">
              <a:lumMod val="95000"/>
            </a:schemeClr>
          </a:solidFill>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endParaRPr lang="en-GB" dirty="0">
              <a:solidFill>
                <a:schemeClr val="tx1"/>
              </a:solidFill>
            </a:endParaRPr>
          </a:p>
        </p:txBody>
      </p:sp>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8010" y="23699"/>
            <a:ext cx="1637541" cy="1596849"/>
          </a:xfrm>
          <a:prstGeom prst="rect">
            <a:avLst/>
          </a:prstGeom>
        </p:spPr>
      </p:pic>
      <p:sp>
        <p:nvSpPr>
          <p:cNvPr id="14" name="TextBox 13">
            <a:extLst>
              <a:ext uri="{FF2B5EF4-FFF2-40B4-BE49-F238E27FC236}">
                <a16:creationId xmlns:a16="http://schemas.microsoft.com/office/drawing/2014/main" id="{86F27498-C361-4A65-B3F4-A189A97BBCA7}"/>
              </a:ext>
            </a:extLst>
          </p:cNvPr>
          <p:cNvSpPr txBox="1"/>
          <p:nvPr/>
        </p:nvSpPr>
        <p:spPr>
          <a:xfrm>
            <a:off x="196948" y="6297859"/>
            <a:ext cx="638366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orbel" panose="020B0503020204020204"/>
                <a:ea typeface="+mn-ea"/>
                <a:cs typeface="+mn-cs"/>
              </a:rPr>
              <a:t>Website: </a:t>
            </a:r>
            <a:r>
              <a:rPr kumimoji="0" lang="en-GB" sz="2400" b="0" i="0" u="none" strike="noStrike" kern="1200" cap="none" spc="0" normalizeH="0" baseline="0" noProof="0" dirty="0">
                <a:ln>
                  <a:noFill/>
                </a:ln>
                <a:solidFill>
                  <a:srgbClr val="0070C0"/>
                </a:solidFill>
                <a:effectLst/>
                <a:uLnTx/>
                <a:uFillTx/>
                <a:latin typeface="Corbel" panose="020B0503020204020204"/>
                <a:ea typeface="+mn-ea"/>
                <a:cs typeface="+mn-cs"/>
                <a:hlinkClick r:id="rId8">
                  <a:extLst>
                    <a:ext uri="{A12FA001-AC4F-418D-AE19-62706E023703}">
                      <ahyp:hlinkClr xmlns:ahyp="http://schemas.microsoft.com/office/drawing/2018/hyperlinkcolor" xmlns="" val="tx"/>
                    </a:ext>
                  </a:extLst>
                </a:hlinkClick>
              </a:rPr>
              <a:t>https://www.ukclimateresilience.org/</a:t>
            </a:r>
            <a:endParaRPr kumimoji="0" lang="en-GB" sz="2400" b="0" i="0" u="none" strike="noStrike" kern="1200" cap="none" spc="0" normalizeH="0" baseline="0" noProof="0" dirty="0">
              <a:ln>
                <a:noFill/>
              </a:ln>
              <a:solidFill>
                <a:srgbClr val="0070C0"/>
              </a:solidFill>
              <a:effectLst/>
              <a:uLnTx/>
              <a:uFillTx/>
              <a:latin typeface="Corbel" panose="020B0503020204020204"/>
              <a:ea typeface="+mn-ea"/>
              <a:cs typeface="+mn-cs"/>
            </a:endParaRPr>
          </a:p>
        </p:txBody>
      </p:sp>
      <p:graphicFrame>
        <p:nvGraphicFramePr>
          <p:cNvPr id="15" name="Table 14"/>
          <p:cNvGraphicFramePr>
            <a:graphicFrameLocks noGrp="1"/>
          </p:cNvGraphicFramePr>
          <p:nvPr>
            <p:extLst>
              <p:ext uri="{D42A27DB-BD31-4B8C-83A1-F6EECF244321}">
                <p14:modId xmlns:p14="http://schemas.microsoft.com/office/powerpoint/2010/main" val="768144314"/>
              </p:ext>
            </p:extLst>
          </p:nvPr>
        </p:nvGraphicFramePr>
        <p:xfrm>
          <a:off x="443344" y="1994822"/>
          <a:ext cx="11438127" cy="3627120"/>
        </p:xfrm>
        <a:graphic>
          <a:graphicData uri="http://schemas.openxmlformats.org/drawingml/2006/table">
            <a:tbl>
              <a:tblPr firstRow="1" bandRow="1">
                <a:tableStyleId>{BDBED569-4797-4DF1-A0F4-6AAB3CD982D8}</a:tableStyleId>
              </a:tblPr>
              <a:tblGrid>
                <a:gridCol w="1001741">
                  <a:extLst>
                    <a:ext uri="{9D8B030D-6E8A-4147-A177-3AD203B41FA5}">
                      <a16:colId xmlns:a16="http://schemas.microsoft.com/office/drawing/2014/main" val="1458827640"/>
                    </a:ext>
                  </a:extLst>
                </a:gridCol>
                <a:gridCol w="6742997">
                  <a:extLst>
                    <a:ext uri="{9D8B030D-6E8A-4147-A177-3AD203B41FA5}">
                      <a16:colId xmlns:a16="http://schemas.microsoft.com/office/drawing/2014/main" val="1852321393"/>
                    </a:ext>
                  </a:extLst>
                </a:gridCol>
                <a:gridCol w="3693389">
                  <a:extLst>
                    <a:ext uri="{9D8B030D-6E8A-4147-A177-3AD203B41FA5}">
                      <a16:colId xmlns:a16="http://schemas.microsoft.com/office/drawing/2014/main" val="2934656820"/>
                    </a:ext>
                  </a:extLst>
                </a:gridCol>
              </a:tblGrid>
              <a:tr h="794718">
                <a:tc>
                  <a:txBody>
                    <a:bodyPr/>
                    <a:lstStyle/>
                    <a:p>
                      <a:r>
                        <a:rPr lang="en-GB" sz="2400" dirty="0" smtClean="0">
                          <a:solidFill>
                            <a:schemeClr val="accent1">
                              <a:lumMod val="50000"/>
                            </a:schemeClr>
                          </a:solidFill>
                          <a:latin typeface="Corbel" panose="020B0503020204020204" pitchFamily="34" charset="0"/>
                        </a:rPr>
                        <a:t>12:00</a:t>
                      </a:r>
                      <a:endParaRPr lang="en-GB" sz="2400" dirty="0">
                        <a:latin typeface="Corbel" panose="020B0503020204020204" pitchFamily="34" charset="0"/>
                      </a:endParaRPr>
                    </a:p>
                  </a:txBody>
                  <a:tcPr>
                    <a:solidFill>
                      <a:schemeClr val="bg1"/>
                    </a:solidFill>
                  </a:tcPr>
                </a:tc>
                <a:tc>
                  <a:txBody>
                    <a:bodyPr/>
                    <a:lstStyle/>
                    <a:p>
                      <a:r>
                        <a:rPr lang="en-GB" sz="2400" b="1" dirty="0" smtClean="0">
                          <a:solidFill>
                            <a:schemeClr val="accent1">
                              <a:lumMod val="50000"/>
                            </a:schemeClr>
                          </a:solidFill>
                          <a:latin typeface="Corbel" panose="020B0503020204020204" pitchFamily="34" charset="0"/>
                        </a:rPr>
                        <a:t>Intro</a:t>
                      </a:r>
                      <a:r>
                        <a:rPr lang="en-GB" sz="2400" b="1" baseline="0" dirty="0" smtClean="0">
                          <a:solidFill>
                            <a:schemeClr val="accent1">
                              <a:lumMod val="50000"/>
                            </a:schemeClr>
                          </a:solidFill>
                          <a:latin typeface="Corbel" panose="020B0503020204020204" pitchFamily="34" charset="0"/>
                        </a:rPr>
                        <a:t> </a:t>
                      </a:r>
                      <a:r>
                        <a:rPr lang="en-GB" sz="2400" b="1" dirty="0" smtClean="0">
                          <a:solidFill>
                            <a:schemeClr val="accent1">
                              <a:lumMod val="50000"/>
                            </a:schemeClr>
                          </a:solidFill>
                          <a:latin typeface="Corbel" panose="020B0503020204020204" pitchFamily="34" charset="0"/>
                        </a:rPr>
                        <a:t>to </a:t>
                      </a:r>
                      <a:r>
                        <a:rPr lang="en-GB" sz="2400" b="1" dirty="0" smtClean="0">
                          <a:solidFill>
                            <a:schemeClr val="accent1">
                              <a:lumMod val="50000"/>
                            </a:schemeClr>
                          </a:solidFill>
                          <a:latin typeface="Corbel" panose="020B0503020204020204" pitchFamily="34" charset="0"/>
                        </a:rPr>
                        <a:t>the SPF UK Climate Resilience </a:t>
                      </a:r>
                      <a:r>
                        <a:rPr lang="en-GB" sz="2400" b="1" dirty="0" smtClean="0">
                          <a:solidFill>
                            <a:schemeClr val="accent1">
                              <a:lumMod val="50000"/>
                            </a:schemeClr>
                          </a:solidFill>
                          <a:latin typeface="Corbel" panose="020B0503020204020204" pitchFamily="34" charset="0"/>
                        </a:rPr>
                        <a:t>Programme</a:t>
                      </a:r>
                      <a:endParaRPr lang="en-GB" sz="2400" dirty="0">
                        <a:latin typeface="Corbel" panose="020B0503020204020204" pitchFamily="34" charset="0"/>
                      </a:endParaRPr>
                    </a:p>
                  </a:txBody>
                  <a:tcPr>
                    <a:solidFill>
                      <a:schemeClr val="bg1"/>
                    </a:solidFill>
                  </a:tcPr>
                </a:tc>
                <a:tc>
                  <a:txBody>
                    <a:bodyPr/>
                    <a:lstStyle/>
                    <a:p>
                      <a:r>
                        <a:rPr lang="en-GB" sz="2400" b="1" dirty="0" smtClean="0">
                          <a:solidFill>
                            <a:schemeClr val="accent1">
                              <a:lumMod val="50000"/>
                            </a:schemeClr>
                          </a:solidFill>
                          <a:latin typeface="Corbel" panose="020B0503020204020204" pitchFamily="34" charset="0"/>
                        </a:rPr>
                        <a:t>Kate </a:t>
                      </a:r>
                      <a:r>
                        <a:rPr lang="en-GB" sz="2400" b="1" dirty="0" smtClean="0">
                          <a:solidFill>
                            <a:schemeClr val="accent1">
                              <a:lumMod val="50000"/>
                            </a:schemeClr>
                          </a:solidFill>
                          <a:latin typeface="Corbel" panose="020B0503020204020204" pitchFamily="34" charset="0"/>
                        </a:rPr>
                        <a:t>Lonsdale</a:t>
                      </a:r>
                    </a:p>
                    <a:p>
                      <a:r>
                        <a:rPr lang="en-GB" sz="2000" b="0" i="1" dirty="0" smtClean="0">
                          <a:solidFill>
                            <a:schemeClr val="accent1">
                              <a:lumMod val="50000"/>
                            </a:schemeClr>
                          </a:solidFill>
                          <a:latin typeface="Corbel" panose="020B0503020204020204" pitchFamily="34" charset="0"/>
                        </a:rPr>
                        <a:t>UK Climate Resilience Champion </a:t>
                      </a:r>
                      <a:endParaRPr lang="en-GB" sz="2000" b="0" i="1" dirty="0">
                        <a:latin typeface="Corbel" panose="020B0503020204020204" pitchFamily="34" charset="0"/>
                      </a:endParaRPr>
                    </a:p>
                  </a:txBody>
                  <a:tcPr>
                    <a:solidFill>
                      <a:schemeClr val="bg1"/>
                    </a:solidFill>
                  </a:tcPr>
                </a:tc>
                <a:extLst>
                  <a:ext uri="{0D108BD9-81ED-4DB2-BD59-A6C34878D82A}">
                    <a16:rowId xmlns:a16="http://schemas.microsoft.com/office/drawing/2014/main" val="288492032"/>
                  </a:ext>
                </a:extLst>
              </a:tr>
              <a:tr h="362891">
                <a:tc>
                  <a:txBody>
                    <a:bodyPr/>
                    <a:lstStyle/>
                    <a:p>
                      <a:r>
                        <a:rPr lang="en-GB" sz="2400" b="1" dirty="0" smtClean="0">
                          <a:solidFill>
                            <a:schemeClr val="accent1">
                              <a:lumMod val="50000"/>
                            </a:schemeClr>
                          </a:solidFill>
                          <a:latin typeface="Corbel" panose="020B0503020204020204" pitchFamily="34" charset="0"/>
                        </a:rPr>
                        <a:t>12.05</a:t>
                      </a:r>
                      <a:endParaRPr lang="en-GB" sz="2400" b="1" dirty="0">
                        <a:solidFill>
                          <a:schemeClr val="accent1">
                            <a:lumMod val="50000"/>
                          </a:schemeClr>
                        </a:solidFill>
                        <a:latin typeface="Corbel" panose="020B0503020204020204" pitchFamily="34" charset="0"/>
                      </a:endParaRPr>
                    </a:p>
                  </a:txBody>
                  <a:tcPr>
                    <a:solidFill>
                      <a:schemeClr val="accent1">
                        <a:lumMod val="20000"/>
                        <a:lumOff val="80000"/>
                      </a:schemeClr>
                    </a:solidFill>
                  </a:tcPr>
                </a:tc>
                <a:tc>
                  <a:txBody>
                    <a:bodyPr/>
                    <a:lstStyle/>
                    <a:p>
                      <a:r>
                        <a:rPr lang="en-GB" sz="2400" b="1" kern="1200" dirty="0" smtClean="0">
                          <a:solidFill>
                            <a:schemeClr val="accent1">
                              <a:lumMod val="50000"/>
                            </a:schemeClr>
                          </a:solidFill>
                          <a:latin typeface="Corbel" panose="020B0503020204020204" pitchFamily="34" charset="0"/>
                          <a:ea typeface="+mn-ea"/>
                          <a:cs typeface="+mn-cs"/>
                        </a:rPr>
                        <a:t>The Climate Change Risk Assessment </a:t>
                      </a:r>
                    </a:p>
                    <a:p>
                      <a:r>
                        <a:rPr lang="en-GB" sz="2400" b="1" kern="1200" dirty="0" smtClean="0">
                          <a:solidFill>
                            <a:schemeClr val="accent1">
                              <a:lumMod val="50000"/>
                            </a:schemeClr>
                          </a:solidFill>
                          <a:latin typeface="Corbel" panose="020B0503020204020204" pitchFamily="34" charset="0"/>
                          <a:ea typeface="+mn-ea"/>
                          <a:cs typeface="+mn-cs"/>
                        </a:rPr>
                        <a:t>- </a:t>
                      </a:r>
                      <a:r>
                        <a:rPr lang="en-GB" sz="2400" b="1" i="1" kern="1200" dirty="0" smtClean="0">
                          <a:solidFill>
                            <a:schemeClr val="accent1">
                              <a:lumMod val="50000"/>
                            </a:schemeClr>
                          </a:solidFill>
                          <a:latin typeface="Corbel" panose="020B0503020204020204" pitchFamily="34" charset="0"/>
                          <a:ea typeface="+mn-ea"/>
                          <a:cs typeface="+mn-cs"/>
                        </a:rPr>
                        <a:t>background context</a:t>
                      </a:r>
                      <a:endParaRPr lang="en-GB" sz="2400" b="1" i="1" kern="1200" dirty="0">
                        <a:solidFill>
                          <a:schemeClr val="accent1">
                            <a:lumMod val="50000"/>
                          </a:schemeClr>
                        </a:solidFill>
                        <a:latin typeface="Corbel" panose="020B0503020204020204" pitchFamily="34" charset="0"/>
                        <a:ea typeface="+mn-ea"/>
                        <a:cs typeface="+mn-cs"/>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chemeClr val="accent1">
                              <a:lumMod val="50000"/>
                            </a:schemeClr>
                          </a:solidFill>
                          <a:latin typeface="Corbel" panose="020B0503020204020204" pitchFamily="34" charset="0"/>
                        </a:rPr>
                        <a:t>Kathryn Brown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1" kern="1200" dirty="0" smtClean="0">
                          <a:solidFill>
                            <a:schemeClr val="accent1">
                              <a:lumMod val="50000"/>
                            </a:schemeClr>
                          </a:solidFill>
                          <a:latin typeface="Corbel" panose="020B0503020204020204" pitchFamily="34" charset="0"/>
                          <a:ea typeface="+mn-ea"/>
                          <a:cs typeface="+mn-cs"/>
                        </a:rPr>
                        <a:t>Head of Adaptation,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1" kern="1200" dirty="0" smtClean="0">
                          <a:solidFill>
                            <a:schemeClr val="accent1">
                              <a:lumMod val="50000"/>
                            </a:schemeClr>
                          </a:solidFill>
                          <a:latin typeface="Corbel" panose="020B0503020204020204" pitchFamily="34" charset="0"/>
                          <a:ea typeface="+mn-ea"/>
                          <a:cs typeface="+mn-cs"/>
                        </a:rPr>
                        <a:t>Committee on Climate Change</a:t>
                      </a:r>
                      <a:endParaRPr lang="en-GB" sz="2000" b="0" i="1" kern="1200" dirty="0" smtClean="0">
                        <a:solidFill>
                          <a:schemeClr val="accent1">
                            <a:lumMod val="50000"/>
                          </a:schemeClr>
                        </a:solidFill>
                        <a:latin typeface="Corbel" panose="020B0503020204020204" pitchFamily="34" charset="0"/>
                        <a:ea typeface="+mn-ea"/>
                        <a:cs typeface="+mn-cs"/>
                      </a:endParaRPr>
                    </a:p>
                  </a:txBody>
                  <a:tcPr>
                    <a:solidFill>
                      <a:schemeClr val="accent1">
                        <a:lumMod val="20000"/>
                        <a:lumOff val="80000"/>
                      </a:schemeClr>
                    </a:solidFill>
                  </a:tcPr>
                </a:tc>
                <a:extLst>
                  <a:ext uri="{0D108BD9-81ED-4DB2-BD59-A6C34878D82A}">
                    <a16:rowId xmlns:a16="http://schemas.microsoft.com/office/drawing/2014/main" val="4279353763"/>
                  </a:ext>
                </a:extLst>
              </a:tr>
              <a:tr h="362891">
                <a:tc>
                  <a:txBody>
                    <a:bodyPr/>
                    <a:lstStyle/>
                    <a:p>
                      <a:r>
                        <a:rPr lang="en-GB" sz="2400" b="1" dirty="0" smtClean="0">
                          <a:solidFill>
                            <a:schemeClr val="accent1">
                              <a:lumMod val="50000"/>
                            </a:schemeClr>
                          </a:solidFill>
                          <a:latin typeface="Corbel" panose="020B0503020204020204" pitchFamily="34" charset="0"/>
                        </a:rPr>
                        <a:t>12.15</a:t>
                      </a:r>
                      <a:endParaRPr lang="en-GB" sz="2400" b="1" dirty="0">
                        <a:solidFill>
                          <a:schemeClr val="accent1">
                            <a:lumMod val="50000"/>
                          </a:schemeClr>
                        </a:solidFill>
                        <a:latin typeface="Corbel" panose="020B0503020204020204" pitchFamily="34" charset="0"/>
                      </a:endParaRPr>
                    </a:p>
                  </a:txBody>
                  <a:tcPr>
                    <a:solidFill>
                      <a:schemeClr val="bg1"/>
                    </a:solidFill>
                  </a:tcPr>
                </a:tc>
                <a:tc>
                  <a:txBody>
                    <a:bodyPr/>
                    <a:lstStyle/>
                    <a:p>
                      <a:r>
                        <a:rPr lang="en-GB" sz="2400" b="1" kern="1200" dirty="0" smtClean="0">
                          <a:solidFill>
                            <a:schemeClr val="accent1">
                              <a:lumMod val="50000"/>
                            </a:schemeClr>
                          </a:solidFill>
                          <a:latin typeface="Corbel" panose="020B0503020204020204" pitchFamily="34" charset="0"/>
                          <a:ea typeface="+mn-ea"/>
                          <a:cs typeface="+mn-cs"/>
                        </a:rPr>
                        <a:t>Gathering the evidence for the 3</a:t>
                      </a:r>
                      <a:r>
                        <a:rPr lang="en-GB" sz="2400" b="1" kern="1200" baseline="30000" dirty="0" smtClean="0">
                          <a:solidFill>
                            <a:schemeClr val="accent1">
                              <a:lumMod val="50000"/>
                            </a:schemeClr>
                          </a:solidFill>
                          <a:latin typeface="Corbel" panose="020B0503020204020204" pitchFamily="34" charset="0"/>
                          <a:ea typeface="+mn-ea"/>
                          <a:cs typeface="+mn-cs"/>
                        </a:rPr>
                        <a:t>rd</a:t>
                      </a:r>
                      <a:r>
                        <a:rPr lang="en-GB" sz="2400" b="1" kern="1200" dirty="0" smtClean="0">
                          <a:solidFill>
                            <a:schemeClr val="accent1">
                              <a:lumMod val="50000"/>
                            </a:schemeClr>
                          </a:solidFill>
                          <a:latin typeface="Corbel" panose="020B0503020204020204" pitchFamily="34" charset="0"/>
                          <a:ea typeface="+mn-ea"/>
                          <a:cs typeface="+mn-cs"/>
                        </a:rPr>
                        <a:t> UK Climate</a:t>
                      </a:r>
                      <a:r>
                        <a:rPr lang="en-GB" sz="2400" b="1" kern="1200" baseline="0" dirty="0" smtClean="0">
                          <a:solidFill>
                            <a:schemeClr val="accent1">
                              <a:lumMod val="50000"/>
                            </a:schemeClr>
                          </a:solidFill>
                          <a:latin typeface="Corbel" panose="020B0503020204020204" pitchFamily="34" charset="0"/>
                          <a:ea typeface="+mn-ea"/>
                          <a:cs typeface="+mn-cs"/>
                        </a:rPr>
                        <a:t> </a:t>
                      </a:r>
                      <a:r>
                        <a:rPr lang="en-GB" sz="2400" b="1" kern="1200" dirty="0" smtClean="0">
                          <a:solidFill>
                            <a:schemeClr val="accent1">
                              <a:lumMod val="50000"/>
                            </a:schemeClr>
                          </a:solidFill>
                          <a:latin typeface="Corbel" panose="020B0503020204020204" pitchFamily="34" charset="0"/>
                          <a:ea typeface="+mn-ea"/>
                          <a:cs typeface="+mn-cs"/>
                        </a:rPr>
                        <a:t>Change Risk Assessment</a:t>
                      </a:r>
                      <a:endParaRPr lang="en-GB" sz="2400" b="1" kern="1200" dirty="0">
                        <a:solidFill>
                          <a:schemeClr val="accent1">
                            <a:lumMod val="50000"/>
                          </a:schemeClr>
                        </a:solidFill>
                        <a:latin typeface="Corbel" panose="020B0503020204020204" pitchFamily="34" charset="0"/>
                        <a:ea typeface="+mn-ea"/>
                        <a:cs typeface="+mn-cs"/>
                      </a:endParaRPr>
                    </a:p>
                  </a:txBody>
                  <a:tcPr>
                    <a:solidFill>
                      <a:schemeClr val="bg1"/>
                    </a:solidFill>
                  </a:tcPr>
                </a:tc>
                <a:tc>
                  <a:txBody>
                    <a:bodyPr/>
                    <a:lstStyle/>
                    <a:p>
                      <a:r>
                        <a:rPr lang="en-GB" sz="2400" b="1" dirty="0" smtClean="0">
                          <a:solidFill>
                            <a:schemeClr val="accent1">
                              <a:lumMod val="50000"/>
                            </a:schemeClr>
                          </a:solidFill>
                          <a:latin typeface="Corbel" panose="020B0503020204020204" pitchFamily="34" charset="0"/>
                        </a:rPr>
                        <a:t>Prof Richard Betts</a:t>
                      </a:r>
                    </a:p>
                    <a:p>
                      <a:r>
                        <a:rPr lang="en-GB" sz="2000" b="0" i="1" dirty="0" smtClean="0">
                          <a:solidFill>
                            <a:schemeClr val="accent1">
                              <a:lumMod val="50000"/>
                            </a:schemeClr>
                          </a:solidFill>
                          <a:latin typeface="Corbel" panose="020B0503020204020204" pitchFamily="34" charset="0"/>
                        </a:rPr>
                        <a:t>Met Office, University of Exeter</a:t>
                      </a:r>
                      <a:endParaRPr lang="en-GB" sz="2000" b="0" i="1" dirty="0">
                        <a:solidFill>
                          <a:schemeClr val="accent1">
                            <a:lumMod val="50000"/>
                          </a:schemeClr>
                        </a:solidFill>
                        <a:latin typeface="Corbel" panose="020B0503020204020204" pitchFamily="34" charset="0"/>
                      </a:endParaRPr>
                    </a:p>
                  </a:txBody>
                  <a:tcPr>
                    <a:solidFill>
                      <a:schemeClr val="bg1"/>
                    </a:solidFill>
                  </a:tcPr>
                </a:tc>
                <a:extLst>
                  <a:ext uri="{0D108BD9-81ED-4DB2-BD59-A6C34878D82A}">
                    <a16:rowId xmlns:a16="http://schemas.microsoft.com/office/drawing/2014/main" val="1067167290"/>
                  </a:ext>
                </a:extLst>
              </a:tr>
              <a:tr h="362891">
                <a:tc>
                  <a:txBody>
                    <a:bodyPr/>
                    <a:lstStyle/>
                    <a:p>
                      <a:r>
                        <a:rPr lang="en-GB" sz="2400" b="1" dirty="0" smtClean="0">
                          <a:solidFill>
                            <a:schemeClr val="accent1">
                              <a:lumMod val="50000"/>
                            </a:schemeClr>
                          </a:solidFill>
                          <a:latin typeface="Corbel" panose="020B0503020204020204" pitchFamily="34" charset="0"/>
                        </a:rPr>
                        <a:t>12.35</a:t>
                      </a:r>
                      <a:endParaRPr lang="en-GB" sz="2400" b="1" dirty="0">
                        <a:solidFill>
                          <a:schemeClr val="accent1">
                            <a:lumMod val="50000"/>
                          </a:schemeClr>
                        </a:solidFill>
                        <a:latin typeface="Corbel" panose="020B0503020204020204" pitchFamily="34" charset="0"/>
                      </a:endParaRPr>
                    </a:p>
                  </a:txBody>
                  <a:tcPr>
                    <a:solidFill>
                      <a:schemeClr val="accent1">
                        <a:lumMod val="20000"/>
                        <a:lumOff val="80000"/>
                      </a:schemeClr>
                    </a:solidFill>
                  </a:tcPr>
                </a:tc>
                <a:tc>
                  <a:txBody>
                    <a:bodyPr/>
                    <a:lstStyle/>
                    <a:p>
                      <a:r>
                        <a:rPr lang="en-GB" sz="2400" b="1" dirty="0" smtClean="0">
                          <a:solidFill>
                            <a:schemeClr val="accent1">
                              <a:lumMod val="50000"/>
                            </a:schemeClr>
                          </a:solidFill>
                          <a:latin typeface="Corbel" panose="020B0503020204020204" pitchFamily="34" charset="0"/>
                        </a:rPr>
                        <a:t>Q&amp;A and discussion</a:t>
                      </a:r>
                      <a:endParaRPr lang="en-GB" sz="2400" b="1" dirty="0">
                        <a:solidFill>
                          <a:schemeClr val="accent1">
                            <a:lumMod val="50000"/>
                          </a:schemeClr>
                        </a:solidFill>
                        <a:latin typeface="Corbel" panose="020B0503020204020204" pitchFamily="34" charset="0"/>
                      </a:endParaRPr>
                    </a:p>
                  </a:txBody>
                  <a:tcPr>
                    <a:solidFill>
                      <a:schemeClr val="accent1">
                        <a:lumMod val="20000"/>
                        <a:lumOff val="80000"/>
                      </a:schemeClr>
                    </a:solidFill>
                  </a:tcPr>
                </a:tc>
                <a:tc>
                  <a:txBody>
                    <a:bodyPr/>
                    <a:lstStyle/>
                    <a:p>
                      <a:r>
                        <a:rPr lang="en-GB" sz="2400" b="1" dirty="0" smtClean="0">
                          <a:solidFill>
                            <a:schemeClr val="accent1">
                              <a:lumMod val="50000"/>
                            </a:schemeClr>
                          </a:solidFill>
                          <a:latin typeface="Corbel" panose="020B0503020204020204" pitchFamily="34" charset="0"/>
                        </a:rPr>
                        <a:t>Panellists</a:t>
                      </a:r>
                      <a:endParaRPr lang="en-GB" sz="2400" b="1" dirty="0">
                        <a:solidFill>
                          <a:schemeClr val="accent1">
                            <a:lumMod val="50000"/>
                          </a:schemeClr>
                        </a:solidFill>
                        <a:latin typeface="Corbel" panose="020B0503020204020204" pitchFamily="34" charset="0"/>
                      </a:endParaRPr>
                    </a:p>
                  </a:txBody>
                  <a:tcPr>
                    <a:solidFill>
                      <a:schemeClr val="accent1">
                        <a:lumMod val="20000"/>
                        <a:lumOff val="80000"/>
                      </a:schemeClr>
                    </a:solidFill>
                  </a:tcPr>
                </a:tc>
                <a:extLst>
                  <a:ext uri="{0D108BD9-81ED-4DB2-BD59-A6C34878D82A}">
                    <a16:rowId xmlns:a16="http://schemas.microsoft.com/office/drawing/2014/main" val="3267757230"/>
                  </a:ext>
                </a:extLst>
              </a:tr>
              <a:tr h="362891">
                <a:tc>
                  <a:txBody>
                    <a:bodyPr/>
                    <a:lstStyle/>
                    <a:p>
                      <a:r>
                        <a:rPr lang="en-GB" sz="2400" b="1" dirty="0" smtClean="0">
                          <a:solidFill>
                            <a:schemeClr val="accent1">
                              <a:lumMod val="50000"/>
                            </a:schemeClr>
                          </a:solidFill>
                          <a:latin typeface="Corbel" panose="020B0503020204020204" pitchFamily="34" charset="0"/>
                        </a:rPr>
                        <a:t>13.00</a:t>
                      </a:r>
                      <a:endParaRPr lang="en-GB" sz="2400" b="1" dirty="0">
                        <a:solidFill>
                          <a:schemeClr val="accent1">
                            <a:lumMod val="50000"/>
                          </a:schemeClr>
                        </a:solidFill>
                        <a:latin typeface="Corbel" panose="020B0503020204020204" pitchFamily="34" charset="0"/>
                      </a:endParaRPr>
                    </a:p>
                  </a:txBody>
                  <a:tcPr>
                    <a:solidFill>
                      <a:schemeClr val="bg1"/>
                    </a:solidFill>
                  </a:tcPr>
                </a:tc>
                <a:tc>
                  <a:txBody>
                    <a:bodyPr/>
                    <a:lstStyle/>
                    <a:p>
                      <a:r>
                        <a:rPr lang="en-GB" sz="2400" b="1" dirty="0" smtClean="0">
                          <a:solidFill>
                            <a:schemeClr val="accent1">
                              <a:lumMod val="50000"/>
                            </a:schemeClr>
                          </a:solidFill>
                          <a:latin typeface="Corbel" panose="020B0503020204020204" pitchFamily="34" charset="0"/>
                        </a:rPr>
                        <a:t>End</a:t>
                      </a:r>
                      <a:endParaRPr lang="en-GB" sz="2400" b="1" dirty="0">
                        <a:solidFill>
                          <a:schemeClr val="accent1">
                            <a:lumMod val="50000"/>
                          </a:schemeClr>
                        </a:solidFill>
                        <a:latin typeface="Corbel" panose="020B0503020204020204" pitchFamily="34" charset="0"/>
                      </a:endParaRPr>
                    </a:p>
                  </a:txBody>
                  <a:tcPr>
                    <a:solidFill>
                      <a:schemeClr val="bg1"/>
                    </a:solidFill>
                  </a:tcPr>
                </a:tc>
                <a:tc>
                  <a:txBody>
                    <a:bodyPr/>
                    <a:lstStyle/>
                    <a:p>
                      <a:endParaRPr lang="en-GB" sz="2400" dirty="0">
                        <a:latin typeface="Corbel" panose="020B0503020204020204" pitchFamily="34" charset="0"/>
                      </a:endParaRPr>
                    </a:p>
                  </a:txBody>
                  <a:tcPr>
                    <a:solidFill>
                      <a:schemeClr val="bg1"/>
                    </a:solidFill>
                  </a:tcPr>
                </a:tc>
                <a:extLst>
                  <a:ext uri="{0D108BD9-81ED-4DB2-BD59-A6C34878D82A}">
                    <a16:rowId xmlns:a16="http://schemas.microsoft.com/office/drawing/2014/main" val="780223787"/>
                  </a:ext>
                </a:extLst>
              </a:tr>
            </a:tbl>
          </a:graphicData>
        </a:graphic>
      </p:graphicFrame>
    </p:spTree>
    <p:extLst>
      <p:ext uri="{BB962C8B-B14F-4D97-AF65-F5344CB8AC3E}">
        <p14:creationId xmlns:p14="http://schemas.microsoft.com/office/powerpoint/2010/main" val="3726593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097280" y="992036"/>
          <a:ext cx="10515600" cy="5347803"/>
        </p:xfrm>
        <a:graphic>
          <a:graphicData uri="http://schemas.openxmlformats.org/drawingml/2006/table">
            <a:tbl>
              <a:tblPr firstRow="1" bandRow="1">
                <a:tableStyleId>{93296810-A885-4BE3-A3E7-6D5BEEA58F35}</a:tableStyleId>
              </a:tblPr>
              <a:tblGrid>
                <a:gridCol w="7504755">
                  <a:extLst>
                    <a:ext uri="{9D8B030D-6E8A-4147-A177-3AD203B41FA5}">
                      <a16:colId xmlns:a16="http://schemas.microsoft.com/office/drawing/2014/main" val="20000"/>
                    </a:ext>
                  </a:extLst>
                </a:gridCol>
                <a:gridCol w="3010845">
                  <a:extLst>
                    <a:ext uri="{9D8B030D-6E8A-4147-A177-3AD203B41FA5}">
                      <a16:colId xmlns:a16="http://schemas.microsoft.com/office/drawing/2014/main" val="20002"/>
                    </a:ext>
                  </a:extLst>
                </a:gridCol>
              </a:tblGrid>
              <a:tr h="1035967">
                <a:tc>
                  <a:txBody>
                    <a:bodyPr/>
                    <a:lstStyle/>
                    <a:p>
                      <a:endParaRPr lang="en-GB" sz="2800" dirty="0" smtClean="0">
                        <a:solidFill>
                          <a:schemeClr val="tx1"/>
                        </a:solidFill>
                      </a:endParaRPr>
                    </a:p>
                    <a:p>
                      <a:r>
                        <a:rPr lang="en-GB" sz="2800" dirty="0" smtClean="0">
                          <a:solidFill>
                            <a:schemeClr val="tx1"/>
                          </a:solidFill>
                        </a:rPr>
                        <a:t>Risk</a:t>
                      </a:r>
                      <a:r>
                        <a:rPr lang="en-GB" sz="2800" baseline="0" dirty="0" smtClean="0">
                          <a:solidFill>
                            <a:schemeClr val="tx1"/>
                          </a:solidFill>
                        </a:rPr>
                        <a:t> area</a:t>
                      </a:r>
                      <a:endParaRPr lang="en-GB" sz="2800" dirty="0">
                        <a:solidFill>
                          <a:schemeClr val="tx1"/>
                        </a:solidFill>
                      </a:endParaRPr>
                    </a:p>
                  </a:txBody>
                  <a:tcPr>
                    <a:solidFill>
                      <a:schemeClr val="bg1"/>
                    </a:solidFill>
                  </a:tcPr>
                </a:tc>
                <a:tc>
                  <a:txBody>
                    <a:bodyPr/>
                    <a:lstStyle/>
                    <a:p>
                      <a:r>
                        <a:rPr lang="en-GB" sz="2800" dirty="0" smtClean="0">
                          <a:solidFill>
                            <a:schemeClr val="tx1"/>
                          </a:solidFill>
                        </a:rPr>
                        <a:t>Number</a:t>
                      </a:r>
                      <a:r>
                        <a:rPr lang="en-GB" sz="2800" baseline="0" dirty="0" smtClean="0">
                          <a:solidFill>
                            <a:schemeClr val="tx1"/>
                          </a:solidFill>
                        </a:rPr>
                        <a:t> of Risks assessed</a:t>
                      </a:r>
                      <a:endParaRPr lang="en-GB" sz="2800" dirty="0">
                        <a:solidFill>
                          <a:schemeClr val="tx1"/>
                        </a:solidFill>
                      </a:endParaRPr>
                    </a:p>
                  </a:txBody>
                  <a:tcPr>
                    <a:solidFill>
                      <a:schemeClr val="bg1"/>
                    </a:solidFill>
                  </a:tcPr>
                </a:tc>
                <a:extLst>
                  <a:ext uri="{0D108BD9-81ED-4DB2-BD59-A6C34878D82A}">
                    <a16:rowId xmlns:a16="http://schemas.microsoft.com/office/drawing/2014/main" val="10000"/>
                  </a:ext>
                </a:extLst>
              </a:tr>
              <a:tr h="680780">
                <a:tc>
                  <a:txBody>
                    <a:bodyPr/>
                    <a:lstStyle/>
                    <a:p>
                      <a:r>
                        <a:rPr lang="en-GB" sz="2800" dirty="0" smtClean="0"/>
                        <a:t>Natural</a:t>
                      </a:r>
                      <a:r>
                        <a:rPr lang="en-GB" sz="2800" baseline="0" dirty="0" smtClean="0"/>
                        <a:t> environment and natural assets </a:t>
                      </a:r>
                      <a:endParaRPr lang="en-GB" sz="2800" dirty="0"/>
                    </a:p>
                  </a:txBody>
                  <a:tcPr>
                    <a:solidFill>
                      <a:srgbClr val="92D050"/>
                    </a:solidFill>
                  </a:tcPr>
                </a:tc>
                <a:tc>
                  <a:txBody>
                    <a:bodyPr/>
                    <a:lstStyle/>
                    <a:p>
                      <a:pPr algn="r"/>
                      <a:r>
                        <a:rPr lang="en-GB" sz="2800" dirty="0" smtClean="0"/>
                        <a:t>22</a:t>
                      </a:r>
                      <a:endParaRPr lang="en-GB" sz="2800" dirty="0"/>
                    </a:p>
                  </a:txBody>
                  <a:tcPr>
                    <a:solidFill>
                      <a:srgbClr val="92D050"/>
                    </a:solidFill>
                  </a:tcPr>
                </a:tc>
                <a:extLst>
                  <a:ext uri="{0D108BD9-81ED-4DB2-BD59-A6C34878D82A}">
                    <a16:rowId xmlns:a16="http://schemas.microsoft.com/office/drawing/2014/main" val="10005"/>
                  </a:ext>
                </a:extLst>
              </a:tr>
              <a:tr h="636560">
                <a:tc>
                  <a:txBody>
                    <a:bodyPr/>
                    <a:lstStyle/>
                    <a:p>
                      <a:r>
                        <a:rPr lang="en-GB" sz="2800" dirty="0" smtClean="0"/>
                        <a:t>Infrastructure</a:t>
                      </a:r>
                      <a:endParaRPr lang="en-GB" sz="2800" dirty="0"/>
                    </a:p>
                  </a:txBody>
                  <a:tcPr>
                    <a:solidFill>
                      <a:srgbClr val="FFC000"/>
                    </a:solidFill>
                  </a:tcPr>
                </a:tc>
                <a:tc>
                  <a:txBody>
                    <a:bodyPr/>
                    <a:lstStyle/>
                    <a:p>
                      <a:pPr algn="r"/>
                      <a:r>
                        <a:rPr lang="en-GB" sz="2800" dirty="0" smtClean="0"/>
                        <a:t>13</a:t>
                      </a:r>
                      <a:endParaRPr lang="en-GB" sz="2800" dirty="0"/>
                    </a:p>
                  </a:txBody>
                  <a:tcPr>
                    <a:solidFill>
                      <a:srgbClr val="FFC000"/>
                    </a:solidFill>
                  </a:tcPr>
                </a:tc>
                <a:extLst>
                  <a:ext uri="{0D108BD9-81ED-4DB2-BD59-A6C34878D82A}">
                    <a16:rowId xmlns:a16="http://schemas.microsoft.com/office/drawing/2014/main" val="10006"/>
                  </a:ext>
                </a:extLst>
              </a:tr>
              <a:tr h="872625">
                <a:tc>
                  <a:txBody>
                    <a:bodyPr/>
                    <a:lstStyle/>
                    <a:p>
                      <a:r>
                        <a:rPr lang="en-GB" sz="2800" dirty="0" smtClean="0"/>
                        <a:t>Heath, communities</a:t>
                      </a:r>
                      <a:r>
                        <a:rPr lang="en-GB" sz="2800" baseline="0" dirty="0" smtClean="0"/>
                        <a:t> and built Environment </a:t>
                      </a:r>
                      <a:endParaRPr lang="en-GB" sz="2800" dirty="0"/>
                    </a:p>
                  </a:txBody>
                  <a:tcPr>
                    <a:solidFill>
                      <a:srgbClr val="00B0F0"/>
                    </a:solidFill>
                  </a:tcPr>
                </a:tc>
                <a:tc>
                  <a:txBody>
                    <a:bodyPr/>
                    <a:lstStyle/>
                    <a:p>
                      <a:pPr algn="r"/>
                      <a:r>
                        <a:rPr lang="en-GB" sz="2800" dirty="0" smtClean="0"/>
                        <a:t>13</a:t>
                      </a:r>
                      <a:endParaRPr lang="en-GB" sz="2800" dirty="0"/>
                    </a:p>
                  </a:txBody>
                  <a:tcPr>
                    <a:solidFill>
                      <a:srgbClr val="00B0F0"/>
                    </a:solidFill>
                  </a:tcPr>
                </a:tc>
                <a:extLst>
                  <a:ext uri="{0D108BD9-81ED-4DB2-BD59-A6C34878D82A}">
                    <a16:rowId xmlns:a16="http://schemas.microsoft.com/office/drawing/2014/main" val="10007"/>
                  </a:ext>
                </a:extLst>
              </a:tr>
              <a:tr h="626695">
                <a:tc>
                  <a:txBody>
                    <a:bodyPr/>
                    <a:lstStyle/>
                    <a:p>
                      <a:r>
                        <a:rPr lang="en-GB" sz="2800" baseline="0" dirty="0" smtClean="0">
                          <a:solidFill>
                            <a:schemeClr val="bg1"/>
                          </a:solidFill>
                        </a:rPr>
                        <a:t>Business and industry</a:t>
                      </a:r>
                      <a:endParaRPr lang="en-GB" sz="2800" dirty="0">
                        <a:solidFill>
                          <a:schemeClr val="bg1"/>
                        </a:solidFill>
                      </a:endParaRPr>
                    </a:p>
                  </a:txBody>
                  <a:tcPr>
                    <a:solidFill>
                      <a:srgbClr val="C00000"/>
                    </a:solidFill>
                  </a:tcPr>
                </a:tc>
                <a:tc>
                  <a:txBody>
                    <a:bodyPr/>
                    <a:lstStyle/>
                    <a:p>
                      <a:pPr algn="r"/>
                      <a:r>
                        <a:rPr lang="en-GB" sz="2800" dirty="0" smtClean="0">
                          <a:solidFill>
                            <a:schemeClr val="bg1"/>
                          </a:solidFill>
                        </a:rPr>
                        <a:t>7</a:t>
                      </a:r>
                      <a:endParaRPr lang="en-GB" sz="2800" dirty="0">
                        <a:solidFill>
                          <a:schemeClr val="bg1"/>
                        </a:solidFill>
                      </a:endParaRPr>
                    </a:p>
                  </a:txBody>
                  <a:tcPr>
                    <a:solidFill>
                      <a:srgbClr val="C00000"/>
                    </a:solidFill>
                  </a:tcPr>
                </a:tc>
                <a:extLst>
                  <a:ext uri="{0D108BD9-81ED-4DB2-BD59-A6C34878D82A}">
                    <a16:rowId xmlns:a16="http://schemas.microsoft.com/office/drawing/2014/main" val="10008"/>
                  </a:ext>
                </a:extLst>
              </a:tr>
              <a:tr h="858616">
                <a:tc>
                  <a:txBody>
                    <a:bodyPr/>
                    <a:lstStyle/>
                    <a:p>
                      <a:r>
                        <a:rPr lang="en-GB" sz="2800" dirty="0" smtClean="0">
                          <a:solidFill>
                            <a:schemeClr val="bg1"/>
                          </a:solidFill>
                        </a:rPr>
                        <a:t>Internation</a:t>
                      </a:r>
                      <a:r>
                        <a:rPr lang="en-GB" sz="2800" baseline="0" dirty="0" smtClean="0">
                          <a:solidFill>
                            <a:schemeClr val="bg1"/>
                          </a:solidFill>
                        </a:rPr>
                        <a:t>al dimensions</a:t>
                      </a:r>
                      <a:r>
                        <a:rPr lang="en-GB" sz="2800" baseline="0" dirty="0" smtClean="0"/>
                        <a:t> </a:t>
                      </a:r>
                      <a:endParaRPr lang="en-GB" sz="2800" dirty="0"/>
                    </a:p>
                  </a:txBody>
                  <a:tcPr>
                    <a:solidFill>
                      <a:srgbClr val="0070C0"/>
                    </a:solidFill>
                  </a:tcPr>
                </a:tc>
                <a:tc>
                  <a:txBody>
                    <a:bodyPr/>
                    <a:lstStyle/>
                    <a:p>
                      <a:pPr algn="r"/>
                      <a:r>
                        <a:rPr lang="en-GB" sz="2800" dirty="0" smtClean="0">
                          <a:solidFill>
                            <a:schemeClr val="bg1"/>
                          </a:solidFill>
                        </a:rPr>
                        <a:t>10</a:t>
                      </a:r>
                      <a:endParaRPr lang="en-GB" sz="2800" dirty="0">
                        <a:solidFill>
                          <a:schemeClr val="bg1"/>
                        </a:solidFill>
                      </a:endParaRPr>
                    </a:p>
                  </a:txBody>
                  <a:tcPr>
                    <a:solidFill>
                      <a:srgbClr val="0070C0"/>
                    </a:solidFill>
                  </a:tcPr>
                </a:tc>
                <a:extLst>
                  <a:ext uri="{0D108BD9-81ED-4DB2-BD59-A6C34878D82A}">
                    <a16:rowId xmlns:a16="http://schemas.microsoft.com/office/drawing/2014/main" val="10009"/>
                  </a:ext>
                </a:extLst>
              </a:tr>
              <a:tr h="636560">
                <a:tc>
                  <a:txBody>
                    <a:bodyPr/>
                    <a:lstStyle/>
                    <a:p>
                      <a:r>
                        <a:rPr lang="en-GB" sz="2800" b="1" dirty="0" smtClean="0"/>
                        <a:t> </a:t>
                      </a:r>
                      <a:endParaRPr lang="en-GB" sz="2800" b="1" dirty="0"/>
                    </a:p>
                  </a:txBody>
                  <a:tcPr>
                    <a:solidFill>
                      <a:schemeClr val="bg1"/>
                    </a:solidFill>
                  </a:tcPr>
                </a:tc>
                <a:tc>
                  <a:txBody>
                    <a:bodyPr/>
                    <a:lstStyle/>
                    <a:p>
                      <a:pPr algn="r"/>
                      <a:r>
                        <a:rPr lang="en-GB" sz="2800" b="1" dirty="0" smtClean="0"/>
                        <a:t>Total: 65</a:t>
                      </a:r>
                      <a:endParaRPr lang="en-GB" sz="2800" b="1" dirty="0"/>
                    </a:p>
                  </a:txBody>
                  <a:tcPr>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8214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41321" y="495300"/>
            <a:ext cx="9250680" cy="801688"/>
          </a:xfrm>
        </p:spPr>
        <p:txBody>
          <a:bodyPr>
            <a:normAutofit fontScale="90000"/>
          </a:bodyPr>
          <a:lstStyle/>
          <a:p>
            <a:pPr algn="l"/>
            <a:r>
              <a:rPr lang="en-GB" dirty="0" smtClean="0"/>
              <a:t>Natural Environment risks / opportunities </a:t>
            </a:r>
            <a:br>
              <a:rPr lang="en-GB" dirty="0" smtClean="0"/>
            </a:br>
            <a:r>
              <a:rPr lang="en-GB" dirty="0" smtClean="0"/>
              <a:t>– selected examples</a:t>
            </a:r>
            <a:endParaRPr lang="en-GB" dirty="0"/>
          </a:p>
        </p:txBody>
      </p:sp>
      <p:sp>
        <p:nvSpPr>
          <p:cNvPr id="5" name="Slide Number Placeholder 4"/>
          <p:cNvSpPr>
            <a:spLocks noGrp="1"/>
          </p:cNvSpPr>
          <p:nvPr>
            <p:ph type="sldNum" sz="quarter" idx="4294967295"/>
          </p:nvPr>
        </p:nvSpPr>
        <p:spPr>
          <a:xfrm>
            <a:off x="11547475" y="6348413"/>
            <a:ext cx="644525" cy="3603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53D85B-CF2C-4B87-B029-40B182B4B6B2}" type="slidenum">
              <a:rPr kumimoji="0" lang="en-GB"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6" name="Table 5"/>
          <p:cNvGraphicFramePr>
            <a:graphicFrameLocks noGrp="1"/>
          </p:cNvGraphicFramePr>
          <p:nvPr>
            <p:extLst/>
          </p:nvPr>
        </p:nvGraphicFramePr>
        <p:xfrm>
          <a:off x="883920" y="2122713"/>
          <a:ext cx="10119360" cy="2209800"/>
        </p:xfrm>
        <a:graphic>
          <a:graphicData uri="http://schemas.openxmlformats.org/drawingml/2006/table">
            <a:tbl>
              <a:tblPr firstRow="1" bandRow="1">
                <a:tableStyleId>{5C22544A-7EE6-4342-B048-85BDC9FD1C3A}</a:tableStyleId>
              </a:tblPr>
              <a:tblGrid>
                <a:gridCol w="10119360">
                  <a:extLst>
                    <a:ext uri="{9D8B030D-6E8A-4147-A177-3AD203B41FA5}">
                      <a16:colId xmlns:a16="http://schemas.microsoft.com/office/drawing/2014/main" val="2597967435"/>
                    </a:ext>
                  </a:extLst>
                </a:gridCol>
              </a:tblGrid>
              <a:tr h="1001959">
                <a:tc>
                  <a:txBody>
                    <a:bodyPr/>
                    <a:lstStyle/>
                    <a:p>
                      <a:pPr algn="l" fontAlgn="t"/>
                      <a:r>
                        <a:rPr lang="en-US" sz="2400" b="0" i="0" u="none" strike="noStrike" dirty="0" smtClean="0">
                          <a:solidFill>
                            <a:srgbClr val="000000"/>
                          </a:solidFill>
                          <a:effectLst/>
                          <a:latin typeface="Calibri" panose="020F0502020204030204" pitchFamily="34" charset="0"/>
                        </a:rPr>
                        <a:t>Risks </a:t>
                      </a:r>
                      <a:r>
                        <a:rPr lang="en-US" sz="2400" b="0" i="0" u="none" strike="noStrike" dirty="0">
                          <a:solidFill>
                            <a:srgbClr val="000000"/>
                          </a:solidFill>
                          <a:effectLst/>
                          <a:latin typeface="Calibri" panose="020F0502020204030204" pitchFamily="34" charset="0"/>
                        </a:rPr>
                        <a:t>to terrestrial species and habitats from changing climatic conditions and extreme </a:t>
                      </a:r>
                      <a:r>
                        <a:rPr lang="en-US" sz="2400" b="0" i="0" u="none" strike="noStrike" dirty="0" smtClean="0">
                          <a:solidFill>
                            <a:srgbClr val="000000"/>
                          </a:solidFill>
                          <a:effectLst/>
                          <a:latin typeface="Calibri" panose="020F0502020204030204" pitchFamily="34" charset="0"/>
                        </a:rPr>
                        <a:t>events</a:t>
                      </a:r>
                    </a:p>
                    <a:p>
                      <a:pPr algn="l" fontAlgn="t"/>
                      <a:endParaRPr lang="en-US" sz="2400" b="0" i="0" u="none" strike="noStrike" dirty="0">
                        <a:solidFill>
                          <a:srgbClr val="000000"/>
                        </a:solidFill>
                        <a:effectLst/>
                        <a:latin typeface="Calibri" panose="020F0502020204030204" pitchFamily="34" charset="0"/>
                      </a:endParaRPr>
                    </a:p>
                  </a:txBody>
                  <a:tcPr marL="7620" marR="7620" marT="7620" marB="0">
                    <a:solidFill>
                      <a:srgbClr val="92D050"/>
                    </a:solidFill>
                  </a:tcPr>
                </a:tc>
                <a:extLst>
                  <a:ext uri="{0D108BD9-81ED-4DB2-BD59-A6C34878D82A}">
                    <a16:rowId xmlns:a16="http://schemas.microsoft.com/office/drawing/2014/main" val="3739503269"/>
                  </a:ext>
                </a:extLst>
              </a:tr>
              <a:tr h="1001959">
                <a:tc>
                  <a:txBody>
                    <a:bodyPr/>
                    <a:lstStyle/>
                    <a:p>
                      <a:pPr algn="l" fontAlgn="t"/>
                      <a:r>
                        <a:rPr lang="en-US" sz="2400" b="0" i="0" u="none" strike="noStrike" dirty="0" smtClean="0">
                          <a:solidFill>
                            <a:srgbClr val="000000"/>
                          </a:solidFill>
                          <a:effectLst/>
                          <a:latin typeface="Calibri" panose="020F0502020204030204" pitchFamily="34" charset="0"/>
                        </a:rPr>
                        <a:t>Opportunities for agricultural and forestry productivity from new/alternative species becoming suitable</a:t>
                      </a:r>
                      <a:r>
                        <a:rPr lang="en-US" sz="2400" b="0" i="0" u="none" strike="noStrike" dirty="0">
                          <a:solidFill>
                            <a:srgbClr val="000000"/>
                          </a:solidFill>
                          <a:effectLst/>
                          <a:latin typeface="Calibri" panose="020F0502020204030204" pitchFamily="34" charset="0"/>
                        </a:rPr>
                        <a:t/>
                      </a:r>
                      <a:br>
                        <a:rPr lang="en-US" sz="2400" b="0" i="0" u="none" strike="noStrike" dirty="0">
                          <a:solidFill>
                            <a:srgbClr val="000000"/>
                          </a:solidFill>
                          <a:effectLst/>
                          <a:latin typeface="Calibri" panose="020F0502020204030204" pitchFamily="34" charset="0"/>
                        </a:rPr>
                      </a:br>
                      <a:endParaRPr lang="en-US" sz="2400" b="0" i="0" u="none" strike="noStrike" dirty="0">
                        <a:solidFill>
                          <a:srgbClr val="000000"/>
                        </a:solidFill>
                        <a:effectLst/>
                        <a:latin typeface="Calibri" panose="020F0502020204030204" pitchFamily="34" charset="0"/>
                      </a:endParaRPr>
                    </a:p>
                  </a:txBody>
                  <a:tcPr marL="7620" marR="7620" marT="7620" marB="0">
                    <a:solidFill>
                      <a:srgbClr val="00B050"/>
                    </a:solidFill>
                  </a:tcPr>
                </a:tc>
                <a:extLst>
                  <a:ext uri="{0D108BD9-81ED-4DB2-BD59-A6C34878D82A}">
                    <a16:rowId xmlns:a16="http://schemas.microsoft.com/office/drawing/2014/main" val="26147441"/>
                  </a:ext>
                </a:extLst>
              </a:tr>
            </a:tbl>
          </a:graphicData>
        </a:graphic>
      </p:graphicFrame>
    </p:spTree>
    <p:extLst>
      <p:ext uri="{BB962C8B-B14F-4D97-AF65-F5344CB8AC3E}">
        <p14:creationId xmlns:p14="http://schemas.microsoft.com/office/powerpoint/2010/main" val="32758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69921" y="549275"/>
            <a:ext cx="9022080" cy="801688"/>
          </a:xfrm>
        </p:spPr>
        <p:txBody>
          <a:bodyPr>
            <a:normAutofit fontScale="90000"/>
          </a:bodyPr>
          <a:lstStyle/>
          <a:p>
            <a:pPr algn="l"/>
            <a:r>
              <a:rPr lang="en-GB" dirty="0" smtClean="0"/>
              <a:t>Infrastructure risks / opportunities </a:t>
            </a:r>
            <a:r>
              <a:rPr lang="en-GB" dirty="0"/>
              <a:t/>
            </a:r>
            <a:br>
              <a:rPr lang="en-GB" dirty="0"/>
            </a:br>
            <a:r>
              <a:rPr lang="en-GB" dirty="0"/>
              <a:t>– selected </a:t>
            </a:r>
            <a:r>
              <a:rPr lang="en-GB" dirty="0" smtClean="0"/>
              <a:t>examples</a:t>
            </a:r>
            <a:endParaRPr lang="en-GB" dirty="0"/>
          </a:p>
        </p:txBody>
      </p:sp>
      <p:sp>
        <p:nvSpPr>
          <p:cNvPr id="5" name="Slide Number Placeholder 4"/>
          <p:cNvSpPr>
            <a:spLocks noGrp="1"/>
          </p:cNvSpPr>
          <p:nvPr>
            <p:ph type="sldNum" sz="quarter" idx="4294967295"/>
          </p:nvPr>
        </p:nvSpPr>
        <p:spPr>
          <a:xfrm>
            <a:off x="11547475" y="6348413"/>
            <a:ext cx="644525" cy="3603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53D85B-CF2C-4B87-B029-40B182B4B6B2}" type="slidenum">
              <a:rPr kumimoji="0" lang="en-GB"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6" name="Table 5"/>
          <p:cNvGraphicFramePr>
            <a:graphicFrameLocks noGrp="1"/>
          </p:cNvGraphicFramePr>
          <p:nvPr>
            <p:extLst/>
          </p:nvPr>
        </p:nvGraphicFramePr>
        <p:xfrm>
          <a:off x="944880" y="2267245"/>
          <a:ext cx="10180320" cy="1478280"/>
        </p:xfrm>
        <a:graphic>
          <a:graphicData uri="http://schemas.openxmlformats.org/drawingml/2006/table">
            <a:tbl>
              <a:tblPr firstRow="1" bandRow="1">
                <a:tableStyleId>{5C22544A-7EE6-4342-B048-85BDC9FD1C3A}</a:tableStyleId>
              </a:tblPr>
              <a:tblGrid>
                <a:gridCol w="10180320">
                  <a:extLst>
                    <a:ext uri="{9D8B030D-6E8A-4147-A177-3AD203B41FA5}">
                      <a16:colId xmlns:a16="http://schemas.microsoft.com/office/drawing/2014/main" val="2266480102"/>
                    </a:ext>
                  </a:extLst>
                </a:gridCol>
              </a:tblGrid>
              <a:tr h="370840">
                <a:tc>
                  <a:txBody>
                    <a:bodyPr/>
                    <a:lstStyle/>
                    <a:p>
                      <a:pPr algn="l" fontAlgn="t"/>
                      <a:r>
                        <a:rPr lang="en-US" sz="2400" b="0" i="0" u="none" strike="noStrike" dirty="0" smtClean="0">
                          <a:solidFill>
                            <a:srgbClr val="000000"/>
                          </a:solidFill>
                          <a:effectLst/>
                          <a:latin typeface="Calibri" panose="020F0502020204030204" pitchFamily="34" charset="0"/>
                        </a:rPr>
                        <a:t>Risks </a:t>
                      </a:r>
                      <a:r>
                        <a:rPr lang="en-US" sz="2400" b="0" i="0" u="none" strike="noStrike" dirty="0">
                          <a:solidFill>
                            <a:srgbClr val="000000"/>
                          </a:solidFill>
                          <a:effectLst/>
                          <a:latin typeface="Calibri" panose="020F0502020204030204" pitchFamily="34" charset="0"/>
                        </a:rPr>
                        <a:t>to infrastructure services from river, surface water and groundwater </a:t>
                      </a:r>
                      <a:r>
                        <a:rPr lang="en-US" sz="2400" b="0" i="0" u="none" strike="noStrike" dirty="0" smtClean="0">
                          <a:solidFill>
                            <a:srgbClr val="000000"/>
                          </a:solidFill>
                          <a:effectLst/>
                          <a:latin typeface="Calibri" panose="020F0502020204030204" pitchFamily="34" charset="0"/>
                        </a:rPr>
                        <a:t>flooding</a:t>
                      </a:r>
                    </a:p>
                    <a:p>
                      <a:pPr algn="l" fontAlgn="t"/>
                      <a:endParaRPr lang="en-US" sz="2400" b="0" i="0" u="none" strike="noStrike" dirty="0">
                        <a:solidFill>
                          <a:srgbClr val="000000"/>
                        </a:solidFill>
                        <a:effectLst/>
                        <a:latin typeface="Calibri" panose="020F0502020204030204" pitchFamily="34" charset="0"/>
                      </a:endParaRPr>
                    </a:p>
                  </a:txBody>
                  <a:tcPr marL="7620" marR="7620" marT="7620" marB="0">
                    <a:solidFill>
                      <a:srgbClr val="FFC000"/>
                    </a:solidFill>
                  </a:tcPr>
                </a:tc>
                <a:extLst>
                  <a:ext uri="{0D108BD9-81ED-4DB2-BD59-A6C34878D82A}">
                    <a16:rowId xmlns:a16="http://schemas.microsoft.com/office/drawing/2014/main" val="2796991244"/>
                  </a:ext>
                </a:extLst>
              </a:tr>
              <a:tr h="3708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effectLst/>
                          <a:latin typeface="Calibri" panose="020F0502020204030204" pitchFamily="34" charset="0"/>
                        </a:rPr>
                        <a:t>Risks to public water supplies from reduced water availability</a:t>
                      </a:r>
                    </a:p>
                    <a:p>
                      <a:pPr algn="l" fontAlgn="t"/>
                      <a:r>
                        <a:rPr lang="en-US" sz="2400" b="0" i="0" u="none" strike="noStrike" dirty="0" smtClean="0">
                          <a:solidFill>
                            <a:srgbClr val="000000"/>
                          </a:solidFill>
                          <a:effectLst/>
                          <a:latin typeface="Calibri" panose="020F0502020204030204" pitchFamily="34" charset="0"/>
                        </a:rPr>
                        <a:t> </a:t>
                      </a:r>
                      <a:endParaRPr lang="en-US" sz="2400" b="0" i="0" u="none" strike="noStrike" dirty="0">
                        <a:solidFill>
                          <a:srgbClr val="000000"/>
                        </a:solidFill>
                        <a:effectLst/>
                        <a:latin typeface="Calibri" panose="020F0502020204030204" pitchFamily="34" charset="0"/>
                      </a:endParaRPr>
                    </a:p>
                  </a:txBody>
                  <a:tcPr marL="7620" marR="7620" marT="7620" marB="0">
                    <a:solidFill>
                      <a:srgbClr val="FFFF00"/>
                    </a:solidFill>
                  </a:tcPr>
                </a:tc>
                <a:extLst>
                  <a:ext uri="{0D108BD9-81ED-4DB2-BD59-A6C34878D82A}">
                    <a16:rowId xmlns:a16="http://schemas.microsoft.com/office/drawing/2014/main" val="458935410"/>
                  </a:ext>
                </a:extLst>
              </a:tr>
            </a:tbl>
          </a:graphicData>
        </a:graphic>
      </p:graphicFrame>
    </p:spTree>
    <p:extLst>
      <p:ext uri="{BB962C8B-B14F-4D97-AF65-F5344CB8AC3E}">
        <p14:creationId xmlns:p14="http://schemas.microsoft.com/office/powerpoint/2010/main" val="120597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26920" y="902970"/>
            <a:ext cx="9982200" cy="803275"/>
          </a:xfrm>
        </p:spPr>
        <p:txBody>
          <a:bodyPr>
            <a:noAutofit/>
          </a:bodyPr>
          <a:lstStyle/>
          <a:p>
            <a:r>
              <a:rPr lang="en-GB" sz="4000" dirty="0" smtClean="0"/>
              <a:t>Health, communities </a:t>
            </a:r>
            <a:r>
              <a:rPr lang="en-GB" sz="4000" dirty="0"/>
              <a:t>and the </a:t>
            </a:r>
            <a:r>
              <a:rPr lang="en-GB" sz="4000" dirty="0" smtClean="0"/>
              <a:t>built environment </a:t>
            </a:r>
            <a:r>
              <a:rPr lang="en-GB" sz="4000" dirty="0"/>
              <a:t>Risks / Opportunities – selected examples</a:t>
            </a:r>
          </a:p>
        </p:txBody>
      </p:sp>
      <p:sp>
        <p:nvSpPr>
          <p:cNvPr id="5" name="Slide Number Placeholder 4"/>
          <p:cNvSpPr>
            <a:spLocks noGrp="1"/>
          </p:cNvSpPr>
          <p:nvPr>
            <p:ph type="sldNum" sz="quarter" idx="4294967295"/>
          </p:nvPr>
        </p:nvSpPr>
        <p:spPr>
          <a:xfrm>
            <a:off x="11547475" y="6348413"/>
            <a:ext cx="644525" cy="3603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53D85B-CF2C-4B87-B029-40B182B4B6B2}" type="slidenum">
              <a:rPr kumimoji="0" lang="en-GB"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6" name="Table 5"/>
          <p:cNvGraphicFramePr>
            <a:graphicFrameLocks noGrp="1"/>
          </p:cNvGraphicFramePr>
          <p:nvPr>
            <p:extLst/>
          </p:nvPr>
        </p:nvGraphicFramePr>
        <p:xfrm>
          <a:off x="1036320" y="2430800"/>
          <a:ext cx="10241280" cy="1478280"/>
        </p:xfrm>
        <a:graphic>
          <a:graphicData uri="http://schemas.openxmlformats.org/drawingml/2006/table">
            <a:tbl>
              <a:tblPr firstRow="1" bandRow="1">
                <a:tableStyleId>{5C22544A-7EE6-4342-B048-85BDC9FD1C3A}</a:tableStyleId>
              </a:tblPr>
              <a:tblGrid>
                <a:gridCol w="10241280">
                  <a:extLst>
                    <a:ext uri="{9D8B030D-6E8A-4147-A177-3AD203B41FA5}">
                      <a16:colId xmlns:a16="http://schemas.microsoft.com/office/drawing/2014/main" val="497920911"/>
                    </a:ext>
                  </a:extLst>
                </a:gridCol>
              </a:tblGrid>
              <a:tr h="370840">
                <a:tc>
                  <a:txBody>
                    <a:bodyPr/>
                    <a:lstStyle/>
                    <a:p>
                      <a:pPr algn="l" fontAlgn="t"/>
                      <a:r>
                        <a:rPr lang="en-US" sz="2400" b="0" i="0" u="none" strike="noStrike" dirty="0" smtClean="0">
                          <a:solidFill>
                            <a:schemeClr val="tx1"/>
                          </a:solidFill>
                          <a:effectLst/>
                          <a:latin typeface="Calibri" panose="020F0502020204030204" pitchFamily="34" charset="0"/>
                        </a:rPr>
                        <a:t>Risks </a:t>
                      </a:r>
                      <a:r>
                        <a:rPr lang="en-US" sz="2400" b="0" i="0" u="none" strike="noStrike" dirty="0">
                          <a:solidFill>
                            <a:schemeClr val="tx1"/>
                          </a:solidFill>
                          <a:effectLst/>
                          <a:latin typeface="Calibri" panose="020F0502020204030204" pitchFamily="34" charset="0"/>
                        </a:rPr>
                        <a:t>to health and wellbeing from high </a:t>
                      </a:r>
                      <a:r>
                        <a:rPr lang="en-US" sz="2400" b="0" i="0" u="none" strike="noStrike" dirty="0" smtClean="0">
                          <a:solidFill>
                            <a:schemeClr val="tx1"/>
                          </a:solidFill>
                          <a:effectLst/>
                          <a:latin typeface="Calibri" panose="020F0502020204030204" pitchFamily="34" charset="0"/>
                        </a:rPr>
                        <a:t>temperatures</a:t>
                      </a:r>
                    </a:p>
                    <a:p>
                      <a:pPr algn="l" fontAlgn="t"/>
                      <a:endParaRPr lang="en-US" sz="2400" b="0" i="0" u="none" strike="noStrike" dirty="0">
                        <a:solidFill>
                          <a:schemeClr val="tx1"/>
                        </a:solidFill>
                        <a:effectLst/>
                        <a:latin typeface="Calibri" panose="020F0502020204030204" pitchFamily="34" charset="0"/>
                      </a:endParaRPr>
                    </a:p>
                  </a:txBody>
                  <a:tcPr marL="7620" marR="7620" marT="7620" marB="0">
                    <a:solidFill>
                      <a:srgbClr val="00B0F0"/>
                    </a:solidFill>
                  </a:tcPr>
                </a:tc>
                <a:extLst>
                  <a:ext uri="{0D108BD9-81ED-4DB2-BD59-A6C34878D82A}">
                    <a16:rowId xmlns:a16="http://schemas.microsoft.com/office/drawing/2014/main" val="2931999270"/>
                  </a:ext>
                </a:extLst>
              </a:tr>
              <a:tr h="3708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400" b="0" i="0" u="none" strike="noStrike" dirty="0" smtClean="0">
                          <a:solidFill>
                            <a:schemeClr val="tx1"/>
                          </a:solidFill>
                          <a:effectLst/>
                          <a:latin typeface="Calibri" panose="020F0502020204030204" pitchFamily="34" charset="0"/>
                        </a:rPr>
                        <a:t>Risks to people, communities and buildings from flooding</a:t>
                      </a:r>
                    </a:p>
                    <a:p>
                      <a:pPr algn="l" fontAlgn="t"/>
                      <a:endParaRPr lang="en-US" sz="2400" b="0" i="0" u="none" strike="noStrike" dirty="0">
                        <a:solidFill>
                          <a:schemeClr val="tx1"/>
                        </a:solidFill>
                        <a:effectLst/>
                        <a:latin typeface="Calibri" panose="020F0502020204030204" pitchFamily="34" charset="0"/>
                      </a:endParaRPr>
                    </a:p>
                  </a:txBody>
                  <a:tcPr marL="7620" marR="7620" marT="7620" marB="0"/>
                </a:tc>
                <a:extLst>
                  <a:ext uri="{0D108BD9-81ED-4DB2-BD59-A6C34878D82A}">
                    <a16:rowId xmlns:a16="http://schemas.microsoft.com/office/drawing/2014/main" val="24373719"/>
                  </a:ext>
                </a:extLst>
              </a:tr>
            </a:tbl>
          </a:graphicData>
        </a:graphic>
      </p:graphicFrame>
    </p:spTree>
    <p:extLst>
      <p:ext uri="{BB962C8B-B14F-4D97-AF65-F5344CB8AC3E}">
        <p14:creationId xmlns:p14="http://schemas.microsoft.com/office/powerpoint/2010/main" val="376484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9238" y="476250"/>
            <a:ext cx="9204642" cy="803275"/>
          </a:xfrm>
        </p:spPr>
        <p:txBody>
          <a:bodyPr>
            <a:noAutofit/>
          </a:bodyPr>
          <a:lstStyle/>
          <a:p>
            <a:pPr algn="l"/>
            <a:r>
              <a:rPr lang="en-GB" sz="4000" dirty="0"/>
              <a:t>Business and Industry Risks / Opportunities – selected examples</a:t>
            </a:r>
          </a:p>
        </p:txBody>
      </p:sp>
      <p:sp>
        <p:nvSpPr>
          <p:cNvPr id="5" name="Slide Number Placeholder 4"/>
          <p:cNvSpPr>
            <a:spLocks noGrp="1"/>
          </p:cNvSpPr>
          <p:nvPr>
            <p:ph type="sldNum" sz="quarter" idx="4294967295"/>
          </p:nvPr>
        </p:nvSpPr>
        <p:spPr>
          <a:xfrm>
            <a:off x="11547475" y="6348413"/>
            <a:ext cx="644525" cy="3603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53D85B-CF2C-4B87-B029-40B182B4B6B2}" type="slidenum">
              <a:rPr kumimoji="0" lang="en-GB"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6" name="Table 5"/>
          <p:cNvGraphicFramePr>
            <a:graphicFrameLocks noGrp="1"/>
          </p:cNvGraphicFramePr>
          <p:nvPr>
            <p:extLst/>
          </p:nvPr>
        </p:nvGraphicFramePr>
        <p:xfrm>
          <a:off x="2495600" y="1916832"/>
          <a:ext cx="7272808" cy="1844040"/>
        </p:xfrm>
        <a:graphic>
          <a:graphicData uri="http://schemas.openxmlformats.org/drawingml/2006/table">
            <a:tbl>
              <a:tblPr firstRow="1" bandRow="1">
                <a:tableStyleId>{5C22544A-7EE6-4342-B048-85BDC9FD1C3A}</a:tableStyleId>
              </a:tblPr>
              <a:tblGrid>
                <a:gridCol w="7272808">
                  <a:extLst>
                    <a:ext uri="{9D8B030D-6E8A-4147-A177-3AD203B41FA5}">
                      <a16:colId xmlns:a16="http://schemas.microsoft.com/office/drawing/2014/main" val="2484212979"/>
                    </a:ext>
                  </a:extLst>
                </a:gridCol>
              </a:tblGrid>
              <a:tr h="370840">
                <a:tc>
                  <a:txBody>
                    <a:bodyPr/>
                    <a:lstStyle/>
                    <a:p>
                      <a:pPr algn="l" fontAlgn="t"/>
                      <a:r>
                        <a:rPr lang="en-US" sz="2400" b="0" i="0" u="none" strike="noStrike" dirty="0" smtClean="0">
                          <a:solidFill>
                            <a:schemeClr val="bg1"/>
                          </a:solidFill>
                          <a:effectLst/>
                          <a:latin typeface="Calibri" panose="020F0502020204030204" pitchFamily="34" charset="0"/>
                        </a:rPr>
                        <a:t>Risks </a:t>
                      </a:r>
                      <a:r>
                        <a:rPr lang="en-US" sz="2400" b="0" i="0" u="none" strike="noStrike" dirty="0">
                          <a:solidFill>
                            <a:schemeClr val="bg1"/>
                          </a:solidFill>
                          <a:effectLst/>
                          <a:latin typeface="Calibri" panose="020F0502020204030204" pitchFamily="34" charset="0"/>
                        </a:rPr>
                        <a:t>to business sites from </a:t>
                      </a:r>
                      <a:r>
                        <a:rPr lang="en-US" sz="2400" b="0" i="0" u="none" strike="noStrike" dirty="0" smtClean="0">
                          <a:solidFill>
                            <a:schemeClr val="bg1"/>
                          </a:solidFill>
                          <a:effectLst/>
                          <a:latin typeface="Calibri" panose="020F0502020204030204" pitchFamily="34" charset="0"/>
                        </a:rPr>
                        <a:t>flooding</a:t>
                      </a:r>
                    </a:p>
                    <a:p>
                      <a:pPr algn="l" fontAlgn="t"/>
                      <a:endParaRPr lang="en-US" sz="2400" b="0" i="0" u="none" strike="noStrike" dirty="0">
                        <a:solidFill>
                          <a:schemeClr val="bg1"/>
                        </a:solidFill>
                        <a:effectLst/>
                        <a:latin typeface="Calibri" panose="020F0502020204030204" pitchFamily="34" charset="0"/>
                      </a:endParaRPr>
                    </a:p>
                  </a:txBody>
                  <a:tcPr marL="7620" marR="7620" marT="7620" marB="0">
                    <a:solidFill>
                      <a:schemeClr val="accent6">
                        <a:lumMod val="75000"/>
                      </a:schemeClr>
                    </a:solidFill>
                  </a:tcPr>
                </a:tc>
                <a:extLst>
                  <a:ext uri="{0D108BD9-81ED-4DB2-BD59-A6C34878D82A}">
                    <a16:rowId xmlns:a16="http://schemas.microsoft.com/office/drawing/2014/main" val="3066703244"/>
                  </a:ext>
                </a:extLst>
              </a:tr>
              <a:tr h="3708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400" b="0" i="0" u="none" strike="noStrike" dirty="0" smtClean="0">
                          <a:solidFill>
                            <a:schemeClr val="bg1"/>
                          </a:solidFill>
                          <a:effectLst/>
                          <a:latin typeface="Calibri" panose="020F0502020204030204" pitchFamily="34" charset="0"/>
                        </a:rPr>
                        <a:t>Risks to business from reduced employee productivity due to infrastructure disruption and higher temperatures</a:t>
                      </a:r>
                    </a:p>
                    <a:p>
                      <a:pPr algn="l" fontAlgn="t"/>
                      <a:endParaRPr lang="en-US" sz="2400" b="0" i="0" u="none" strike="noStrike" dirty="0">
                        <a:solidFill>
                          <a:srgbClr val="000000"/>
                        </a:solidFill>
                        <a:effectLst/>
                        <a:latin typeface="Calibri" panose="020F0502020204030204" pitchFamily="34" charset="0"/>
                      </a:endParaRPr>
                    </a:p>
                  </a:txBody>
                  <a:tcPr marL="7620" marR="7620" marT="7620" marB="0">
                    <a:solidFill>
                      <a:schemeClr val="accent6">
                        <a:lumMod val="60000"/>
                        <a:lumOff val="40000"/>
                      </a:schemeClr>
                    </a:solidFill>
                  </a:tcPr>
                </a:tc>
                <a:extLst>
                  <a:ext uri="{0D108BD9-81ED-4DB2-BD59-A6C34878D82A}">
                    <a16:rowId xmlns:a16="http://schemas.microsoft.com/office/drawing/2014/main" val="2194419143"/>
                  </a:ext>
                </a:extLst>
              </a:tr>
            </a:tbl>
          </a:graphicData>
        </a:graphic>
      </p:graphicFrame>
    </p:spTree>
    <p:extLst>
      <p:ext uri="{BB962C8B-B14F-4D97-AF65-F5344CB8AC3E}">
        <p14:creationId xmlns:p14="http://schemas.microsoft.com/office/powerpoint/2010/main" val="414656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30843" y="415290"/>
            <a:ext cx="8758237" cy="803275"/>
          </a:xfrm>
        </p:spPr>
        <p:txBody>
          <a:bodyPr>
            <a:noAutofit/>
          </a:bodyPr>
          <a:lstStyle/>
          <a:p>
            <a:pPr algn="l"/>
            <a:r>
              <a:rPr lang="en-GB" sz="4000" dirty="0"/>
              <a:t>International Risks / Opportunities – selected examples</a:t>
            </a:r>
          </a:p>
        </p:txBody>
      </p:sp>
      <p:sp>
        <p:nvSpPr>
          <p:cNvPr id="5" name="Slide Number Placeholder 4"/>
          <p:cNvSpPr>
            <a:spLocks noGrp="1"/>
          </p:cNvSpPr>
          <p:nvPr>
            <p:ph type="sldNum" sz="quarter" idx="4294967295"/>
          </p:nvPr>
        </p:nvSpPr>
        <p:spPr>
          <a:xfrm>
            <a:off x="11547475" y="6348413"/>
            <a:ext cx="644525" cy="3603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53D85B-CF2C-4B87-B029-40B182B4B6B2}" type="slidenum">
              <a:rPr kumimoji="0" lang="en-GB"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6" name="Table 5"/>
          <p:cNvGraphicFramePr>
            <a:graphicFrameLocks noGrp="1"/>
          </p:cNvGraphicFramePr>
          <p:nvPr>
            <p:extLst/>
          </p:nvPr>
        </p:nvGraphicFramePr>
        <p:xfrm>
          <a:off x="2135560" y="1844824"/>
          <a:ext cx="7920880" cy="3314700"/>
        </p:xfrm>
        <a:graphic>
          <a:graphicData uri="http://schemas.openxmlformats.org/drawingml/2006/table">
            <a:tbl>
              <a:tblPr firstRow="1" bandRow="1">
                <a:tableStyleId>{5C22544A-7EE6-4342-B048-85BDC9FD1C3A}</a:tableStyleId>
              </a:tblPr>
              <a:tblGrid>
                <a:gridCol w="7920880">
                  <a:extLst>
                    <a:ext uri="{9D8B030D-6E8A-4147-A177-3AD203B41FA5}">
                      <a16:colId xmlns:a16="http://schemas.microsoft.com/office/drawing/2014/main" val="3900400807"/>
                    </a:ext>
                  </a:extLst>
                </a:gridCol>
              </a:tblGrid>
              <a:tr h="370840">
                <a:tc>
                  <a:txBody>
                    <a:bodyPr/>
                    <a:lstStyle/>
                    <a:p>
                      <a:pPr algn="l" fontAlgn="t"/>
                      <a:r>
                        <a:rPr lang="en-US" sz="2400" b="0" i="0" u="none" strike="noStrike" dirty="0" smtClean="0">
                          <a:solidFill>
                            <a:schemeClr val="bg1"/>
                          </a:solidFill>
                          <a:effectLst/>
                          <a:latin typeface="Calibri" panose="020F0502020204030204" pitchFamily="34" charset="0"/>
                        </a:rPr>
                        <a:t>Risks </a:t>
                      </a:r>
                      <a:r>
                        <a:rPr lang="en-US" sz="2400" b="0" i="0" u="none" strike="noStrike" dirty="0">
                          <a:solidFill>
                            <a:schemeClr val="bg1"/>
                          </a:solidFill>
                          <a:effectLst/>
                          <a:latin typeface="Calibri" panose="020F0502020204030204" pitchFamily="34" charset="0"/>
                        </a:rPr>
                        <a:t>to food safety, quality and supply from climate change </a:t>
                      </a:r>
                      <a:r>
                        <a:rPr lang="en-US" sz="2400" b="0" i="0" u="none" strike="noStrike" dirty="0" smtClean="0">
                          <a:solidFill>
                            <a:schemeClr val="bg1"/>
                          </a:solidFill>
                          <a:effectLst/>
                          <a:latin typeface="Calibri" panose="020F0502020204030204" pitchFamily="34" charset="0"/>
                        </a:rPr>
                        <a:t>overseas</a:t>
                      </a:r>
                    </a:p>
                    <a:p>
                      <a:pPr algn="l" fontAlgn="t"/>
                      <a:endParaRPr lang="en-US" sz="2400" b="0" i="0" u="none" strike="noStrike" dirty="0">
                        <a:solidFill>
                          <a:srgbClr val="000000"/>
                        </a:solidFill>
                        <a:effectLst/>
                        <a:latin typeface="Calibri" panose="020F0502020204030204" pitchFamily="34" charset="0"/>
                      </a:endParaRPr>
                    </a:p>
                  </a:txBody>
                  <a:tcPr marL="7620" marR="7620" marT="7620" marB="0">
                    <a:solidFill>
                      <a:srgbClr val="0070C0"/>
                    </a:solidFill>
                  </a:tcPr>
                </a:tc>
                <a:extLst>
                  <a:ext uri="{0D108BD9-81ED-4DB2-BD59-A6C34878D82A}">
                    <a16:rowId xmlns:a16="http://schemas.microsoft.com/office/drawing/2014/main" val="3774597796"/>
                  </a:ext>
                </a:extLst>
              </a:tr>
              <a:tr h="3708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effectLst/>
                          <a:latin typeface="Calibri" panose="020F0502020204030204" pitchFamily="34" charset="0"/>
                        </a:rPr>
                        <a:t>Risks to the UK from climate-related international human displacements</a:t>
                      </a:r>
                    </a:p>
                    <a:p>
                      <a:pPr algn="l" fontAlgn="t"/>
                      <a:endParaRPr lang="en-US" sz="2400" b="0" i="0" u="none" strike="noStrike" dirty="0">
                        <a:solidFill>
                          <a:srgbClr val="000000"/>
                        </a:solidFill>
                        <a:effectLst/>
                        <a:latin typeface="Calibri" panose="020F0502020204030204" pitchFamily="34" charset="0"/>
                      </a:endParaRPr>
                    </a:p>
                  </a:txBody>
                  <a:tcPr marL="7620" marR="7620" marT="7620" marB="0">
                    <a:solidFill>
                      <a:srgbClr val="00B0F0"/>
                    </a:solidFill>
                  </a:tcPr>
                </a:tc>
                <a:extLst>
                  <a:ext uri="{0D108BD9-81ED-4DB2-BD59-A6C34878D82A}">
                    <a16:rowId xmlns:a16="http://schemas.microsoft.com/office/drawing/2014/main" val="865599868"/>
                  </a:ext>
                </a:extLst>
              </a:tr>
              <a:tr h="3708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400" b="0" i="0" u="none" strike="noStrike" dirty="0" smtClean="0">
                          <a:solidFill>
                            <a:schemeClr val="bg1"/>
                          </a:solidFill>
                          <a:effectLst/>
                          <a:latin typeface="Calibri" panose="020F0502020204030204" pitchFamily="34" charset="0"/>
                        </a:rPr>
                        <a:t>Risks to the UK from international violent conflict from climate change on the UK</a:t>
                      </a:r>
                    </a:p>
                    <a:p>
                      <a:pPr algn="l" fontAlgn="t"/>
                      <a:endParaRPr lang="en-US" sz="2400" b="0" i="0" u="none" strike="noStrike" dirty="0">
                        <a:solidFill>
                          <a:srgbClr val="000000"/>
                        </a:solidFill>
                        <a:effectLst/>
                        <a:latin typeface="Calibri" panose="020F0502020204030204" pitchFamily="34" charset="0"/>
                      </a:endParaRPr>
                    </a:p>
                  </a:txBody>
                  <a:tcPr marL="7620" marR="7620" marT="7620" marB="0">
                    <a:solidFill>
                      <a:srgbClr val="0070C0"/>
                    </a:solidFill>
                  </a:tcPr>
                </a:tc>
                <a:extLst>
                  <a:ext uri="{0D108BD9-81ED-4DB2-BD59-A6C34878D82A}">
                    <a16:rowId xmlns:a16="http://schemas.microsoft.com/office/drawing/2014/main" val="462523483"/>
                  </a:ext>
                </a:extLst>
              </a:tr>
            </a:tbl>
          </a:graphicData>
        </a:graphic>
      </p:graphicFrame>
    </p:spTree>
    <p:extLst>
      <p:ext uri="{BB962C8B-B14F-4D97-AF65-F5344CB8AC3E}">
        <p14:creationId xmlns:p14="http://schemas.microsoft.com/office/powerpoint/2010/main" val="179818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p:cNvSpPr>
            <a:spLocks noGrp="1"/>
          </p:cNvSpPr>
          <p:nvPr>
            <p:ph type="title" idx="4294967295"/>
          </p:nvPr>
        </p:nvSpPr>
        <p:spPr bwMode="auto">
          <a:xfrm>
            <a:off x="1595865" y="1519188"/>
            <a:ext cx="9545443" cy="804333"/>
          </a:xfrm>
          <a:solidFill>
            <a:schemeClr val="bg1"/>
          </a:solidFill>
        </p:spPr>
        <p:txBody>
          <a:bodyPr vert="horz" wrap="square" lIns="91440" tIns="45720" rIns="91440" bIns="45720" numCol="1" rtlCol="0" anchor="ctr" anchorCtr="1" compatLnSpc="1">
            <a:prstTxWarp prst="textNoShape">
              <a:avLst/>
            </a:prstTxWarp>
            <a:noAutofit/>
          </a:bodyPr>
          <a:lstStyle/>
          <a:p>
            <a:pPr algn="ctr"/>
            <a:r>
              <a:rPr lang="en-GB" altLang="en-US" dirty="0" smtClean="0"/>
              <a:t>Urgency scoring for climate risks: </a:t>
            </a:r>
            <a:br>
              <a:rPr lang="en-GB" altLang="en-US" dirty="0" smtClean="0"/>
            </a:br>
            <a:r>
              <a:rPr lang="en-GB" altLang="en-US" dirty="0" smtClean="0"/>
              <a:t>how soon is adaptation action needed?</a:t>
            </a:r>
            <a:endParaRPr lang="en-GB" alt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0249" r="21506" b="6834"/>
          <a:stretch/>
        </p:blipFill>
        <p:spPr bwMode="auto">
          <a:xfrm>
            <a:off x="1595865" y="2709754"/>
            <a:ext cx="9664724" cy="2197526"/>
          </a:xfrm>
          <a:prstGeom prst="rect">
            <a:avLst/>
          </a:prstGeom>
          <a:noFill/>
        </p:spPr>
      </p:pic>
    </p:spTree>
    <p:extLst>
      <p:ext uri="{BB962C8B-B14F-4D97-AF65-F5344CB8AC3E}">
        <p14:creationId xmlns:p14="http://schemas.microsoft.com/office/powerpoint/2010/main" val="216906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4042" y="200490"/>
            <a:ext cx="9076893" cy="7068989"/>
          </a:xfrm>
          <a:prstGeom prst="rect">
            <a:avLst/>
          </a:prstGeom>
          <a:noFill/>
        </p:spPr>
      </p:pic>
      <p:sp>
        <p:nvSpPr>
          <p:cNvPr id="19459" name="Title 1"/>
          <p:cNvSpPr>
            <a:spLocks noGrp="1"/>
          </p:cNvSpPr>
          <p:nvPr>
            <p:ph type="title" idx="4294967295"/>
          </p:nvPr>
        </p:nvSpPr>
        <p:spPr bwMode="auto">
          <a:xfrm>
            <a:off x="9751" y="2317942"/>
            <a:ext cx="2840169" cy="804333"/>
          </a:xfrm>
          <a:solidFill>
            <a:schemeClr val="bg1"/>
          </a:solidFill>
        </p:spPr>
        <p:txBody>
          <a:bodyPr vert="horz" wrap="square" lIns="91440" tIns="45720" rIns="91440" bIns="45720" numCol="1" rtlCol="0" anchor="ctr" anchorCtr="1" compatLnSpc="1">
            <a:prstTxWarp prst="textNoShape">
              <a:avLst/>
            </a:prstTxWarp>
            <a:noAutofit/>
          </a:bodyPr>
          <a:lstStyle/>
          <a:p>
            <a:r>
              <a:rPr lang="en-GB" altLang="en-US" dirty="0" smtClean="0"/>
              <a:t>CCRA </a:t>
            </a:r>
            <a:r>
              <a:rPr lang="en-GB" altLang="en-US" dirty="0"/>
              <a:t>urgency framework</a:t>
            </a:r>
          </a:p>
        </p:txBody>
      </p:sp>
      <p:sp>
        <p:nvSpPr>
          <p:cNvPr id="2" name="Rectangle 1"/>
          <p:cNvSpPr/>
          <p:nvPr/>
        </p:nvSpPr>
        <p:spPr>
          <a:xfrm>
            <a:off x="2964043" y="1234440"/>
            <a:ext cx="7408394" cy="585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10095347" y="397164"/>
            <a:ext cx="2022764" cy="4645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0095348" y="1801089"/>
            <a:ext cx="2022764" cy="4645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12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4042" y="200490"/>
            <a:ext cx="9076893" cy="7068989"/>
          </a:xfrm>
          <a:prstGeom prst="rect">
            <a:avLst/>
          </a:prstGeom>
          <a:noFill/>
        </p:spPr>
      </p:pic>
      <p:sp>
        <p:nvSpPr>
          <p:cNvPr id="19459" name="Title 1"/>
          <p:cNvSpPr>
            <a:spLocks noGrp="1"/>
          </p:cNvSpPr>
          <p:nvPr>
            <p:ph type="title" idx="4294967295"/>
          </p:nvPr>
        </p:nvSpPr>
        <p:spPr bwMode="auto">
          <a:xfrm>
            <a:off x="9751" y="2317942"/>
            <a:ext cx="2840169" cy="804333"/>
          </a:xfrm>
          <a:solidFill>
            <a:schemeClr val="bg1"/>
          </a:solidFill>
        </p:spPr>
        <p:txBody>
          <a:bodyPr vert="horz" wrap="square" lIns="91440" tIns="45720" rIns="91440" bIns="45720" numCol="1" rtlCol="0" anchor="ctr" anchorCtr="1" compatLnSpc="1">
            <a:prstTxWarp prst="textNoShape">
              <a:avLst/>
            </a:prstTxWarp>
            <a:noAutofit/>
          </a:bodyPr>
          <a:lstStyle/>
          <a:p>
            <a:r>
              <a:rPr lang="en-GB" altLang="en-US" dirty="0" smtClean="0"/>
              <a:t>CCRA </a:t>
            </a:r>
            <a:r>
              <a:rPr lang="en-GB" altLang="en-US" dirty="0"/>
              <a:t>urgency framework</a:t>
            </a:r>
          </a:p>
        </p:txBody>
      </p:sp>
      <p:sp>
        <p:nvSpPr>
          <p:cNvPr id="2" name="Rectangle 1"/>
          <p:cNvSpPr/>
          <p:nvPr/>
        </p:nvSpPr>
        <p:spPr>
          <a:xfrm>
            <a:off x="2964043" y="1234440"/>
            <a:ext cx="7408394" cy="3910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0372436" y="1542009"/>
            <a:ext cx="1560483" cy="4645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2849921" y="5105400"/>
            <a:ext cx="361184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09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4042" y="200490"/>
            <a:ext cx="9076893" cy="7068989"/>
          </a:xfrm>
          <a:prstGeom prst="rect">
            <a:avLst/>
          </a:prstGeom>
          <a:noFill/>
        </p:spPr>
      </p:pic>
      <p:sp>
        <p:nvSpPr>
          <p:cNvPr id="19459" name="Title 1"/>
          <p:cNvSpPr>
            <a:spLocks noGrp="1"/>
          </p:cNvSpPr>
          <p:nvPr>
            <p:ph type="title" idx="4294967295"/>
          </p:nvPr>
        </p:nvSpPr>
        <p:spPr bwMode="auto">
          <a:xfrm>
            <a:off x="9751" y="2317942"/>
            <a:ext cx="2840169" cy="804333"/>
          </a:xfrm>
          <a:solidFill>
            <a:schemeClr val="bg1"/>
          </a:solidFill>
        </p:spPr>
        <p:txBody>
          <a:bodyPr vert="horz" wrap="square" lIns="91440" tIns="45720" rIns="91440" bIns="45720" numCol="1" rtlCol="0" anchor="ctr" anchorCtr="1" compatLnSpc="1">
            <a:prstTxWarp prst="textNoShape">
              <a:avLst/>
            </a:prstTxWarp>
            <a:noAutofit/>
          </a:bodyPr>
          <a:lstStyle/>
          <a:p>
            <a:r>
              <a:rPr lang="en-GB" altLang="en-US" dirty="0" smtClean="0"/>
              <a:t>CCRA </a:t>
            </a:r>
            <a:r>
              <a:rPr lang="en-GB" altLang="en-US" dirty="0"/>
              <a:t>urgency framework</a:t>
            </a:r>
          </a:p>
        </p:txBody>
      </p:sp>
      <p:sp>
        <p:nvSpPr>
          <p:cNvPr id="2" name="Rectangle 1"/>
          <p:cNvSpPr/>
          <p:nvPr/>
        </p:nvSpPr>
        <p:spPr>
          <a:xfrm>
            <a:off x="2964043" y="2971800"/>
            <a:ext cx="7408394" cy="2172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0372436" y="1542009"/>
            <a:ext cx="1560483" cy="4645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0098116" y="1389609"/>
            <a:ext cx="1560483" cy="4645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2849921" y="5105400"/>
            <a:ext cx="361184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23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267726" y="441755"/>
            <a:ext cx="5795889" cy="769441"/>
          </a:xfrm>
          <a:prstGeom prst="rect">
            <a:avLst/>
          </a:prstGeom>
          <a:noFill/>
        </p:spPr>
        <p:txBody>
          <a:bodyPr wrap="square" rtlCol="0">
            <a:spAutoFit/>
          </a:bodyPr>
          <a:lstStyle/>
          <a:p>
            <a:r>
              <a:rPr lang="en-US" sz="4400" dirty="0">
                <a:solidFill>
                  <a:schemeClr val="bg1"/>
                </a:solidFill>
                <a:latin typeface="+mj-lt"/>
              </a:rPr>
              <a:t>How to engage</a:t>
            </a:r>
            <a:endParaRPr lang="en-GB" sz="4400" dirty="0">
              <a:solidFill>
                <a:schemeClr val="bg1"/>
              </a:solidFill>
              <a:latin typeface="+mj-lt"/>
            </a:endParaRP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sp>
        <p:nvSpPr>
          <p:cNvPr id="11" name="Content Placeholder 2">
            <a:extLst>
              <a:ext uri="{FF2B5EF4-FFF2-40B4-BE49-F238E27FC236}">
                <a16:creationId xmlns:a16="http://schemas.microsoft.com/office/drawing/2014/main" id="{B897E649-D4C6-4D43-89F6-5AC84999E5F8}"/>
              </a:ext>
            </a:extLst>
          </p:cNvPr>
          <p:cNvSpPr txBox="1">
            <a:spLocks/>
          </p:cNvSpPr>
          <p:nvPr/>
        </p:nvSpPr>
        <p:spPr>
          <a:xfrm>
            <a:off x="4688" y="1512277"/>
            <a:ext cx="12187311" cy="4546449"/>
          </a:xfrm>
          <a:prstGeom prst="rect">
            <a:avLst/>
          </a:prstGeom>
          <a:solidFill>
            <a:schemeClr val="bg1">
              <a:lumMod val="95000"/>
            </a:schemeClr>
          </a:solidFill>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endParaRPr lang="en-GB" dirty="0">
              <a:solidFill>
                <a:schemeClr val="tx1"/>
              </a:solidFill>
            </a:endParaRPr>
          </a:p>
        </p:txBody>
      </p:sp>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43930" y="48306"/>
            <a:ext cx="1637541" cy="1596849"/>
          </a:xfrm>
          <a:prstGeom prst="rect">
            <a:avLst/>
          </a:prstGeom>
        </p:spPr>
      </p:pic>
      <p:sp>
        <p:nvSpPr>
          <p:cNvPr id="13" name="Content Placeholder 2">
            <a:extLst>
              <a:ext uri="{FF2B5EF4-FFF2-40B4-BE49-F238E27FC236}">
                <a16:creationId xmlns:a16="http://schemas.microsoft.com/office/drawing/2014/main" id="{C434F559-222E-4114-A192-23B837EB097C}"/>
              </a:ext>
            </a:extLst>
          </p:cNvPr>
          <p:cNvSpPr txBox="1">
            <a:spLocks/>
          </p:cNvSpPr>
          <p:nvPr/>
        </p:nvSpPr>
        <p:spPr>
          <a:xfrm>
            <a:off x="325755" y="1712275"/>
            <a:ext cx="11475720" cy="332529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lvl="1"/>
            <a:r>
              <a:rPr lang="en-GB" sz="2800" dirty="0">
                <a:solidFill>
                  <a:schemeClr val="accent1">
                    <a:lumMod val="50000"/>
                  </a:schemeClr>
                </a:solidFill>
                <a:latin typeface="Corbel" panose="020B0503020204020204" pitchFamily="34" charset="0"/>
              </a:rPr>
              <a:t>Presentations first then Q&amp;A and discussion</a:t>
            </a:r>
          </a:p>
          <a:p>
            <a:pPr lvl="1"/>
            <a:r>
              <a:rPr lang="en-GB" sz="2800" dirty="0">
                <a:solidFill>
                  <a:schemeClr val="accent1">
                    <a:lumMod val="50000"/>
                  </a:schemeClr>
                </a:solidFill>
                <a:latin typeface="Corbel" panose="020B0503020204020204" pitchFamily="34" charset="0"/>
              </a:rPr>
              <a:t>Post questions in the Q&amp;A box at any time </a:t>
            </a:r>
          </a:p>
          <a:p>
            <a:pPr lvl="1"/>
            <a:r>
              <a:rPr lang="en-GB" sz="2800" dirty="0">
                <a:solidFill>
                  <a:schemeClr val="accent1">
                    <a:lumMod val="50000"/>
                  </a:schemeClr>
                </a:solidFill>
                <a:latin typeface="Corbel" panose="020B0503020204020204" pitchFamily="34" charset="0"/>
              </a:rPr>
              <a:t>Upvote your favourites</a:t>
            </a:r>
          </a:p>
          <a:p>
            <a:pPr lvl="1"/>
            <a:r>
              <a:rPr lang="en-GB" sz="2800" dirty="0">
                <a:solidFill>
                  <a:schemeClr val="accent1">
                    <a:lumMod val="50000"/>
                  </a:schemeClr>
                </a:solidFill>
                <a:latin typeface="Corbel" panose="020B0503020204020204" pitchFamily="34" charset="0"/>
              </a:rPr>
              <a:t>Attendees will remain muted unless enabled to speak by the host​</a:t>
            </a:r>
          </a:p>
          <a:p>
            <a:pPr lvl="1"/>
            <a:r>
              <a:rPr lang="en-GB" sz="2800" dirty="0">
                <a:solidFill>
                  <a:schemeClr val="accent1">
                    <a:lumMod val="50000"/>
                  </a:schemeClr>
                </a:solidFill>
                <a:latin typeface="Corbel" panose="020B0503020204020204" pitchFamily="34" charset="0"/>
              </a:rPr>
              <a:t>Technical problems – chat </a:t>
            </a:r>
          </a:p>
          <a:p>
            <a:pPr lvl="1"/>
            <a:r>
              <a:rPr lang="en-GB" sz="2800" dirty="0" smtClean="0">
                <a:solidFill>
                  <a:schemeClr val="accent1">
                    <a:lumMod val="50000"/>
                  </a:schemeClr>
                </a:solidFill>
                <a:latin typeface="Corbel" panose="020B0503020204020204" pitchFamily="34" charset="0"/>
              </a:rPr>
              <a:t>Webinar </a:t>
            </a:r>
            <a:r>
              <a:rPr lang="en-GB" sz="2800" dirty="0">
                <a:solidFill>
                  <a:schemeClr val="accent1">
                    <a:lumMod val="50000"/>
                  </a:schemeClr>
                </a:solidFill>
                <a:latin typeface="Corbel" panose="020B0503020204020204" pitchFamily="34" charset="0"/>
              </a:rPr>
              <a:t>(audio and slides) will be shared after the event</a:t>
            </a:r>
          </a:p>
          <a:p>
            <a:pPr marL="457200" lvl="1" indent="0">
              <a:spcBef>
                <a:spcPts val="0"/>
              </a:spcBef>
              <a:spcAft>
                <a:spcPts val="0"/>
              </a:spcAft>
              <a:buFont typeface="Wingdings 2" pitchFamily="18" charset="2"/>
              <a:buNone/>
            </a:pPr>
            <a:endParaRPr lang="en-GB" sz="1100" b="1" dirty="0">
              <a:solidFill>
                <a:schemeClr val="accent1">
                  <a:lumMod val="50000"/>
                </a:schemeClr>
              </a:solidFill>
            </a:endParaRPr>
          </a:p>
          <a:p>
            <a:pPr marL="457200" lvl="1" indent="0" algn="ctr">
              <a:spcBef>
                <a:spcPts val="0"/>
              </a:spcBef>
              <a:spcAft>
                <a:spcPts val="1200"/>
              </a:spcAft>
              <a:buFont typeface="Wingdings 2" pitchFamily="18" charset="2"/>
              <a:buNone/>
            </a:pPr>
            <a:r>
              <a:rPr lang="en-GB" sz="3600" b="1" dirty="0">
                <a:solidFill>
                  <a:schemeClr val="accent1">
                    <a:lumMod val="50000"/>
                  </a:schemeClr>
                </a:solidFill>
                <a:latin typeface="Corbel" panose="020B0503020204020204" pitchFamily="34" charset="0"/>
              </a:rPr>
              <a:t>Please note</a:t>
            </a:r>
            <a:r>
              <a:rPr lang="en-GB" sz="3600" dirty="0">
                <a:solidFill>
                  <a:schemeClr val="accent1">
                    <a:lumMod val="50000"/>
                  </a:schemeClr>
                </a:solidFill>
                <a:latin typeface="Corbel" panose="020B0503020204020204" pitchFamily="34" charset="0"/>
              </a:rPr>
              <a:t>: this webinar is being recorded</a:t>
            </a:r>
            <a:r>
              <a:rPr lang="en-GB" sz="3600" dirty="0">
                <a:solidFill>
                  <a:schemeClr val="accent1">
                    <a:lumMod val="50000"/>
                  </a:schemeClr>
                </a:solidFill>
              </a:rPr>
              <a:t>​</a:t>
            </a:r>
          </a:p>
        </p:txBody>
      </p:sp>
      <p:sp>
        <p:nvSpPr>
          <p:cNvPr id="15" name="TextBox 14">
            <a:extLst>
              <a:ext uri="{FF2B5EF4-FFF2-40B4-BE49-F238E27FC236}">
                <a16:creationId xmlns:a16="http://schemas.microsoft.com/office/drawing/2014/main" id="{115C3B0F-A99A-4B65-B378-9D4C0D02862C}"/>
              </a:ext>
            </a:extLst>
          </p:cNvPr>
          <p:cNvSpPr txBox="1"/>
          <p:nvPr/>
        </p:nvSpPr>
        <p:spPr>
          <a:xfrm>
            <a:off x="2801007" y="5227729"/>
            <a:ext cx="6383660" cy="830997"/>
          </a:xfrm>
          <a:prstGeom prst="rect">
            <a:avLst/>
          </a:prstGeom>
          <a:noFill/>
        </p:spPr>
        <p:txBody>
          <a:bodyPr wrap="square" rtlCol="0">
            <a:spAutoFit/>
          </a:bodyPr>
          <a:lstStyle/>
          <a:p>
            <a:pPr algn="ctr" defTabSz="457200">
              <a:defRPr/>
            </a:pPr>
            <a:r>
              <a:rPr lang="en-GB" sz="2400" dirty="0">
                <a:solidFill>
                  <a:schemeClr val="accent1">
                    <a:lumMod val="50000"/>
                  </a:schemeClr>
                </a:solidFill>
                <a:latin typeface="Corbel" panose="020B0503020204020204" pitchFamily="34" charset="0"/>
              </a:rPr>
              <a:t>Twitter: </a:t>
            </a:r>
            <a:r>
              <a:rPr lang="en-GB" sz="2400" b="1" dirty="0">
                <a:solidFill>
                  <a:srgbClr val="0070C0"/>
                </a:solidFill>
                <a:latin typeface="Corbel" panose="020B0503020204020204" pitchFamily="34" charset="0"/>
              </a:rPr>
              <a:t>@UKCRP_SPF       #</a:t>
            </a:r>
            <a:r>
              <a:rPr lang="en-GB" sz="2400" b="1" dirty="0" err="1">
                <a:solidFill>
                  <a:srgbClr val="0070C0"/>
                </a:solidFill>
                <a:latin typeface="Corbel" panose="020B0503020204020204" pitchFamily="34" charset="0"/>
              </a:rPr>
              <a:t>UKclimateResil</a:t>
            </a:r>
            <a:endParaRPr lang="en-GB" sz="2400" b="1" dirty="0">
              <a:solidFill>
                <a:srgbClr val="0070C0"/>
              </a:solidFill>
              <a:latin typeface="Corbel" panose="020B0503020204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orbel" panose="020B0503020204020204" pitchFamily="34" charset="0"/>
              </a:rPr>
              <a:t>Website: </a:t>
            </a:r>
            <a:r>
              <a:rPr kumimoji="0" lang="en-GB" sz="2400" b="1" i="0" u="sng" strike="noStrike" kern="1200" cap="none" spc="0" normalizeH="0" baseline="0" noProof="0" dirty="0">
                <a:ln>
                  <a:noFill/>
                </a:ln>
                <a:solidFill>
                  <a:srgbClr val="0070C0"/>
                </a:solidFill>
                <a:effectLst/>
                <a:uLnTx/>
                <a:uFillTx/>
                <a:latin typeface="Corbel" panose="020B0503020204020204" pitchFamily="34" charset="0"/>
              </a:rPr>
              <a:t>https://www.ukclimateresilience.org</a:t>
            </a:r>
            <a:r>
              <a:rPr kumimoji="0" lang="en-GB" sz="2400" b="1" i="0" u="sng" strike="noStrike" kern="1200" cap="none" spc="0" normalizeH="0" baseline="0" noProof="0" dirty="0">
                <a:ln>
                  <a:noFill/>
                </a:ln>
                <a:solidFill>
                  <a:srgbClr val="0070C0"/>
                </a:solidFill>
                <a:effectLst/>
                <a:uLnTx/>
                <a:uFillTx/>
                <a:latin typeface="Corbel" panose="020B0503020204020204"/>
              </a:rPr>
              <a:t>/</a:t>
            </a:r>
          </a:p>
        </p:txBody>
      </p:sp>
    </p:spTree>
    <p:extLst>
      <p:ext uri="{BB962C8B-B14F-4D97-AF65-F5344CB8AC3E}">
        <p14:creationId xmlns:p14="http://schemas.microsoft.com/office/powerpoint/2010/main" val="2899852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4042" y="200490"/>
            <a:ext cx="9076893" cy="7068989"/>
          </a:xfrm>
          <a:prstGeom prst="rect">
            <a:avLst/>
          </a:prstGeom>
          <a:noFill/>
        </p:spPr>
      </p:pic>
      <p:sp>
        <p:nvSpPr>
          <p:cNvPr id="19459" name="Title 1"/>
          <p:cNvSpPr>
            <a:spLocks noGrp="1"/>
          </p:cNvSpPr>
          <p:nvPr>
            <p:ph type="title" idx="4294967295"/>
          </p:nvPr>
        </p:nvSpPr>
        <p:spPr bwMode="auto">
          <a:xfrm>
            <a:off x="9751" y="2317942"/>
            <a:ext cx="2840169" cy="804333"/>
          </a:xfrm>
          <a:solidFill>
            <a:schemeClr val="bg1"/>
          </a:solidFill>
        </p:spPr>
        <p:txBody>
          <a:bodyPr vert="horz" wrap="square" lIns="91440" tIns="45720" rIns="91440" bIns="45720" numCol="1" rtlCol="0" anchor="ctr" anchorCtr="1" compatLnSpc="1">
            <a:prstTxWarp prst="textNoShape">
              <a:avLst/>
            </a:prstTxWarp>
            <a:noAutofit/>
          </a:bodyPr>
          <a:lstStyle/>
          <a:p>
            <a:r>
              <a:rPr lang="en-GB" altLang="en-US" dirty="0" smtClean="0"/>
              <a:t>CCRA </a:t>
            </a:r>
            <a:r>
              <a:rPr lang="en-GB" altLang="en-US" dirty="0"/>
              <a:t>urgency framework</a:t>
            </a:r>
          </a:p>
        </p:txBody>
      </p:sp>
      <p:sp>
        <p:nvSpPr>
          <p:cNvPr id="2" name="Rectangle 1"/>
          <p:cNvSpPr/>
          <p:nvPr/>
        </p:nvSpPr>
        <p:spPr>
          <a:xfrm>
            <a:off x="2964043" y="2971800"/>
            <a:ext cx="7170557" cy="2172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0332720" y="3505200"/>
            <a:ext cx="1112521" cy="268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10134600" y="3532447"/>
            <a:ext cx="1112521" cy="1783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2849921" y="5105400"/>
            <a:ext cx="361184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6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4042" y="200490"/>
            <a:ext cx="9076893" cy="7068989"/>
          </a:xfrm>
          <a:prstGeom prst="rect">
            <a:avLst/>
          </a:prstGeom>
          <a:noFill/>
        </p:spPr>
      </p:pic>
      <p:sp>
        <p:nvSpPr>
          <p:cNvPr id="19459" name="Title 1"/>
          <p:cNvSpPr>
            <a:spLocks noGrp="1"/>
          </p:cNvSpPr>
          <p:nvPr>
            <p:ph type="title" idx="4294967295"/>
          </p:nvPr>
        </p:nvSpPr>
        <p:spPr bwMode="auto">
          <a:xfrm>
            <a:off x="9751" y="2317942"/>
            <a:ext cx="2840169" cy="804333"/>
          </a:xfrm>
          <a:solidFill>
            <a:schemeClr val="bg1"/>
          </a:solidFill>
        </p:spPr>
        <p:txBody>
          <a:bodyPr vert="horz" wrap="square" lIns="91440" tIns="45720" rIns="91440" bIns="45720" numCol="1" rtlCol="0" anchor="ctr" anchorCtr="1" compatLnSpc="1">
            <a:prstTxWarp prst="textNoShape">
              <a:avLst/>
            </a:prstTxWarp>
            <a:noAutofit/>
          </a:bodyPr>
          <a:lstStyle/>
          <a:p>
            <a:r>
              <a:rPr lang="en-GB" altLang="en-US" dirty="0" smtClean="0"/>
              <a:t>CCRA </a:t>
            </a:r>
            <a:r>
              <a:rPr lang="en-GB" altLang="en-US" dirty="0"/>
              <a:t>urgency framework</a:t>
            </a:r>
          </a:p>
        </p:txBody>
      </p:sp>
      <p:sp>
        <p:nvSpPr>
          <p:cNvPr id="2" name="Rectangle 1"/>
          <p:cNvSpPr/>
          <p:nvPr/>
        </p:nvSpPr>
        <p:spPr>
          <a:xfrm>
            <a:off x="2964043" y="4632960"/>
            <a:ext cx="7170557" cy="511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0332720" y="3505200"/>
            <a:ext cx="1112521" cy="268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10104120" y="3532447"/>
            <a:ext cx="1112521" cy="1783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2849921" y="5105400"/>
            <a:ext cx="361184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79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4042" y="200490"/>
            <a:ext cx="9076893" cy="7068989"/>
          </a:xfrm>
          <a:prstGeom prst="rect">
            <a:avLst/>
          </a:prstGeom>
          <a:noFill/>
        </p:spPr>
      </p:pic>
      <p:sp>
        <p:nvSpPr>
          <p:cNvPr id="19459" name="Title 1"/>
          <p:cNvSpPr>
            <a:spLocks noGrp="1"/>
          </p:cNvSpPr>
          <p:nvPr>
            <p:ph type="title" idx="4294967295"/>
          </p:nvPr>
        </p:nvSpPr>
        <p:spPr bwMode="auto">
          <a:xfrm>
            <a:off x="9751" y="2317942"/>
            <a:ext cx="2840169" cy="804333"/>
          </a:xfrm>
          <a:solidFill>
            <a:schemeClr val="bg1"/>
          </a:solidFill>
        </p:spPr>
        <p:txBody>
          <a:bodyPr vert="horz" wrap="square" lIns="91440" tIns="45720" rIns="91440" bIns="45720" numCol="1" rtlCol="0" anchor="ctr" anchorCtr="1" compatLnSpc="1">
            <a:prstTxWarp prst="textNoShape">
              <a:avLst/>
            </a:prstTxWarp>
            <a:noAutofit/>
          </a:bodyPr>
          <a:lstStyle/>
          <a:p>
            <a:r>
              <a:rPr lang="en-GB" altLang="en-US" dirty="0" smtClean="0"/>
              <a:t>CCRA </a:t>
            </a:r>
            <a:r>
              <a:rPr lang="en-GB" altLang="en-US" dirty="0"/>
              <a:t>urgency framework</a:t>
            </a:r>
          </a:p>
        </p:txBody>
      </p:sp>
      <p:sp>
        <p:nvSpPr>
          <p:cNvPr id="2" name="Rectangle 1"/>
          <p:cNvSpPr/>
          <p:nvPr/>
        </p:nvSpPr>
        <p:spPr>
          <a:xfrm>
            <a:off x="2964043" y="4632960"/>
            <a:ext cx="7170557" cy="511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2849921" y="5105400"/>
            <a:ext cx="361184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9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4042" y="200490"/>
            <a:ext cx="9076893" cy="7068989"/>
          </a:xfrm>
          <a:prstGeom prst="rect">
            <a:avLst/>
          </a:prstGeom>
          <a:noFill/>
        </p:spPr>
      </p:pic>
      <p:sp>
        <p:nvSpPr>
          <p:cNvPr id="19459" name="Title 1"/>
          <p:cNvSpPr>
            <a:spLocks noGrp="1"/>
          </p:cNvSpPr>
          <p:nvPr>
            <p:ph type="title" idx="4294967295"/>
          </p:nvPr>
        </p:nvSpPr>
        <p:spPr bwMode="auto">
          <a:xfrm>
            <a:off x="9751" y="2317942"/>
            <a:ext cx="2840169" cy="804333"/>
          </a:xfrm>
          <a:solidFill>
            <a:schemeClr val="bg1"/>
          </a:solidFill>
        </p:spPr>
        <p:txBody>
          <a:bodyPr vert="horz" wrap="square" lIns="91440" tIns="45720" rIns="91440" bIns="45720" numCol="1" rtlCol="0" anchor="ctr" anchorCtr="1" compatLnSpc="1">
            <a:prstTxWarp prst="textNoShape">
              <a:avLst/>
            </a:prstTxWarp>
            <a:noAutofit/>
          </a:bodyPr>
          <a:lstStyle/>
          <a:p>
            <a:r>
              <a:rPr lang="en-GB" altLang="en-US" dirty="0" smtClean="0"/>
              <a:t>CCRA </a:t>
            </a:r>
            <a:r>
              <a:rPr lang="en-GB" altLang="en-US" dirty="0"/>
              <a:t>urgency framework</a:t>
            </a:r>
          </a:p>
        </p:txBody>
      </p:sp>
    </p:spTree>
    <p:extLst>
      <p:ext uri="{BB962C8B-B14F-4D97-AF65-F5344CB8AC3E}">
        <p14:creationId xmlns:p14="http://schemas.microsoft.com/office/powerpoint/2010/main" val="137478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3684" b="77050"/>
          <a:stretch/>
        </p:blipFill>
        <p:spPr bwMode="auto">
          <a:xfrm>
            <a:off x="372793" y="1212319"/>
            <a:ext cx="11362007" cy="3466361"/>
          </a:xfrm>
          <a:prstGeom prst="rect">
            <a:avLst/>
          </a:prstGeom>
          <a:noFill/>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0287" t="84477" r="34770" b="9055"/>
          <a:stretch/>
        </p:blipFill>
        <p:spPr bwMode="auto">
          <a:xfrm>
            <a:off x="10813035" y="4937759"/>
            <a:ext cx="1356360" cy="457201"/>
          </a:xfrm>
          <a:prstGeom prst="rect">
            <a:avLst/>
          </a:prstGeom>
          <a:noFill/>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92697" t="-3531" r="1" b="95010"/>
          <a:stretch/>
        </p:blipFill>
        <p:spPr bwMode="auto">
          <a:xfrm>
            <a:off x="8321040" y="4123159"/>
            <a:ext cx="868680" cy="1298047"/>
          </a:xfrm>
          <a:prstGeom prst="rect">
            <a:avLst/>
          </a:prstGeom>
          <a:noFill/>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3157" t="22546" r="96085" b="71192"/>
          <a:stretch/>
        </p:blipFill>
        <p:spPr bwMode="auto">
          <a:xfrm>
            <a:off x="7486523" y="4511040"/>
            <a:ext cx="834517" cy="944880"/>
          </a:xfrm>
          <a:prstGeom prst="rect">
            <a:avLst/>
          </a:prstGeom>
          <a:noFill/>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65698" t="17813" r="32106" b="77050"/>
          <a:stretch/>
        </p:blipFill>
        <p:spPr bwMode="auto">
          <a:xfrm>
            <a:off x="11628121" y="4206240"/>
            <a:ext cx="259080" cy="775862"/>
          </a:xfrm>
          <a:prstGeom prst="rect">
            <a:avLst/>
          </a:prstGeom>
          <a:noFill/>
        </p:spPr>
      </p:pic>
      <p:sp>
        <p:nvSpPr>
          <p:cNvPr id="2" name="Rectangle 1"/>
          <p:cNvSpPr/>
          <p:nvPr/>
        </p:nvSpPr>
        <p:spPr>
          <a:xfrm>
            <a:off x="372793" y="1950720"/>
            <a:ext cx="11796602" cy="3749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33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3684" b="77050"/>
          <a:stretch/>
        </p:blipFill>
        <p:spPr bwMode="auto">
          <a:xfrm>
            <a:off x="372793" y="1212319"/>
            <a:ext cx="11362007" cy="3466361"/>
          </a:xfrm>
          <a:prstGeom prst="rect">
            <a:avLst/>
          </a:prstGeom>
          <a:noFill/>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0287" t="84477" r="34770" b="9055"/>
          <a:stretch/>
        </p:blipFill>
        <p:spPr bwMode="auto">
          <a:xfrm>
            <a:off x="10813035" y="4937759"/>
            <a:ext cx="1356360" cy="457201"/>
          </a:xfrm>
          <a:prstGeom prst="rect">
            <a:avLst/>
          </a:prstGeom>
          <a:noFill/>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92697" t="-3531" r="1" b="95010"/>
          <a:stretch/>
        </p:blipFill>
        <p:spPr bwMode="auto">
          <a:xfrm>
            <a:off x="8321040" y="4123159"/>
            <a:ext cx="868680" cy="1298047"/>
          </a:xfrm>
          <a:prstGeom prst="rect">
            <a:avLst/>
          </a:prstGeom>
          <a:noFill/>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3157" t="22546" r="96085" b="71192"/>
          <a:stretch/>
        </p:blipFill>
        <p:spPr bwMode="auto">
          <a:xfrm>
            <a:off x="7486523" y="4511040"/>
            <a:ext cx="834517" cy="944880"/>
          </a:xfrm>
          <a:prstGeom prst="rect">
            <a:avLst/>
          </a:prstGeom>
          <a:noFill/>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65698" t="17813" r="32106" b="77050"/>
          <a:stretch/>
        </p:blipFill>
        <p:spPr bwMode="auto">
          <a:xfrm>
            <a:off x="11628121" y="4206240"/>
            <a:ext cx="259080" cy="775862"/>
          </a:xfrm>
          <a:prstGeom prst="rect">
            <a:avLst/>
          </a:prstGeom>
          <a:noFill/>
        </p:spPr>
      </p:pic>
      <p:sp>
        <p:nvSpPr>
          <p:cNvPr id="2" name="Rectangle 1"/>
          <p:cNvSpPr/>
          <p:nvPr/>
        </p:nvSpPr>
        <p:spPr>
          <a:xfrm>
            <a:off x="372793" y="2621280"/>
            <a:ext cx="11796602" cy="307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7147559" y="1950720"/>
            <a:ext cx="5113275" cy="307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3684" b="77050"/>
          <a:stretch/>
        </p:blipFill>
        <p:spPr bwMode="auto">
          <a:xfrm>
            <a:off x="372793" y="1212319"/>
            <a:ext cx="11362007" cy="3466361"/>
          </a:xfrm>
          <a:prstGeom prst="rect">
            <a:avLst/>
          </a:prstGeom>
          <a:noFill/>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0287" t="84477" r="34770" b="9055"/>
          <a:stretch/>
        </p:blipFill>
        <p:spPr bwMode="auto">
          <a:xfrm>
            <a:off x="10813035" y="4937759"/>
            <a:ext cx="1356360" cy="457201"/>
          </a:xfrm>
          <a:prstGeom prst="rect">
            <a:avLst/>
          </a:prstGeom>
          <a:noFill/>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92697" t="-3531" r="1" b="95010"/>
          <a:stretch/>
        </p:blipFill>
        <p:spPr bwMode="auto">
          <a:xfrm>
            <a:off x="8321040" y="4123159"/>
            <a:ext cx="868680" cy="1298047"/>
          </a:xfrm>
          <a:prstGeom prst="rect">
            <a:avLst/>
          </a:prstGeom>
          <a:noFill/>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3157" t="22546" r="96085" b="71192"/>
          <a:stretch/>
        </p:blipFill>
        <p:spPr bwMode="auto">
          <a:xfrm>
            <a:off x="7486523" y="4511040"/>
            <a:ext cx="834517" cy="944880"/>
          </a:xfrm>
          <a:prstGeom prst="rect">
            <a:avLst/>
          </a:prstGeom>
          <a:noFill/>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65698" t="17813" r="32106" b="77050"/>
          <a:stretch/>
        </p:blipFill>
        <p:spPr bwMode="auto">
          <a:xfrm>
            <a:off x="11628121" y="4206240"/>
            <a:ext cx="259080" cy="775862"/>
          </a:xfrm>
          <a:prstGeom prst="rect">
            <a:avLst/>
          </a:prstGeom>
          <a:noFill/>
        </p:spPr>
      </p:pic>
      <p:sp>
        <p:nvSpPr>
          <p:cNvPr id="2" name="Rectangle 1"/>
          <p:cNvSpPr/>
          <p:nvPr/>
        </p:nvSpPr>
        <p:spPr>
          <a:xfrm>
            <a:off x="372793" y="2621280"/>
            <a:ext cx="11796602" cy="307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7147559" y="1950720"/>
            <a:ext cx="5113275" cy="307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8332" y="3085610"/>
            <a:ext cx="5839485" cy="328471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 y="2697480"/>
            <a:ext cx="5529556" cy="4127419"/>
          </a:xfrm>
          <a:prstGeom prst="rect">
            <a:avLst/>
          </a:prstGeom>
        </p:spPr>
      </p:pic>
    </p:spTree>
    <p:extLst>
      <p:ext uri="{BB962C8B-B14F-4D97-AF65-F5344CB8AC3E}">
        <p14:creationId xmlns:p14="http://schemas.microsoft.com/office/powerpoint/2010/main" val="115084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55797" y="875323"/>
            <a:ext cx="1708964" cy="719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5616659" y="913228"/>
            <a:ext cx="3443976" cy="573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9170046" y="875323"/>
            <a:ext cx="125045" cy="3048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9352411" y="982055"/>
            <a:ext cx="125045" cy="3048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9581662" y="992484"/>
            <a:ext cx="125045" cy="3048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9171617" y="1008104"/>
            <a:ext cx="60959" cy="2762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9868234" y="840048"/>
            <a:ext cx="179433" cy="3401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1729806" y="6041219"/>
            <a:ext cx="573127" cy="2840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267629" y="1180195"/>
            <a:ext cx="11780371"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Current and near-term risks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Extreme event attribution</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Unprecedented events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2"/>
          <p:cNvPicPr>
            <a:picLocks noChangeAspect="1" noChangeArrowheads="1"/>
          </p:cNvPicPr>
          <p:nvPr/>
        </p:nvPicPr>
        <p:blipFill>
          <a:blip r:embed="rId3" cstate="print"/>
          <a:srcRect/>
          <a:stretch>
            <a:fillRect/>
          </a:stretch>
        </p:blipFill>
        <p:spPr bwMode="auto">
          <a:xfrm>
            <a:off x="3873656" y="3473719"/>
            <a:ext cx="7213800" cy="3476445"/>
          </a:xfrm>
          <a:prstGeom prst="rect">
            <a:avLst/>
          </a:prstGeom>
          <a:noFill/>
          <a:ln w="9525">
            <a:noFill/>
            <a:miter lim="800000"/>
            <a:headEnd/>
            <a:tailEnd/>
          </a:ln>
          <a:effectLst/>
        </p:spPr>
      </p:pic>
      <p:pic>
        <p:nvPicPr>
          <p:cNvPr id="15" name="Picture 7" descr="2014_1_Rainfall_Anomaly_1961-1990.gif"/>
          <p:cNvPicPr>
            <a:picLocks noChangeAspect="1"/>
          </p:cNvPicPr>
          <p:nvPr/>
        </p:nvPicPr>
        <p:blipFill>
          <a:blip r:embed="rId4" cstate="print"/>
          <a:srcRect/>
          <a:stretch>
            <a:fillRect/>
          </a:stretch>
        </p:blipFill>
        <p:spPr bwMode="auto">
          <a:xfrm>
            <a:off x="1222842" y="3536728"/>
            <a:ext cx="2399061" cy="2988624"/>
          </a:xfrm>
          <a:prstGeom prst="rect">
            <a:avLst/>
          </a:prstGeom>
          <a:noFill/>
          <a:ln w="9525">
            <a:solidFill>
              <a:schemeClr val="accent1"/>
            </a:solidFill>
            <a:miter lim="800000"/>
            <a:headEnd/>
            <a:tailEnd/>
          </a:ln>
        </p:spPr>
      </p:pic>
      <p:pic>
        <p:nvPicPr>
          <p:cNvPr id="16" name="Picture 2"/>
          <p:cNvPicPr>
            <a:picLocks noChangeAspect="1" noChangeArrowheads="1"/>
          </p:cNvPicPr>
          <p:nvPr/>
        </p:nvPicPr>
        <p:blipFill>
          <a:blip r:embed="rId5" cstate="print"/>
          <a:srcRect l="3126"/>
          <a:stretch>
            <a:fillRect/>
          </a:stretch>
        </p:blipFill>
        <p:spPr bwMode="auto">
          <a:xfrm>
            <a:off x="5821979" y="-51661"/>
            <a:ext cx="5517231" cy="3650816"/>
          </a:xfrm>
          <a:prstGeom prst="rect">
            <a:avLst/>
          </a:prstGeom>
          <a:noFill/>
          <a:ln w="9525">
            <a:noFill/>
            <a:miter lim="800000"/>
            <a:headEnd/>
            <a:tailEnd/>
          </a:ln>
        </p:spPr>
      </p:pic>
      <p:sp>
        <p:nvSpPr>
          <p:cNvPr id="17" name="Rectangle 16"/>
          <p:cNvSpPr/>
          <p:nvPr/>
        </p:nvSpPr>
        <p:spPr bwMode="auto">
          <a:xfrm>
            <a:off x="5843233" y="265583"/>
            <a:ext cx="232924" cy="162516"/>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85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44546A"/>
              </a:solidFill>
              <a:effectLst/>
              <a:uLnTx/>
              <a:uFillTx/>
              <a:latin typeface="Arial" charset="0"/>
              <a:ea typeface="+mn-ea"/>
              <a:cs typeface="+mn-cs"/>
            </a:endParaRPr>
          </a:p>
        </p:txBody>
      </p:sp>
      <p:sp>
        <p:nvSpPr>
          <p:cNvPr id="18" name="TextBox 17"/>
          <p:cNvSpPr txBox="1"/>
          <p:nvPr/>
        </p:nvSpPr>
        <p:spPr>
          <a:xfrm>
            <a:off x="8093351" y="775588"/>
            <a:ext cx="1272128" cy="502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70C0"/>
                </a:solidFill>
                <a:effectLst/>
                <a:uLnTx/>
                <a:uFillTx/>
                <a:latin typeface="Calibri" panose="020F0502020204030204"/>
                <a:ea typeface="+mn-ea"/>
                <a:cs typeface="+mn-cs"/>
              </a:rPr>
              <a:t>Conditions like Autumn 2000</a:t>
            </a:r>
          </a:p>
        </p:txBody>
      </p:sp>
      <p:sp>
        <p:nvSpPr>
          <p:cNvPr id="19" name="TextBox 18"/>
          <p:cNvSpPr txBox="1"/>
          <p:nvPr/>
        </p:nvSpPr>
        <p:spPr>
          <a:xfrm>
            <a:off x="8768525" y="2265784"/>
            <a:ext cx="2318931" cy="707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996633"/>
                </a:solidFill>
                <a:effectLst/>
                <a:uLnTx/>
                <a:uFillTx/>
                <a:latin typeface="Calibri" panose="020F0502020204030204"/>
                <a:ea typeface="+mn-ea"/>
                <a:cs typeface="+mn-cs"/>
              </a:rPr>
              <a:t>Conditions like Autumn 2000 but without GHG and SST change</a:t>
            </a:r>
          </a:p>
        </p:txBody>
      </p:sp>
      <p:sp>
        <p:nvSpPr>
          <p:cNvPr id="6" name="TextBox 5"/>
          <p:cNvSpPr txBox="1"/>
          <p:nvPr/>
        </p:nvSpPr>
        <p:spPr>
          <a:xfrm>
            <a:off x="11315247" y="840048"/>
            <a:ext cx="894279"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Pall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et al (2011)</a:t>
            </a:r>
          </a:p>
        </p:txBody>
      </p:sp>
      <p:sp>
        <p:nvSpPr>
          <p:cNvPr id="20" name="TextBox 19"/>
          <p:cNvSpPr txBox="1"/>
          <p:nvPr/>
        </p:nvSpPr>
        <p:spPr>
          <a:xfrm>
            <a:off x="10910277" y="4266903"/>
            <a:ext cx="12035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Thompson et al (</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2017)</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8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3684" b="77050"/>
          <a:stretch/>
        </p:blipFill>
        <p:spPr bwMode="auto">
          <a:xfrm>
            <a:off x="372793" y="1212319"/>
            <a:ext cx="11362007" cy="3466361"/>
          </a:xfrm>
          <a:prstGeom prst="rect">
            <a:avLst/>
          </a:prstGeom>
          <a:noFill/>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0287" t="84477" r="34770" b="9055"/>
          <a:stretch/>
        </p:blipFill>
        <p:spPr bwMode="auto">
          <a:xfrm>
            <a:off x="10813035" y="4937759"/>
            <a:ext cx="1356360" cy="457201"/>
          </a:xfrm>
          <a:prstGeom prst="rect">
            <a:avLst/>
          </a:prstGeom>
          <a:noFill/>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92697" t="-3531" r="1" b="95010"/>
          <a:stretch/>
        </p:blipFill>
        <p:spPr bwMode="auto">
          <a:xfrm>
            <a:off x="8321040" y="4123159"/>
            <a:ext cx="868680" cy="1298047"/>
          </a:xfrm>
          <a:prstGeom prst="rect">
            <a:avLst/>
          </a:prstGeom>
          <a:noFill/>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3157" t="22546" r="96085" b="71192"/>
          <a:stretch/>
        </p:blipFill>
        <p:spPr bwMode="auto">
          <a:xfrm>
            <a:off x="7486523" y="4511040"/>
            <a:ext cx="834517" cy="944880"/>
          </a:xfrm>
          <a:prstGeom prst="rect">
            <a:avLst/>
          </a:prstGeom>
          <a:noFill/>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65698" t="17813" r="32106" b="77050"/>
          <a:stretch/>
        </p:blipFill>
        <p:spPr bwMode="auto">
          <a:xfrm>
            <a:off x="11628121" y="4206240"/>
            <a:ext cx="259080" cy="775862"/>
          </a:xfrm>
          <a:prstGeom prst="rect">
            <a:avLst/>
          </a:prstGeom>
          <a:noFill/>
        </p:spPr>
      </p:pic>
      <p:sp>
        <p:nvSpPr>
          <p:cNvPr id="2" name="Rectangle 1"/>
          <p:cNvSpPr/>
          <p:nvPr/>
        </p:nvSpPr>
        <p:spPr>
          <a:xfrm>
            <a:off x="372793" y="2621280"/>
            <a:ext cx="11796602" cy="307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7147559" y="1950720"/>
            <a:ext cx="5113275" cy="307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22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3684" b="77050"/>
          <a:stretch/>
        </p:blipFill>
        <p:spPr bwMode="auto">
          <a:xfrm>
            <a:off x="372793" y="1212319"/>
            <a:ext cx="11362007" cy="3466361"/>
          </a:xfrm>
          <a:prstGeom prst="rect">
            <a:avLst/>
          </a:prstGeom>
          <a:noFill/>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0287" t="84477" r="34770" b="9055"/>
          <a:stretch/>
        </p:blipFill>
        <p:spPr bwMode="auto">
          <a:xfrm>
            <a:off x="10813035" y="4937759"/>
            <a:ext cx="1356360" cy="457201"/>
          </a:xfrm>
          <a:prstGeom prst="rect">
            <a:avLst/>
          </a:prstGeom>
          <a:noFill/>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92697" t="-3531" r="1" b="95010"/>
          <a:stretch/>
        </p:blipFill>
        <p:spPr bwMode="auto">
          <a:xfrm>
            <a:off x="8321040" y="4123159"/>
            <a:ext cx="868680" cy="1298047"/>
          </a:xfrm>
          <a:prstGeom prst="rect">
            <a:avLst/>
          </a:prstGeom>
          <a:noFill/>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3157" t="22546" r="96085" b="71192"/>
          <a:stretch/>
        </p:blipFill>
        <p:spPr bwMode="auto">
          <a:xfrm>
            <a:off x="7486523" y="4511040"/>
            <a:ext cx="834517" cy="944880"/>
          </a:xfrm>
          <a:prstGeom prst="rect">
            <a:avLst/>
          </a:prstGeom>
          <a:noFill/>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65698" t="17813" r="32106" b="77050"/>
          <a:stretch/>
        </p:blipFill>
        <p:spPr bwMode="auto">
          <a:xfrm>
            <a:off x="11628121" y="4206240"/>
            <a:ext cx="259080" cy="775862"/>
          </a:xfrm>
          <a:prstGeom prst="rect">
            <a:avLst/>
          </a:prstGeom>
          <a:noFill/>
        </p:spPr>
      </p:pic>
      <p:sp>
        <p:nvSpPr>
          <p:cNvPr id="2" name="Rectangle 1"/>
          <p:cNvSpPr/>
          <p:nvPr/>
        </p:nvSpPr>
        <p:spPr>
          <a:xfrm>
            <a:off x="372793" y="2621280"/>
            <a:ext cx="7338647" cy="307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7147559" y="3276600"/>
            <a:ext cx="5113275" cy="307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7117079" y="2651760"/>
            <a:ext cx="1325881" cy="196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0363201" y="2612971"/>
            <a:ext cx="563879" cy="196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02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93580" y="767255"/>
            <a:ext cx="4817661" cy="5293757"/>
          </a:xfrm>
          <a:prstGeom prst="rect">
            <a:avLst/>
          </a:prstGeom>
          <a:solidFill>
            <a:schemeClr val="bg1">
              <a:lumMod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US" sz="2800" b="0" i="0" u="none" strike="noStrike" kern="1200" cap="none" spc="0" normalizeH="0" baseline="0" noProof="0" dirty="0" smtClean="0">
              <a:ln>
                <a:noFill/>
              </a:ln>
              <a:solidFill>
                <a:srgbClr val="545454"/>
              </a:solidFill>
              <a:effectLst/>
              <a:uLnTx/>
              <a:uFillTx/>
              <a:latin typeface="Corbel" panose="020B0503020204020204"/>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2400"/>
              </a:spcAft>
              <a:buClrTx/>
              <a:buSzTx/>
              <a:buFontTx/>
              <a:buNone/>
              <a:tabLst/>
              <a:defRPr/>
            </a:pPr>
            <a:r>
              <a:rPr kumimoji="0" lang="en-US" sz="2800" b="0" i="0" u="none" strike="noStrike" kern="1200" cap="none" spc="0" normalizeH="0" baseline="0" noProof="0" dirty="0" smtClean="0">
                <a:ln>
                  <a:noFill/>
                </a:ln>
                <a:solidFill>
                  <a:srgbClr val="000000">
                    <a:lumMod val="65000"/>
                    <a:lumOff val="35000"/>
                  </a:srgbClr>
                </a:solidFill>
                <a:effectLst/>
                <a:uLnTx/>
                <a:uFillTx/>
                <a:latin typeface="Corbel" panose="020B0503020204020204"/>
                <a:ea typeface="Tahoma" panose="020B0604030504040204" pitchFamily="34" charset="0"/>
                <a:cs typeface="Tahoma" panose="020B0604030504040204" pitchFamily="34" charset="0"/>
              </a:rPr>
              <a:t>To </a:t>
            </a:r>
            <a:r>
              <a:rPr kumimoji="0" lang="en-US" sz="2800" b="0" i="0" u="none" strike="noStrike" kern="1200" cap="none" spc="0" normalizeH="0" baseline="0" noProof="0" dirty="0">
                <a:ln>
                  <a:noFill/>
                </a:ln>
                <a:solidFill>
                  <a:srgbClr val="000000">
                    <a:lumMod val="65000"/>
                    <a:lumOff val="35000"/>
                  </a:srgbClr>
                </a:solidFill>
                <a:effectLst/>
                <a:uLnTx/>
                <a:uFillTx/>
                <a:latin typeface="Corbel" panose="020B0503020204020204"/>
                <a:ea typeface="Tahoma" panose="020B0604030504040204" pitchFamily="34" charset="0"/>
                <a:cs typeface="Tahoma" panose="020B0604030504040204" pitchFamily="34" charset="0"/>
              </a:rPr>
              <a:t>enhance the UK’s resilience to climate variability and change through </a:t>
            </a:r>
            <a:r>
              <a:rPr kumimoji="0" lang="en-US" sz="2800" b="0" i="0" u="none" strike="noStrike" kern="1200" cap="none" spc="0" normalizeH="0" baseline="0" noProof="0" dirty="0" smtClean="0">
                <a:ln>
                  <a:noFill/>
                </a:ln>
                <a:solidFill>
                  <a:srgbClr val="000000">
                    <a:lumMod val="65000"/>
                    <a:lumOff val="35000"/>
                  </a:srgbClr>
                </a:solidFill>
                <a:effectLst/>
                <a:uLnTx/>
                <a:uFillTx/>
                <a:latin typeface="Corbel" panose="020B0503020204020204"/>
                <a:ea typeface="Tahoma" panose="020B0604030504040204" pitchFamily="34" charset="0"/>
                <a:cs typeface="Tahoma" panose="020B0604030504040204" pitchFamily="34" charset="0"/>
              </a:rPr>
              <a:t>frontier, </a:t>
            </a:r>
            <a:r>
              <a:rPr kumimoji="0" lang="en-US" sz="2800" b="0" i="0" u="none" strike="noStrike" kern="1200" cap="none" spc="0" normalizeH="0" baseline="0" noProof="0" dirty="0">
                <a:ln>
                  <a:noFill/>
                </a:ln>
                <a:solidFill>
                  <a:srgbClr val="000000">
                    <a:lumMod val="65000"/>
                    <a:lumOff val="35000"/>
                  </a:srgbClr>
                </a:solidFill>
                <a:effectLst/>
                <a:uLnTx/>
                <a:uFillTx/>
                <a:latin typeface="Corbel" panose="020B0503020204020204"/>
                <a:ea typeface="Tahoma" panose="020B0604030504040204" pitchFamily="34" charset="0"/>
                <a:cs typeface="Tahoma" panose="020B0604030504040204" pitchFamily="34" charset="0"/>
              </a:rPr>
              <a:t>interdisciplinary research and innovation on climate risk, adaptation and services, working with stakeholders and end-users to ensure the research is </a:t>
            </a:r>
            <a:r>
              <a:rPr kumimoji="0" lang="en-US" sz="2800" b="1" i="0" u="none" strike="noStrike" kern="1200" cap="none" spc="0" normalizeH="0" baseline="0" noProof="0" dirty="0">
                <a:ln>
                  <a:noFill/>
                </a:ln>
                <a:solidFill>
                  <a:srgbClr val="000000">
                    <a:lumMod val="65000"/>
                    <a:lumOff val="35000"/>
                  </a:srgbClr>
                </a:solidFill>
                <a:effectLst/>
                <a:uLnTx/>
                <a:uFillTx/>
                <a:latin typeface="Corbel" panose="020B0503020204020204"/>
                <a:ea typeface="Tahoma" panose="020B0604030504040204" pitchFamily="34" charset="0"/>
                <a:cs typeface="Tahoma" panose="020B0604030504040204" pitchFamily="34" charset="0"/>
              </a:rPr>
              <a:t>useful </a:t>
            </a:r>
            <a:r>
              <a:rPr kumimoji="0" lang="en-US" sz="2800" i="0" u="none" strike="noStrike" kern="1200" cap="none" spc="0" normalizeH="0" baseline="0" noProof="0" dirty="0">
                <a:ln>
                  <a:noFill/>
                </a:ln>
                <a:solidFill>
                  <a:srgbClr val="000000">
                    <a:lumMod val="65000"/>
                    <a:lumOff val="35000"/>
                  </a:srgbClr>
                </a:solidFill>
                <a:effectLst/>
                <a:uLnTx/>
                <a:uFillTx/>
                <a:latin typeface="Corbel" panose="020B0503020204020204"/>
                <a:ea typeface="Tahoma" panose="020B0604030504040204" pitchFamily="34" charset="0"/>
                <a:cs typeface="Tahoma" panose="020B0604030504040204" pitchFamily="34" charset="0"/>
              </a:rPr>
              <a:t>and</a:t>
            </a:r>
            <a:r>
              <a:rPr kumimoji="0" lang="en-US" sz="2800" b="1" i="0" u="none" strike="noStrike" kern="1200" cap="none" spc="0" normalizeH="0" baseline="0" noProof="0" dirty="0">
                <a:ln>
                  <a:noFill/>
                </a:ln>
                <a:solidFill>
                  <a:srgbClr val="000000">
                    <a:lumMod val="65000"/>
                    <a:lumOff val="35000"/>
                  </a:srgbClr>
                </a:solidFill>
                <a:effectLst/>
                <a:uLnTx/>
                <a:uFillTx/>
                <a:latin typeface="Corbel" panose="020B0503020204020204"/>
                <a:ea typeface="Tahoma" panose="020B0604030504040204" pitchFamily="34" charset="0"/>
                <a:cs typeface="Tahoma" panose="020B0604030504040204" pitchFamily="34" charset="0"/>
              </a:rPr>
              <a:t> usable</a:t>
            </a:r>
            <a:r>
              <a:rPr kumimoji="0" lang="en-US" sz="2800" b="0" i="0" u="none" strike="noStrike" kern="1200" cap="none" spc="0" normalizeH="0" baseline="0" noProof="0" dirty="0" smtClean="0">
                <a:ln>
                  <a:noFill/>
                </a:ln>
                <a:solidFill>
                  <a:srgbClr val="000000">
                    <a:lumMod val="65000"/>
                    <a:lumOff val="35000"/>
                  </a:srgbClr>
                </a:solidFill>
                <a:effectLst/>
                <a:uLnTx/>
                <a:uFillTx/>
                <a:latin typeface="Corbel" panose="020B0503020204020204"/>
                <a:ea typeface="Tahoma" panose="020B0604030504040204" pitchFamily="34" charset="0"/>
                <a:cs typeface="Tahoma" panose="020B060403050404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545454"/>
                </a:solidFill>
                <a:effectLst/>
                <a:uLnTx/>
                <a:uFillTx/>
                <a:latin typeface="Corbel" panose="020B0503020204020204"/>
                <a:ea typeface="Tahoma" panose="020B0604030504040204" pitchFamily="34" charset="0"/>
                <a:cs typeface="Tahoma" panose="020B0604030504040204" pitchFamily="34" charset="0"/>
              </a:rPr>
              <a:t> </a:t>
            </a:r>
            <a:endParaRPr kumimoji="0" lang="en-US" sz="2800" b="0" i="0" u="none" strike="noStrike" kern="1200" cap="none" spc="0" normalizeH="0" baseline="0" noProof="0" dirty="0">
              <a:ln>
                <a:noFill/>
              </a:ln>
              <a:solidFill>
                <a:srgbClr val="545454"/>
              </a:solidFill>
              <a:effectLst/>
              <a:uLnTx/>
              <a:uFillTx/>
              <a:latin typeface="Corbel" panose="020B0503020204020204"/>
              <a:ea typeface="Tahoma" panose="020B0604030504040204" pitchFamily="34" charset="0"/>
              <a:cs typeface="Tahoma" panose="020B0604030504040204" pitchFamily="34" charset="0"/>
            </a:endParaRPr>
          </a:p>
        </p:txBody>
      </p:sp>
      <p:sp>
        <p:nvSpPr>
          <p:cNvPr id="14" name="Title 1">
            <a:extLst>
              <a:ext uri="{FF2B5EF4-FFF2-40B4-BE49-F238E27FC236}">
                <a16:creationId xmlns:a16="http://schemas.microsoft.com/office/drawing/2014/main" id="{ED1D329A-2E58-DF4C-B226-545A53E7131F}"/>
              </a:ext>
            </a:extLst>
          </p:cNvPr>
          <p:cNvSpPr txBox="1">
            <a:spLocks/>
          </p:cNvSpPr>
          <p:nvPr/>
        </p:nvSpPr>
        <p:spPr>
          <a:xfrm>
            <a:off x="155815" y="1123836"/>
            <a:ext cx="3152891"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60" normalizeH="0" baseline="0" noProof="0">
                <a:ln>
                  <a:noFill/>
                </a:ln>
                <a:solidFill>
                  <a:srgbClr val="FFFFFF"/>
                </a:solidFill>
                <a:effectLst/>
                <a:uLnTx/>
                <a:uFillTx/>
                <a:latin typeface="Corbel" panose="020B0503020204020204"/>
                <a:ea typeface="+mj-ea"/>
                <a:cs typeface="+mj-cs"/>
              </a:rPr>
              <a:t/>
            </a:r>
            <a:br>
              <a:rPr kumimoji="0" lang="en-GB" sz="3600" b="0" i="0" u="none" strike="noStrike" kern="1200" cap="none" spc="-60" normalizeH="0" baseline="0" noProof="0">
                <a:ln>
                  <a:noFill/>
                </a:ln>
                <a:solidFill>
                  <a:srgbClr val="FFFFFF"/>
                </a:solidFill>
                <a:effectLst/>
                <a:uLnTx/>
                <a:uFillTx/>
                <a:latin typeface="Corbel" panose="020B0503020204020204"/>
                <a:ea typeface="+mj-ea"/>
                <a:cs typeface="+mj-cs"/>
              </a:rPr>
            </a:br>
            <a:r>
              <a:rPr kumimoji="0" lang="en-GB" sz="3600" b="0" i="0" u="none" strike="noStrike" kern="1200" cap="none" spc="-60" normalizeH="0" baseline="0" noProof="0">
                <a:ln>
                  <a:noFill/>
                </a:ln>
                <a:solidFill>
                  <a:srgbClr val="FFFFFF"/>
                </a:solidFill>
                <a:effectLst/>
                <a:uLnTx/>
                <a:uFillTx/>
                <a:latin typeface="Corbel" panose="020B0503020204020204"/>
                <a:ea typeface="+mj-ea"/>
                <a:cs typeface="+mj-cs"/>
              </a:rPr>
              <a:t/>
            </a:r>
            <a:br>
              <a:rPr kumimoji="0" lang="en-GB" sz="3600" b="0" i="0" u="none" strike="noStrike" kern="1200" cap="none" spc="-60" normalizeH="0" baseline="0" noProof="0">
                <a:ln>
                  <a:noFill/>
                </a:ln>
                <a:solidFill>
                  <a:srgbClr val="FFFFFF"/>
                </a:solidFill>
                <a:effectLst/>
                <a:uLnTx/>
                <a:uFillTx/>
                <a:latin typeface="Corbel" panose="020B0503020204020204"/>
                <a:ea typeface="+mj-ea"/>
                <a:cs typeface="+mj-cs"/>
              </a:rPr>
            </a:br>
            <a:r>
              <a:rPr kumimoji="0" lang="en-GB" sz="3600" b="0" i="0" u="none" strike="noStrike" kern="1200" cap="none" spc="-60" normalizeH="0" baseline="0" noProof="0">
                <a:ln>
                  <a:noFill/>
                </a:ln>
                <a:solidFill>
                  <a:srgbClr val="FFFFFF"/>
                </a:solidFill>
                <a:effectLst/>
                <a:uLnTx/>
                <a:uFillTx/>
                <a:latin typeface="Corbel" panose="020B0503020204020204"/>
                <a:ea typeface="+mj-ea"/>
                <a:cs typeface="+mj-cs"/>
              </a:rPr>
              <a:t/>
            </a:r>
            <a:br>
              <a:rPr kumimoji="0" lang="en-GB" sz="3600" b="0" i="0" u="none" strike="noStrike" kern="1200" cap="none" spc="-60" normalizeH="0" baseline="0" noProof="0">
                <a:ln>
                  <a:noFill/>
                </a:ln>
                <a:solidFill>
                  <a:srgbClr val="FFFFFF"/>
                </a:solidFill>
                <a:effectLst/>
                <a:uLnTx/>
                <a:uFillTx/>
                <a:latin typeface="Corbel" panose="020B0503020204020204"/>
                <a:ea typeface="+mj-ea"/>
                <a:cs typeface="+mj-cs"/>
              </a:rPr>
            </a:br>
            <a:endParaRPr kumimoji="0" lang="en-GB" sz="3600" b="0" i="0" u="none" strike="noStrike" kern="1200" cap="none" spc="-60" normalizeH="0" baseline="0" noProof="0" dirty="0">
              <a:ln>
                <a:noFill/>
              </a:ln>
              <a:solidFill>
                <a:srgbClr val="FFFFFF"/>
              </a:solidFill>
              <a:effectLst/>
              <a:uLnTx/>
              <a:uFillTx/>
              <a:latin typeface="Corbel" panose="020B0503020204020204"/>
              <a:ea typeface="+mj-ea"/>
              <a:cs typeface="+mj-cs"/>
            </a:endParaRPr>
          </a:p>
        </p:txBody>
      </p:sp>
      <p:pic>
        <p:nvPicPr>
          <p:cNvPr id="16" name="Picture 15">
            <a:extLst>
              <a:ext uri="{FF2B5EF4-FFF2-40B4-BE49-F238E27FC236}">
                <a16:creationId xmlns:a16="http://schemas.microsoft.com/office/drawing/2014/main" id="{90A873B8-39D7-FA48-8C32-C210D568A2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919" y="6195739"/>
            <a:ext cx="1933054" cy="564308"/>
          </a:xfrm>
          <a:prstGeom prst="rect">
            <a:avLst/>
          </a:prstGeom>
        </p:spPr>
      </p:pic>
      <p:pic>
        <p:nvPicPr>
          <p:cNvPr id="18" name="Picture 2">
            <a:extLst>
              <a:ext uri="{FF2B5EF4-FFF2-40B4-BE49-F238E27FC236}">
                <a16:creationId xmlns:a16="http://schemas.microsoft.com/office/drawing/2014/main" id="{753EBC89-3133-B14D-8E78-C75ABE3DA2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68423" y="6061012"/>
            <a:ext cx="2723577" cy="8539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399" y="1337790"/>
            <a:ext cx="2139810" cy="2086637"/>
          </a:xfrm>
          <a:prstGeom prst="rect">
            <a:avLst/>
          </a:prstGeom>
        </p:spPr>
      </p:pic>
      <p:sp>
        <p:nvSpPr>
          <p:cNvPr id="20" name="Title 1"/>
          <p:cNvSpPr>
            <a:spLocks noGrp="1"/>
          </p:cNvSpPr>
          <p:nvPr>
            <p:ph type="title"/>
          </p:nvPr>
        </p:nvSpPr>
        <p:spPr>
          <a:xfrm>
            <a:off x="252919" y="1123837"/>
            <a:ext cx="2947482" cy="4601183"/>
          </a:xfrm>
        </p:spPr>
        <p:txBody>
          <a:bodyPr/>
          <a:lstStyle/>
          <a:p>
            <a:pPr algn="ctr"/>
            <a:r>
              <a:rPr lang="en-GB" dirty="0" smtClean="0"/>
              <a:t/>
            </a:r>
            <a:br>
              <a:rPr lang="en-GB" dirty="0" smtClean="0"/>
            </a:br>
            <a:r>
              <a:rPr lang="en-GB" dirty="0"/>
              <a:t/>
            </a:r>
            <a:br>
              <a:rPr lang="en-GB" dirty="0"/>
            </a:br>
            <a:r>
              <a:rPr lang="en-GB" dirty="0" smtClean="0"/>
              <a:t/>
            </a:r>
            <a:br>
              <a:rPr lang="en-GB" dirty="0" smtClean="0"/>
            </a:br>
            <a:r>
              <a:rPr lang="en-GB" sz="4000" dirty="0" smtClean="0"/>
              <a:t>Programme vision</a:t>
            </a:r>
            <a:endParaRPr lang="en-GB" sz="4000" dirty="0"/>
          </a:p>
        </p:txBody>
      </p:sp>
      <p:pic>
        <p:nvPicPr>
          <p:cNvPr id="3" name="Picture 2"/>
          <p:cNvPicPr>
            <a:picLocks noChangeAspect="1"/>
          </p:cNvPicPr>
          <p:nvPr/>
        </p:nvPicPr>
        <p:blipFill rotWithShape="1">
          <a:blip r:embed="rId6"/>
          <a:srcRect l="12407" r="7000"/>
          <a:stretch/>
        </p:blipFill>
        <p:spPr>
          <a:xfrm>
            <a:off x="8696115" y="767256"/>
            <a:ext cx="2891067" cy="5304050"/>
          </a:xfrm>
          <a:prstGeom prst="rect">
            <a:avLst/>
          </a:prstGeom>
        </p:spPr>
      </p:pic>
    </p:spTree>
    <p:extLst>
      <p:ext uri="{BB962C8B-B14F-4D97-AF65-F5344CB8AC3E}">
        <p14:creationId xmlns:p14="http://schemas.microsoft.com/office/powerpoint/2010/main" val="26921292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3684" b="77050"/>
          <a:stretch/>
        </p:blipFill>
        <p:spPr bwMode="auto">
          <a:xfrm>
            <a:off x="372793" y="1212319"/>
            <a:ext cx="11362007" cy="3466361"/>
          </a:xfrm>
          <a:prstGeom prst="rect">
            <a:avLst/>
          </a:prstGeom>
          <a:noFill/>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0287" t="84477" r="34770" b="9055"/>
          <a:stretch/>
        </p:blipFill>
        <p:spPr bwMode="auto">
          <a:xfrm>
            <a:off x="10813035" y="4937759"/>
            <a:ext cx="1356360" cy="457201"/>
          </a:xfrm>
          <a:prstGeom prst="rect">
            <a:avLst/>
          </a:prstGeom>
          <a:noFill/>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92697" t="-3531" r="1" b="95010"/>
          <a:stretch/>
        </p:blipFill>
        <p:spPr bwMode="auto">
          <a:xfrm>
            <a:off x="8321040" y="4123159"/>
            <a:ext cx="868680" cy="1298047"/>
          </a:xfrm>
          <a:prstGeom prst="rect">
            <a:avLst/>
          </a:prstGeom>
          <a:noFill/>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3157" t="22546" r="96085" b="71192"/>
          <a:stretch/>
        </p:blipFill>
        <p:spPr bwMode="auto">
          <a:xfrm>
            <a:off x="7486523" y="4511040"/>
            <a:ext cx="834517" cy="944880"/>
          </a:xfrm>
          <a:prstGeom prst="rect">
            <a:avLst/>
          </a:prstGeom>
          <a:noFill/>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65698" t="17813" r="32106" b="77050"/>
          <a:stretch/>
        </p:blipFill>
        <p:spPr bwMode="auto">
          <a:xfrm>
            <a:off x="11628121" y="4206240"/>
            <a:ext cx="259080" cy="775862"/>
          </a:xfrm>
          <a:prstGeom prst="rect">
            <a:avLst/>
          </a:prstGeom>
          <a:noFill/>
        </p:spPr>
      </p:pic>
      <p:sp>
        <p:nvSpPr>
          <p:cNvPr id="2" name="Rectangle 1"/>
          <p:cNvSpPr/>
          <p:nvPr/>
        </p:nvSpPr>
        <p:spPr>
          <a:xfrm>
            <a:off x="372793" y="3307080"/>
            <a:ext cx="11796602" cy="2392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7147559" y="3276600"/>
            <a:ext cx="5113275" cy="307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7117079" y="2651760"/>
            <a:ext cx="1325881" cy="196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0363201" y="2612971"/>
            <a:ext cx="563879" cy="196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14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unset&#10;&#10;Description automatically generated">
            <a:extLst>
              <a:ext uri="{FF2B5EF4-FFF2-40B4-BE49-F238E27FC236}">
                <a16:creationId xmlns:a16="http://schemas.microsoft.com/office/drawing/2014/main" id="{4BB51F78-2A88-C94A-90B1-129321B8E3C0}"/>
              </a:ext>
            </a:extLst>
          </p:cNvPr>
          <p:cNvPicPr>
            <a:picLocks noChangeAspect="1"/>
          </p:cNvPicPr>
          <p:nvPr/>
        </p:nvPicPr>
        <p:blipFill rotWithShape="1">
          <a:blip r:embed="rId3">
            <a:extLst>
              <a:ext uri="{28A0092B-C50C-407E-A947-70E740481C1C}">
                <a14:useLocalDpi xmlns:a14="http://schemas.microsoft.com/office/drawing/2010/main" val="0"/>
              </a:ext>
            </a:extLst>
          </a:blip>
          <a:srcRect r="55185"/>
          <a:stretch/>
        </p:blipFill>
        <p:spPr>
          <a:xfrm>
            <a:off x="0" y="-1"/>
            <a:ext cx="12191998" cy="6858000"/>
          </a:xfrm>
          <a:prstGeom prst="rect">
            <a:avLst/>
          </a:prstGeom>
        </p:spPr>
      </p:pic>
      <p:sp>
        <p:nvSpPr>
          <p:cNvPr id="7" name="Title 1"/>
          <p:cNvSpPr>
            <a:spLocks noGrp="1"/>
          </p:cNvSpPr>
          <p:nvPr>
            <p:ph type="ctrTitle"/>
          </p:nvPr>
        </p:nvSpPr>
        <p:spPr>
          <a:xfrm>
            <a:off x="111045" y="5089847"/>
            <a:ext cx="3697411" cy="1436770"/>
          </a:xfrm>
          <a:effectLst>
            <a:outerShdw sx="1000" sy="1000" algn="tl" rotWithShape="0">
              <a:prstClr val="black">
                <a:alpha val="56000"/>
              </a:prstClr>
            </a:outerShdw>
          </a:effectLst>
        </p:spPr>
        <p:txBody>
          <a:bodyPr>
            <a:noAutofit/>
          </a:bodyPr>
          <a:lstStyle/>
          <a:p>
            <a:r>
              <a:rPr lang="en-GB" sz="2800" kern="100" spc="-150" dirty="0" smtClean="0">
                <a:ln w="0">
                  <a:noFill/>
                </a:ln>
                <a:solidFill>
                  <a:schemeClr val="bg1"/>
                </a:solidFill>
                <a:effectLst>
                  <a:outerShdw dist="25400" dir="5280000" algn="ctr" rotWithShape="0">
                    <a:schemeClr val="tx1"/>
                  </a:outerShdw>
                </a:effectLst>
                <a:latin typeface="Humanist777BT" pitchFamily="2" charset="0"/>
              </a:rPr>
              <a:t/>
            </a:r>
            <a:br>
              <a:rPr lang="en-GB" sz="2800" kern="100" spc="-150" dirty="0" smtClean="0">
                <a:ln w="0">
                  <a:noFill/>
                </a:ln>
                <a:solidFill>
                  <a:schemeClr val="bg1"/>
                </a:solidFill>
                <a:effectLst>
                  <a:outerShdw dist="25400" dir="5280000" algn="ctr" rotWithShape="0">
                    <a:schemeClr val="tx1"/>
                  </a:outerShdw>
                </a:effectLst>
                <a:latin typeface="Humanist777BT" pitchFamily="2" charset="0"/>
              </a:rPr>
            </a:br>
            <a:r>
              <a:rPr lang="en-GB" sz="2800" kern="100" spc="-150" dirty="0">
                <a:ln w="0">
                  <a:noFill/>
                </a:ln>
                <a:solidFill>
                  <a:schemeClr val="bg1"/>
                </a:solidFill>
                <a:effectLst>
                  <a:outerShdw dist="25400" dir="5280000" algn="ctr" rotWithShape="0">
                    <a:schemeClr val="tx1"/>
                  </a:outerShdw>
                </a:effectLst>
                <a:latin typeface="Humanist777BT" pitchFamily="2" charset="0"/>
              </a:rPr>
              <a:t/>
            </a:r>
            <a:br>
              <a:rPr lang="en-GB" sz="2800" kern="100" spc="-150" dirty="0">
                <a:ln w="0">
                  <a:noFill/>
                </a:ln>
                <a:solidFill>
                  <a:schemeClr val="bg1"/>
                </a:solidFill>
                <a:effectLst>
                  <a:outerShdw dist="25400" dir="5280000" algn="ctr" rotWithShape="0">
                    <a:schemeClr val="tx1"/>
                  </a:outerShdw>
                </a:effectLst>
                <a:latin typeface="Humanist777BT" pitchFamily="2" charset="0"/>
              </a:rPr>
            </a:br>
            <a:endParaRPr lang="en-GB" sz="2800" kern="100" spc="-150" dirty="0">
              <a:ln w="0">
                <a:noFill/>
              </a:ln>
              <a:solidFill>
                <a:schemeClr val="bg1"/>
              </a:solidFill>
              <a:effectLst>
                <a:outerShdw dist="25400" dir="5280000" algn="ctr" rotWithShape="0">
                  <a:schemeClr val="tx1"/>
                </a:outerShdw>
              </a:effectLst>
              <a:latin typeface="Humanist777BT" pitchFamily="2" charset="0"/>
            </a:endParaRPr>
          </a:p>
        </p:txBody>
      </p:sp>
      <p:sp>
        <p:nvSpPr>
          <p:cNvPr id="5" name="TextBox 4"/>
          <p:cNvSpPr txBox="1"/>
          <p:nvPr/>
        </p:nvSpPr>
        <p:spPr>
          <a:xfrm>
            <a:off x="233264" y="99756"/>
            <a:ext cx="1165393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00" cap="none" spc="-150" normalizeH="0" baseline="0" noProof="0" dirty="0" smtClean="0">
                <a:ln w="0">
                  <a:noFill/>
                </a:ln>
                <a:solidFill>
                  <a:prstClr val="white"/>
                </a:solidFill>
                <a:effectLst/>
                <a:uLnTx/>
                <a:uFillTx/>
                <a:latin typeface="Calibri" panose="020F0502020204030204"/>
                <a:ea typeface="+mn-ea"/>
                <a:cs typeface="+mn-cs"/>
              </a:rPr>
              <a:t>Scenarios of future CO</a:t>
            </a:r>
            <a:r>
              <a:rPr kumimoji="0" lang="en-GB" sz="4000" b="0" i="0" u="none" strike="noStrike" kern="100" cap="none" spc="-150" normalizeH="0" baseline="-25000" noProof="0" dirty="0" smtClean="0">
                <a:ln w="0">
                  <a:noFill/>
                </a:ln>
                <a:solidFill>
                  <a:prstClr val="white"/>
                </a:solidFill>
                <a:effectLst/>
                <a:uLnTx/>
                <a:uFillTx/>
                <a:latin typeface="Calibri" panose="020F0502020204030204"/>
                <a:ea typeface="+mn-ea"/>
                <a:cs typeface="+mn-cs"/>
              </a:rPr>
              <a:t>2</a:t>
            </a:r>
            <a:r>
              <a:rPr kumimoji="0" lang="en-GB" sz="4000" b="0" i="0" u="none" strike="noStrike" kern="100" cap="none" spc="-150" normalizeH="0" baseline="0" noProof="0" dirty="0" smtClean="0">
                <a:ln w="0">
                  <a:noFill/>
                </a:ln>
                <a:solidFill>
                  <a:prstClr val="white"/>
                </a:solidFill>
                <a:effectLst/>
                <a:uLnTx/>
                <a:uFillTx/>
                <a:latin typeface="Calibri" panose="020F0502020204030204"/>
                <a:ea typeface="+mn-ea"/>
                <a:cs typeface="+mn-cs"/>
              </a:rPr>
              <a:t> concentrations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00" cap="none" spc="-150" normalizeH="0" baseline="0" noProof="0" dirty="0" smtClean="0">
                <a:ln w="0">
                  <a:noFill/>
                </a:ln>
                <a:solidFill>
                  <a:prstClr val="white"/>
                </a:solidFill>
                <a:effectLst/>
                <a:uLnTx/>
                <a:uFillTx/>
                <a:latin typeface="Calibri" panose="020F0502020204030204"/>
                <a:ea typeface="+mn-ea"/>
                <a:cs typeface="+mn-cs"/>
              </a:rPr>
              <a:t>RCPs: Representative Concentration Pathways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49265" b="7754"/>
          <a:stretch/>
        </p:blipFill>
        <p:spPr>
          <a:xfrm>
            <a:off x="1156362" y="1536192"/>
            <a:ext cx="10058416" cy="5124252"/>
          </a:xfrm>
          <a:prstGeom prst="rect">
            <a:avLst/>
          </a:prstGeom>
        </p:spPr>
      </p:pic>
      <p:pic>
        <p:nvPicPr>
          <p:cNvPr id="12"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45074" t="6509" r="32017" b="80720"/>
          <a:stretch/>
        </p:blipFill>
        <p:spPr>
          <a:xfrm>
            <a:off x="3328415" y="1906353"/>
            <a:ext cx="2304289" cy="1522646"/>
          </a:xfrm>
          <a:prstGeom prst="rect">
            <a:avLst/>
          </a:prstGeom>
        </p:spPr>
      </p:pic>
    </p:spTree>
    <p:extLst>
      <p:ext uri="{BB962C8B-B14F-4D97-AF65-F5344CB8AC3E}">
        <p14:creationId xmlns:p14="http://schemas.microsoft.com/office/powerpoint/2010/main" val="361428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unset&#10;&#10;Description automatically generated">
            <a:extLst>
              <a:ext uri="{FF2B5EF4-FFF2-40B4-BE49-F238E27FC236}">
                <a16:creationId xmlns:a16="http://schemas.microsoft.com/office/drawing/2014/main" id="{4BB51F78-2A88-C94A-90B1-129321B8E3C0}"/>
              </a:ext>
            </a:extLst>
          </p:cNvPr>
          <p:cNvPicPr>
            <a:picLocks noChangeAspect="1"/>
          </p:cNvPicPr>
          <p:nvPr/>
        </p:nvPicPr>
        <p:blipFill rotWithShape="1">
          <a:blip r:embed="rId3">
            <a:extLst>
              <a:ext uri="{28A0092B-C50C-407E-A947-70E740481C1C}">
                <a14:useLocalDpi xmlns:a14="http://schemas.microsoft.com/office/drawing/2010/main" val="0"/>
              </a:ext>
            </a:extLst>
          </a:blip>
          <a:srcRect r="55185"/>
          <a:stretch/>
        </p:blipFill>
        <p:spPr>
          <a:xfrm>
            <a:off x="0" y="-1"/>
            <a:ext cx="12191998" cy="6858000"/>
          </a:xfrm>
          <a:prstGeom prst="rect">
            <a:avLst/>
          </a:prstGeom>
        </p:spPr>
      </p:pic>
      <p:sp>
        <p:nvSpPr>
          <p:cNvPr id="7" name="Title 1"/>
          <p:cNvSpPr>
            <a:spLocks noGrp="1"/>
          </p:cNvSpPr>
          <p:nvPr>
            <p:ph type="ctrTitle"/>
          </p:nvPr>
        </p:nvSpPr>
        <p:spPr>
          <a:xfrm>
            <a:off x="111045" y="5089847"/>
            <a:ext cx="3697411" cy="1436770"/>
          </a:xfrm>
          <a:effectLst>
            <a:outerShdw sx="1000" sy="1000" algn="tl" rotWithShape="0">
              <a:prstClr val="black">
                <a:alpha val="56000"/>
              </a:prstClr>
            </a:outerShdw>
          </a:effectLst>
        </p:spPr>
        <p:txBody>
          <a:bodyPr>
            <a:noAutofit/>
          </a:bodyPr>
          <a:lstStyle/>
          <a:p>
            <a:r>
              <a:rPr lang="en-GB" sz="2800" kern="100" spc="-150" dirty="0" smtClean="0">
                <a:ln w="0">
                  <a:noFill/>
                </a:ln>
                <a:solidFill>
                  <a:schemeClr val="bg1"/>
                </a:solidFill>
                <a:effectLst>
                  <a:outerShdw dist="25400" dir="5280000" algn="ctr" rotWithShape="0">
                    <a:schemeClr val="tx1"/>
                  </a:outerShdw>
                </a:effectLst>
                <a:latin typeface="Humanist777BT" pitchFamily="2" charset="0"/>
              </a:rPr>
              <a:t/>
            </a:r>
            <a:br>
              <a:rPr lang="en-GB" sz="2800" kern="100" spc="-150" dirty="0" smtClean="0">
                <a:ln w="0">
                  <a:noFill/>
                </a:ln>
                <a:solidFill>
                  <a:schemeClr val="bg1"/>
                </a:solidFill>
                <a:effectLst>
                  <a:outerShdw dist="25400" dir="5280000" algn="ctr" rotWithShape="0">
                    <a:schemeClr val="tx1"/>
                  </a:outerShdw>
                </a:effectLst>
                <a:latin typeface="Humanist777BT" pitchFamily="2" charset="0"/>
              </a:rPr>
            </a:br>
            <a:r>
              <a:rPr lang="en-GB" sz="2800" kern="100" spc="-150" dirty="0">
                <a:ln w="0">
                  <a:noFill/>
                </a:ln>
                <a:solidFill>
                  <a:schemeClr val="bg1"/>
                </a:solidFill>
                <a:effectLst>
                  <a:outerShdw dist="25400" dir="5280000" algn="ctr" rotWithShape="0">
                    <a:schemeClr val="tx1"/>
                  </a:outerShdw>
                </a:effectLst>
                <a:latin typeface="Humanist777BT" pitchFamily="2" charset="0"/>
              </a:rPr>
              <a:t/>
            </a:r>
            <a:br>
              <a:rPr lang="en-GB" sz="2800" kern="100" spc="-150" dirty="0">
                <a:ln w="0">
                  <a:noFill/>
                </a:ln>
                <a:solidFill>
                  <a:schemeClr val="bg1"/>
                </a:solidFill>
                <a:effectLst>
                  <a:outerShdw dist="25400" dir="5280000" algn="ctr" rotWithShape="0">
                    <a:schemeClr val="tx1"/>
                  </a:outerShdw>
                </a:effectLst>
                <a:latin typeface="Humanist777BT" pitchFamily="2" charset="0"/>
              </a:rPr>
            </a:br>
            <a:endParaRPr lang="en-GB" sz="2800" kern="100" spc="-150" dirty="0">
              <a:ln w="0">
                <a:noFill/>
              </a:ln>
              <a:solidFill>
                <a:schemeClr val="bg1"/>
              </a:solidFill>
              <a:effectLst>
                <a:outerShdw dist="25400" dir="5280000" algn="ctr" rotWithShape="0">
                  <a:schemeClr val="tx1"/>
                </a:outerShdw>
              </a:effectLst>
              <a:latin typeface="Humanist777BT" pitchFamily="2" charset="0"/>
            </a:endParaRPr>
          </a:p>
        </p:txBody>
      </p:sp>
      <p:sp>
        <p:nvSpPr>
          <p:cNvPr id="5" name="TextBox 4"/>
          <p:cNvSpPr txBox="1"/>
          <p:nvPr/>
        </p:nvSpPr>
        <p:spPr>
          <a:xfrm>
            <a:off x="233264" y="99756"/>
            <a:ext cx="1165393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00" cap="none" spc="-150" normalizeH="0" baseline="0" noProof="0" dirty="0" smtClean="0">
                <a:ln w="0">
                  <a:noFill/>
                </a:ln>
                <a:solidFill>
                  <a:prstClr val="white"/>
                </a:solidFill>
                <a:effectLst/>
                <a:uLnTx/>
                <a:uFillTx/>
                <a:latin typeface="Calibri" panose="020F0502020204030204"/>
                <a:ea typeface="+mn-ea"/>
                <a:cs typeface="+mn-cs"/>
              </a:rPr>
              <a:t>Scenarios of future CO</a:t>
            </a:r>
            <a:r>
              <a:rPr kumimoji="0" lang="en-GB" sz="4000" b="0" i="0" u="none" strike="noStrike" kern="100" cap="none" spc="-150" normalizeH="0" baseline="-25000" noProof="0" dirty="0" smtClean="0">
                <a:ln w="0">
                  <a:noFill/>
                </a:ln>
                <a:solidFill>
                  <a:prstClr val="white"/>
                </a:solidFill>
                <a:effectLst/>
                <a:uLnTx/>
                <a:uFillTx/>
                <a:latin typeface="Calibri" panose="020F0502020204030204"/>
                <a:ea typeface="+mn-ea"/>
                <a:cs typeface="+mn-cs"/>
              </a:rPr>
              <a:t>2</a:t>
            </a:r>
            <a:r>
              <a:rPr kumimoji="0" lang="en-GB" sz="4000" b="0" i="0" u="none" strike="noStrike" kern="100" cap="none" spc="-150" normalizeH="0" baseline="0" noProof="0" dirty="0" smtClean="0">
                <a:ln w="0">
                  <a:noFill/>
                </a:ln>
                <a:solidFill>
                  <a:prstClr val="white"/>
                </a:solidFill>
                <a:effectLst/>
                <a:uLnTx/>
                <a:uFillTx/>
                <a:latin typeface="Calibri" panose="020F0502020204030204"/>
                <a:ea typeface="+mn-ea"/>
                <a:cs typeface="+mn-cs"/>
              </a:rPr>
              <a:t> concentrations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00" cap="none" spc="-150" normalizeH="0" baseline="0" noProof="0" dirty="0" smtClean="0">
                <a:ln w="0">
                  <a:noFill/>
                </a:ln>
                <a:solidFill>
                  <a:prstClr val="white"/>
                </a:solidFill>
                <a:effectLst/>
                <a:uLnTx/>
                <a:uFillTx/>
                <a:latin typeface="Calibri" panose="020F0502020204030204"/>
                <a:ea typeface="+mn-ea"/>
                <a:cs typeface="+mn-cs"/>
              </a:rPr>
              <a:t>RCPs: Representative Concentration Pathways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49265" b="7754"/>
          <a:stretch/>
        </p:blipFill>
        <p:spPr>
          <a:xfrm>
            <a:off x="1156362" y="1536192"/>
            <a:ext cx="10058416" cy="5124252"/>
          </a:xfrm>
          <a:prstGeom prst="rect">
            <a:avLst/>
          </a:prstGeom>
        </p:spPr>
      </p:pic>
      <p:pic>
        <p:nvPicPr>
          <p:cNvPr id="12"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45074" t="6509" r="32017" b="80720"/>
          <a:stretch/>
        </p:blipFill>
        <p:spPr>
          <a:xfrm>
            <a:off x="3328415" y="1906353"/>
            <a:ext cx="2304289" cy="1522646"/>
          </a:xfrm>
          <a:prstGeom prst="rect">
            <a:avLst/>
          </a:prstGeom>
        </p:spPr>
      </p:pic>
      <p:sp>
        <p:nvSpPr>
          <p:cNvPr id="6" name="Right Triangle 5"/>
          <p:cNvSpPr/>
          <p:nvPr/>
        </p:nvSpPr>
        <p:spPr>
          <a:xfrm rot="-1080000" flipH="1">
            <a:off x="7154026" y="3516755"/>
            <a:ext cx="3729628" cy="917124"/>
          </a:xfrm>
          <a:prstGeom prst="rtTriangle">
            <a:avLst/>
          </a:prstGeom>
          <a:solidFill>
            <a:srgbClr val="FFC000">
              <a:alpha val="49000"/>
            </a:srgbClr>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10619232" y="2816352"/>
            <a:ext cx="414528" cy="149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3328415" y="3523488"/>
            <a:ext cx="902209" cy="402336"/>
          </a:xfrm>
          <a:prstGeom prst="rect">
            <a:avLst/>
          </a:prstGeom>
          <a:solidFill>
            <a:srgbClr val="FFC000">
              <a:alpha val="43000"/>
            </a:srgb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4247042" y="3313488"/>
            <a:ext cx="4421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ED7D31"/>
                </a:solidFill>
                <a:effectLst/>
                <a:uLnTx/>
                <a:uFillTx/>
                <a:latin typeface="Calibri" panose="020F0502020204030204"/>
                <a:ea typeface="+mn-ea"/>
                <a:cs typeface="+mn-cs"/>
              </a:rPr>
              <a:t>International Energy Agency (IEA) emissions scenarios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ED7D31"/>
                </a:solidFill>
                <a:effectLst/>
                <a:uLnTx/>
                <a:uFillTx/>
                <a:latin typeface="Calibri" panose="020F0502020204030204"/>
                <a:ea typeface="+mn-ea"/>
                <a:cs typeface="+mn-cs"/>
              </a:rPr>
              <a:t>current </a:t>
            </a:r>
            <a:r>
              <a:rPr kumimoji="0" lang="en-GB" sz="1800" b="0" i="0" u="none" strike="noStrike" kern="1200" cap="none" spc="0" normalizeH="0" baseline="0" noProof="0" dirty="0">
                <a:ln>
                  <a:noFill/>
                </a:ln>
                <a:solidFill>
                  <a:srgbClr val="ED7D31"/>
                </a:solidFill>
                <a:effectLst/>
                <a:uLnTx/>
                <a:uFillTx/>
                <a:latin typeface="Calibri" panose="020F0502020204030204"/>
                <a:ea typeface="+mn-ea"/>
                <a:cs typeface="+mn-cs"/>
              </a:rPr>
              <a:t>policies and stated </a:t>
            </a:r>
            <a:r>
              <a:rPr kumimoji="0" lang="en-GB" sz="1800" b="0" i="0" u="none" strike="noStrike" kern="1200" cap="none" spc="0" normalizeH="0" baseline="0" noProof="0" dirty="0" smtClean="0">
                <a:ln>
                  <a:noFill/>
                </a:ln>
                <a:solidFill>
                  <a:srgbClr val="ED7D31"/>
                </a:solidFill>
                <a:effectLst/>
                <a:uLnTx/>
                <a:uFillTx/>
                <a:latin typeface="Calibri" panose="020F0502020204030204"/>
                <a:ea typeface="+mn-ea"/>
                <a:cs typeface="+mn-cs"/>
              </a:rPr>
              <a:t>policies, extrapolated </a:t>
            </a:r>
            <a:r>
              <a:rPr kumimoji="0" lang="en-GB" sz="1800" b="0" i="0" u="none" strike="noStrike" kern="1200" cap="none" spc="0" normalizeH="0" baseline="0" noProof="0" dirty="0">
                <a:ln>
                  <a:noFill/>
                </a:ln>
                <a:solidFill>
                  <a:srgbClr val="ED7D31"/>
                </a:solidFill>
                <a:effectLst/>
                <a:uLnTx/>
                <a:uFillTx/>
                <a:latin typeface="Calibri" panose="020F0502020204030204"/>
                <a:ea typeface="+mn-ea"/>
                <a:cs typeface="+mn-cs"/>
              </a:rPr>
              <a:t>after </a:t>
            </a:r>
            <a:r>
              <a:rPr kumimoji="0" lang="en-GB" sz="1800" b="0" i="0" u="none" strike="noStrike" kern="1200" cap="none" spc="0" normalizeH="0" baseline="0" noProof="0" dirty="0" smtClean="0">
                <a:ln>
                  <a:noFill/>
                </a:ln>
                <a:solidFill>
                  <a:srgbClr val="ED7D31"/>
                </a:solidFill>
                <a:effectLst/>
                <a:uLnTx/>
                <a:uFillTx/>
                <a:latin typeface="Calibri" panose="020F0502020204030204"/>
                <a:ea typeface="+mn-ea"/>
                <a:cs typeface="+mn-cs"/>
              </a:rPr>
              <a:t>2040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ED7D31"/>
                </a:solidFill>
                <a:effectLst/>
                <a:uLnTx/>
                <a:uFillTx/>
                <a:latin typeface="Calibri" panose="020F0502020204030204"/>
                <a:ea typeface="+mn-ea"/>
                <a:cs typeface="+mn-cs"/>
              </a:rPr>
              <a:t>(Hausfather &amp; Ritchie 2019)</a:t>
            </a:r>
            <a:endParaRPr kumimoji="0" lang="en-GB" sz="1800" b="0"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94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unset&#10;&#10;Description automatically generated">
            <a:extLst>
              <a:ext uri="{FF2B5EF4-FFF2-40B4-BE49-F238E27FC236}">
                <a16:creationId xmlns:a16="http://schemas.microsoft.com/office/drawing/2014/main" id="{4BB51F78-2A88-C94A-90B1-129321B8E3C0}"/>
              </a:ext>
            </a:extLst>
          </p:cNvPr>
          <p:cNvPicPr>
            <a:picLocks noChangeAspect="1"/>
          </p:cNvPicPr>
          <p:nvPr/>
        </p:nvPicPr>
        <p:blipFill rotWithShape="1">
          <a:blip r:embed="rId3">
            <a:extLst>
              <a:ext uri="{28A0092B-C50C-407E-A947-70E740481C1C}">
                <a14:useLocalDpi xmlns:a14="http://schemas.microsoft.com/office/drawing/2010/main" val="0"/>
              </a:ext>
            </a:extLst>
          </a:blip>
          <a:srcRect r="55185"/>
          <a:stretch/>
        </p:blipFill>
        <p:spPr>
          <a:xfrm>
            <a:off x="0" y="-1"/>
            <a:ext cx="12191998" cy="6858000"/>
          </a:xfrm>
          <a:prstGeom prst="rect">
            <a:avLst/>
          </a:prstGeom>
        </p:spPr>
      </p:pic>
      <p:sp>
        <p:nvSpPr>
          <p:cNvPr id="7" name="Title 1"/>
          <p:cNvSpPr>
            <a:spLocks noGrp="1"/>
          </p:cNvSpPr>
          <p:nvPr>
            <p:ph type="ctrTitle"/>
          </p:nvPr>
        </p:nvSpPr>
        <p:spPr>
          <a:xfrm>
            <a:off x="111045" y="5089847"/>
            <a:ext cx="3697411" cy="1436770"/>
          </a:xfrm>
          <a:effectLst>
            <a:outerShdw sx="1000" sy="1000" algn="tl" rotWithShape="0">
              <a:prstClr val="black">
                <a:alpha val="56000"/>
              </a:prstClr>
            </a:outerShdw>
          </a:effectLst>
        </p:spPr>
        <p:txBody>
          <a:bodyPr>
            <a:noAutofit/>
          </a:bodyPr>
          <a:lstStyle/>
          <a:p>
            <a:r>
              <a:rPr lang="en-GB" sz="2800" kern="100" spc="-150" dirty="0" smtClean="0">
                <a:ln w="0">
                  <a:noFill/>
                </a:ln>
                <a:solidFill>
                  <a:schemeClr val="bg1"/>
                </a:solidFill>
                <a:effectLst>
                  <a:outerShdw dist="25400" dir="5280000" algn="ctr" rotWithShape="0">
                    <a:schemeClr val="tx1"/>
                  </a:outerShdw>
                </a:effectLst>
                <a:latin typeface="Humanist777BT" pitchFamily="2" charset="0"/>
              </a:rPr>
              <a:t/>
            </a:r>
            <a:br>
              <a:rPr lang="en-GB" sz="2800" kern="100" spc="-150" dirty="0" smtClean="0">
                <a:ln w="0">
                  <a:noFill/>
                </a:ln>
                <a:solidFill>
                  <a:schemeClr val="bg1"/>
                </a:solidFill>
                <a:effectLst>
                  <a:outerShdw dist="25400" dir="5280000" algn="ctr" rotWithShape="0">
                    <a:schemeClr val="tx1"/>
                  </a:outerShdw>
                </a:effectLst>
                <a:latin typeface="Humanist777BT" pitchFamily="2" charset="0"/>
              </a:rPr>
            </a:br>
            <a:r>
              <a:rPr lang="en-GB" sz="2800" kern="100" spc="-150" dirty="0">
                <a:ln w="0">
                  <a:noFill/>
                </a:ln>
                <a:solidFill>
                  <a:schemeClr val="bg1"/>
                </a:solidFill>
                <a:effectLst>
                  <a:outerShdw dist="25400" dir="5280000" algn="ctr" rotWithShape="0">
                    <a:schemeClr val="tx1"/>
                  </a:outerShdw>
                </a:effectLst>
                <a:latin typeface="Humanist777BT" pitchFamily="2" charset="0"/>
              </a:rPr>
              <a:t/>
            </a:r>
            <a:br>
              <a:rPr lang="en-GB" sz="2800" kern="100" spc="-150" dirty="0">
                <a:ln w="0">
                  <a:noFill/>
                </a:ln>
                <a:solidFill>
                  <a:schemeClr val="bg1"/>
                </a:solidFill>
                <a:effectLst>
                  <a:outerShdw dist="25400" dir="5280000" algn="ctr" rotWithShape="0">
                    <a:schemeClr val="tx1"/>
                  </a:outerShdw>
                </a:effectLst>
                <a:latin typeface="Humanist777BT" pitchFamily="2" charset="0"/>
              </a:rPr>
            </a:br>
            <a:endParaRPr lang="en-GB" sz="2800" kern="100" spc="-150" dirty="0">
              <a:ln w="0">
                <a:noFill/>
              </a:ln>
              <a:solidFill>
                <a:schemeClr val="bg1"/>
              </a:solidFill>
              <a:effectLst>
                <a:outerShdw dist="25400" dir="5280000" algn="ctr" rotWithShape="0">
                  <a:schemeClr val="tx1"/>
                </a:outerShdw>
              </a:effectLst>
              <a:latin typeface="Humanist777BT" pitchFamily="2" charset="0"/>
            </a:endParaRPr>
          </a:p>
        </p:txBody>
      </p:sp>
      <p:sp>
        <p:nvSpPr>
          <p:cNvPr id="5" name="TextBox 4"/>
          <p:cNvSpPr txBox="1"/>
          <p:nvPr/>
        </p:nvSpPr>
        <p:spPr>
          <a:xfrm>
            <a:off x="233264" y="99756"/>
            <a:ext cx="1165393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00" cap="none" spc="-150" normalizeH="0" baseline="0" noProof="0" dirty="0" smtClean="0">
                <a:ln w="0">
                  <a:noFill/>
                </a:ln>
                <a:solidFill>
                  <a:prstClr val="white"/>
                </a:solidFill>
                <a:effectLst/>
                <a:uLnTx/>
                <a:uFillTx/>
                <a:latin typeface="Calibri" panose="020F0502020204030204"/>
                <a:ea typeface="+mn-ea"/>
                <a:cs typeface="+mn-cs"/>
              </a:rPr>
              <a:t>Scenarios of future CO</a:t>
            </a:r>
            <a:r>
              <a:rPr kumimoji="0" lang="en-GB" sz="4000" b="0" i="0" u="none" strike="noStrike" kern="100" cap="none" spc="-150" normalizeH="0" baseline="-25000" noProof="0" dirty="0" smtClean="0">
                <a:ln w="0">
                  <a:noFill/>
                </a:ln>
                <a:solidFill>
                  <a:prstClr val="white"/>
                </a:solidFill>
                <a:effectLst/>
                <a:uLnTx/>
                <a:uFillTx/>
                <a:latin typeface="Calibri" panose="020F0502020204030204"/>
                <a:ea typeface="+mn-ea"/>
                <a:cs typeface="+mn-cs"/>
              </a:rPr>
              <a:t>2</a:t>
            </a:r>
            <a:r>
              <a:rPr kumimoji="0" lang="en-GB" sz="4000" b="0" i="0" u="none" strike="noStrike" kern="100" cap="none" spc="-150" normalizeH="0" baseline="0" noProof="0" dirty="0" smtClean="0">
                <a:ln w="0">
                  <a:noFill/>
                </a:ln>
                <a:solidFill>
                  <a:prstClr val="white"/>
                </a:solidFill>
                <a:effectLst/>
                <a:uLnTx/>
                <a:uFillTx/>
                <a:latin typeface="Calibri" panose="020F0502020204030204"/>
                <a:ea typeface="+mn-ea"/>
                <a:cs typeface="+mn-cs"/>
              </a:rPr>
              <a:t> concentrations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00" cap="none" spc="-150" normalizeH="0" baseline="0" noProof="0" dirty="0" smtClean="0">
                <a:ln w="0">
                  <a:noFill/>
                </a:ln>
                <a:solidFill>
                  <a:prstClr val="white"/>
                </a:solidFill>
                <a:effectLst/>
                <a:uLnTx/>
                <a:uFillTx/>
                <a:latin typeface="Calibri" panose="020F0502020204030204"/>
                <a:ea typeface="+mn-ea"/>
                <a:cs typeface="+mn-cs"/>
              </a:rPr>
              <a:t>RCPs: Representative Concentration Pathways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49265" b="7754"/>
          <a:stretch/>
        </p:blipFill>
        <p:spPr>
          <a:xfrm>
            <a:off x="1156362" y="1536192"/>
            <a:ext cx="10058416" cy="5124252"/>
          </a:xfrm>
          <a:prstGeom prst="rect">
            <a:avLst/>
          </a:prstGeom>
        </p:spPr>
      </p:pic>
      <p:pic>
        <p:nvPicPr>
          <p:cNvPr id="12"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45074" t="6509" r="32017" b="80720"/>
          <a:stretch/>
        </p:blipFill>
        <p:spPr>
          <a:xfrm>
            <a:off x="3328415" y="1906353"/>
            <a:ext cx="2304289" cy="1522646"/>
          </a:xfrm>
          <a:prstGeom prst="rect">
            <a:avLst/>
          </a:prstGeom>
        </p:spPr>
      </p:pic>
      <p:sp>
        <p:nvSpPr>
          <p:cNvPr id="6" name="Right Triangle 5"/>
          <p:cNvSpPr/>
          <p:nvPr/>
        </p:nvSpPr>
        <p:spPr>
          <a:xfrm rot="-1080000" flipH="1">
            <a:off x="7154026" y="3516755"/>
            <a:ext cx="3729628" cy="917124"/>
          </a:xfrm>
          <a:prstGeom prst="rtTriangle">
            <a:avLst/>
          </a:prstGeom>
          <a:solidFill>
            <a:srgbClr val="FFC000">
              <a:alpha val="49000"/>
            </a:srgbClr>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10619232" y="2816352"/>
            <a:ext cx="414528" cy="149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3328415" y="3523488"/>
            <a:ext cx="902209" cy="402336"/>
          </a:xfrm>
          <a:prstGeom prst="rect">
            <a:avLst/>
          </a:prstGeom>
          <a:solidFill>
            <a:srgbClr val="FFC000">
              <a:alpha val="43000"/>
            </a:srgb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4247042" y="3313488"/>
            <a:ext cx="4421470"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ED7D31"/>
                </a:solidFill>
                <a:effectLst/>
                <a:uLnTx/>
                <a:uFillTx/>
                <a:latin typeface="Calibri" panose="020F0502020204030204"/>
                <a:ea typeface="+mn-ea"/>
                <a:cs typeface="+mn-cs"/>
              </a:rPr>
              <a:t>International Energy Agency (IEA) emissions scenarios</a:t>
            </a:r>
            <a:endParaRPr kumimoji="0" lang="en-GB" sz="2000" b="0"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alibri" panose="020F0502020204030204"/>
                <a:ea typeface="+mn-ea"/>
                <a:cs typeface="+mn-cs"/>
              </a:rPr>
              <a:t>current policies and stated policies, extrapolated after 2040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alibri" panose="020F0502020204030204"/>
                <a:ea typeface="+mn-ea"/>
                <a:cs typeface="+mn-cs"/>
              </a:rPr>
              <a:t>(Hausfather &amp; Ritchie 2019</a:t>
            </a:r>
            <a:r>
              <a:rPr kumimoji="0" lang="en-GB" sz="1800" b="0" i="0" u="none" strike="noStrike" kern="1200" cap="none" spc="0" normalizeH="0" baseline="0" noProof="0" dirty="0" smtClean="0">
                <a:ln>
                  <a:noFill/>
                </a:ln>
                <a:solidFill>
                  <a:srgbClr val="ED7D31"/>
                </a:solidFill>
                <a:effectLst/>
                <a:uLnTx/>
                <a:uFillTx/>
                <a:latin typeface="Calibri" panose="020F0502020204030204"/>
                <a:ea typeface="+mn-ea"/>
                <a:cs typeface="+mn-cs"/>
              </a:rPr>
              <a:t>)</a:t>
            </a:r>
            <a:endParaRPr kumimoji="0" lang="en-GB"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 name="Up-Down Arrow 1"/>
          <p:cNvSpPr/>
          <p:nvPr/>
        </p:nvSpPr>
        <p:spPr>
          <a:xfrm>
            <a:off x="10619232" y="1804415"/>
            <a:ext cx="499872" cy="2609089"/>
          </a:xfrm>
          <a:prstGeom prst="up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0660579" y="3071279"/>
            <a:ext cx="1514172" cy="461665"/>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Feedbacks</a:t>
            </a:r>
          </a:p>
        </p:txBody>
      </p:sp>
      <p:sp>
        <p:nvSpPr>
          <p:cNvPr id="8" name="TextBox 7"/>
          <p:cNvSpPr txBox="1"/>
          <p:nvPr/>
        </p:nvSpPr>
        <p:spPr>
          <a:xfrm>
            <a:off x="11264065" y="2120672"/>
            <a:ext cx="4695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5" name="TextBox 14"/>
          <p:cNvSpPr txBox="1"/>
          <p:nvPr/>
        </p:nvSpPr>
        <p:spPr>
          <a:xfrm>
            <a:off x="11289657" y="3553904"/>
            <a:ext cx="4695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1" name="TextBox 10"/>
          <p:cNvSpPr txBox="1"/>
          <p:nvPr/>
        </p:nvSpPr>
        <p:spPr>
          <a:xfrm>
            <a:off x="10660579" y="4434840"/>
            <a:ext cx="1472826" cy="646331"/>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After Booth e</a:t>
            </a:r>
            <a:r>
              <a:rPr kumimoji="0" lang="en-GB" sz="1800" b="0" i="1" u="none" strike="noStrike" kern="1200" cap="none" spc="0" normalizeH="0" baseline="0" noProof="0" dirty="0" smtClean="0">
                <a:ln>
                  <a:noFill/>
                </a:ln>
                <a:solidFill>
                  <a:prstClr val="black"/>
                </a:solidFill>
                <a:effectLst/>
                <a:uLnTx/>
                <a:uFillTx/>
                <a:latin typeface="Calibri" panose="020F0502020204030204"/>
                <a:ea typeface="+mn-ea"/>
                <a:cs typeface="+mn-cs"/>
              </a:rPr>
              <a:t>t al</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(2017)</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12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unset&#10;&#10;Description automatically generated">
            <a:extLst>
              <a:ext uri="{FF2B5EF4-FFF2-40B4-BE49-F238E27FC236}">
                <a16:creationId xmlns:a16="http://schemas.microsoft.com/office/drawing/2014/main" id="{4BB51F78-2A88-C94A-90B1-129321B8E3C0}"/>
              </a:ext>
            </a:extLst>
          </p:cNvPr>
          <p:cNvPicPr>
            <a:picLocks noChangeAspect="1"/>
          </p:cNvPicPr>
          <p:nvPr/>
        </p:nvPicPr>
        <p:blipFill rotWithShape="1">
          <a:blip r:embed="rId3">
            <a:extLst>
              <a:ext uri="{28A0092B-C50C-407E-A947-70E740481C1C}">
                <a14:useLocalDpi xmlns:a14="http://schemas.microsoft.com/office/drawing/2010/main" val="0"/>
              </a:ext>
            </a:extLst>
          </a:blip>
          <a:srcRect r="55185"/>
          <a:stretch/>
        </p:blipFill>
        <p:spPr>
          <a:xfrm>
            <a:off x="0" y="-1"/>
            <a:ext cx="12191998" cy="6858000"/>
          </a:xfrm>
          <a:prstGeom prst="rect">
            <a:avLst/>
          </a:prstGeom>
        </p:spPr>
      </p:pic>
      <p:sp>
        <p:nvSpPr>
          <p:cNvPr id="7" name="Title 1"/>
          <p:cNvSpPr>
            <a:spLocks noGrp="1"/>
          </p:cNvSpPr>
          <p:nvPr>
            <p:ph type="ctrTitle"/>
          </p:nvPr>
        </p:nvSpPr>
        <p:spPr>
          <a:xfrm>
            <a:off x="111045" y="5089847"/>
            <a:ext cx="3697411" cy="1436770"/>
          </a:xfrm>
          <a:effectLst>
            <a:outerShdw sx="1000" sy="1000" algn="tl" rotWithShape="0">
              <a:prstClr val="black">
                <a:alpha val="56000"/>
              </a:prstClr>
            </a:outerShdw>
          </a:effectLst>
        </p:spPr>
        <p:txBody>
          <a:bodyPr>
            <a:noAutofit/>
          </a:bodyPr>
          <a:lstStyle/>
          <a:p>
            <a:r>
              <a:rPr lang="en-GB" sz="2800" kern="100" spc="-150" dirty="0" smtClean="0">
                <a:ln w="0">
                  <a:noFill/>
                </a:ln>
                <a:solidFill>
                  <a:schemeClr val="bg1"/>
                </a:solidFill>
                <a:effectLst>
                  <a:outerShdw dist="25400" dir="5280000" algn="ctr" rotWithShape="0">
                    <a:schemeClr val="tx1"/>
                  </a:outerShdw>
                </a:effectLst>
                <a:latin typeface="Humanist777BT" pitchFamily="2" charset="0"/>
              </a:rPr>
              <a:t/>
            </a:r>
            <a:br>
              <a:rPr lang="en-GB" sz="2800" kern="100" spc="-150" dirty="0" smtClean="0">
                <a:ln w="0">
                  <a:noFill/>
                </a:ln>
                <a:solidFill>
                  <a:schemeClr val="bg1"/>
                </a:solidFill>
                <a:effectLst>
                  <a:outerShdw dist="25400" dir="5280000" algn="ctr" rotWithShape="0">
                    <a:schemeClr val="tx1"/>
                  </a:outerShdw>
                </a:effectLst>
                <a:latin typeface="Humanist777BT" pitchFamily="2" charset="0"/>
              </a:rPr>
            </a:br>
            <a:r>
              <a:rPr lang="en-GB" sz="2800" kern="100" spc="-150" dirty="0">
                <a:ln w="0">
                  <a:noFill/>
                </a:ln>
                <a:solidFill>
                  <a:schemeClr val="bg1"/>
                </a:solidFill>
                <a:effectLst>
                  <a:outerShdw dist="25400" dir="5280000" algn="ctr" rotWithShape="0">
                    <a:schemeClr val="tx1"/>
                  </a:outerShdw>
                </a:effectLst>
                <a:latin typeface="Humanist777BT" pitchFamily="2" charset="0"/>
              </a:rPr>
              <a:t/>
            </a:r>
            <a:br>
              <a:rPr lang="en-GB" sz="2800" kern="100" spc="-150" dirty="0">
                <a:ln w="0">
                  <a:noFill/>
                </a:ln>
                <a:solidFill>
                  <a:schemeClr val="bg1"/>
                </a:solidFill>
                <a:effectLst>
                  <a:outerShdw dist="25400" dir="5280000" algn="ctr" rotWithShape="0">
                    <a:schemeClr val="tx1"/>
                  </a:outerShdw>
                </a:effectLst>
                <a:latin typeface="Humanist777BT" pitchFamily="2" charset="0"/>
              </a:rPr>
            </a:br>
            <a:endParaRPr lang="en-GB" sz="2800" kern="100" spc="-150" dirty="0">
              <a:ln w="0">
                <a:noFill/>
              </a:ln>
              <a:solidFill>
                <a:schemeClr val="bg1"/>
              </a:solidFill>
              <a:effectLst>
                <a:outerShdw dist="25400" dir="5280000" algn="ctr" rotWithShape="0">
                  <a:schemeClr val="tx1"/>
                </a:outerShdw>
              </a:effectLst>
              <a:latin typeface="Humanist777BT" pitchFamily="2" charset="0"/>
            </a:endParaRPr>
          </a:p>
        </p:txBody>
      </p:sp>
      <p:sp>
        <p:nvSpPr>
          <p:cNvPr id="5" name="TextBox 4"/>
          <p:cNvSpPr txBox="1"/>
          <p:nvPr/>
        </p:nvSpPr>
        <p:spPr>
          <a:xfrm>
            <a:off x="233264" y="99756"/>
            <a:ext cx="116539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00" cap="none" spc="-150" normalizeH="0" baseline="0" noProof="0" dirty="0" smtClean="0">
                <a:ln w="0">
                  <a:noFill/>
                </a:ln>
                <a:solidFill>
                  <a:prstClr val="white"/>
                </a:solidFill>
                <a:effectLst/>
                <a:uLnTx/>
                <a:uFillTx/>
                <a:latin typeface="Calibri" panose="020F0502020204030204"/>
                <a:ea typeface="+mn-ea"/>
                <a:cs typeface="+mn-cs"/>
              </a:rPr>
              <a:t>Projections from multiple climate models </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p:cNvGrpSpPr/>
          <p:nvPr/>
        </p:nvGrpSpPr>
        <p:grpSpPr>
          <a:xfrm>
            <a:off x="1147731" y="745066"/>
            <a:ext cx="10061386" cy="5915378"/>
            <a:chOff x="1147731" y="745066"/>
            <a:chExt cx="10061386" cy="5915378"/>
          </a:xfrm>
        </p:grpSpPr>
        <p:pic>
          <p:nvPicPr>
            <p:cNvPr id="8"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6509" b="49210"/>
            <a:stretch/>
          </p:blipFill>
          <p:spPr>
            <a:xfrm>
              <a:off x="1147731" y="745066"/>
              <a:ext cx="10058416" cy="5279197"/>
            </a:xfrm>
            <a:prstGeom prst="rect">
              <a:avLst/>
            </a:prstGeom>
          </p:spPr>
        </p:pic>
        <p:pic>
          <p:nvPicPr>
            <p:cNvPr id="10"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84998" b="7753"/>
            <a:stretch/>
          </p:blipFill>
          <p:spPr>
            <a:xfrm>
              <a:off x="1150701" y="5796216"/>
              <a:ext cx="10058416" cy="864228"/>
            </a:xfrm>
            <a:prstGeom prst="rect">
              <a:avLst/>
            </a:prstGeom>
          </p:spPr>
        </p:pic>
      </p:grpSp>
    </p:spTree>
    <p:extLst>
      <p:ext uri="{BB962C8B-B14F-4D97-AF65-F5344CB8AC3E}">
        <p14:creationId xmlns:p14="http://schemas.microsoft.com/office/powerpoint/2010/main" val="364365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unset&#10;&#10;Description automatically generated">
            <a:extLst>
              <a:ext uri="{FF2B5EF4-FFF2-40B4-BE49-F238E27FC236}">
                <a16:creationId xmlns:a16="http://schemas.microsoft.com/office/drawing/2014/main" id="{4BB51F78-2A88-C94A-90B1-129321B8E3C0}"/>
              </a:ext>
            </a:extLst>
          </p:cNvPr>
          <p:cNvPicPr>
            <a:picLocks noChangeAspect="1"/>
          </p:cNvPicPr>
          <p:nvPr/>
        </p:nvPicPr>
        <p:blipFill rotWithShape="1">
          <a:blip r:embed="rId3">
            <a:extLst>
              <a:ext uri="{28A0092B-C50C-407E-A947-70E740481C1C}">
                <a14:useLocalDpi xmlns:a14="http://schemas.microsoft.com/office/drawing/2010/main" val="0"/>
              </a:ext>
            </a:extLst>
          </a:blip>
          <a:srcRect r="55185"/>
          <a:stretch/>
        </p:blipFill>
        <p:spPr>
          <a:xfrm>
            <a:off x="0" y="-1"/>
            <a:ext cx="12191998" cy="6858000"/>
          </a:xfrm>
          <a:prstGeom prst="rect">
            <a:avLst/>
          </a:prstGeom>
        </p:spPr>
      </p:pic>
      <p:sp>
        <p:nvSpPr>
          <p:cNvPr id="7" name="Title 1"/>
          <p:cNvSpPr>
            <a:spLocks noGrp="1"/>
          </p:cNvSpPr>
          <p:nvPr>
            <p:ph type="ctrTitle"/>
          </p:nvPr>
        </p:nvSpPr>
        <p:spPr>
          <a:xfrm>
            <a:off x="111045" y="5089847"/>
            <a:ext cx="3697411" cy="1436770"/>
          </a:xfrm>
          <a:effectLst>
            <a:outerShdw sx="1000" sy="1000" algn="tl" rotWithShape="0">
              <a:prstClr val="black">
                <a:alpha val="56000"/>
              </a:prstClr>
            </a:outerShdw>
          </a:effectLst>
        </p:spPr>
        <p:txBody>
          <a:bodyPr>
            <a:noAutofit/>
          </a:bodyPr>
          <a:lstStyle/>
          <a:p>
            <a:r>
              <a:rPr lang="en-GB" sz="2800" kern="100" spc="-150" dirty="0" smtClean="0">
                <a:ln w="0">
                  <a:noFill/>
                </a:ln>
                <a:solidFill>
                  <a:schemeClr val="bg1"/>
                </a:solidFill>
                <a:effectLst>
                  <a:outerShdw dist="25400" dir="5280000" algn="ctr" rotWithShape="0">
                    <a:schemeClr val="tx1"/>
                  </a:outerShdw>
                </a:effectLst>
                <a:latin typeface="Humanist777BT" pitchFamily="2" charset="0"/>
              </a:rPr>
              <a:t/>
            </a:r>
            <a:br>
              <a:rPr lang="en-GB" sz="2800" kern="100" spc="-150" dirty="0" smtClean="0">
                <a:ln w="0">
                  <a:noFill/>
                </a:ln>
                <a:solidFill>
                  <a:schemeClr val="bg1"/>
                </a:solidFill>
                <a:effectLst>
                  <a:outerShdw dist="25400" dir="5280000" algn="ctr" rotWithShape="0">
                    <a:schemeClr val="tx1"/>
                  </a:outerShdw>
                </a:effectLst>
                <a:latin typeface="Humanist777BT" pitchFamily="2" charset="0"/>
              </a:rPr>
            </a:br>
            <a:r>
              <a:rPr lang="en-GB" sz="2800" kern="100" spc="-150" dirty="0">
                <a:ln w="0">
                  <a:noFill/>
                </a:ln>
                <a:solidFill>
                  <a:schemeClr val="bg1"/>
                </a:solidFill>
                <a:effectLst>
                  <a:outerShdw dist="25400" dir="5280000" algn="ctr" rotWithShape="0">
                    <a:schemeClr val="tx1"/>
                  </a:outerShdw>
                </a:effectLst>
                <a:latin typeface="Humanist777BT" pitchFamily="2" charset="0"/>
              </a:rPr>
              <a:t/>
            </a:r>
            <a:br>
              <a:rPr lang="en-GB" sz="2800" kern="100" spc="-150" dirty="0">
                <a:ln w="0">
                  <a:noFill/>
                </a:ln>
                <a:solidFill>
                  <a:schemeClr val="bg1"/>
                </a:solidFill>
                <a:effectLst>
                  <a:outerShdw dist="25400" dir="5280000" algn="ctr" rotWithShape="0">
                    <a:schemeClr val="tx1"/>
                  </a:outerShdw>
                </a:effectLst>
                <a:latin typeface="Humanist777BT" pitchFamily="2" charset="0"/>
              </a:rPr>
            </a:br>
            <a:endParaRPr lang="en-GB" sz="2800" kern="100" spc="-150" dirty="0">
              <a:ln w="0">
                <a:noFill/>
              </a:ln>
              <a:solidFill>
                <a:schemeClr val="bg1"/>
              </a:solidFill>
              <a:effectLst>
                <a:outerShdw dist="25400" dir="5280000" algn="ctr" rotWithShape="0">
                  <a:schemeClr val="tx1"/>
                </a:outerShdw>
              </a:effectLst>
              <a:latin typeface="Humanist777BT" pitchFamily="2" charset="0"/>
            </a:endParaRPr>
          </a:p>
        </p:txBody>
      </p:sp>
      <p:sp>
        <p:nvSpPr>
          <p:cNvPr id="5" name="TextBox 4"/>
          <p:cNvSpPr txBox="1"/>
          <p:nvPr/>
        </p:nvSpPr>
        <p:spPr>
          <a:xfrm>
            <a:off x="233264" y="99756"/>
            <a:ext cx="116539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00" cap="none" spc="-150" normalizeH="0" baseline="0" noProof="0" dirty="0" smtClean="0">
                <a:ln w="0">
                  <a:noFill/>
                </a:ln>
                <a:solidFill>
                  <a:prstClr val="white"/>
                </a:solidFill>
                <a:effectLst/>
                <a:uLnTx/>
                <a:uFillTx/>
                <a:latin typeface="Calibri" panose="020F0502020204030204"/>
                <a:ea typeface="+mn-ea"/>
                <a:cs typeface="+mn-cs"/>
              </a:rPr>
              <a:t>Projections from multiple climate models </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6509" b="49210"/>
          <a:stretch/>
        </p:blipFill>
        <p:spPr>
          <a:xfrm>
            <a:off x="1147731" y="745066"/>
            <a:ext cx="10058416" cy="5279197"/>
          </a:xfrm>
          <a:prstGeom prst="rect">
            <a:avLst/>
          </a:prstGeom>
        </p:spPr>
      </p:pic>
      <p:pic>
        <p:nvPicPr>
          <p:cNvPr id="10"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84998" b="7753"/>
          <a:stretch/>
        </p:blipFill>
        <p:spPr>
          <a:xfrm>
            <a:off x="1156362" y="5796216"/>
            <a:ext cx="10058416" cy="864228"/>
          </a:xfrm>
          <a:prstGeom prst="rect">
            <a:avLst/>
          </a:prstGeom>
        </p:spPr>
      </p:pic>
      <p:sp>
        <p:nvSpPr>
          <p:cNvPr id="11" name="Rectangle 10"/>
          <p:cNvSpPr/>
          <p:nvPr/>
        </p:nvSpPr>
        <p:spPr>
          <a:xfrm>
            <a:off x="10690589" y="2235200"/>
            <a:ext cx="203200" cy="177235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0995437" y="2859768"/>
            <a:ext cx="733778" cy="523220"/>
          </a:xfrm>
          <a:prstGeom prst="rect">
            <a:avLst/>
          </a:prstGeom>
          <a:solidFill>
            <a:schemeClr val="bg1"/>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ED7D31"/>
                </a:solidFill>
                <a:effectLst/>
                <a:uLnTx/>
                <a:uFillTx/>
                <a:latin typeface="Calibri" panose="020F0502020204030204"/>
                <a:ea typeface="+mn-ea"/>
                <a:cs typeface="+mn-cs"/>
              </a:rPr>
              <a:t>IEA</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75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unset&#10;&#10;Description automatically generated">
            <a:extLst>
              <a:ext uri="{FF2B5EF4-FFF2-40B4-BE49-F238E27FC236}">
                <a16:creationId xmlns:a16="http://schemas.microsoft.com/office/drawing/2014/main" id="{4BB51F78-2A88-C94A-90B1-129321B8E3C0}"/>
              </a:ext>
            </a:extLst>
          </p:cNvPr>
          <p:cNvPicPr>
            <a:picLocks noChangeAspect="1"/>
          </p:cNvPicPr>
          <p:nvPr/>
        </p:nvPicPr>
        <p:blipFill rotWithShape="1">
          <a:blip r:embed="rId3">
            <a:extLst>
              <a:ext uri="{28A0092B-C50C-407E-A947-70E740481C1C}">
                <a14:useLocalDpi xmlns:a14="http://schemas.microsoft.com/office/drawing/2010/main" val="0"/>
              </a:ext>
            </a:extLst>
          </a:blip>
          <a:srcRect r="55185"/>
          <a:stretch/>
        </p:blipFill>
        <p:spPr>
          <a:xfrm>
            <a:off x="0" y="-1"/>
            <a:ext cx="12191998" cy="6858000"/>
          </a:xfrm>
          <a:prstGeom prst="rect">
            <a:avLst/>
          </a:prstGeom>
        </p:spPr>
      </p:pic>
      <p:sp>
        <p:nvSpPr>
          <p:cNvPr id="7" name="Title 1"/>
          <p:cNvSpPr>
            <a:spLocks noGrp="1"/>
          </p:cNvSpPr>
          <p:nvPr>
            <p:ph type="ctrTitle"/>
          </p:nvPr>
        </p:nvSpPr>
        <p:spPr>
          <a:xfrm>
            <a:off x="111045" y="5089847"/>
            <a:ext cx="3697411" cy="1436770"/>
          </a:xfrm>
          <a:effectLst>
            <a:outerShdw sx="1000" sy="1000" algn="tl" rotWithShape="0">
              <a:prstClr val="black">
                <a:alpha val="56000"/>
              </a:prstClr>
            </a:outerShdw>
          </a:effectLst>
        </p:spPr>
        <p:txBody>
          <a:bodyPr>
            <a:noAutofit/>
          </a:bodyPr>
          <a:lstStyle/>
          <a:p>
            <a:r>
              <a:rPr lang="en-GB" sz="2800" kern="100" spc="-150" dirty="0" smtClean="0">
                <a:ln w="0">
                  <a:noFill/>
                </a:ln>
                <a:solidFill>
                  <a:schemeClr val="bg1"/>
                </a:solidFill>
                <a:effectLst>
                  <a:outerShdw dist="25400" dir="5280000" algn="ctr" rotWithShape="0">
                    <a:schemeClr val="tx1"/>
                  </a:outerShdw>
                </a:effectLst>
                <a:latin typeface="Humanist777BT" pitchFamily="2" charset="0"/>
              </a:rPr>
              <a:t/>
            </a:r>
            <a:br>
              <a:rPr lang="en-GB" sz="2800" kern="100" spc="-150" dirty="0" smtClean="0">
                <a:ln w="0">
                  <a:noFill/>
                </a:ln>
                <a:solidFill>
                  <a:schemeClr val="bg1"/>
                </a:solidFill>
                <a:effectLst>
                  <a:outerShdw dist="25400" dir="5280000" algn="ctr" rotWithShape="0">
                    <a:schemeClr val="tx1"/>
                  </a:outerShdw>
                </a:effectLst>
                <a:latin typeface="Humanist777BT" pitchFamily="2" charset="0"/>
              </a:rPr>
            </a:br>
            <a:r>
              <a:rPr lang="en-GB" sz="2800" kern="100" spc="-150" dirty="0">
                <a:ln w="0">
                  <a:noFill/>
                </a:ln>
                <a:solidFill>
                  <a:schemeClr val="bg1"/>
                </a:solidFill>
                <a:effectLst>
                  <a:outerShdw dist="25400" dir="5280000" algn="ctr" rotWithShape="0">
                    <a:schemeClr val="tx1"/>
                  </a:outerShdw>
                </a:effectLst>
                <a:latin typeface="Humanist777BT" pitchFamily="2" charset="0"/>
              </a:rPr>
              <a:t/>
            </a:r>
            <a:br>
              <a:rPr lang="en-GB" sz="2800" kern="100" spc="-150" dirty="0">
                <a:ln w="0">
                  <a:noFill/>
                </a:ln>
                <a:solidFill>
                  <a:schemeClr val="bg1"/>
                </a:solidFill>
                <a:effectLst>
                  <a:outerShdw dist="25400" dir="5280000" algn="ctr" rotWithShape="0">
                    <a:schemeClr val="tx1"/>
                  </a:outerShdw>
                </a:effectLst>
                <a:latin typeface="Humanist777BT" pitchFamily="2" charset="0"/>
              </a:rPr>
            </a:br>
            <a:endParaRPr lang="en-GB" sz="2800" kern="100" spc="-150" dirty="0">
              <a:ln w="0">
                <a:noFill/>
              </a:ln>
              <a:solidFill>
                <a:schemeClr val="bg1"/>
              </a:solidFill>
              <a:effectLst>
                <a:outerShdw dist="25400" dir="5280000" algn="ctr" rotWithShape="0">
                  <a:schemeClr val="tx1"/>
                </a:outerShdw>
              </a:effectLst>
              <a:latin typeface="Humanist777BT" pitchFamily="2" charset="0"/>
            </a:endParaRPr>
          </a:p>
        </p:txBody>
      </p:sp>
      <p:sp>
        <p:nvSpPr>
          <p:cNvPr id="5" name="TextBox 4"/>
          <p:cNvSpPr txBox="1"/>
          <p:nvPr/>
        </p:nvSpPr>
        <p:spPr>
          <a:xfrm>
            <a:off x="233264" y="99756"/>
            <a:ext cx="116539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00" cap="none" spc="-150" normalizeH="0" baseline="0" noProof="0" dirty="0" smtClean="0">
                <a:ln w="0">
                  <a:noFill/>
                </a:ln>
                <a:solidFill>
                  <a:prstClr val="white"/>
                </a:solidFill>
                <a:effectLst/>
                <a:uLnTx/>
                <a:uFillTx/>
                <a:latin typeface="Calibri" panose="020F0502020204030204"/>
                <a:ea typeface="+mn-ea"/>
                <a:cs typeface="+mn-cs"/>
              </a:rPr>
              <a:t>Projections from multiple climate models </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6509" b="49210"/>
          <a:stretch/>
        </p:blipFill>
        <p:spPr>
          <a:xfrm>
            <a:off x="1147731" y="745066"/>
            <a:ext cx="10058416" cy="5279197"/>
          </a:xfrm>
          <a:prstGeom prst="rect">
            <a:avLst/>
          </a:prstGeom>
        </p:spPr>
      </p:pic>
      <p:cxnSp>
        <p:nvCxnSpPr>
          <p:cNvPr id="6" name="Straight Connector 5"/>
          <p:cNvCxnSpPr/>
          <p:nvPr/>
        </p:nvCxnSpPr>
        <p:spPr>
          <a:xfrm>
            <a:off x="2836712" y="2514855"/>
            <a:ext cx="7814435"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94030" y="2144813"/>
            <a:ext cx="792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4°C</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84998" b="7753"/>
          <a:stretch/>
        </p:blipFill>
        <p:spPr>
          <a:xfrm>
            <a:off x="1156362" y="5796216"/>
            <a:ext cx="10058416" cy="864228"/>
          </a:xfrm>
          <a:prstGeom prst="rect">
            <a:avLst/>
          </a:prstGeom>
        </p:spPr>
      </p:pic>
      <p:sp>
        <p:nvSpPr>
          <p:cNvPr id="11" name="Rectangle 10"/>
          <p:cNvSpPr/>
          <p:nvPr/>
        </p:nvSpPr>
        <p:spPr>
          <a:xfrm>
            <a:off x="10690589" y="2235200"/>
            <a:ext cx="203200" cy="177235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0995437" y="2859768"/>
            <a:ext cx="733778" cy="523220"/>
          </a:xfrm>
          <a:prstGeom prst="rect">
            <a:avLst/>
          </a:prstGeom>
          <a:solidFill>
            <a:schemeClr val="bg1"/>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ED7D31"/>
                </a:solidFill>
                <a:effectLst/>
                <a:uLnTx/>
                <a:uFillTx/>
                <a:latin typeface="Calibri" panose="020F0502020204030204"/>
                <a:ea typeface="+mn-ea"/>
                <a:cs typeface="+mn-cs"/>
              </a:rPr>
              <a:t>IEA</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5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unset&#10;&#10;Description automatically generated">
            <a:extLst>
              <a:ext uri="{FF2B5EF4-FFF2-40B4-BE49-F238E27FC236}">
                <a16:creationId xmlns:a16="http://schemas.microsoft.com/office/drawing/2014/main" id="{4BB51F78-2A88-C94A-90B1-129321B8E3C0}"/>
              </a:ext>
            </a:extLst>
          </p:cNvPr>
          <p:cNvPicPr>
            <a:picLocks noChangeAspect="1"/>
          </p:cNvPicPr>
          <p:nvPr/>
        </p:nvPicPr>
        <p:blipFill rotWithShape="1">
          <a:blip r:embed="rId3">
            <a:extLst>
              <a:ext uri="{28A0092B-C50C-407E-A947-70E740481C1C}">
                <a14:useLocalDpi xmlns:a14="http://schemas.microsoft.com/office/drawing/2010/main" val="0"/>
              </a:ext>
            </a:extLst>
          </a:blip>
          <a:srcRect r="55185"/>
          <a:stretch/>
        </p:blipFill>
        <p:spPr>
          <a:xfrm>
            <a:off x="0" y="-1"/>
            <a:ext cx="12191998" cy="6858000"/>
          </a:xfrm>
          <a:prstGeom prst="rect">
            <a:avLst/>
          </a:prstGeom>
        </p:spPr>
      </p:pic>
      <p:sp>
        <p:nvSpPr>
          <p:cNvPr id="7" name="Title 1"/>
          <p:cNvSpPr>
            <a:spLocks noGrp="1"/>
          </p:cNvSpPr>
          <p:nvPr>
            <p:ph type="ctrTitle"/>
          </p:nvPr>
        </p:nvSpPr>
        <p:spPr>
          <a:xfrm>
            <a:off x="111045" y="5089847"/>
            <a:ext cx="3697411" cy="1436770"/>
          </a:xfrm>
          <a:effectLst>
            <a:outerShdw sx="1000" sy="1000" algn="tl" rotWithShape="0">
              <a:prstClr val="black">
                <a:alpha val="56000"/>
              </a:prstClr>
            </a:outerShdw>
          </a:effectLst>
        </p:spPr>
        <p:txBody>
          <a:bodyPr>
            <a:noAutofit/>
          </a:bodyPr>
          <a:lstStyle/>
          <a:p>
            <a:r>
              <a:rPr lang="en-GB" sz="2800" kern="100" spc="-150" dirty="0" smtClean="0">
                <a:ln w="0">
                  <a:noFill/>
                </a:ln>
                <a:solidFill>
                  <a:schemeClr val="bg1"/>
                </a:solidFill>
                <a:effectLst>
                  <a:outerShdw dist="25400" dir="5280000" algn="ctr" rotWithShape="0">
                    <a:schemeClr val="tx1"/>
                  </a:outerShdw>
                </a:effectLst>
                <a:latin typeface="Humanist777BT" pitchFamily="2" charset="0"/>
              </a:rPr>
              <a:t/>
            </a:r>
            <a:br>
              <a:rPr lang="en-GB" sz="2800" kern="100" spc="-150" dirty="0" smtClean="0">
                <a:ln w="0">
                  <a:noFill/>
                </a:ln>
                <a:solidFill>
                  <a:schemeClr val="bg1"/>
                </a:solidFill>
                <a:effectLst>
                  <a:outerShdw dist="25400" dir="5280000" algn="ctr" rotWithShape="0">
                    <a:schemeClr val="tx1"/>
                  </a:outerShdw>
                </a:effectLst>
                <a:latin typeface="Humanist777BT" pitchFamily="2" charset="0"/>
              </a:rPr>
            </a:br>
            <a:r>
              <a:rPr lang="en-GB" sz="2800" kern="100" spc="-150" dirty="0">
                <a:ln w="0">
                  <a:noFill/>
                </a:ln>
                <a:solidFill>
                  <a:schemeClr val="bg1"/>
                </a:solidFill>
                <a:effectLst>
                  <a:outerShdw dist="25400" dir="5280000" algn="ctr" rotWithShape="0">
                    <a:schemeClr val="tx1"/>
                  </a:outerShdw>
                </a:effectLst>
                <a:latin typeface="Humanist777BT" pitchFamily="2" charset="0"/>
              </a:rPr>
              <a:t/>
            </a:r>
            <a:br>
              <a:rPr lang="en-GB" sz="2800" kern="100" spc="-150" dirty="0">
                <a:ln w="0">
                  <a:noFill/>
                </a:ln>
                <a:solidFill>
                  <a:schemeClr val="bg1"/>
                </a:solidFill>
                <a:effectLst>
                  <a:outerShdw dist="25400" dir="5280000" algn="ctr" rotWithShape="0">
                    <a:schemeClr val="tx1"/>
                  </a:outerShdw>
                </a:effectLst>
                <a:latin typeface="Humanist777BT" pitchFamily="2" charset="0"/>
              </a:rPr>
            </a:br>
            <a:endParaRPr lang="en-GB" sz="2800" kern="100" spc="-150" dirty="0">
              <a:ln w="0">
                <a:noFill/>
              </a:ln>
              <a:solidFill>
                <a:schemeClr val="bg1"/>
              </a:solidFill>
              <a:effectLst>
                <a:outerShdw dist="25400" dir="5280000" algn="ctr" rotWithShape="0">
                  <a:schemeClr val="tx1"/>
                </a:outerShdw>
              </a:effectLst>
              <a:latin typeface="Humanist777BT" pitchFamily="2" charset="0"/>
            </a:endParaRPr>
          </a:p>
        </p:txBody>
      </p:sp>
      <p:sp>
        <p:nvSpPr>
          <p:cNvPr id="5" name="TextBox 4"/>
          <p:cNvSpPr txBox="1"/>
          <p:nvPr/>
        </p:nvSpPr>
        <p:spPr>
          <a:xfrm>
            <a:off x="233264" y="99756"/>
            <a:ext cx="116539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00" cap="none" spc="-150" normalizeH="0" baseline="0" noProof="0" dirty="0" smtClean="0">
                <a:ln w="0">
                  <a:noFill/>
                </a:ln>
                <a:solidFill>
                  <a:prstClr val="white"/>
                </a:solidFill>
                <a:effectLst/>
                <a:uLnTx/>
                <a:uFillTx/>
                <a:latin typeface="Calibri" panose="020F0502020204030204"/>
                <a:ea typeface="+mn-ea"/>
                <a:cs typeface="+mn-cs"/>
              </a:rPr>
              <a:t>Projections from multiple climate models </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6509" b="49210"/>
          <a:stretch/>
        </p:blipFill>
        <p:spPr>
          <a:xfrm>
            <a:off x="1147731" y="745066"/>
            <a:ext cx="10058416" cy="5279197"/>
          </a:xfrm>
          <a:prstGeom prst="rect">
            <a:avLst/>
          </a:prstGeom>
        </p:spPr>
      </p:pic>
      <p:cxnSp>
        <p:nvCxnSpPr>
          <p:cNvPr id="6" name="Straight Connector 5"/>
          <p:cNvCxnSpPr/>
          <p:nvPr/>
        </p:nvCxnSpPr>
        <p:spPr>
          <a:xfrm>
            <a:off x="2836712" y="2514855"/>
            <a:ext cx="7814435"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94030" y="2144813"/>
            <a:ext cx="792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4°C</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84998" b="7753"/>
          <a:stretch/>
        </p:blipFill>
        <p:spPr>
          <a:xfrm>
            <a:off x="1156362" y="5796216"/>
            <a:ext cx="10058416" cy="864228"/>
          </a:xfrm>
          <a:prstGeom prst="rect">
            <a:avLst/>
          </a:prstGeom>
        </p:spPr>
      </p:pic>
      <p:sp>
        <p:nvSpPr>
          <p:cNvPr id="11" name="Rectangle 10"/>
          <p:cNvSpPr/>
          <p:nvPr/>
        </p:nvSpPr>
        <p:spPr>
          <a:xfrm>
            <a:off x="10690589" y="2235200"/>
            <a:ext cx="203200" cy="177235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Up-Down Arrow 13"/>
          <p:cNvSpPr/>
          <p:nvPr/>
        </p:nvSpPr>
        <p:spPr>
          <a:xfrm>
            <a:off x="10817352" y="1021081"/>
            <a:ext cx="499872" cy="3487314"/>
          </a:xfrm>
          <a:prstGeom prst="upDownArrow">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0529710" y="2967334"/>
            <a:ext cx="1514172" cy="461665"/>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Feedbacks</a:t>
            </a:r>
          </a:p>
        </p:txBody>
      </p:sp>
      <p:sp>
        <p:nvSpPr>
          <p:cNvPr id="16" name="TextBox 15"/>
          <p:cNvSpPr txBox="1"/>
          <p:nvPr/>
        </p:nvSpPr>
        <p:spPr>
          <a:xfrm>
            <a:off x="11341598" y="1803870"/>
            <a:ext cx="4695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7" name="TextBox 16"/>
          <p:cNvSpPr txBox="1"/>
          <p:nvPr/>
        </p:nvSpPr>
        <p:spPr>
          <a:xfrm>
            <a:off x="11342398" y="3738954"/>
            <a:ext cx="4695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35803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extLst>
              <a:ext uri="{28A0092B-C50C-407E-A947-70E740481C1C}">
                <a14:useLocalDpi xmlns:a14="http://schemas.microsoft.com/office/drawing/2010/main" val="0"/>
              </a:ext>
            </a:extLst>
          </a:blip>
          <a:srcRect t="50924" r="38470"/>
          <a:stretch/>
        </p:blipFill>
        <p:spPr bwMode="auto">
          <a:xfrm>
            <a:off x="246287" y="2410936"/>
            <a:ext cx="5179153" cy="2801144"/>
          </a:xfrm>
          <a:prstGeom prst="rect">
            <a:avLst/>
          </a:prstGeom>
          <a:noFill/>
          <a:ln>
            <a:noFill/>
          </a:ln>
          <a:extLst>
            <a:ext uri="{53640926-AAD7-44D8-BBD7-CCE9431645EC}">
              <a14:shadowObscured xmlns:a14="http://schemas.microsoft.com/office/drawing/2010/main"/>
            </a:ext>
          </a:extLst>
        </p:spPr>
      </p:pic>
      <p:pic>
        <p:nvPicPr>
          <p:cNvPr id="2049" name="Picture 95"/>
          <p:cNvPicPr>
            <a:picLocks noChangeAspect="1" noChangeArrowheads="1"/>
          </p:cNvPicPr>
          <p:nvPr/>
        </p:nvPicPr>
        <p:blipFill>
          <a:blip r:embed="rId2">
            <a:extLst>
              <a:ext uri="{28A0092B-C50C-407E-A947-70E740481C1C}">
                <a14:useLocalDpi xmlns:a14="http://schemas.microsoft.com/office/drawing/2010/main" val="0"/>
              </a:ext>
            </a:extLst>
          </a:blip>
          <a:srcRect l="61864" t="62489" r="-3992" b="26117"/>
          <a:stretch>
            <a:fillRect/>
          </a:stretch>
        </p:blipFill>
        <p:spPr bwMode="auto">
          <a:xfrm>
            <a:off x="1278701" y="4936482"/>
            <a:ext cx="3547349" cy="5511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1" y="5858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4"/>
          <p:cNvSpPr>
            <a:spLocks noChangeArrowheads="1"/>
          </p:cNvSpPr>
          <p:nvPr/>
        </p:nvSpPr>
        <p:spPr bwMode="auto">
          <a:xfrm>
            <a:off x="1" y="76978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5"/>
          <p:cNvSpPr>
            <a:spLocks noChangeArrowheads="1"/>
          </p:cNvSpPr>
          <p:nvPr/>
        </p:nvSpPr>
        <p:spPr bwMode="auto">
          <a:xfrm>
            <a:off x="1" y="137938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422134" y="1456324"/>
            <a:ext cx="48274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change in summer rainfall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intensity by 2080s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19839" t="5974" r="16796" b="25859"/>
          <a:stretch/>
        </p:blipFill>
        <p:spPr>
          <a:xfrm>
            <a:off x="5858465" y="2005291"/>
            <a:ext cx="5937296" cy="3193621"/>
          </a:xfrm>
          <a:prstGeom prst="rect">
            <a:avLst/>
          </a:prstGeom>
        </p:spPr>
      </p:pic>
      <p:pic>
        <p:nvPicPr>
          <p:cNvPr id="16"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9737" t="75495" r="4189" b="6492"/>
          <a:stretch/>
        </p:blipFill>
        <p:spPr>
          <a:xfrm>
            <a:off x="5544807" y="5248066"/>
            <a:ext cx="6647193" cy="695533"/>
          </a:xfrm>
          <a:prstGeom prst="rect">
            <a:avLst/>
          </a:prstGeom>
        </p:spPr>
      </p:pic>
      <p:sp>
        <p:nvSpPr>
          <p:cNvPr id="17" name="TextBox 16"/>
          <p:cNvSpPr txBox="1"/>
          <p:nvPr/>
        </p:nvSpPr>
        <p:spPr>
          <a:xfrm>
            <a:off x="6391865" y="1028538"/>
            <a:ext cx="5521400"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Helvetica Light"/>
              </a:rPr>
              <a:t>Percentage of summer days with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“extreme</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Helvetica Light"/>
              </a:rPr>
              <a:t>” heat stress risk </a:t>
            </a:r>
            <a:r>
              <a:rPr kumimoji="0" lang="en-GB" sz="2400" b="1" i="0" u="none" strike="noStrike" kern="1200" cap="none" spc="0" normalizeH="0" baseline="0" noProof="0" dirty="0" smtClean="0">
                <a:ln>
                  <a:noFill/>
                </a:ln>
                <a:solidFill>
                  <a:prstClr val="black"/>
                </a:solidFill>
                <a:effectLst/>
                <a:uLnTx/>
                <a:uFillTx/>
                <a:latin typeface="Calibri" panose="020F0502020204030204"/>
                <a:ea typeface="+mn-ea"/>
                <a:cs typeface="+mn-cs"/>
                <a:sym typeface="Helvetica Light"/>
              </a:rPr>
              <a:t>4°C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global </a:t>
            </a:r>
            <a:r>
              <a:rPr kumimoji="0" lang="en-GB" sz="2400" b="1" i="0" u="none" strike="noStrike" kern="1200" cap="none" spc="0" normalizeH="0" baseline="0" noProof="0" dirty="0" smtClean="0">
                <a:ln>
                  <a:noFill/>
                </a:ln>
                <a:solidFill>
                  <a:prstClr val="black"/>
                </a:solidFill>
                <a:effectLst/>
                <a:uLnTx/>
                <a:uFillTx/>
                <a:latin typeface="Calibri" panose="020F0502020204030204"/>
                <a:ea typeface="+mn-ea"/>
                <a:cs typeface="+mn-cs"/>
                <a:sym typeface="Helvetica Light"/>
              </a:rPr>
              <a:t>warming</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Tree>
    <p:extLst>
      <p:ext uri="{BB962C8B-B14F-4D97-AF65-F5344CB8AC3E}">
        <p14:creationId xmlns:p14="http://schemas.microsoft.com/office/powerpoint/2010/main" val="181327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theccc.org.uk/wp-content/uploads/2019/04/net-zero-cover-adv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008" y="262290"/>
            <a:ext cx="4786192" cy="629091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he Shared Socioeconomic Pathways and their energy, land use, and ..."/>
          <p:cNvPicPr>
            <a:picLocks noChangeAspect="1" noChangeArrowheads="1"/>
          </p:cNvPicPr>
          <p:nvPr/>
        </p:nvPicPr>
        <p:blipFill rotWithShape="1">
          <a:blip r:embed="rId3">
            <a:extLst>
              <a:ext uri="{28A0092B-C50C-407E-A947-70E740481C1C}">
                <a14:useLocalDpi xmlns:a14="http://schemas.microsoft.com/office/drawing/2010/main" val="0"/>
              </a:ext>
            </a:extLst>
          </a:blip>
          <a:srcRect t="38997"/>
          <a:stretch/>
        </p:blipFill>
        <p:spPr bwMode="auto">
          <a:xfrm>
            <a:off x="216535" y="1584960"/>
            <a:ext cx="6169025" cy="49682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20886" y="1584960"/>
            <a:ext cx="751114" cy="298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The Shared Socioeconomic Pathways and their energy, land use, and ..."/>
          <p:cNvPicPr>
            <a:picLocks noChangeAspect="1" noChangeArrowheads="1"/>
          </p:cNvPicPr>
          <p:nvPr/>
        </p:nvPicPr>
        <p:blipFill rotWithShape="1">
          <a:blip r:embed="rId3">
            <a:extLst>
              <a:ext uri="{28A0092B-C50C-407E-A947-70E740481C1C}">
                <a14:useLocalDpi xmlns:a14="http://schemas.microsoft.com/office/drawing/2010/main" val="0"/>
              </a:ext>
            </a:extLst>
          </a:blip>
          <a:srcRect r="49655" b="63997"/>
          <a:stretch/>
        </p:blipFill>
        <p:spPr bwMode="auto">
          <a:xfrm>
            <a:off x="3321811" y="1737814"/>
            <a:ext cx="3105785" cy="29321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95058" y="1602832"/>
            <a:ext cx="304799" cy="302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898651" y="1602832"/>
            <a:ext cx="304799" cy="302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579914" y="317140"/>
            <a:ext cx="4267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solidFill>
                  <a:prstClr val="black"/>
                </a:solidFill>
                <a:effectLst/>
                <a:uLnTx/>
                <a:uFillTx/>
                <a:latin typeface="Calibri" panose="020F0502020204030204"/>
                <a:ea typeface="+mn-ea"/>
                <a:cs typeface="+mn-cs"/>
              </a:rPr>
              <a:t>Socioeconomic scenarios</a:t>
            </a: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3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647090" y="767255"/>
            <a:ext cx="4622267" cy="1631216"/>
          </a:xfrm>
          <a:prstGeom prst="rect">
            <a:avLst/>
          </a:prstGeom>
          <a:solidFill>
            <a:schemeClr val="accent1">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0BAD2">
                    <a:lumMod val="75000"/>
                  </a:srgbClr>
                </a:solidFill>
                <a:effectLst/>
                <a:uLnTx/>
                <a:uFillTx/>
                <a:latin typeface="Corbel" panose="020B0503020204020204"/>
                <a:ea typeface="+mn-ea"/>
                <a:cs typeface="+mn-cs"/>
              </a:rPr>
              <a:t>Climate risks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0BAD2">
                    <a:lumMod val="75000"/>
                  </a:srgbClr>
                </a:solidFill>
                <a:effectLst/>
                <a:uLnTx/>
                <a:uFillTx/>
                <a:latin typeface="Corbel" panose="020B0503020204020204"/>
                <a:ea typeface="+mn-ea"/>
                <a:cs typeface="+mn-cs"/>
              </a:rPr>
              <a:t>Characterising and quantifying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0BAD2">
                    <a:lumMod val="75000"/>
                  </a:srgbClr>
                </a:solidFill>
                <a:effectLst/>
                <a:uLnTx/>
                <a:uFillTx/>
                <a:latin typeface="Corbel" panose="020B0503020204020204"/>
                <a:ea typeface="+mn-ea"/>
                <a:cs typeface="+mn-cs"/>
              </a:rPr>
              <a:t>climate-related risks to the UK</a:t>
            </a: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GB" sz="2000" b="0" i="0" u="none" strike="noStrike" kern="1200" cap="none" spc="0" normalizeH="0" baseline="0" noProof="0" dirty="0">
              <a:ln>
                <a:noFill/>
              </a:ln>
              <a:solidFill>
                <a:srgbClr val="40BAD2">
                  <a:lumMod val="75000"/>
                </a:srgbClr>
              </a:solidFill>
              <a:effectLst/>
              <a:uLnTx/>
              <a:uFillTx/>
              <a:latin typeface="Corbel" panose="020B0503020204020204"/>
              <a:ea typeface="+mn-ea"/>
              <a:cs typeface="+mn-cs"/>
            </a:endParaRPr>
          </a:p>
        </p:txBody>
      </p:sp>
      <p:sp>
        <p:nvSpPr>
          <p:cNvPr id="12" name="TextBox 11"/>
          <p:cNvSpPr txBox="1"/>
          <p:nvPr/>
        </p:nvSpPr>
        <p:spPr>
          <a:xfrm>
            <a:off x="3647089" y="2513114"/>
            <a:ext cx="4622268" cy="1600438"/>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Climate adaptation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Managing climate-related risks through adaptation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p>
        </p:txBody>
      </p:sp>
      <p:sp>
        <p:nvSpPr>
          <p:cNvPr id="13" name="TextBox 12"/>
          <p:cNvSpPr txBox="1"/>
          <p:nvPr/>
        </p:nvSpPr>
        <p:spPr>
          <a:xfrm>
            <a:off x="3647088" y="4234953"/>
            <a:ext cx="4622269" cy="1846659"/>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orbel" panose="020B0503020204020204"/>
                <a:ea typeface="+mn-ea"/>
                <a:cs typeface="+mn-cs"/>
              </a:rPr>
              <a:t>Climate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Working with partners to turn climate information and knowledge into action and usable services</a:t>
            </a: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1026" name="Picture 2" descr="https://uksouth1-mediap.svc.ms/transform/thumbnail?provider=spo&amp;inputFormat=jpg&amp;cs=fFNQTw&amp;docid=https%3A%2F%2Fleeds365-my.sharepoint.com%3A443%2F_api%2Fv2.0%2Fdrives%2Fb!Tpo6GEM-y0qsK3YmfBkdZJ8OqiRNVSZJhGlxzOKl44eaFvbCiolZQ48Csy9pezyC%2Fitems%2F01FEEIAUEZHRPNZREUANHILJIXQHWUU6NF%3Fversion%3DPublished&amp;access_token=eyJ0eXAiOiJKV1QiLCJhbGciOiJub25lIn0.eyJhdWQiOiIwMDAwMDAwMy0wMDAwLTBmZjEtY2UwMC0wMDAwMDAwMDAwMDAvbGVlZHMzNjUtbXkuc2hhcmVwb2ludC5jb21AYmRlYWVkYTgtYzgxZC00NWNlLTg2M2UtNTIzMmE1MzViN2NiIiwiaXNzIjoiMDAwMDAwMDMtMDAwMC0wZmYxLWNlMDAtMDAwMDAwMDAwMDAwIiwibmJmIjoiMTU4Nzg5NTI1OCIsImV4cCI6IjE1ODc5MTY4NTgiLCJlbmRwb2ludHVybCI6InVFWThOclhuSHphc24zOFBTamJCaXF3K2FUWm9saVI4ZjAyUmNwOGdpWjA9IiwiZW5kcG9pbnR1cmxMZW5ndGgiOiIxMTgiLCJpc2xvb3BiYWNrIjoiVHJ1ZSIsImNpZCI6IlltRTRNVFJqT1dZdE16QXpZaTB5TURBd0xUVTVNbVl0TjJKaFpqSmhNMlJqTmpCaCIsInZlciI6Imhhc2hlZHByb29mdG9rZW4iLCJzaXRlaWQiOiJNVGd6WVRsaE5HVXRNMlUwTXkwMFlXTmlMV0ZqTW1JdE56WXlOamRqTVRreFpEWTAiLCJzaWduaW5fc3RhdGUiOiJbXCJrbXNpXCJdIiwibmFtZWlkIjoiMCMuZnxtZW1iZXJzaGlwfGVhcmtsb0BsZWVkcy5hYy51ayIsIm5paSI6Im1pY3Jvc29mdC5zaGFyZXBvaW50IiwiaXN1c2VyIjoidHJ1ZSIsImNhY2hla2V5IjoiMGguZnxtZW1iZXJzaGlwfDEwMDMyMDAwM2EzOTA5ZTlAbGl2ZS5jb20iLCJ0dCI6IjAiLCJ1c2VQZXJzaXN0ZW50Q29va2llIjoiMyJ9.VGhXc3FoY25wZzlIaHNzSW45NHhnRU9EejJ5aXhTWUkyeVR3d1k0cnc5az0&amp;encodeFailures=1&amp;srcWidth=&amp;srcHeight=&amp;width=472&amp;height=585&amp;action=Access"/>
          <p:cNvPicPr>
            <a:picLocks noChangeAspect="1" noChangeArrowheads="1"/>
          </p:cNvPicPr>
          <p:nvPr/>
        </p:nvPicPr>
        <p:blipFill rotWithShape="1">
          <a:blip r:embed="rId3">
            <a:extLst>
              <a:ext uri="{28A0092B-C50C-407E-A947-70E740481C1C}">
                <a14:useLocalDpi xmlns:a14="http://schemas.microsoft.com/office/drawing/2010/main" val="0"/>
              </a:ext>
            </a:extLst>
          </a:blip>
          <a:srcRect l="15547" t="4027" r="3096"/>
          <a:stretch/>
        </p:blipFill>
        <p:spPr bwMode="auto">
          <a:xfrm>
            <a:off x="8410617" y="760262"/>
            <a:ext cx="3657601" cy="53213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90054" y="6208886"/>
            <a:ext cx="638366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0BAD2">
                    <a:lumMod val="75000"/>
                  </a:srgbClr>
                </a:solidFill>
                <a:effectLst/>
                <a:uLnTx/>
                <a:uFillTx/>
                <a:latin typeface="Corbel" panose="020B0503020204020204"/>
                <a:ea typeface="+mn-ea"/>
                <a:cs typeface="+mn-cs"/>
              </a:rPr>
              <a:t>Website:</a:t>
            </a:r>
            <a:r>
              <a:rPr kumimoji="0" lang="en-GB" sz="2400" b="0" i="0"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en-GB" sz="2400" b="0" i="0" u="none" strike="noStrike" kern="1200" cap="none" spc="0" normalizeH="0" baseline="0" noProof="0" dirty="0">
                <a:ln>
                  <a:noFill/>
                </a:ln>
                <a:solidFill>
                  <a:srgbClr val="40BAD2">
                    <a:lumMod val="50000"/>
                  </a:srgbClr>
                </a:solidFill>
                <a:effectLst/>
                <a:uLnTx/>
                <a:uFillTx/>
                <a:latin typeface="Corbel" panose="020B0503020204020204"/>
                <a:ea typeface="+mn-ea"/>
                <a:cs typeface="+mn-cs"/>
                <a:hlinkClick r:id="rId4"/>
              </a:rPr>
              <a:t>https://www.ukclimateresilience.org/</a:t>
            </a:r>
            <a:endParaRPr kumimoji="0" lang="en-GB" sz="2400" b="0" i="0" u="none" strike="noStrike" kern="1200" cap="none" spc="0" normalizeH="0" baseline="0" noProof="0" dirty="0">
              <a:ln>
                <a:noFill/>
              </a:ln>
              <a:solidFill>
                <a:srgbClr val="40BAD2">
                  <a:lumMod val="50000"/>
                </a:srgbClr>
              </a:solidFill>
              <a:effectLst/>
              <a:uLnTx/>
              <a:uFillTx/>
              <a:latin typeface="Corbel" panose="020B0503020204020204"/>
              <a:ea typeface="+mn-ea"/>
              <a:cs typeface="+mn-cs"/>
            </a:endParaRPr>
          </a:p>
        </p:txBody>
      </p:sp>
      <p:sp>
        <p:nvSpPr>
          <p:cNvPr id="14" name="Title 1">
            <a:extLst>
              <a:ext uri="{FF2B5EF4-FFF2-40B4-BE49-F238E27FC236}">
                <a16:creationId xmlns:a16="http://schemas.microsoft.com/office/drawing/2014/main" id="{ED1D329A-2E58-DF4C-B226-545A53E7131F}"/>
              </a:ext>
            </a:extLst>
          </p:cNvPr>
          <p:cNvSpPr txBox="1">
            <a:spLocks/>
          </p:cNvSpPr>
          <p:nvPr/>
        </p:nvSpPr>
        <p:spPr>
          <a:xfrm>
            <a:off x="155815" y="1123836"/>
            <a:ext cx="3152891"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60" normalizeH="0" baseline="0" noProof="0">
                <a:ln>
                  <a:noFill/>
                </a:ln>
                <a:solidFill>
                  <a:srgbClr val="FFFFFF"/>
                </a:solidFill>
                <a:effectLst/>
                <a:uLnTx/>
                <a:uFillTx/>
                <a:latin typeface="Corbel" panose="020B0503020204020204"/>
                <a:ea typeface="+mj-ea"/>
                <a:cs typeface="+mj-cs"/>
              </a:rPr>
              <a:t/>
            </a:r>
            <a:br>
              <a:rPr kumimoji="0" lang="en-GB" sz="3600" b="0" i="0" u="none" strike="noStrike" kern="1200" cap="none" spc="-60" normalizeH="0" baseline="0" noProof="0">
                <a:ln>
                  <a:noFill/>
                </a:ln>
                <a:solidFill>
                  <a:srgbClr val="FFFFFF"/>
                </a:solidFill>
                <a:effectLst/>
                <a:uLnTx/>
                <a:uFillTx/>
                <a:latin typeface="Corbel" panose="020B0503020204020204"/>
                <a:ea typeface="+mj-ea"/>
                <a:cs typeface="+mj-cs"/>
              </a:rPr>
            </a:br>
            <a:r>
              <a:rPr kumimoji="0" lang="en-GB" sz="3600" b="0" i="0" u="none" strike="noStrike" kern="1200" cap="none" spc="-60" normalizeH="0" baseline="0" noProof="0">
                <a:ln>
                  <a:noFill/>
                </a:ln>
                <a:solidFill>
                  <a:srgbClr val="FFFFFF"/>
                </a:solidFill>
                <a:effectLst/>
                <a:uLnTx/>
                <a:uFillTx/>
                <a:latin typeface="Corbel" panose="020B0503020204020204"/>
                <a:ea typeface="+mj-ea"/>
                <a:cs typeface="+mj-cs"/>
              </a:rPr>
              <a:t/>
            </a:r>
            <a:br>
              <a:rPr kumimoji="0" lang="en-GB" sz="3600" b="0" i="0" u="none" strike="noStrike" kern="1200" cap="none" spc="-60" normalizeH="0" baseline="0" noProof="0">
                <a:ln>
                  <a:noFill/>
                </a:ln>
                <a:solidFill>
                  <a:srgbClr val="FFFFFF"/>
                </a:solidFill>
                <a:effectLst/>
                <a:uLnTx/>
                <a:uFillTx/>
                <a:latin typeface="Corbel" panose="020B0503020204020204"/>
                <a:ea typeface="+mj-ea"/>
                <a:cs typeface="+mj-cs"/>
              </a:rPr>
            </a:br>
            <a:r>
              <a:rPr kumimoji="0" lang="en-GB" sz="3600" b="0" i="0" u="none" strike="noStrike" kern="1200" cap="none" spc="-60" normalizeH="0" baseline="0" noProof="0">
                <a:ln>
                  <a:noFill/>
                </a:ln>
                <a:solidFill>
                  <a:srgbClr val="FFFFFF"/>
                </a:solidFill>
                <a:effectLst/>
                <a:uLnTx/>
                <a:uFillTx/>
                <a:latin typeface="Corbel" panose="020B0503020204020204"/>
                <a:ea typeface="+mj-ea"/>
                <a:cs typeface="+mj-cs"/>
              </a:rPr>
              <a:t/>
            </a:r>
            <a:br>
              <a:rPr kumimoji="0" lang="en-GB" sz="3600" b="0" i="0" u="none" strike="noStrike" kern="1200" cap="none" spc="-60" normalizeH="0" baseline="0" noProof="0">
                <a:ln>
                  <a:noFill/>
                </a:ln>
                <a:solidFill>
                  <a:srgbClr val="FFFFFF"/>
                </a:solidFill>
                <a:effectLst/>
                <a:uLnTx/>
                <a:uFillTx/>
                <a:latin typeface="Corbel" panose="020B0503020204020204"/>
                <a:ea typeface="+mj-ea"/>
                <a:cs typeface="+mj-cs"/>
              </a:rPr>
            </a:br>
            <a:endParaRPr kumimoji="0" lang="en-GB" sz="3600" b="0" i="0" u="none" strike="noStrike" kern="1200" cap="none" spc="-60" normalizeH="0" baseline="0" noProof="0" dirty="0">
              <a:ln>
                <a:noFill/>
              </a:ln>
              <a:solidFill>
                <a:srgbClr val="FFFFFF"/>
              </a:solidFill>
              <a:effectLst/>
              <a:uLnTx/>
              <a:uFillTx/>
              <a:latin typeface="Corbel" panose="020B0503020204020204"/>
              <a:ea typeface="+mj-ea"/>
              <a:cs typeface="+mj-cs"/>
            </a:endParaRPr>
          </a:p>
        </p:txBody>
      </p:sp>
      <p:pic>
        <p:nvPicPr>
          <p:cNvPr id="16" name="Picture 15">
            <a:extLst>
              <a:ext uri="{FF2B5EF4-FFF2-40B4-BE49-F238E27FC236}">
                <a16:creationId xmlns:a16="http://schemas.microsoft.com/office/drawing/2014/main" id="{90A873B8-39D7-FA48-8C32-C210D568A2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815" y="6242551"/>
            <a:ext cx="1728279" cy="504529"/>
          </a:xfrm>
          <a:prstGeom prst="rect">
            <a:avLst/>
          </a:prstGeom>
        </p:spPr>
      </p:pic>
      <p:pic>
        <p:nvPicPr>
          <p:cNvPr id="18" name="Picture 2">
            <a:extLst>
              <a:ext uri="{FF2B5EF4-FFF2-40B4-BE49-F238E27FC236}">
                <a16:creationId xmlns:a16="http://schemas.microsoft.com/office/drawing/2014/main" id="{753EBC89-3133-B14D-8E78-C75ABE3DA2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92839" y="6094508"/>
            <a:ext cx="2435058" cy="7634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355" y="1469795"/>
            <a:ext cx="2139810" cy="2086637"/>
          </a:xfrm>
          <a:prstGeom prst="rect">
            <a:avLst/>
          </a:prstGeom>
        </p:spPr>
      </p:pic>
      <p:sp>
        <p:nvSpPr>
          <p:cNvPr id="11" name="Title 1"/>
          <p:cNvSpPr>
            <a:spLocks noGrp="1"/>
          </p:cNvSpPr>
          <p:nvPr>
            <p:ph type="title"/>
          </p:nvPr>
        </p:nvSpPr>
        <p:spPr>
          <a:xfrm>
            <a:off x="252919" y="1123837"/>
            <a:ext cx="2947482" cy="4601183"/>
          </a:xfrm>
        </p:spPr>
        <p:txBody>
          <a:bodyPr/>
          <a:lstStyle/>
          <a:p>
            <a:pPr algn="ctr">
              <a:spcBef>
                <a:spcPts val="1200"/>
              </a:spcBef>
            </a:pPr>
            <a:r>
              <a:rPr lang="en-GB" dirty="0" smtClean="0"/>
              <a:t/>
            </a:r>
            <a:br>
              <a:rPr lang="en-GB" dirty="0" smtClean="0"/>
            </a:br>
            <a:r>
              <a:rPr lang="en-GB" dirty="0"/>
              <a:t/>
            </a:r>
            <a:br>
              <a:rPr lang="en-GB" dirty="0"/>
            </a:br>
            <a:r>
              <a:rPr lang="en-GB" dirty="0" smtClean="0"/>
              <a:t/>
            </a:r>
            <a:br>
              <a:rPr lang="en-GB" dirty="0" smtClean="0"/>
            </a:br>
            <a:r>
              <a:rPr lang="en-GB" sz="4000" dirty="0" smtClean="0"/>
              <a:t>Objectives</a:t>
            </a:r>
            <a:endParaRPr lang="en-GB" sz="4000" dirty="0"/>
          </a:p>
        </p:txBody>
      </p:sp>
      <p:sp>
        <p:nvSpPr>
          <p:cNvPr id="2" name="Rectangle 1"/>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Rectangle 2"/>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Tree>
    <p:extLst>
      <p:ext uri="{BB962C8B-B14F-4D97-AF65-F5344CB8AC3E}">
        <p14:creationId xmlns:p14="http://schemas.microsoft.com/office/powerpoint/2010/main" val="12757011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w Can I Manage the Piles of Magazines &amp; Newspapers I Haven't Gotten Around to Reading?"/>
          <p:cNvPicPr>
            <a:picLocks noChangeAspect="1" noChangeArrowheads="1"/>
          </p:cNvPicPr>
          <p:nvPr/>
        </p:nvPicPr>
        <p:blipFill rotWithShape="1">
          <a:blip r:embed="rId2">
            <a:extLst>
              <a:ext uri="{28A0092B-C50C-407E-A947-70E740481C1C}">
                <a14:useLocalDpi xmlns:a14="http://schemas.microsoft.com/office/drawing/2010/main" val="0"/>
              </a:ext>
            </a:extLst>
          </a:blip>
          <a:srcRect l="13159" t="11978" r="11719"/>
          <a:stretch/>
        </p:blipFill>
        <p:spPr bwMode="auto">
          <a:xfrm>
            <a:off x="548864" y="2332123"/>
            <a:ext cx="3251781" cy="47736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866" y="936987"/>
            <a:ext cx="3959225" cy="39516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18924" y="1069661"/>
            <a:ext cx="4328161" cy="1262462"/>
            <a:chOff x="1790524" y="612058"/>
            <a:chExt cx="4328161" cy="1262462"/>
          </a:xfrm>
        </p:grpSpPr>
        <p:sp>
          <p:nvSpPr>
            <p:cNvPr id="7" name="Rounded Rectangle 6"/>
            <p:cNvSpPr/>
            <p:nvPr/>
          </p:nvSpPr>
          <p:spPr>
            <a:xfrm>
              <a:off x="1790524" y="612058"/>
              <a:ext cx="4254687" cy="126246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790525" y="612058"/>
              <a:ext cx="4328160"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Literature on projected impacts and risks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mostly based on </a:t>
              </a:r>
              <a:endPar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UKCP09</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CORDEX, CMIP5)</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Rounded Rectangle 9"/>
          <p:cNvSpPr/>
          <p:nvPr/>
        </p:nvSpPr>
        <p:spPr>
          <a:xfrm>
            <a:off x="6062866" y="164071"/>
            <a:ext cx="4511039" cy="675137"/>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6560423" y="272406"/>
            <a:ext cx="2964109" cy="4205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smtClean="0">
                <a:ln>
                  <a:noFill/>
                </a:ln>
                <a:solidFill>
                  <a:prstClr val="black"/>
                </a:solidFill>
                <a:effectLst/>
                <a:uLnTx/>
                <a:uFillTx/>
                <a:latin typeface="Calibri" panose="020F0502020204030204"/>
                <a:ea typeface="+mn-ea"/>
                <a:cs typeface="+mn-cs"/>
              </a:rPr>
              <a:t>New analysis</a:t>
            </a: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p:cNvGrpSpPr/>
          <p:nvPr/>
        </p:nvGrpSpPr>
        <p:grpSpPr>
          <a:xfrm>
            <a:off x="9409293" y="4002218"/>
            <a:ext cx="3009452" cy="1451137"/>
            <a:chOff x="9455772" y="3992540"/>
            <a:chExt cx="2964109" cy="1193330"/>
          </a:xfrm>
        </p:grpSpPr>
        <p:sp>
          <p:nvSpPr>
            <p:cNvPr id="12" name="Rounded Rectangle 11"/>
            <p:cNvSpPr/>
            <p:nvPr/>
          </p:nvSpPr>
          <p:spPr>
            <a:xfrm>
              <a:off x="9749468" y="3992540"/>
              <a:ext cx="2376717" cy="10339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9455772" y="4108844"/>
              <a:ext cx="2964109" cy="107702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smtClean="0">
                  <a:ln>
                    <a:noFill/>
                  </a:ln>
                  <a:solidFill>
                    <a:prstClr val="black"/>
                  </a:solidFill>
                  <a:effectLst/>
                  <a:uLnTx/>
                  <a:uFillTx/>
                  <a:latin typeface="Calibri" panose="020F0502020204030204"/>
                  <a:ea typeface="+mn-ea"/>
                  <a:cs typeface="+mn-cs"/>
                </a:rPr>
                <a:t>Water resources, flooding, wildfire, interacting risks</a:t>
              </a: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p:cNvGrpSpPr/>
          <p:nvPr/>
        </p:nvGrpSpPr>
        <p:grpSpPr>
          <a:xfrm>
            <a:off x="3279542" y="4136702"/>
            <a:ext cx="3304427" cy="1628118"/>
            <a:chOff x="9588081" y="3992540"/>
            <a:chExt cx="2699488" cy="1224050"/>
          </a:xfrm>
        </p:grpSpPr>
        <p:sp>
          <p:nvSpPr>
            <p:cNvPr id="17" name="Rounded Rectangle 16"/>
            <p:cNvSpPr/>
            <p:nvPr/>
          </p:nvSpPr>
          <p:spPr>
            <a:xfrm>
              <a:off x="9749468" y="3992540"/>
              <a:ext cx="2376717" cy="10339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9588081" y="4139564"/>
              <a:ext cx="2699488" cy="107702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smtClean="0">
                  <a:ln>
                    <a:noFill/>
                  </a:ln>
                  <a:solidFill>
                    <a:prstClr val="black"/>
                  </a:solidFill>
                  <a:effectLst/>
                  <a:uLnTx/>
                  <a:uFillTx/>
                  <a:latin typeface="Calibri" panose="020F0502020204030204"/>
                  <a:ea typeface="+mn-ea"/>
                  <a:cs typeface="+mn-cs"/>
                </a:rPr>
                <a:t>Comparison of hazards projected in UKCP18 with UKCP09</a:t>
              </a: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 name="Rounded Rectangle 19"/>
          <p:cNvSpPr/>
          <p:nvPr/>
        </p:nvSpPr>
        <p:spPr>
          <a:xfrm>
            <a:off x="9702989" y="5611731"/>
            <a:ext cx="2376717" cy="10339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9702989" y="5611731"/>
            <a:ext cx="2513122" cy="107702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smtClean="0">
                <a:ln>
                  <a:noFill/>
                </a:ln>
                <a:solidFill>
                  <a:prstClr val="black"/>
                </a:solidFill>
                <a:effectLst/>
                <a:uLnTx/>
                <a:uFillTx/>
                <a:latin typeface="Calibri" panose="020F0502020204030204"/>
                <a:ea typeface="+mn-ea"/>
                <a:cs typeface="+mn-cs"/>
              </a:rPr>
              <a:t>Implications of climate tipping points for UK</a:t>
            </a: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6813615" y="5611731"/>
            <a:ext cx="2376717" cy="103392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6813615" y="5611731"/>
            <a:ext cx="2513122" cy="107702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smtClean="0">
                <a:ln>
                  <a:noFill/>
                </a:ln>
                <a:solidFill>
                  <a:prstClr val="black"/>
                </a:solidFill>
                <a:effectLst/>
                <a:uLnTx/>
                <a:uFillTx/>
                <a:latin typeface="Calibri" panose="020F0502020204030204"/>
                <a:ea typeface="+mn-ea"/>
                <a:cs typeface="+mn-cs"/>
              </a:rPr>
              <a:t>Additional input from UKCR programme</a:t>
            </a: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04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3684" b="77050"/>
          <a:stretch/>
        </p:blipFill>
        <p:spPr bwMode="auto">
          <a:xfrm>
            <a:off x="372793" y="1212319"/>
            <a:ext cx="11362007" cy="3466361"/>
          </a:xfrm>
          <a:prstGeom prst="rect">
            <a:avLst/>
          </a:prstGeom>
          <a:noFill/>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0287" t="84477" r="34770" b="9055"/>
          <a:stretch/>
        </p:blipFill>
        <p:spPr bwMode="auto">
          <a:xfrm>
            <a:off x="10813035" y="4937759"/>
            <a:ext cx="1356360" cy="457201"/>
          </a:xfrm>
          <a:prstGeom prst="rect">
            <a:avLst/>
          </a:prstGeom>
          <a:noFill/>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92697" t="-3531" r="1" b="95010"/>
          <a:stretch/>
        </p:blipFill>
        <p:spPr bwMode="auto">
          <a:xfrm>
            <a:off x="8321040" y="4123159"/>
            <a:ext cx="868680" cy="1298047"/>
          </a:xfrm>
          <a:prstGeom prst="rect">
            <a:avLst/>
          </a:prstGeom>
          <a:noFill/>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3157" t="22546" r="96085" b="71192"/>
          <a:stretch/>
        </p:blipFill>
        <p:spPr bwMode="auto">
          <a:xfrm>
            <a:off x="7486523" y="4511040"/>
            <a:ext cx="834517" cy="944880"/>
          </a:xfrm>
          <a:prstGeom prst="rect">
            <a:avLst/>
          </a:prstGeom>
          <a:noFill/>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65698" t="17813" r="32106" b="77050"/>
          <a:stretch/>
        </p:blipFill>
        <p:spPr bwMode="auto">
          <a:xfrm>
            <a:off x="11628121" y="4206240"/>
            <a:ext cx="259080" cy="775862"/>
          </a:xfrm>
          <a:prstGeom prst="rect">
            <a:avLst/>
          </a:prstGeom>
          <a:noFill/>
        </p:spPr>
      </p:pic>
      <p:sp>
        <p:nvSpPr>
          <p:cNvPr id="2" name="Rectangle 1"/>
          <p:cNvSpPr/>
          <p:nvPr/>
        </p:nvSpPr>
        <p:spPr>
          <a:xfrm>
            <a:off x="372793" y="3307080"/>
            <a:ext cx="11796602" cy="2392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7147559" y="3276600"/>
            <a:ext cx="5113275" cy="307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7117079" y="2651760"/>
            <a:ext cx="1325881" cy="196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0363201" y="2612971"/>
            <a:ext cx="563879" cy="196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51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3684" b="77050"/>
          <a:stretch/>
        </p:blipFill>
        <p:spPr bwMode="auto">
          <a:xfrm>
            <a:off x="372793" y="1212319"/>
            <a:ext cx="11362007" cy="3466361"/>
          </a:xfrm>
          <a:prstGeom prst="rect">
            <a:avLst/>
          </a:prstGeom>
          <a:noFill/>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0287" t="84477" r="34770" b="9055"/>
          <a:stretch/>
        </p:blipFill>
        <p:spPr bwMode="auto">
          <a:xfrm>
            <a:off x="10813035" y="4937759"/>
            <a:ext cx="1356360" cy="457201"/>
          </a:xfrm>
          <a:prstGeom prst="rect">
            <a:avLst/>
          </a:prstGeom>
          <a:noFill/>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92697" t="-3531" r="1" b="95010"/>
          <a:stretch/>
        </p:blipFill>
        <p:spPr bwMode="auto">
          <a:xfrm>
            <a:off x="8321040" y="4123159"/>
            <a:ext cx="868680" cy="1298047"/>
          </a:xfrm>
          <a:prstGeom prst="rect">
            <a:avLst/>
          </a:prstGeom>
          <a:noFill/>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3157" t="22546" r="96085" b="71192"/>
          <a:stretch/>
        </p:blipFill>
        <p:spPr bwMode="auto">
          <a:xfrm>
            <a:off x="7486523" y="4511040"/>
            <a:ext cx="834517" cy="944880"/>
          </a:xfrm>
          <a:prstGeom prst="rect">
            <a:avLst/>
          </a:prstGeom>
          <a:noFill/>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65698" t="17813" r="32106" b="77050"/>
          <a:stretch/>
        </p:blipFill>
        <p:spPr bwMode="auto">
          <a:xfrm>
            <a:off x="11628121" y="4206240"/>
            <a:ext cx="259080" cy="775862"/>
          </a:xfrm>
          <a:prstGeom prst="rect">
            <a:avLst/>
          </a:prstGeom>
          <a:noFill/>
        </p:spPr>
      </p:pic>
      <p:sp>
        <p:nvSpPr>
          <p:cNvPr id="11" name="Rectangle 10"/>
          <p:cNvSpPr/>
          <p:nvPr/>
        </p:nvSpPr>
        <p:spPr>
          <a:xfrm>
            <a:off x="7147559" y="3337560"/>
            <a:ext cx="5113275" cy="3017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7117079" y="2644970"/>
            <a:ext cx="1325881" cy="1927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10363201" y="2651901"/>
            <a:ext cx="563879" cy="1927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372793" y="3992880"/>
            <a:ext cx="12040441"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79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3684" b="77050"/>
          <a:stretch/>
        </p:blipFill>
        <p:spPr bwMode="auto">
          <a:xfrm>
            <a:off x="372793" y="1212319"/>
            <a:ext cx="11362007" cy="3466361"/>
          </a:xfrm>
          <a:prstGeom prst="rect">
            <a:avLst/>
          </a:prstGeom>
          <a:noFill/>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0287" t="84477" r="34770" b="9055"/>
          <a:stretch/>
        </p:blipFill>
        <p:spPr bwMode="auto">
          <a:xfrm>
            <a:off x="10813035" y="4937759"/>
            <a:ext cx="1356360" cy="457201"/>
          </a:xfrm>
          <a:prstGeom prst="rect">
            <a:avLst/>
          </a:prstGeom>
          <a:noFill/>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92697" t="-3531" r="1" b="95010"/>
          <a:stretch/>
        </p:blipFill>
        <p:spPr bwMode="auto">
          <a:xfrm>
            <a:off x="8321040" y="4123159"/>
            <a:ext cx="868680" cy="1298047"/>
          </a:xfrm>
          <a:prstGeom prst="rect">
            <a:avLst/>
          </a:prstGeom>
          <a:noFill/>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3157" t="22546" r="96085" b="71192"/>
          <a:stretch/>
        </p:blipFill>
        <p:spPr bwMode="auto">
          <a:xfrm>
            <a:off x="7486523" y="4511040"/>
            <a:ext cx="834517" cy="944880"/>
          </a:xfrm>
          <a:prstGeom prst="rect">
            <a:avLst/>
          </a:prstGeom>
          <a:noFill/>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65698" t="17813" r="32106" b="77050"/>
          <a:stretch/>
        </p:blipFill>
        <p:spPr bwMode="auto">
          <a:xfrm>
            <a:off x="11628121" y="4206240"/>
            <a:ext cx="259080" cy="775862"/>
          </a:xfrm>
          <a:prstGeom prst="rect">
            <a:avLst/>
          </a:prstGeom>
          <a:noFill/>
        </p:spPr>
      </p:pic>
      <p:sp>
        <p:nvSpPr>
          <p:cNvPr id="11" name="Rectangle 10"/>
          <p:cNvSpPr/>
          <p:nvPr/>
        </p:nvSpPr>
        <p:spPr>
          <a:xfrm>
            <a:off x="7147559" y="3337560"/>
            <a:ext cx="5113275" cy="3017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7117079" y="2644970"/>
            <a:ext cx="1325881" cy="1927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10363201" y="2651901"/>
            <a:ext cx="563879" cy="1927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12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3684" b="77050"/>
          <a:stretch/>
        </p:blipFill>
        <p:spPr bwMode="auto">
          <a:xfrm>
            <a:off x="372793" y="1212319"/>
            <a:ext cx="11362007" cy="3466361"/>
          </a:xfrm>
          <a:prstGeom prst="rect">
            <a:avLst/>
          </a:prstGeom>
          <a:noFill/>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0287" t="84477" r="34770" b="9055"/>
          <a:stretch/>
        </p:blipFill>
        <p:spPr bwMode="auto">
          <a:xfrm>
            <a:off x="10813035" y="4937759"/>
            <a:ext cx="1356360" cy="457201"/>
          </a:xfrm>
          <a:prstGeom prst="rect">
            <a:avLst/>
          </a:prstGeom>
          <a:noFill/>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92697" t="-3531" r="1" b="95010"/>
          <a:stretch/>
        </p:blipFill>
        <p:spPr bwMode="auto">
          <a:xfrm>
            <a:off x="8321040" y="4123159"/>
            <a:ext cx="868680" cy="1298047"/>
          </a:xfrm>
          <a:prstGeom prst="rect">
            <a:avLst/>
          </a:prstGeom>
          <a:noFill/>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3157" t="22546" r="96085" b="71192"/>
          <a:stretch/>
        </p:blipFill>
        <p:spPr bwMode="auto">
          <a:xfrm>
            <a:off x="7486523" y="4511040"/>
            <a:ext cx="834517" cy="944880"/>
          </a:xfrm>
          <a:prstGeom prst="rect">
            <a:avLst/>
          </a:prstGeom>
          <a:noFill/>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65698" t="17813" r="32106" b="77050"/>
          <a:stretch/>
        </p:blipFill>
        <p:spPr bwMode="auto">
          <a:xfrm>
            <a:off x="11628121" y="4206240"/>
            <a:ext cx="259080" cy="775862"/>
          </a:xfrm>
          <a:prstGeom prst="rect">
            <a:avLst/>
          </a:prstGeom>
          <a:noFill/>
        </p:spPr>
      </p:pic>
    </p:spTree>
    <p:extLst>
      <p:ext uri="{BB962C8B-B14F-4D97-AF65-F5344CB8AC3E}">
        <p14:creationId xmlns:p14="http://schemas.microsoft.com/office/powerpoint/2010/main" val="321000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3684" b="77050"/>
          <a:stretch/>
        </p:blipFill>
        <p:spPr bwMode="auto">
          <a:xfrm>
            <a:off x="372793" y="1212319"/>
            <a:ext cx="11362007" cy="3466361"/>
          </a:xfrm>
          <a:prstGeom prst="rect">
            <a:avLst/>
          </a:prstGeom>
          <a:noFill/>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0287" t="84477" r="34770" b="9055"/>
          <a:stretch/>
        </p:blipFill>
        <p:spPr bwMode="auto">
          <a:xfrm>
            <a:off x="10813035" y="4937759"/>
            <a:ext cx="1356360" cy="457201"/>
          </a:xfrm>
          <a:prstGeom prst="rect">
            <a:avLst/>
          </a:prstGeom>
          <a:noFill/>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92697" t="-3531" r="1" b="95010"/>
          <a:stretch/>
        </p:blipFill>
        <p:spPr bwMode="auto">
          <a:xfrm>
            <a:off x="8321040" y="4123159"/>
            <a:ext cx="868680" cy="1298047"/>
          </a:xfrm>
          <a:prstGeom prst="rect">
            <a:avLst/>
          </a:prstGeom>
          <a:noFill/>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3157" t="22546" r="96085" b="71192"/>
          <a:stretch/>
        </p:blipFill>
        <p:spPr bwMode="auto">
          <a:xfrm>
            <a:off x="7486523" y="4511040"/>
            <a:ext cx="834517" cy="944880"/>
          </a:xfrm>
          <a:prstGeom prst="rect">
            <a:avLst/>
          </a:prstGeom>
          <a:noFill/>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65698" t="17813" r="32106" b="77050"/>
          <a:stretch/>
        </p:blipFill>
        <p:spPr bwMode="auto">
          <a:xfrm>
            <a:off x="11628121" y="4206240"/>
            <a:ext cx="259080" cy="775862"/>
          </a:xfrm>
          <a:prstGeom prst="rect">
            <a:avLst/>
          </a:prstGeom>
          <a:noFill/>
        </p:spPr>
      </p:pic>
    </p:spTree>
    <p:extLst>
      <p:ext uri="{BB962C8B-B14F-4D97-AF65-F5344CB8AC3E}">
        <p14:creationId xmlns:p14="http://schemas.microsoft.com/office/powerpoint/2010/main" val="196004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22709" b="56613"/>
          <a:stretch/>
        </p:blipFill>
        <p:spPr bwMode="auto">
          <a:xfrm>
            <a:off x="300592" y="1828799"/>
            <a:ext cx="11743091" cy="3108961"/>
          </a:xfrm>
          <a:prstGeom prst="rect">
            <a:avLst/>
          </a:prstGeom>
          <a:noFill/>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0287" t="84477" r="34770" b="9055"/>
          <a:stretch/>
        </p:blipFill>
        <p:spPr bwMode="auto">
          <a:xfrm>
            <a:off x="10660635" y="5669279"/>
            <a:ext cx="1356360" cy="457201"/>
          </a:xfrm>
          <a:prstGeom prst="rect">
            <a:avLst/>
          </a:prstGeom>
          <a:noFill/>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5698" t="17813" r="32106" b="77050"/>
          <a:stretch/>
        </p:blipFill>
        <p:spPr bwMode="auto">
          <a:xfrm>
            <a:off x="11475721" y="4937760"/>
            <a:ext cx="259080" cy="775862"/>
          </a:xfrm>
          <a:prstGeom prst="rect">
            <a:avLst/>
          </a:prstGeom>
          <a:noFill/>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3465" r="96581" b="50957"/>
          <a:stretch/>
        </p:blipFill>
        <p:spPr bwMode="auto">
          <a:xfrm>
            <a:off x="8694675" y="4968239"/>
            <a:ext cx="321051" cy="670560"/>
          </a:xfrm>
          <a:prstGeom prst="rect">
            <a:avLst/>
          </a:prstGeom>
          <a:noFill/>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91722" t="43465" r="5194" b="51211"/>
          <a:stretch/>
        </p:blipFill>
        <p:spPr bwMode="auto">
          <a:xfrm>
            <a:off x="9006840" y="4968240"/>
            <a:ext cx="289560" cy="640079"/>
          </a:xfrm>
          <a:prstGeom prst="rect">
            <a:avLst/>
          </a:prstGeom>
          <a:noFill/>
        </p:spPr>
      </p:pic>
    </p:spTree>
    <p:extLst>
      <p:ext uri="{BB962C8B-B14F-4D97-AF65-F5344CB8AC3E}">
        <p14:creationId xmlns:p14="http://schemas.microsoft.com/office/powerpoint/2010/main" val="72409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96478" y="39133"/>
            <a:ext cx="2694971" cy="179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8225" y="16842"/>
            <a:ext cx="2024901" cy="134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7508" y="2901338"/>
            <a:ext cx="2842640" cy="138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4381" y="2537569"/>
            <a:ext cx="1500186" cy="15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61910" y="-73065"/>
            <a:ext cx="1770060" cy="177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4"/>
          <p:cNvSpPr>
            <a:spLocks noGrp="1"/>
          </p:cNvSpPr>
          <p:nvPr/>
        </p:nvSpPr>
        <p:spPr bwMode="auto">
          <a:xfrm>
            <a:off x="10718006" y="6284383"/>
            <a:ext cx="645584" cy="301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GB"/>
            </a:defPPr>
            <a:lvl1pPr algn="r" defTabSz="457200" rtl="0" eaLnBrk="0" fontAlgn="base" hangingPunct="0">
              <a:lnSpc>
                <a:spcPct val="90000"/>
              </a:lnSpc>
              <a:spcBef>
                <a:spcPts val="1000"/>
              </a:spcBef>
              <a:spcAft>
                <a:spcPct val="0"/>
              </a:spcAft>
              <a:buFont typeface="Arial" panose="020B0604020202020204" pitchFamily="34" charset="0"/>
              <a:buNone/>
              <a:defRPr lang="en-GB" altLang="en-US" sz="1200" kern="1200">
                <a:solidFill>
                  <a:schemeClr val="accent2"/>
                </a:solidFill>
                <a:latin typeface="Ebrima" panose="02000000000000000000" pitchFamily="2" charset="0"/>
                <a:ea typeface="Ebrima" panose="02000000000000000000" pitchFamily="2" charset="0"/>
                <a:cs typeface="Ebrima" panose="02000000000000000000" pitchFamily="2"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r" defTabSz="457200" rtl="0" eaLnBrk="0" fontAlgn="base" latinLnBrk="0" hangingPunct="0">
              <a:lnSpc>
                <a:spcPct val="90000"/>
              </a:lnSpc>
              <a:spcBef>
                <a:spcPts val="1000"/>
              </a:spcBef>
              <a:spcAft>
                <a:spcPct val="0"/>
              </a:spcAft>
              <a:buClrTx/>
              <a:buSzTx/>
              <a:buFont typeface="Arial" panose="020B0604020202020204" pitchFamily="34" charset="0"/>
              <a:buNone/>
              <a:tabLst/>
              <a:defRPr/>
            </a:pPr>
            <a:fld id="{98F2010E-290D-414B-99E0-3087CB63EA6D}" type="slidenum">
              <a:rPr kumimoji="0" lang="en-GB" altLang="en-US" sz="1200" b="0" i="0" u="none" strike="noStrike" kern="1200" cap="none" spc="0" normalizeH="0" baseline="0" noProof="0" smtClean="0">
                <a:ln>
                  <a:noFill/>
                </a:ln>
                <a:solidFill>
                  <a:srgbClr val="7E8082"/>
                </a:solidFill>
                <a:effectLst/>
                <a:uLnTx/>
                <a:uFillTx/>
                <a:latin typeface="Ebrima" panose="02000000000000000000" pitchFamily="2" charset="0"/>
                <a:ea typeface="Ebrima" panose="02000000000000000000" pitchFamily="2" charset="0"/>
                <a:cs typeface="Arial" panose="020B0604020202020204" pitchFamily="34" charset="0"/>
              </a:rPr>
              <a:pPr marL="0" marR="0" lvl="0" indent="0" algn="r" defTabSz="457200" rtl="0" eaLnBrk="0" fontAlgn="base" latinLnBrk="0" hangingPunct="0">
                <a:lnSpc>
                  <a:spcPct val="90000"/>
                </a:lnSpc>
                <a:spcBef>
                  <a:spcPts val="1000"/>
                </a:spcBef>
                <a:spcAft>
                  <a:spcPct val="0"/>
                </a:spcAft>
                <a:buClrTx/>
                <a:buSzTx/>
                <a:buFont typeface="Arial" panose="020B0604020202020204" pitchFamily="34" charset="0"/>
                <a:buNone/>
                <a:tabLst/>
                <a:defRPr/>
              </a:pPr>
              <a:t>57</a:t>
            </a:fld>
            <a:endParaRPr kumimoji="0" lang="en-GB" altLang="en-US" sz="1200" b="0" i="0" u="none" strike="noStrike" kern="1200" cap="none" spc="0" normalizeH="0" baseline="0" noProof="0" smtClean="0">
              <a:ln>
                <a:noFill/>
              </a:ln>
              <a:solidFill>
                <a:srgbClr val="7E8082"/>
              </a:solidFill>
              <a:effectLst/>
              <a:uLnTx/>
              <a:uFillTx/>
              <a:latin typeface="Ebrima" panose="02000000000000000000" pitchFamily="2" charset="0"/>
              <a:ea typeface="Ebrima" panose="02000000000000000000" pitchFamily="2" charset="0"/>
              <a:cs typeface="Arial" panose="020B0604020202020204" pitchFamily="34" charset="0"/>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1826" y="1133735"/>
            <a:ext cx="1384301" cy="138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47651" y="4800439"/>
            <a:ext cx="2486312" cy="55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15189" y="2483617"/>
            <a:ext cx="2934129" cy="76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264387" y="1329793"/>
            <a:ext cx="1195915" cy="119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405547" y="2087031"/>
            <a:ext cx="1247247" cy="124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561320" y="1755238"/>
            <a:ext cx="802270" cy="120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718006" y="3188840"/>
            <a:ext cx="1095375" cy="109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31994" y="5802522"/>
            <a:ext cx="1639872" cy="61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92822" y="4119377"/>
            <a:ext cx="884238" cy="88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214821" y="4540436"/>
            <a:ext cx="1481139" cy="104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64630" y="4517786"/>
            <a:ext cx="2362684" cy="69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954462" y="3506396"/>
            <a:ext cx="3727610" cy="7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8400739" y="5324136"/>
            <a:ext cx="1346201" cy="122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18160" y="5650733"/>
            <a:ext cx="1543738" cy="83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641962" y="5778124"/>
            <a:ext cx="2944863" cy="70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2732725" y="1492300"/>
            <a:ext cx="3182186"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898695" y="1427213"/>
            <a:ext cx="892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4641962" y="5216287"/>
            <a:ext cx="1460776" cy="56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054939" y="5322880"/>
            <a:ext cx="2093862" cy="9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61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43465" b="5826"/>
          <a:stretch/>
        </p:blipFill>
        <p:spPr bwMode="auto">
          <a:xfrm>
            <a:off x="2391669" y="411480"/>
            <a:ext cx="9388851" cy="6095999"/>
          </a:xfrm>
          <a:prstGeom prst="rect">
            <a:avLst/>
          </a:prstGeom>
          <a:noFill/>
        </p:spPr>
      </p:pic>
      <p:sp>
        <p:nvSpPr>
          <p:cNvPr id="4" name="Rectangle 3"/>
          <p:cNvSpPr/>
          <p:nvPr/>
        </p:nvSpPr>
        <p:spPr>
          <a:xfrm>
            <a:off x="98473" y="5806440"/>
            <a:ext cx="12040441"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9784080" y="5775960"/>
            <a:ext cx="2110994"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8275320" y="5791200"/>
            <a:ext cx="2110994"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66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43465" b="5826"/>
          <a:stretch/>
        </p:blipFill>
        <p:spPr bwMode="auto">
          <a:xfrm>
            <a:off x="2391669" y="411480"/>
            <a:ext cx="9388851" cy="6095999"/>
          </a:xfrm>
          <a:prstGeom prst="rect">
            <a:avLst/>
          </a:prstGeom>
          <a:noFill/>
        </p:spPr>
      </p:pic>
    </p:spTree>
    <p:extLst>
      <p:ext uri="{BB962C8B-B14F-4D97-AF65-F5344CB8AC3E}">
        <p14:creationId xmlns:p14="http://schemas.microsoft.com/office/powerpoint/2010/main" val="181517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B5B8CD-0306-472B-9377-507B80DE65DD}"/>
              </a:ext>
            </a:extLst>
          </p:cNvPr>
          <p:cNvSpPr/>
          <p:nvPr/>
        </p:nvSpPr>
        <p:spPr>
          <a:xfrm>
            <a:off x="0" y="1485285"/>
            <a:ext cx="12192000" cy="46060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870642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Special Issue of Climate Risk Management</a:t>
            </a:r>
            <a:endParaRPr kumimoji="0" lang="en-GB" sz="36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sp>
        <p:nvSpPr>
          <p:cNvPr id="11" name="Content Placeholder 2">
            <a:extLst>
              <a:ext uri="{FF2B5EF4-FFF2-40B4-BE49-F238E27FC236}">
                <a16:creationId xmlns:a16="http://schemas.microsoft.com/office/drawing/2014/main" id="{B897E649-D4C6-4D43-89F6-5AC84999E5F8}"/>
              </a:ext>
            </a:extLst>
          </p:cNvPr>
          <p:cNvSpPr txBox="1">
            <a:spLocks/>
          </p:cNvSpPr>
          <p:nvPr/>
        </p:nvSpPr>
        <p:spPr>
          <a:xfrm>
            <a:off x="1" y="1485285"/>
            <a:ext cx="8856030" cy="4586068"/>
          </a:xfrm>
          <a:prstGeom prst="rect">
            <a:avLst/>
          </a:prstGeom>
          <a:solidFill>
            <a:schemeClr val="bg1">
              <a:lumMod val="95000"/>
            </a:schemeClr>
          </a:solidFill>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182880" marR="0" lvl="0" indent="-182880" algn="l" defTabSz="914400" rtl="0" eaLnBrk="1" fontAlgn="auto" latinLnBrk="0" hangingPunct="1">
              <a:lnSpc>
                <a:spcPct val="100000"/>
              </a:lnSpc>
              <a:spcBef>
                <a:spcPts val="1200"/>
              </a:spcBef>
              <a:spcAft>
                <a:spcPts val="0"/>
              </a:spcAft>
              <a:buClr>
                <a:srgbClr val="40BAD2"/>
              </a:buClr>
              <a:buSzTx/>
              <a:buFont typeface="Wingdings 2" pitchFamily="18" charset="2"/>
              <a:buChar char=""/>
              <a:tabLst/>
              <a:defRPr/>
            </a:pPr>
            <a:r>
              <a:rPr kumimoji="0" lang="en-GB" sz="2800" b="0" i="0" u="none" strike="noStrike" kern="1200" cap="none" spc="0" normalizeH="0" baseline="0" noProof="0" dirty="0">
                <a:ln>
                  <a:noFill/>
                </a:ln>
                <a:solidFill>
                  <a:srgbClr val="40BAD2">
                    <a:lumMod val="50000"/>
                  </a:srgbClr>
                </a:solidFill>
                <a:effectLst/>
                <a:uLnTx/>
                <a:uFillTx/>
                <a:latin typeface="Corbel" panose="020B0503020204020204" pitchFamily="34" charset="0"/>
                <a:ea typeface="+mn-ea"/>
                <a:cs typeface="+mn-cs"/>
              </a:rPr>
              <a:t>Call for papers on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UK Climate Risk Assessment and Management</a:t>
            </a:r>
            <a:r>
              <a:rPr kumimoji="0" lang="en-GB" sz="2800" b="0" i="0" u="none" strike="noStrike" kern="1200" cap="none" spc="0" normalizeH="0" baseline="0" noProof="0" dirty="0">
                <a:ln>
                  <a:noFill/>
                </a:ln>
                <a:solidFill>
                  <a:srgbClr val="40BAD2">
                    <a:lumMod val="50000"/>
                  </a:srgbClr>
                </a:solidFill>
                <a:effectLst/>
                <a:uLnTx/>
                <a:uFillTx/>
                <a:latin typeface="Corbel" panose="020B0503020204020204" pitchFamily="34" charset="0"/>
                <a:ea typeface="+mn-ea"/>
                <a:cs typeface="+mn-cs"/>
              </a:rPr>
              <a:t>” for a </a:t>
            </a:r>
            <a:r>
              <a:rPr kumimoji="0" lang="en-GB" sz="2800" b="1" i="0" strike="noStrike" kern="1200" cap="none" spc="0" normalizeH="0" baseline="0" noProof="0" dirty="0">
                <a:ln>
                  <a:noFill/>
                </a:ln>
                <a:solidFill>
                  <a:srgbClr val="40BAD2">
                    <a:lumMod val="50000"/>
                  </a:srgbClr>
                </a:solidFill>
                <a:effectLst/>
                <a:uLnTx/>
                <a:uFillTx/>
                <a:latin typeface="Corbel" panose="020B0503020204020204" pitchFamily="34" charset="0"/>
                <a:ea typeface="+mn-ea"/>
                <a:cs typeface="+mn-cs"/>
              </a:rPr>
              <a:t>Special Issue of Climate Risk Management. </a:t>
            </a:r>
          </a:p>
          <a:p>
            <a:pPr marL="182880" marR="0" lvl="0" indent="-182880" algn="l" defTabSz="914400" rtl="0" eaLnBrk="1" fontAlgn="auto" latinLnBrk="0" hangingPunct="1">
              <a:lnSpc>
                <a:spcPct val="100000"/>
              </a:lnSpc>
              <a:spcBef>
                <a:spcPts val="1200"/>
              </a:spcBef>
              <a:spcAft>
                <a:spcPts val="0"/>
              </a:spcAft>
              <a:buClr>
                <a:srgbClr val="40BAD2"/>
              </a:buClr>
              <a:buSzTx/>
              <a:buFont typeface="Wingdings 2" pitchFamily="18" charset="2"/>
              <a:buChar char=""/>
              <a:tabLst/>
              <a:defRPr/>
            </a:pPr>
            <a:r>
              <a:rPr kumimoji="0" lang="en-GB" sz="2400" b="0" i="0" u="none" strike="noStrike" kern="1200" cap="none" spc="0" normalizeH="0" baseline="0" noProof="0" dirty="0">
                <a:ln>
                  <a:noFill/>
                </a:ln>
                <a:solidFill>
                  <a:srgbClr val="40BAD2">
                    <a:lumMod val="50000"/>
                  </a:srgbClr>
                </a:solidFill>
                <a:effectLst/>
                <a:uLnTx/>
                <a:uFillTx/>
                <a:latin typeface="Corbel" panose="020B0503020204020204" pitchFamily="34" charset="0"/>
                <a:ea typeface="+mn-ea"/>
                <a:cs typeface="+mn-cs"/>
              </a:rPr>
              <a:t>Guest edited by </a:t>
            </a:r>
            <a:r>
              <a:rPr kumimoji="0" lang="en-GB" sz="2400" b="1" i="0" u="none" strike="noStrike" kern="1200" cap="none" spc="0" normalizeH="0" baseline="0" noProof="0" dirty="0">
                <a:ln>
                  <a:noFill/>
                </a:ln>
                <a:solidFill>
                  <a:srgbClr val="40BAD2">
                    <a:lumMod val="50000"/>
                  </a:srgbClr>
                </a:solidFill>
                <a:effectLst/>
                <a:uLnTx/>
                <a:uFillTx/>
                <a:latin typeface="Corbel" panose="020B0503020204020204" pitchFamily="34" charset="0"/>
                <a:ea typeface="+mn-ea"/>
                <a:cs typeface="+mn-cs"/>
              </a:rPr>
              <a:t>Suraje Dessai </a:t>
            </a:r>
            <a:r>
              <a:rPr kumimoji="0" lang="en-GB" sz="2400" b="0" i="0" u="none" strike="noStrike" kern="1200" cap="none" spc="0" normalizeH="0" baseline="0" noProof="0" dirty="0">
                <a:ln>
                  <a:noFill/>
                </a:ln>
                <a:solidFill>
                  <a:srgbClr val="40BAD2">
                    <a:lumMod val="50000"/>
                  </a:srgbClr>
                </a:solidFill>
                <a:effectLst/>
                <a:uLnTx/>
                <a:uFillTx/>
                <a:latin typeface="Corbel" panose="020B0503020204020204" pitchFamily="34" charset="0"/>
                <a:ea typeface="+mn-ea"/>
                <a:cs typeface="+mn-cs"/>
              </a:rPr>
              <a:t>(Leeds), </a:t>
            </a:r>
            <a:r>
              <a:rPr kumimoji="0" lang="en-GB" sz="2400" b="1" i="0" u="none" strike="noStrike" kern="1200" cap="none" spc="0" normalizeH="0" baseline="0" noProof="0" dirty="0">
                <a:ln>
                  <a:noFill/>
                </a:ln>
                <a:solidFill>
                  <a:srgbClr val="40BAD2">
                    <a:lumMod val="50000"/>
                  </a:srgbClr>
                </a:solidFill>
                <a:effectLst/>
                <a:uLnTx/>
                <a:uFillTx/>
                <a:latin typeface="Corbel" panose="020B0503020204020204" pitchFamily="34" charset="0"/>
                <a:ea typeface="+mn-ea"/>
                <a:cs typeface="+mn-cs"/>
              </a:rPr>
              <a:t>Hayley Fowler </a:t>
            </a:r>
            <a:r>
              <a:rPr kumimoji="0" lang="en-GB" sz="2400" b="0" i="0" u="none" strike="noStrike" kern="1200" cap="none" spc="0" normalizeH="0" baseline="0" noProof="0" dirty="0">
                <a:ln>
                  <a:noFill/>
                </a:ln>
                <a:solidFill>
                  <a:srgbClr val="40BAD2">
                    <a:lumMod val="50000"/>
                  </a:srgbClr>
                </a:solidFill>
                <a:effectLst/>
                <a:uLnTx/>
                <a:uFillTx/>
                <a:latin typeface="Corbel" panose="020B0503020204020204" pitchFamily="34" charset="0"/>
                <a:ea typeface="+mn-ea"/>
                <a:cs typeface="+mn-cs"/>
              </a:rPr>
              <a:t>(Newcastle), </a:t>
            </a:r>
            <a:r>
              <a:rPr kumimoji="0" lang="en-GB" sz="2400" b="1" i="0" u="none" strike="noStrike" kern="1200" cap="none" spc="0" normalizeH="0" baseline="0" noProof="0" dirty="0">
                <a:ln>
                  <a:noFill/>
                </a:ln>
                <a:solidFill>
                  <a:srgbClr val="40BAD2">
                    <a:lumMod val="50000"/>
                  </a:srgbClr>
                </a:solidFill>
                <a:effectLst/>
                <a:uLnTx/>
                <a:uFillTx/>
                <a:latin typeface="Corbel" panose="020B0503020204020204" pitchFamily="34" charset="0"/>
                <a:ea typeface="+mn-ea"/>
                <a:cs typeface="+mn-cs"/>
              </a:rPr>
              <a:t>Jim Hall </a:t>
            </a:r>
            <a:r>
              <a:rPr kumimoji="0" lang="en-GB" sz="2400" b="0" i="0" u="none" strike="noStrike" kern="1200" cap="none" spc="0" normalizeH="0" baseline="0" noProof="0" dirty="0">
                <a:ln>
                  <a:noFill/>
                </a:ln>
                <a:solidFill>
                  <a:srgbClr val="40BAD2">
                    <a:lumMod val="50000"/>
                  </a:srgbClr>
                </a:solidFill>
                <a:effectLst/>
                <a:uLnTx/>
                <a:uFillTx/>
                <a:latin typeface="Corbel" panose="020B0503020204020204" pitchFamily="34" charset="0"/>
                <a:ea typeface="+mn-ea"/>
                <a:cs typeface="+mn-cs"/>
              </a:rPr>
              <a:t>(Oxford) and </a:t>
            </a:r>
            <a:r>
              <a:rPr kumimoji="0" lang="en-GB" sz="2400" b="1" i="0" u="none" strike="noStrike" kern="1200" cap="none" spc="0" normalizeH="0" baseline="0" noProof="0" dirty="0">
                <a:ln>
                  <a:noFill/>
                </a:ln>
                <a:solidFill>
                  <a:srgbClr val="40BAD2">
                    <a:lumMod val="50000"/>
                  </a:srgbClr>
                </a:solidFill>
                <a:effectLst/>
                <a:uLnTx/>
                <a:uFillTx/>
                <a:latin typeface="Corbel" panose="020B0503020204020204" pitchFamily="34" charset="0"/>
                <a:ea typeface="+mn-ea"/>
                <a:cs typeface="+mn-cs"/>
              </a:rPr>
              <a:t>Dann Mitchell </a:t>
            </a:r>
            <a:r>
              <a:rPr kumimoji="0" lang="en-GB" sz="2400" b="0" i="0" u="none" strike="noStrike" kern="1200" cap="none" spc="0" normalizeH="0" baseline="0" noProof="0" dirty="0">
                <a:ln>
                  <a:noFill/>
                </a:ln>
                <a:solidFill>
                  <a:srgbClr val="40BAD2">
                    <a:lumMod val="50000"/>
                  </a:srgbClr>
                </a:solidFill>
                <a:effectLst/>
                <a:uLnTx/>
                <a:uFillTx/>
                <a:latin typeface="Corbel" panose="020B0503020204020204" pitchFamily="34" charset="0"/>
                <a:ea typeface="+mn-ea"/>
                <a:cs typeface="+mn-cs"/>
              </a:rPr>
              <a:t>(Bristol). </a:t>
            </a:r>
          </a:p>
          <a:p>
            <a:pPr marL="182880" marR="0" lvl="0" indent="-182880" algn="l" defTabSz="914400" rtl="0" eaLnBrk="1" fontAlgn="auto" latinLnBrk="0" hangingPunct="1">
              <a:lnSpc>
                <a:spcPct val="100000"/>
              </a:lnSpc>
              <a:spcBef>
                <a:spcPts val="1200"/>
              </a:spcBef>
              <a:spcAft>
                <a:spcPts val="0"/>
              </a:spcAft>
              <a:buClr>
                <a:srgbClr val="40BAD2"/>
              </a:buClr>
              <a:buSzTx/>
              <a:buFont typeface="Wingdings 2" pitchFamily="18" charset="2"/>
              <a:buChar char=""/>
              <a:tabLst/>
              <a:defRPr/>
            </a:pPr>
            <a:r>
              <a:rPr kumimoji="0" lang="en-GB" sz="2800" b="0" i="0" u="none" strike="noStrike" kern="1200" cap="none" spc="0" normalizeH="0" baseline="0" noProof="0" dirty="0">
                <a:ln>
                  <a:noFill/>
                </a:ln>
                <a:solidFill>
                  <a:srgbClr val="40BAD2">
                    <a:lumMod val="50000"/>
                  </a:srgbClr>
                </a:solidFill>
                <a:effectLst/>
                <a:uLnTx/>
                <a:uFillTx/>
                <a:latin typeface="Corbel" panose="020B0503020204020204" pitchFamily="34" charset="0"/>
                <a:ea typeface="+mn-ea"/>
                <a:cs typeface="+mn-cs"/>
              </a:rPr>
              <a:t>Multi- and inter-disciplinary and practitioner-led research</a:t>
            </a:r>
          </a:p>
          <a:p>
            <a:pPr marL="182880" marR="0" lvl="0" indent="-182880" algn="l" defTabSz="914400" rtl="0" eaLnBrk="1" fontAlgn="auto" latinLnBrk="0" hangingPunct="1">
              <a:lnSpc>
                <a:spcPct val="100000"/>
              </a:lnSpc>
              <a:spcBef>
                <a:spcPts val="1200"/>
              </a:spcBef>
              <a:spcAft>
                <a:spcPts val="0"/>
              </a:spcAft>
              <a:buClr>
                <a:srgbClr val="40BAD2"/>
              </a:buClr>
              <a:buSzTx/>
              <a:buFont typeface="Wingdings 2" pitchFamily="18" charset="2"/>
              <a:buChar char=""/>
              <a:tabLst/>
              <a:defRPr/>
            </a:pPr>
            <a:r>
              <a:rPr kumimoji="0" lang="en-GB" sz="2800" b="0" i="0" u="none" strike="noStrike" kern="1200" cap="none" spc="0" normalizeH="0" baseline="0" noProof="0" dirty="0">
                <a:ln>
                  <a:noFill/>
                </a:ln>
                <a:solidFill>
                  <a:srgbClr val="40BAD2">
                    <a:lumMod val="50000"/>
                  </a:srgbClr>
                </a:solidFill>
                <a:effectLst/>
                <a:uLnTx/>
                <a:uFillTx/>
                <a:latin typeface="Corbel" panose="020B0503020204020204" pitchFamily="34" charset="0"/>
                <a:ea typeface="+mn-ea"/>
                <a:cs typeface="+mn-cs"/>
              </a:rPr>
              <a:t>Deadline: </a:t>
            </a:r>
            <a:r>
              <a:rPr kumimoji="0" lang="en-GB" sz="2800" b="0" i="0" u="none" strike="noStrike" kern="1200" cap="none" spc="0" normalizeH="0" baseline="0" noProof="0" dirty="0" smtClean="0">
                <a:ln>
                  <a:noFill/>
                </a:ln>
                <a:solidFill>
                  <a:srgbClr val="40BAD2">
                    <a:lumMod val="50000"/>
                  </a:srgbClr>
                </a:solidFill>
                <a:effectLst/>
                <a:uLnTx/>
                <a:uFillTx/>
                <a:latin typeface="Corbel" panose="020B0503020204020204" pitchFamily="34" charset="0"/>
                <a:ea typeface="+mn-ea"/>
                <a:cs typeface="+mn-cs"/>
              </a:rPr>
              <a:t>30</a:t>
            </a:r>
            <a:r>
              <a:rPr kumimoji="0" lang="en-GB" sz="2800" b="0" i="0" u="none" strike="noStrike" kern="1200" cap="none" spc="0" normalizeH="0" baseline="30000" noProof="0" dirty="0" smtClean="0">
                <a:ln>
                  <a:noFill/>
                </a:ln>
                <a:solidFill>
                  <a:srgbClr val="40BAD2">
                    <a:lumMod val="50000"/>
                  </a:srgbClr>
                </a:solidFill>
                <a:effectLst/>
                <a:uLnTx/>
                <a:uFillTx/>
                <a:latin typeface="Corbel" panose="020B0503020204020204" pitchFamily="34" charset="0"/>
                <a:ea typeface="+mn-ea"/>
                <a:cs typeface="+mn-cs"/>
              </a:rPr>
              <a:t>th</a:t>
            </a:r>
            <a:r>
              <a:rPr kumimoji="0" lang="en-GB" sz="2800" b="0" i="0" u="none" strike="noStrike" kern="1200" cap="none" spc="0" normalizeH="0" baseline="0" noProof="0" dirty="0" smtClean="0">
                <a:ln>
                  <a:noFill/>
                </a:ln>
                <a:solidFill>
                  <a:srgbClr val="40BAD2">
                    <a:lumMod val="50000"/>
                  </a:srgbClr>
                </a:solidFill>
                <a:effectLst/>
                <a:uLnTx/>
                <a:uFillTx/>
                <a:latin typeface="Corbel" panose="020B0503020204020204" pitchFamily="34" charset="0"/>
                <a:ea typeface="+mn-ea"/>
                <a:cs typeface="+mn-cs"/>
              </a:rPr>
              <a:t> November 2020</a:t>
            </a:r>
            <a:r>
              <a:rPr kumimoji="0" lang="en-GB" sz="2800" b="0" i="0" u="none" strike="noStrike" kern="1200" cap="none" spc="0" normalizeH="0" baseline="0" noProof="0" dirty="0">
                <a:ln>
                  <a:noFill/>
                </a:ln>
                <a:solidFill>
                  <a:srgbClr val="40BAD2">
                    <a:lumMod val="50000"/>
                  </a:srgbClr>
                </a:solidFill>
                <a:effectLst/>
                <a:uLnTx/>
                <a:uFillTx/>
                <a:latin typeface="Corbel" panose="020B0503020204020204" pitchFamily="34" charset="0"/>
                <a:ea typeface="+mn-ea"/>
                <a:cs typeface="+mn-cs"/>
              </a:rPr>
              <a:t>. </a:t>
            </a:r>
          </a:p>
        </p:txBody>
      </p:sp>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TextBox 13">
            <a:extLst>
              <a:ext uri="{FF2B5EF4-FFF2-40B4-BE49-F238E27FC236}">
                <a16:creationId xmlns:a16="http://schemas.microsoft.com/office/drawing/2014/main" id="{86F27498-C361-4A65-B3F4-A189A97BBCA7}"/>
              </a:ext>
            </a:extLst>
          </p:cNvPr>
          <p:cNvSpPr txBox="1"/>
          <p:nvPr/>
        </p:nvSpPr>
        <p:spPr>
          <a:xfrm>
            <a:off x="2811772" y="5449671"/>
            <a:ext cx="638366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0BAD2">
                    <a:lumMod val="50000"/>
                  </a:srgbClr>
                </a:solidFill>
                <a:effectLst/>
                <a:uLnTx/>
                <a:uFillTx/>
                <a:latin typeface="Corbel" panose="020B0503020204020204"/>
                <a:ea typeface="+mn-ea"/>
                <a:cs typeface="+mn-cs"/>
              </a:rPr>
              <a:t>Website: </a:t>
            </a:r>
            <a:r>
              <a:rPr kumimoji="0" lang="en-GB" sz="2400" b="0" i="0" u="sng" strike="noStrike" kern="1200" cap="none" spc="0" normalizeH="0" baseline="0" noProof="0" dirty="0">
                <a:ln>
                  <a:noFill/>
                </a:ln>
                <a:solidFill>
                  <a:srgbClr val="0070C0"/>
                </a:solidFill>
                <a:effectLst/>
                <a:uLnTx/>
                <a:uFillTx/>
                <a:latin typeface="Corbel" panose="020B0503020204020204"/>
                <a:ea typeface="+mn-ea"/>
                <a:cs typeface="+mn-cs"/>
              </a:rPr>
              <a:t>https://www.ukclimateresilience.org</a:t>
            </a:r>
            <a:r>
              <a:rPr kumimoji="0" lang="en-GB" sz="2400" b="0" i="0" u="none" strike="noStrike" kern="1200" cap="none" spc="0" normalizeH="0" baseline="0" noProof="0" dirty="0">
                <a:ln>
                  <a:noFill/>
                </a:ln>
                <a:solidFill>
                  <a:srgbClr val="0070C0"/>
                </a:solidFill>
                <a:effectLst/>
                <a:uLnTx/>
                <a:uFillTx/>
                <a:latin typeface="Corbel" panose="020B0503020204020204"/>
                <a:ea typeface="+mn-ea"/>
                <a:cs typeface="+mn-cs"/>
              </a:rPr>
              <a:t>/</a:t>
            </a:r>
          </a:p>
        </p:txBody>
      </p:sp>
      <p:pic>
        <p:nvPicPr>
          <p:cNvPr id="15" name="Picture 2">
            <a:extLst>
              <a:ext uri="{FF2B5EF4-FFF2-40B4-BE49-F238E27FC236}">
                <a16:creationId xmlns:a16="http://schemas.microsoft.com/office/drawing/2014/main" id="{833F768C-9013-4C7D-A8CA-C31089139D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6555" y="2135103"/>
            <a:ext cx="2208615" cy="301174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7966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80" y="1177540"/>
            <a:ext cx="11231880" cy="538609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smtClean="0">
                <a:ln>
                  <a:noFill/>
                </a:ln>
                <a:solidFill>
                  <a:srgbClr val="000000"/>
                </a:solidFill>
                <a:effectLst/>
                <a:uLnTx/>
                <a:uFillTx/>
                <a:latin typeface="Calibri" panose="020F0502020204030204"/>
                <a:ea typeface="+mn-ea"/>
                <a:cs typeface="+mn-cs"/>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rPr>
              <a:t>21</a:t>
            </a:r>
            <a:r>
              <a:rPr kumimoji="0" lang="en-GB" sz="3200" b="0" i="0" u="none" strike="noStrike" kern="1200" cap="none" spc="0" normalizeH="0" baseline="30000" noProof="0" dirty="0">
                <a:ln>
                  <a:noFill/>
                </a:ln>
                <a:solidFill>
                  <a:srgbClr val="000000"/>
                </a:solidFill>
                <a:effectLst/>
                <a:uLnTx/>
                <a:uFillTx/>
                <a:latin typeface="Calibri" panose="020F0502020204030204"/>
                <a:ea typeface="+mn-ea"/>
                <a:cs typeface="+mn-cs"/>
              </a:rPr>
              <a:t>st </a:t>
            </a:r>
            <a:r>
              <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rPr>
              <a:t>August</a:t>
            </a:r>
            <a:r>
              <a:rPr kumimoji="0" lang="en-GB" sz="3200" b="0" i="0" u="none" strike="noStrike" kern="1200" cap="none" spc="0" normalizeH="0" baseline="30000" noProof="0" dirty="0">
                <a:ln>
                  <a:noFill/>
                </a:ln>
                <a:solidFill>
                  <a:srgbClr val="000000"/>
                </a:solidFill>
                <a:effectLst/>
                <a:uLnTx/>
                <a:uFillTx/>
                <a:latin typeface="Calibri" panose="020F0502020204030204"/>
                <a:ea typeface="+mn-ea"/>
                <a:cs typeface="+mn-cs"/>
              </a:rPr>
              <a:t> </a:t>
            </a:r>
            <a:r>
              <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3200" b="0" i="0" u="none" strike="noStrike" kern="1200" cap="none" spc="0" normalizeH="0" baseline="0" noProof="0" dirty="0" smtClean="0">
                <a:ln>
                  <a:noFill/>
                </a:ln>
                <a:solidFill>
                  <a:srgbClr val="000000"/>
                </a:solidFill>
                <a:effectLst/>
                <a:uLnTx/>
                <a:uFillTx/>
                <a:latin typeface="Calibri" panose="020F0502020204030204"/>
                <a:ea typeface="+mn-ea"/>
                <a:cs typeface="+mn-cs"/>
              </a:rPr>
              <a:t>		deadline </a:t>
            </a:r>
            <a:r>
              <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rPr>
              <a:t>for new </a:t>
            </a:r>
            <a:r>
              <a:rPr kumimoji="0" lang="en-GB" sz="3200" b="0" i="0" u="none" strike="noStrike" kern="1200" cap="none" spc="0" normalizeH="0" baseline="0" noProof="0" dirty="0" smtClean="0">
                <a:ln>
                  <a:noFill/>
                </a:ln>
                <a:solidFill>
                  <a:srgbClr val="000000"/>
                </a:solidFill>
                <a:effectLst/>
                <a:uLnTx/>
                <a:uFillTx/>
                <a:latin typeface="Calibri" panose="020F0502020204030204"/>
                <a:ea typeface="+mn-ea"/>
                <a:cs typeface="+mn-cs"/>
              </a:rPr>
              <a:t>evidence</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smtClean="0">
                <a:ln>
                  <a:noFill/>
                </a:ln>
                <a:solidFill>
                  <a:srgbClr val="000000"/>
                </a:solidFill>
                <a:effectLst/>
                <a:uLnTx/>
                <a:uFillTx/>
                <a:latin typeface="Calibri" panose="020F0502020204030204"/>
                <a:ea typeface="+mn-ea"/>
                <a:cs typeface="+mn-cs"/>
              </a:rPr>
              <a:t>August - October: 	Second Order Draft writing period  </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smtClean="0">
                <a:ln>
                  <a:noFill/>
                </a:ln>
                <a:solidFill>
                  <a:srgbClr val="000000"/>
                </a:solidFill>
                <a:effectLst/>
                <a:uLnTx/>
                <a:uFillTx/>
                <a:latin typeface="Calibri" panose="020F0502020204030204"/>
                <a:ea typeface="+mn-ea"/>
                <a:cs typeface="+mn-cs"/>
              </a:rPr>
              <a:t>November: 		Second external review </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smtClean="0">
                <a:ln>
                  <a:noFill/>
                </a:ln>
                <a:solidFill>
                  <a:srgbClr val="000000"/>
                </a:solidFill>
                <a:effectLst/>
                <a:uLnTx/>
                <a:uFillTx/>
                <a:latin typeface="Calibri" panose="020F0502020204030204"/>
                <a:ea typeface="+mn-ea"/>
                <a:cs typeface="+mn-cs"/>
              </a:rPr>
              <a:t>December - March: 	Final revisions and approval of 							Technical Chapters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smtClean="0">
                <a:ln>
                  <a:noFill/>
                </a:ln>
                <a:solidFill>
                  <a:srgbClr val="000000"/>
                </a:solidFill>
                <a:effectLst/>
                <a:uLnTx/>
                <a:uFillTx/>
                <a:latin typeface="Calibri" panose="020F0502020204030204"/>
                <a:ea typeface="+mn-ea"/>
                <a:cs typeface="+mn-cs"/>
              </a:rPr>
              <a:t>March onwards: 	Synthesis Report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smtClean="0">
                <a:ln>
                  <a:noFill/>
                </a:ln>
                <a:solidFill>
                  <a:srgbClr val="000000"/>
                </a:solidFill>
                <a:effectLst/>
                <a:uLnTx/>
                <a:uFillTx/>
                <a:latin typeface="Calibri" panose="020F0502020204030204"/>
                <a:ea typeface="+mn-ea"/>
                <a:cs typeface="+mn-cs"/>
              </a:rPr>
              <a:t>Summer 2021: 	Publication of full Evidence Report 						(Technical Chapters and Synthesis Report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smtClean="0">
                <a:ln>
                  <a:noFill/>
                </a:ln>
                <a:solidFill>
                  <a:srgbClr val="000000"/>
                </a:solidFill>
                <a:effectLst/>
                <a:uLnTx/>
                <a:uFillTx/>
                <a:latin typeface="Calibri" panose="020F0502020204030204"/>
                <a:ea typeface="+mn-ea"/>
                <a:cs typeface="+mn-cs"/>
              </a:rPr>
              <a:t>January 2022: 		Government report to Parliament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0000"/>
                </a:solidFill>
                <a:effectLst/>
                <a:uLnTx/>
                <a:uFillTx/>
                <a:latin typeface="Calibri" panose="020F0502020204030204"/>
                <a:ea typeface="+mn-ea"/>
                <a:cs typeface="+mn-cs"/>
              </a:rPr>
              <a:t> </a:t>
            </a:r>
          </a:p>
        </p:txBody>
      </p:sp>
      <p:sp>
        <p:nvSpPr>
          <p:cNvPr id="3" name="TextBox 2"/>
          <p:cNvSpPr txBox="1"/>
          <p:nvPr/>
        </p:nvSpPr>
        <p:spPr>
          <a:xfrm>
            <a:off x="3048000" y="213360"/>
            <a:ext cx="8382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smtClean="0">
                <a:ln>
                  <a:noFill/>
                </a:ln>
                <a:solidFill>
                  <a:srgbClr val="000000"/>
                </a:solidFill>
                <a:effectLst/>
                <a:uLnTx/>
                <a:uFillTx/>
                <a:latin typeface="Calibri" panose="020F0502020204030204"/>
                <a:ea typeface="+mn-ea"/>
                <a:cs typeface="+mn-cs"/>
              </a:rPr>
              <a:t>CCRA3 timeline</a:t>
            </a:r>
            <a:endParaRPr kumimoji="0" lang="en-GB" sz="40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30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46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431"/>
          <a:stretch/>
        </p:blipFill>
        <p:spPr>
          <a:xfrm>
            <a:off x="3513183" y="0"/>
            <a:ext cx="4779554" cy="6826795"/>
          </a:xfrm>
          <a:prstGeom prst="rect">
            <a:avLst/>
          </a:prstGeom>
          <a:ln>
            <a:solidFill>
              <a:schemeClr val="tx1"/>
            </a:solidFill>
          </a:ln>
        </p:spPr>
      </p:pic>
    </p:spTree>
    <p:extLst>
      <p:ext uri="{BB962C8B-B14F-4D97-AF65-F5344CB8AC3E}">
        <p14:creationId xmlns:p14="http://schemas.microsoft.com/office/powerpoint/2010/main" val="130356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317" t="-548" r="-222" b="79307"/>
          <a:stretch/>
        </p:blipFill>
        <p:spPr>
          <a:xfrm>
            <a:off x="371124" y="3346347"/>
            <a:ext cx="11521440" cy="1545693"/>
          </a:xfrm>
          <a:prstGeom prst="rect">
            <a:avLst/>
          </a:prstGeom>
        </p:spPr>
      </p:pic>
      <p:pic>
        <p:nvPicPr>
          <p:cNvPr id="3" name="Picture 2"/>
          <p:cNvPicPr>
            <a:picLocks noChangeAspect="1"/>
          </p:cNvPicPr>
          <p:nvPr/>
        </p:nvPicPr>
        <p:blipFill>
          <a:blip r:embed="rId3"/>
          <a:stretch>
            <a:fillRect/>
          </a:stretch>
        </p:blipFill>
        <p:spPr>
          <a:xfrm>
            <a:off x="371124" y="1818075"/>
            <a:ext cx="11693591" cy="1138485"/>
          </a:xfrm>
          <a:prstGeom prst="rect">
            <a:avLst/>
          </a:prstGeom>
        </p:spPr>
      </p:pic>
    </p:spTree>
    <p:extLst>
      <p:ext uri="{BB962C8B-B14F-4D97-AF65-F5344CB8AC3E}">
        <p14:creationId xmlns:p14="http://schemas.microsoft.com/office/powerpoint/2010/main" val="329848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179" y="1298448"/>
            <a:ext cx="8325853" cy="3255264"/>
          </a:xfrm>
        </p:spPr>
        <p:txBody>
          <a:bodyPr>
            <a:normAutofit/>
          </a:bodyPr>
          <a:lstStyle/>
          <a:p>
            <a:r>
              <a:rPr lang="en-US" sz="6000" b="1" dirty="0">
                <a:solidFill>
                  <a:schemeClr val="accent1">
                    <a:lumMod val="50000"/>
                  </a:schemeClr>
                </a:solidFill>
                <a:latin typeface="Corbel" panose="020B0503020204020204" pitchFamily="34" charset="0"/>
              </a:rPr>
              <a:t>Questions, answers, discussion</a:t>
            </a:r>
            <a:endParaRPr lang="en-GB" sz="3600" b="1" dirty="0">
              <a:solidFill>
                <a:schemeClr val="bg1"/>
              </a:solidFill>
              <a:latin typeface="Corbel" panose="020B0503020204020204" pitchFamily="34" charset="0"/>
            </a:endParaRPr>
          </a:p>
        </p:txBody>
      </p:sp>
      <p:pic>
        <p:nvPicPr>
          <p:cNvPr id="4" name="Picture 3"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374" y="930262"/>
            <a:ext cx="2562412" cy="2498738"/>
          </a:xfrm>
          <a:prstGeom prst="rect">
            <a:avLst/>
          </a:prstGeom>
        </p:spPr>
      </p:pic>
      <p:pic>
        <p:nvPicPr>
          <p:cNvPr id="5" name="Picture 49" descr="A picture containing drawing&#10;&#10;Description automatically generated">
            <a:extLst>
              <a:ext uri="{FF2B5EF4-FFF2-40B4-BE49-F238E27FC236}">
                <a16:creationId xmlns:a16="http://schemas.microsoft.com/office/drawing/2014/main" id="{3428CF5F-40F7-4A5F-88DF-959D6F75E3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30776"/>
            <a:ext cx="3318907" cy="10415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4C997300-C01F-4E04-B763-5F0E04CD82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296" y="5169921"/>
            <a:ext cx="2588649" cy="763251"/>
          </a:xfrm>
          <a:prstGeom prst="rect">
            <a:avLst/>
          </a:prstGeom>
        </p:spPr>
      </p:pic>
    </p:spTree>
    <p:extLst>
      <p:ext uri="{BB962C8B-B14F-4D97-AF65-F5344CB8AC3E}">
        <p14:creationId xmlns:p14="http://schemas.microsoft.com/office/powerpoint/2010/main" val="16020422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374" y="930262"/>
            <a:ext cx="2562412" cy="2498738"/>
          </a:xfrm>
          <a:prstGeom prst="rect">
            <a:avLst/>
          </a:prstGeom>
        </p:spPr>
      </p:pic>
      <p:pic>
        <p:nvPicPr>
          <p:cNvPr id="5" name="Picture 49" descr="A picture containing drawing&#10;&#10;Description automatically generated">
            <a:extLst>
              <a:ext uri="{FF2B5EF4-FFF2-40B4-BE49-F238E27FC236}">
                <a16:creationId xmlns:a16="http://schemas.microsoft.com/office/drawing/2014/main" id="{3428CF5F-40F7-4A5F-88DF-959D6F75E3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227662"/>
            <a:ext cx="3000375" cy="941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4C997300-C01F-4E04-B763-5F0E04CD82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9878" y="5363316"/>
            <a:ext cx="2273284" cy="670267"/>
          </a:xfrm>
          <a:prstGeom prst="rect">
            <a:avLst/>
          </a:prstGeom>
        </p:spPr>
      </p:pic>
      <p:sp>
        <p:nvSpPr>
          <p:cNvPr id="9" name="Title 1">
            <a:extLst>
              <a:ext uri="{FF2B5EF4-FFF2-40B4-BE49-F238E27FC236}">
                <a16:creationId xmlns:a16="http://schemas.microsoft.com/office/drawing/2014/main" id="{109A333C-CB58-4385-8BD9-527778736C16}"/>
              </a:ext>
            </a:extLst>
          </p:cNvPr>
          <p:cNvSpPr>
            <a:spLocks noGrp="1"/>
          </p:cNvSpPr>
          <p:nvPr>
            <p:ph type="ctrTitle"/>
          </p:nvPr>
        </p:nvSpPr>
        <p:spPr>
          <a:xfrm>
            <a:off x="232456" y="1501502"/>
            <a:ext cx="8858790" cy="4382534"/>
          </a:xfrm>
        </p:spPr>
        <p:txBody>
          <a:bodyPr>
            <a:noAutofit/>
          </a:bodyPr>
          <a:lstStyle/>
          <a:p>
            <a:r>
              <a:rPr lang="en-GB" sz="5400" dirty="0">
                <a:solidFill>
                  <a:schemeClr val="accent1">
                    <a:lumMod val="20000"/>
                    <a:lumOff val="80000"/>
                  </a:schemeClr>
                </a:solidFill>
              </a:rPr>
              <a:t>Next webinar:</a:t>
            </a:r>
            <a:br>
              <a:rPr lang="en-GB" sz="5400" dirty="0">
                <a:solidFill>
                  <a:schemeClr val="accent1">
                    <a:lumMod val="20000"/>
                    <a:lumOff val="80000"/>
                  </a:schemeClr>
                </a:solidFill>
              </a:rPr>
            </a:br>
            <a:r>
              <a:rPr lang="en-GB" sz="2000" dirty="0"/>
              <a:t/>
            </a:r>
            <a:br>
              <a:rPr lang="en-GB" sz="2000" dirty="0"/>
            </a:br>
            <a:r>
              <a:rPr lang="en-GB" sz="3200" b="1" dirty="0">
                <a:solidFill>
                  <a:schemeClr val="bg1"/>
                </a:solidFill>
                <a:latin typeface="Corbel" panose="020B0503020204020204" pitchFamily="34" charset="0"/>
              </a:rPr>
              <a:t>Wednesday </a:t>
            </a:r>
            <a:r>
              <a:rPr lang="en-GB" sz="3200" b="1" dirty="0" smtClean="0">
                <a:solidFill>
                  <a:schemeClr val="bg1"/>
                </a:solidFill>
                <a:latin typeface="Corbel" panose="020B0503020204020204" pitchFamily="34" charset="0"/>
              </a:rPr>
              <a:t>9</a:t>
            </a:r>
            <a:r>
              <a:rPr lang="en-GB" sz="3200" b="1" baseline="30000" dirty="0" smtClean="0">
                <a:solidFill>
                  <a:schemeClr val="bg1"/>
                </a:solidFill>
                <a:latin typeface="Corbel" panose="020B0503020204020204" pitchFamily="34" charset="0"/>
              </a:rPr>
              <a:t>th</a:t>
            </a:r>
            <a:r>
              <a:rPr lang="en-GB" sz="3200" b="1" dirty="0" smtClean="0">
                <a:solidFill>
                  <a:schemeClr val="bg1"/>
                </a:solidFill>
                <a:latin typeface="Corbel" panose="020B0503020204020204" pitchFamily="34" charset="0"/>
              </a:rPr>
              <a:t> September  </a:t>
            </a:r>
            <a:r>
              <a:rPr lang="en-GB" sz="3200" b="1" dirty="0">
                <a:solidFill>
                  <a:schemeClr val="bg1"/>
                </a:solidFill>
                <a:latin typeface="Corbel" panose="020B0503020204020204" pitchFamily="34" charset="0"/>
              </a:rPr>
              <a:t>12.00-13.00</a:t>
            </a:r>
            <a:r>
              <a:rPr lang="en-GB" sz="2400" b="1" dirty="0">
                <a:solidFill>
                  <a:schemeClr val="accent5">
                    <a:lumMod val="20000"/>
                    <a:lumOff val="80000"/>
                  </a:schemeClr>
                </a:solidFill>
                <a:latin typeface="Corbel" panose="020B0503020204020204" pitchFamily="34" charset="0"/>
              </a:rPr>
              <a:t> </a:t>
            </a:r>
            <a:r>
              <a:rPr lang="en-GB" sz="2400" dirty="0">
                <a:solidFill>
                  <a:schemeClr val="accent5">
                    <a:lumMod val="20000"/>
                    <a:lumOff val="80000"/>
                  </a:schemeClr>
                </a:solidFill>
                <a:latin typeface="Corbel" panose="020B0503020204020204" pitchFamily="34" charset="0"/>
              </a:rPr>
              <a:t/>
            </a:r>
            <a:br>
              <a:rPr lang="en-GB" sz="2400" dirty="0">
                <a:solidFill>
                  <a:schemeClr val="accent5">
                    <a:lumMod val="20000"/>
                    <a:lumOff val="80000"/>
                  </a:schemeClr>
                </a:solidFill>
                <a:latin typeface="Corbel" panose="020B0503020204020204" pitchFamily="34" charset="0"/>
              </a:rPr>
            </a:br>
            <a:r>
              <a:rPr lang="en-GB" sz="2400" dirty="0" smtClean="0">
                <a:solidFill>
                  <a:schemeClr val="bg1"/>
                </a:solidFill>
                <a:latin typeface="Corbel" panose="020B0503020204020204" pitchFamily="34" charset="0"/>
              </a:rPr>
              <a:t/>
            </a:r>
            <a:br>
              <a:rPr lang="en-GB" sz="2400" dirty="0" smtClean="0">
                <a:solidFill>
                  <a:schemeClr val="bg1"/>
                </a:solidFill>
                <a:latin typeface="Corbel" panose="020B0503020204020204" pitchFamily="34" charset="0"/>
              </a:rPr>
            </a:br>
            <a:r>
              <a:rPr lang="en-GB" sz="2400" b="1" dirty="0" smtClean="0">
                <a:solidFill>
                  <a:schemeClr val="bg1"/>
                </a:solidFill>
                <a:latin typeface="+mn-lt"/>
              </a:rPr>
              <a:t>Speaker</a:t>
            </a:r>
            <a:r>
              <a:rPr lang="en-GB" sz="2400" dirty="0">
                <a:solidFill>
                  <a:schemeClr val="bg1"/>
                </a:solidFill>
                <a:latin typeface="+mn-lt"/>
              </a:rPr>
              <a:t>: </a:t>
            </a:r>
            <a:r>
              <a:rPr lang="en-GB" sz="2400" dirty="0" smtClean="0">
                <a:solidFill>
                  <a:schemeClr val="bg1"/>
                </a:solidFill>
                <a:latin typeface="+mn-lt"/>
              </a:rPr>
              <a:t>	</a:t>
            </a:r>
            <a:r>
              <a:rPr lang="en-GB" sz="2400" b="1" dirty="0" smtClean="0">
                <a:solidFill>
                  <a:schemeClr val="bg1"/>
                </a:solidFill>
                <a:latin typeface="+mn-lt"/>
              </a:rPr>
              <a:t>Professor Nick Pidgeon</a:t>
            </a:r>
            <a:r>
              <a:rPr lang="en-GB" sz="2400" dirty="0" smtClean="0">
                <a:solidFill>
                  <a:schemeClr val="bg1"/>
                </a:solidFill>
                <a:latin typeface="+mn-lt"/>
              </a:rPr>
              <a:t>, </a:t>
            </a:r>
            <a:br>
              <a:rPr lang="en-GB" sz="2400" dirty="0" smtClean="0">
                <a:solidFill>
                  <a:schemeClr val="bg1"/>
                </a:solidFill>
                <a:latin typeface="+mn-lt"/>
              </a:rPr>
            </a:br>
            <a:r>
              <a:rPr lang="en-GB" sz="2400" dirty="0">
                <a:solidFill>
                  <a:schemeClr val="bg1"/>
                </a:solidFill>
                <a:latin typeface="+mn-lt"/>
              </a:rPr>
              <a:t>	</a:t>
            </a:r>
            <a:r>
              <a:rPr lang="en-GB" sz="2400" dirty="0" smtClean="0">
                <a:solidFill>
                  <a:schemeClr val="bg1"/>
                </a:solidFill>
                <a:latin typeface="+mn-lt"/>
              </a:rPr>
              <a:t>	</a:t>
            </a:r>
            <a:r>
              <a:rPr lang="en-GB" sz="2400" dirty="0" smtClean="0">
                <a:solidFill>
                  <a:schemeClr val="bg1"/>
                </a:solidFill>
                <a:latin typeface="+mn-lt"/>
              </a:rPr>
              <a:t>Cardiff University</a:t>
            </a:r>
            <a:br>
              <a:rPr lang="en-GB" sz="2400" dirty="0" smtClean="0">
                <a:solidFill>
                  <a:schemeClr val="bg1"/>
                </a:solidFill>
                <a:latin typeface="+mn-lt"/>
              </a:rPr>
            </a:br>
            <a:r>
              <a:rPr lang="en-GB" sz="2400" dirty="0">
                <a:solidFill>
                  <a:schemeClr val="bg1"/>
                </a:solidFill>
                <a:latin typeface="+mn-lt"/>
              </a:rPr>
              <a:t/>
            </a:r>
            <a:br>
              <a:rPr lang="en-GB" sz="2400" dirty="0">
                <a:solidFill>
                  <a:schemeClr val="bg1"/>
                </a:solidFill>
                <a:latin typeface="+mn-lt"/>
              </a:rPr>
            </a:br>
            <a:r>
              <a:rPr lang="en-GB" sz="2400" b="1" dirty="0" smtClean="0">
                <a:solidFill>
                  <a:schemeClr val="bg1"/>
                </a:solidFill>
                <a:latin typeface="+mn-lt"/>
              </a:rPr>
              <a:t>Title</a:t>
            </a:r>
            <a:r>
              <a:rPr lang="en-GB" sz="2400" dirty="0">
                <a:solidFill>
                  <a:schemeClr val="bg1"/>
                </a:solidFill>
                <a:latin typeface="+mn-lt"/>
              </a:rPr>
              <a:t>: </a:t>
            </a:r>
            <a:r>
              <a:rPr lang="fr-FR" sz="2400" dirty="0">
                <a:solidFill>
                  <a:schemeClr val="bg1"/>
                </a:solidFill>
                <a:latin typeface="+mn-lt"/>
              </a:rPr>
              <a:t> 		</a:t>
            </a:r>
            <a:r>
              <a:rPr lang="en-GB" sz="2800" b="1" dirty="0">
                <a:solidFill>
                  <a:schemeClr val="bg1"/>
                </a:solidFill>
                <a:latin typeface="+mn-lt"/>
              </a:rPr>
              <a:t>Understanding </a:t>
            </a:r>
            <a:r>
              <a:rPr lang="en-GB" sz="2800" b="1" dirty="0" smtClean="0">
                <a:solidFill>
                  <a:schemeClr val="bg1"/>
                </a:solidFill>
                <a:latin typeface="+mn-lt"/>
              </a:rPr>
              <a:t>British </a:t>
            </a:r>
            <a:r>
              <a:rPr lang="en-GB" sz="2800" b="1" dirty="0">
                <a:solidFill>
                  <a:schemeClr val="bg1"/>
                </a:solidFill>
                <a:latin typeface="+mn-lt"/>
              </a:rPr>
              <a:t>perceptions of climate </a:t>
            </a:r>
            <a:r>
              <a:rPr lang="en-GB" sz="2800" b="1" dirty="0" smtClean="0">
                <a:solidFill>
                  <a:schemeClr val="bg1"/>
                </a:solidFill>
                <a:latin typeface="+mn-lt"/>
              </a:rPr>
              <a:t/>
            </a:r>
            <a:br>
              <a:rPr lang="en-GB" sz="2800" b="1" dirty="0" smtClean="0">
                <a:solidFill>
                  <a:schemeClr val="bg1"/>
                </a:solidFill>
                <a:latin typeface="+mn-lt"/>
              </a:rPr>
            </a:br>
            <a:r>
              <a:rPr lang="en-GB" sz="2800" b="1" dirty="0">
                <a:solidFill>
                  <a:schemeClr val="bg1"/>
                </a:solidFill>
                <a:latin typeface="+mn-lt"/>
              </a:rPr>
              <a:t>	</a:t>
            </a:r>
            <a:r>
              <a:rPr lang="en-GB" sz="2800" b="1" dirty="0" smtClean="0">
                <a:solidFill>
                  <a:schemeClr val="bg1"/>
                </a:solidFill>
                <a:latin typeface="+mn-lt"/>
              </a:rPr>
              <a:t>	risk and resilience</a:t>
            </a:r>
            <a:r>
              <a:rPr lang="en-GB" sz="2400" b="1" dirty="0">
                <a:solidFill>
                  <a:schemeClr val="bg1"/>
                </a:solidFill>
                <a:latin typeface="+mn-lt"/>
              </a:rPr>
              <a:t/>
            </a:r>
            <a:br>
              <a:rPr lang="en-GB" sz="2400" b="1" dirty="0">
                <a:solidFill>
                  <a:schemeClr val="bg1"/>
                </a:solidFill>
                <a:latin typeface="+mn-lt"/>
              </a:rPr>
            </a:br>
            <a:r>
              <a:rPr lang="en-GB" sz="2400" dirty="0">
                <a:solidFill>
                  <a:schemeClr val="bg1"/>
                </a:solidFill>
                <a:latin typeface="+mn-lt"/>
              </a:rPr>
              <a:t/>
            </a:r>
            <a:br>
              <a:rPr lang="en-GB" sz="2400" dirty="0">
                <a:solidFill>
                  <a:schemeClr val="bg1"/>
                </a:solidFill>
                <a:latin typeface="+mn-lt"/>
              </a:rPr>
            </a:br>
            <a:r>
              <a:rPr lang="en-GB" sz="2400" b="1" dirty="0" smtClean="0">
                <a:solidFill>
                  <a:schemeClr val="bg1"/>
                </a:solidFill>
                <a:latin typeface="Corbel" panose="020B0503020204020204" pitchFamily="34" charset="0"/>
              </a:rPr>
              <a:t>Register </a:t>
            </a:r>
            <a:r>
              <a:rPr lang="en-GB" sz="2400" b="1" dirty="0">
                <a:solidFill>
                  <a:schemeClr val="bg1"/>
                </a:solidFill>
                <a:latin typeface="Corbel" panose="020B0503020204020204" pitchFamily="34" charset="0"/>
              </a:rPr>
              <a:t>for the seminar: </a:t>
            </a:r>
            <a:r>
              <a:rPr lang="en-GB" sz="2400" dirty="0">
                <a:solidFill>
                  <a:schemeClr val="bg1"/>
                </a:solidFill>
                <a:latin typeface="Corbel" panose="020B0503020204020204" pitchFamily="34" charset="0"/>
              </a:rPr>
              <a:t> </a:t>
            </a:r>
            <a:r>
              <a:rPr lang="en-GB" sz="2000" dirty="0">
                <a:solidFill>
                  <a:schemeClr val="bg1"/>
                </a:solidFill>
                <a:latin typeface="Corbel" panose="020B0503020204020204" pitchFamily="34" charset="0"/>
              </a:rPr>
              <a:t/>
            </a:r>
            <a:br>
              <a:rPr lang="en-GB" sz="2000" dirty="0">
                <a:solidFill>
                  <a:schemeClr val="bg1"/>
                </a:solidFill>
                <a:latin typeface="Corbel" panose="020B0503020204020204" pitchFamily="34" charset="0"/>
              </a:rPr>
            </a:br>
            <a:r>
              <a:rPr lang="en-GB" sz="2000" dirty="0">
                <a:solidFill>
                  <a:schemeClr val="bg1"/>
                </a:solidFill>
                <a:latin typeface="Corbel" panose="020B0503020204020204" pitchFamily="34" charset="0"/>
              </a:rPr>
              <a:t>https://us02web.zoom.us/webinar/register/WN_mD6guUkwTyew0yDx5uwtpw</a:t>
            </a:r>
            <a:br>
              <a:rPr lang="en-GB" sz="2000" dirty="0">
                <a:solidFill>
                  <a:schemeClr val="bg1"/>
                </a:solidFill>
                <a:latin typeface="Corbel" panose="020B0503020204020204" pitchFamily="34" charset="0"/>
              </a:rPr>
            </a:br>
            <a:r>
              <a:rPr lang="en-GB" sz="2000" dirty="0">
                <a:solidFill>
                  <a:schemeClr val="bg1"/>
                </a:solidFill>
                <a:latin typeface="Corbel" panose="020B0503020204020204" pitchFamily="34" charset="0"/>
              </a:rPr>
              <a:t/>
            </a:r>
            <a:br>
              <a:rPr lang="en-GB" sz="2000" dirty="0">
                <a:solidFill>
                  <a:schemeClr val="bg1"/>
                </a:solidFill>
                <a:latin typeface="Corbel" panose="020B0503020204020204" pitchFamily="34" charset="0"/>
              </a:rPr>
            </a:br>
            <a:endParaRPr lang="en-GB" sz="2000" dirty="0">
              <a:solidFill>
                <a:schemeClr val="bg1"/>
              </a:solidFill>
              <a:latin typeface="Corbel" panose="020B0503020204020204" pitchFamily="34" charset="0"/>
            </a:endParaRPr>
          </a:p>
        </p:txBody>
      </p:sp>
      <p:sp>
        <p:nvSpPr>
          <p:cNvPr id="7" name="TextBox 6"/>
          <p:cNvSpPr txBox="1"/>
          <p:nvPr/>
        </p:nvSpPr>
        <p:spPr>
          <a:xfrm>
            <a:off x="2590054" y="6208886"/>
            <a:ext cx="638366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0BAD2">
                    <a:lumMod val="75000"/>
                  </a:srgbClr>
                </a:solidFill>
                <a:effectLst/>
                <a:uLnTx/>
                <a:uFillTx/>
                <a:latin typeface="Corbel" panose="020B0503020204020204"/>
                <a:ea typeface="+mn-ea"/>
                <a:cs typeface="+mn-cs"/>
              </a:rPr>
              <a:t>Website:</a:t>
            </a:r>
            <a:r>
              <a:rPr kumimoji="0" lang="en-GB" sz="2400" b="0" i="0"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en-GB" sz="2400" b="0" i="0" u="none" strike="noStrike" kern="1200" cap="none" spc="0" normalizeH="0" baseline="0" noProof="0" dirty="0">
                <a:ln>
                  <a:noFill/>
                </a:ln>
                <a:solidFill>
                  <a:srgbClr val="40BAD2">
                    <a:lumMod val="50000"/>
                  </a:srgbClr>
                </a:solidFill>
                <a:effectLst/>
                <a:uLnTx/>
                <a:uFillTx/>
                <a:latin typeface="Corbel" panose="020B0503020204020204"/>
                <a:ea typeface="+mn-ea"/>
                <a:cs typeface="+mn-cs"/>
                <a:hlinkClick r:id="rId6"/>
              </a:rPr>
              <a:t>https://www.ukclimateresilience.org/</a:t>
            </a:r>
            <a:endParaRPr kumimoji="0" lang="en-GB" sz="2400" b="0" i="0" u="none" strike="noStrike" kern="1200" cap="none" spc="0" normalizeH="0" baseline="0" noProof="0" dirty="0">
              <a:ln>
                <a:noFill/>
              </a:ln>
              <a:solidFill>
                <a:srgbClr val="40BAD2">
                  <a:lumMod val="50000"/>
                </a:srgbClr>
              </a:solidFill>
              <a:effectLst/>
              <a:uLnTx/>
              <a:uFillTx/>
              <a:latin typeface="Corbel" panose="020B0503020204020204"/>
              <a:ea typeface="+mn-ea"/>
              <a:cs typeface="+mn-cs"/>
            </a:endParaRPr>
          </a:p>
        </p:txBody>
      </p:sp>
      <p:pic>
        <p:nvPicPr>
          <p:cNvPr id="2" name="Picture 1"/>
          <p:cNvPicPr>
            <a:picLocks noChangeAspect="1"/>
          </p:cNvPicPr>
          <p:nvPr/>
        </p:nvPicPr>
        <p:blipFill>
          <a:blip r:embed="rId7"/>
          <a:stretch>
            <a:fillRect/>
          </a:stretch>
        </p:blipFill>
        <p:spPr>
          <a:xfrm rot="1122984">
            <a:off x="7180191" y="313104"/>
            <a:ext cx="2173948" cy="311318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594310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8077" y="1801368"/>
            <a:ext cx="8523014" cy="3255264"/>
          </a:xfrm>
        </p:spPr>
        <p:txBody>
          <a:bodyPr>
            <a:normAutofit/>
          </a:bodyPr>
          <a:lstStyle/>
          <a:p>
            <a:pPr lvl="0">
              <a:lnSpc>
                <a:spcPct val="100000"/>
              </a:lnSpc>
              <a:spcBef>
                <a:spcPts val="0"/>
              </a:spcBef>
              <a:defRPr/>
            </a:pPr>
            <a:r>
              <a:rPr lang="en-GB" sz="5400" b="1" dirty="0">
                <a:solidFill>
                  <a:schemeClr val="accent1">
                    <a:lumMod val="50000"/>
                  </a:schemeClr>
                </a:solidFill>
                <a:latin typeface="Corbel" panose="020B0503020204020204" pitchFamily="34" charset="0"/>
              </a:rPr>
              <a:t>The Climate Change Risk Assessment </a:t>
            </a:r>
            <a:r>
              <a:rPr lang="en-GB" sz="5400" b="1" dirty="0" smtClean="0">
                <a:solidFill>
                  <a:schemeClr val="accent1">
                    <a:lumMod val="50000"/>
                  </a:schemeClr>
                </a:solidFill>
                <a:latin typeface="Corbel" panose="020B0503020204020204" pitchFamily="34" charset="0"/>
              </a:rPr>
              <a:t>Context</a:t>
            </a:r>
            <a:r>
              <a:rPr lang="en-GB" sz="5400" b="1" dirty="0">
                <a:solidFill>
                  <a:schemeClr val="accent1">
                    <a:lumMod val="50000"/>
                  </a:schemeClr>
                </a:solidFill>
                <a:latin typeface="Corbel" panose="020B0503020204020204" pitchFamily="34" charset="0"/>
              </a:rPr>
              <a:t/>
            </a:r>
            <a:br>
              <a:rPr lang="en-GB" sz="5400" b="1" dirty="0">
                <a:solidFill>
                  <a:schemeClr val="accent1">
                    <a:lumMod val="50000"/>
                  </a:schemeClr>
                </a:solidFill>
                <a:latin typeface="Corbel" panose="020B0503020204020204" pitchFamily="34" charset="0"/>
              </a:rPr>
            </a:br>
            <a:r>
              <a:rPr lang="en-GB" sz="3600" dirty="0" smtClean="0">
                <a:solidFill>
                  <a:schemeClr val="bg1"/>
                </a:solidFill>
                <a:latin typeface="Corbel" panose="020B0503020204020204" pitchFamily="34" charset="0"/>
              </a:rPr>
              <a:t>Kathryn </a:t>
            </a:r>
            <a:r>
              <a:rPr lang="en-GB" sz="3600" dirty="0">
                <a:solidFill>
                  <a:schemeClr val="bg1"/>
                </a:solidFill>
                <a:latin typeface="Corbel" panose="020B0503020204020204" pitchFamily="34" charset="0"/>
              </a:rPr>
              <a:t>Brown, Head </a:t>
            </a:r>
            <a:r>
              <a:rPr lang="en-GB" sz="3600" dirty="0">
                <a:solidFill>
                  <a:schemeClr val="bg1"/>
                </a:solidFill>
                <a:latin typeface="Corbel" panose="020B0503020204020204" pitchFamily="34" charset="0"/>
              </a:rPr>
              <a:t>of Adaptation, </a:t>
            </a:r>
            <a:br>
              <a:rPr lang="en-GB" sz="3600" dirty="0">
                <a:solidFill>
                  <a:schemeClr val="bg1"/>
                </a:solidFill>
                <a:latin typeface="Corbel" panose="020B0503020204020204" pitchFamily="34" charset="0"/>
              </a:rPr>
            </a:br>
            <a:r>
              <a:rPr lang="en-GB" sz="3600" dirty="0">
                <a:solidFill>
                  <a:schemeClr val="bg1"/>
                </a:solidFill>
                <a:latin typeface="Corbel" panose="020B0503020204020204" pitchFamily="34" charset="0"/>
              </a:rPr>
              <a:t>Committee on Climate Change</a:t>
            </a:r>
          </a:p>
        </p:txBody>
      </p:sp>
      <p:pic>
        <p:nvPicPr>
          <p:cNvPr id="4" name="Picture 3"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374" y="930262"/>
            <a:ext cx="2562412" cy="2498738"/>
          </a:xfrm>
          <a:prstGeom prst="rect">
            <a:avLst/>
          </a:prstGeom>
        </p:spPr>
      </p:pic>
      <p:pic>
        <p:nvPicPr>
          <p:cNvPr id="7" name="Picture 49" descr="A picture containing drawing&#10;&#10;Description automatically generated">
            <a:extLst>
              <a:ext uri="{FF2B5EF4-FFF2-40B4-BE49-F238E27FC236}">
                <a16:creationId xmlns:a16="http://schemas.microsoft.com/office/drawing/2014/main" id="{3428CF5F-40F7-4A5F-88DF-959D6F75E3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225370"/>
            <a:ext cx="2840182" cy="8913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sign&#10;&#10;Description automatically generated">
            <a:extLst>
              <a:ext uri="{FF2B5EF4-FFF2-40B4-BE49-F238E27FC236}">
                <a16:creationId xmlns:a16="http://schemas.microsoft.com/office/drawing/2014/main" id="{4C997300-C01F-4E04-B763-5F0E04CD82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8972" y="5347855"/>
            <a:ext cx="2192119" cy="646336"/>
          </a:xfrm>
          <a:prstGeom prst="rect">
            <a:avLst/>
          </a:prstGeom>
        </p:spPr>
      </p:pic>
    </p:spTree>
    <p:extLst>
      <p:ext uri="{BB962C8B-B14F-4D97-AF65-F5344CB8AC3E}">
        <p14:creationId xmlns:p14="http://schemas.microsoft.com/office/powerpoint/2010/main" val="3265594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6767" y="4248263"/>
            <a:ext cx="12667986" cy="731520"/>
          </a:xfrm>
        </p:spPr>
        <p:txBody>
          <a:bodyPr/>
          <a:lstStyle/>
          <a:p>
            <a:r>
              <a:rPr lang="en-GB" dirty="0" smtClean="0"/>
              <a:t>The UK climate change risk assessment</a:t>
            </a:r>
            <a:endParaRPr lang="en-GB" dirty="0"/>
          </a:p>
        </p:txBody>
      </p:sp>
      <p:sp>
        <p:nvSpPr>
          <p:cNvPr id="3" name="Subtitle 2"/>
          <p:cNvSpPr>
            <a:spLocks noGrp="1"/>
          </p:cNvSpPr>
          <p:nvPr>
            <p:ph type="subTitle" idx="1"/>
          </p:nvPr>
        </p:nvSpPr>
        <p:spPr>
          <a:xfrm>
            <a:off x="1631504" y="5472703"/>
            <a:ext cx="10219714" cy="1052641"/>
          </a:xfrm>
        </p:spPr>
        <p:txBody>
          <a:bodyPr/>
          <a:lstStyle/>
          <a:p>
            <a:r>
              <a:rPr lang="en-GB" altLang="en-US" dirty="0" smtClean="0"/>
              <a:t>Kathryn Brown</a:t>
            </a:r>
          </a:p>
          <a:p>
            <a:r>
              <a:rPr lang="en-GB" altLang="en-US" dirty="0" smtClean="0"/>
              <a:t>Head of Adaptation, Committee on Climate Change</a:t>
            </a:r>
            <a:endParaRPr lang="en-GB" altLang="en-US" dirty="0"/>
          </a:p>
          <a:p>
            <a:endParaRPr lang="en-GB" dirty="0"/>
          </a:p>
        </p:txBody>
      </p:sp>
      <p:sp>
        <p:nvSpPr>
          <p:cNvPr id="4" name="Date Placeholder 3"/>
          <p:cNvSpPr>
            <a:spLocks noGrp="1"/>
          </p:cNvSpPr>
          <p:nvPr>
            <p:ph type="dt" sz="half" idx="10"/>
          </p:nvPr>
        </p:nvSpPr>
        <p:spPr>
          <a:xfrm>
            <a:off x="6168009" y="3068960"/>
            <a:ext cx="56832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C1D82F"/>
                </a:solidFill>
                <a:effectLst/>
                <a:uLnTx/>
                <a:uFillTx/>
                <a:latin typeface="Ebrima" panose="02000000000000000000" pitchFamily="2" charset="0"/>
                <a:ea typeface="Ebrima" panose="02000000000000000000" pitchFamily="2" charset="0"/>
                <a:cs typeface="Ebrima" panose="02000000000000000000" pitchFamily="2" charset="0"/>
              </a:rPr>
              <a:t>UKRI Climate Resilience SPF Webinar Series</a:t>
            </a:r>
            <a:endParaRPr kumimoji="0" lang="en-GB" sz="2000" b="1" i="0" u="none" strike="noStrike" kern="1200" cap="none" spc="0" normalizeH="0" baseline="0" noProof="0" dirty="0">
              <a:ln>
                <a:noFill/>
              </a:ln>
              <a:solidFill>
                <a:srgbClr val="C1D82F"/>
              </a:solidFill>
              <a:effectLst/>
              <a:uLnTx/>
              <a:uFillTx/>
              <a:latin typeface="Ebrima" panose="02000000000000000000" pitchFamily="2" charset="0"/>
              <a:ea typeface="Ebrima" panose="02000000000000000000" pitchFamily="2" charset="0"/>
              <a:cs typeface="Ebrima" panose="02000000000000000000" pitchFamily="2"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528" y="476672"/>
            <a:ext cx="1440160" cy="432048"/>
          </a:xfrm>
          <a:prstGeom prst="rect">
            <a:avLst/>
          </a:prstGeom>
        </p:spPr>
      </p:pic>
    </p:spTree>
    <p:extLst>
      <p:ext uri="{BB962C8B-B14F-4D97-AF65-F5344CB8AC3E}">
        <p14:creationId xmlns:p14="http://schemas.microsoft.com/office/powerpoint/2010/main" val="554285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863" y="200819"/>
            <a:ext cx="9581785" cy="924596"/>
          </a:xfrm>
        </p:spPr>
        <p:txBody>
          <a:bodyPr/>
          <a:lstStyle/>
          <a:p>
            <a:r>
              <a:rPr lang="en-GB" dirty="0" smtClean="0"/>
              <a:t>The Climate Change Act puts in place a cycle of risk assessments and adaptation programmes</a:t>
            </a:r>
            <a:endParaRPr lang="en-GB" dirty="0"/>
          </a:p>
        </p:txBody>
      </p:sp>
      <p:sp>
        <p:nvSpPr>
          <p:cNvPr id="5" name="Slide Number Placeholder 4"/>
          <p:cNvSpPr>
            <a:spLocks noGrp="1"/>
          </p:cNvSpPr>
          <p:nvPr>
            <p:ph type="sldNum" sz="quarter" idx="16"/>
          </p:nvPr>
        </p:nvSpPr>
        <p:spPr/>
        <p:txBody>
          <a:bodyPr/>
          <a:lstStyle/>
          <a:p>
            <a:pPr marL="0" marR="0" lvl="0" indent="0" algn="r" defTabSz="457200" rtl="0" eaLnBrk="0" fontAlgn="base" latinLnBrk="0" hangingPunct="0">
              <a:lnSpc>
                <a:spcPct val="90000"/>
              </a:lnSpc>
              <a:spcBef>
                <a:spcPts val="1000"/>
              </a:spcBef>
              <a:spcAft>
                <a:spcPct val="0"/>
              </a:spcAft>
              <a:buClrTx/>
              <a:buSzTx/>
              <a:buFont typeface="Arial" panose="020B0604020202020204" pitchFamily="34" charset="0"/>
              <a:buNone/>
              <a:tabLst/>
              <a:defRPr/>
            </a:pPr>
            <a:fld id="{58B38603-38FB-4B93-9473-5C5BF89DEF9D}" type="slidenum">
              <a:rPr kumimoji="0" lang="en-GB" altLang="en-US" sz="1200" b="0" i="0" u="none" strike="noStrike" kern="1200" cap="none" spc="0" normalizeH="0" baseline="0" noProof="0" smtClean="0">
                <a:ln>
                  <a:noFill/>
                </a:ln>
                <a:solidFill>
                  <a:srgbClr val="7E8082"/>
                </a:solidFill>
                <a:effectLst/>
                <a:uLnTx/>
                <a:uFillTx/>
                <a:latin typeface="Ebrima" panose="02000000000000000000" pitchFamily="2" charset="0"/>
                <a:ea typeface="Ebrima" panose="02000000000000000000" pitchFamily="2" charset="0"/>
                <a:cs typeface="Ebrima" panose="02000000000000000000" pitchFamily="2" charset="0"/>
              </a:rPr>
              <a:pPr marL="0" marR="0" lvl="0" indent="0" algn="r" defTabSz="457200" rtl="0" eaLnBrk="0" fontAlgn="base" latinLnBrk="0" hangingPunct="0">
                <a:lnSpc>
                  <a:spcPct val="90000"/>
                </a:lnSpc>
                <a:spcBef>
                  <a:spcPts val="1000"/>
                </a:spcBef>
                <a:spcAft>
                  <a:spcPct val="0"/>
                </a:spcAft>
                <a:buClrTx/>
                <a:buSzTx/>
                <a:buFont typeface="Arial" panose="020B0604020202020204" pitchFamily="34" charset="0"/>
                <a:buNone/>
                <a:tabLst/>
                <a:defRPr/>
              </a:pPr>
              <a:t>9</a:t>
            </a:fld>
            <a:endParaRPr kumimoji="0" lang="en-GB" altLang="en-US" sz="1200" b="0" i="0" u="none" strike="noStrike" kern="1200" cap="none" spc="0" normalizeH="0" baseline="0" noProof="0" dirty="0">
              <a:ln>
                <a:noFill/>
              </a:ln>
              <a:solidFill>
                <a:srgbClr val="7E8082"/>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32" name="TextBox 31"/>
          <p:cNvSpPr txBox="1"/>
          <p:nvPr/>
        </p:nvSpPr>
        <p:spPr>
          <a:xfrm>
            <a:off x="263352" y="6444044"/>
            <a:ext cx="5328592" cy="30777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en-GB" sz="1400" b="0"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Source: CCRA3 Evidence Report: Introduction Chapter (draft)</a:t>
            </a:r>
            <a:endParaRPr kumimoji="0" lang="en-GB"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endParaRPr>
          </a:p>
        </p:txBody>
      </p:sp>
      <p:pic>
        <p:nvPicPr>
          <p:cNvPr id="6" name="Picture 5"/>
          <p:cNvPicPr>
            <a:picLocks noChangeAspect="1"/>
          </p:cNvPicPr>
          <p:nvPr/>
        </p:nvPicPr>
        <p:blipFill>
          <a:blip r:embed="rId3"/>
          <a:stretch>
            <a:fillRect/>
          </a:stretch>
        </p:blipFill>
        <p:spPr>
          <a:xfrm>
            <a:off x="1487488" y="1359348"/>
            <a:ext cx="9286966" cy="4932516"/>
          </a:xfrm>
          <a:prstGeom prst="rect">
            <a:avLst/>
          </a:prstGeom>
        </p:spPr>
      </p:pic>
      <p:pic>
        <p:nvPicPr>
          <p:cNvPr id="3" name="Picture 2"/>
          <p:cNvPicPr>
            <a:picLocks noChangeAspect="1"/>
          </p:cNvPicPr>
          <p:nvPr/>
        </p:nvPicPr>
        <p:blipFill>
          <a:blip r:embed="rId4"/>
          <a:stretch>
            <a:fillRect/>
          </a:stretch>
        </p:blipFill>
        <p:spPr>
          <a:xfrm>
            <a:off x="1847528" y="446690"/>
            <a:ext cx="1438781" cy="432854"/>
          </a:xfrm>
          <a:prstGeom prst="rect">
            <a:avLst/>
          </a:prstGeom>
        </p:spPr>
      </p:pic>
    </p:spTree>
    <p:extLst>
      <p:ext uri="{BB962C8B-B14F-4D97-AF65-F5344CB8AC3E}">
        <p14:creationId xmlns:p14="http://schemas.microsoft.com/office/powerpoint/2010/main" val="3146237852"/>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CCC refresh">
      <a:dk1>
        <a:sysClr val="windowText" lastClr="000000"/>
      </a:dk1>
      <a:lt1>
        <a:sysClr val="window" lastClr="FFFFFF"/>
      </a:lt1>
      <a:dk2>
        <a:srgbClr val="1F497D"/>
      </a:dk2>
      <a:lt2>
        <a:srgbClr val="EEECE1"/>
      </a:lt2>
      <a:accent1>
        <a:srgbClr val="AEE0EE"/>
      </a:accent1>
      <a:accent2>
        <a:srgbClr val="7E8082"/>
      </a:accent2>
      <a:accent3>
        <a:srgbClr val="C1D82F"/>
      </a:accent3>
      <a:accent4>
        <a:srgbClr val="00543D"/>
      </a:accent4>
      <a:accent5>
        <a:srgbClr val="E1DE00"/>
      </a:accent5>
      <a:accent6>
        <a:srgbClr val="B5541B"/>
      </a:accent6>
      <a:hlink>
        <a:srgbClr val="00AFDB"/>
      </a:hlink>
      <a:folHlink>
        <a:srgbClr val="00AFD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C_PowerPoint_Template_v1.1_AJ [Compatibility Mode]" id="{F083E7B7-D805-4DB8-95C7-DC493891F97D}" vid="{AF2A2430-D191-4363-8B54-508F4FF4011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71497A7B6719D4591AF057A6B90E18A" ma:contentTypeVersion="13" ma:contentTypeDescription="Create a new document." ma:contentTypeScope="" ma:versionID="35b4b5fd52319a51bf4b5b73ed525b3e">
  <xsd:schema xmlns:xsd="http://www.w3.org/2001/XMLSchema" xmlns:xs="http://www.w3.org/2001/XMLSchema" xmlns:p="http://schemas.microsoft.com/office/2006/metadata/properties" xmlns:ns3="9a49fa1c-0137-4d92-8b99-7368dda12825" xmlns:ns4="ad831afd-7895-456d-83ea-f7a7fbb16e2d" targetNamespace="http://schemas.microsoft.com/office/2006/metadata/properties" ma:root="true" ma:fieldsID="b882aab020f6d9f84058feed1dd3b34e" ns3:_="" ns4:_="">
    <xsd:import namespace="9a49fa1c-0137-4d92-8b99-7368dda12825"/>
    <xsd:import namespace="ad831afd-7895-456d-83ea-f7a7fbb16e2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49fa1c-0137-4d92-8b99-7368dda1282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831afd-7895-456d-83ea-f7a7fbb16e2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89AAE0-AC03-40FF-8711-EE4CD7D2660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d831afd-7895-456d-83ea-f7a7fbb16e2d"/>
    <ds:schemaRef ds:uri="9a49fa1c-0137-4d92-8b99-7368dda12825"/>
    <ds:schemaRef ds:uri="http://www.w3.org/XML/1998/namespace"/>
    <ds:schemaRef ds:uri="http://purl.org/dc/dcmitype/"/>
  </ds:schemaRefs>
</ds:datastoreItem>
</file>

<file path=customXml/itemProps2.xml><?xml version="1.0" encoding="utf-8"?>
<ds:datastoreItem xmlns:ds="http://schemas.openxmlformats.org/officeDocument/2006/customXml" ds:itemID="{DF437251-FFF0-41F6-B86C-0F29700E5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49fa1c-0137-4d92-8b99-7368dda12825"/>
    <ds:schemaRef ds:uri="ad831afd-7895-456d-83ea-f7a7fbb16e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04FFB4-D834-4309-B1D4-D0131562D7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2674</TotalTime>
  <Words>1591</Words>
  <Application>Microsoft Office PowerPoint</Application>
  <PresentationFormat>Widescreen</PresentationFormat>
  <Paragraphs>262</Paragraphs>
  <Slides>65</Slides>
  <Notes>29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65</vt:i4>
      </vt:variant>
    </vt:vector>
  </HeadingPairs>
  <TitlesOfParts>
    <vt:vector size="79" baseType="lpstr">
      <vt:lpstr>Arial</vt:lpstr>
      <vt:lpstr>Calibri</vt:lpstr>
      <vt:lpstr>Calibri Light</vt:lpstr>
      <vt:lpstr>Corbel</vt:lpstr>
      <vt:lpstr>Ebrima</vt:lpstr>
      <vt:lpstr>Helvetica Light</vt:lpstr>
      <vt:lpstr>Humanist777BT</vt:lpstr>
      <vt:lpstr>Tahoma</vt:lpstr>
      <vt:lpstr>Times New Roman</vt:lpstr>
      <vt:lpstr>Wingdings</vt:lpstr>
      <vt:lpstr>Wingdings 2</vt:lpstr>
      <vt:lpstr>Frame</vt:lpstr>
      <vt:lpstr>Office Theme</vt:lpstr>
      <vt:lpstr>1_Office Theme</vt:lpstr>
      <vt:lpstr>SPF UK Climate Resilience Programme Webinar Series 2020</vt:lpstr>
      <vt:lpstr>PowerPoint Presentation</vt:lpstr>
      <vt:lpstr>PowerPoint Presentation</vt:lpstr>
      <vt:lpstr>   Programme vision</vt:lpstr>
      <vt:lpstr>   Objectives</vt:lpstr>
      <vt:lpstr>PowerPoint Presentation</vt:lpstr>
      <vt:lpstr>The Climate Change Risk Assessment Context Kathryn Brown, Head of Adaptation,  Committee on Climate Change</vt:lpstr>
      <vt:lpstr>The UK climate change risk assessment</vt:lpstr>
      <vt:lpstr>The Climate Change Act puts in place a cycle of risk assessments and adaptation programmes</vt:lpstr>
      <vt:lpstr>There have been two previous CCRA cycles (2012 and 2017)</vt:lpstr>
      <vt:lpstr>CCRA3 will be published in 2022 (Evidence Report in 2021)</vt:lpstr>
      <vt:lpstr>Over 130 organisations are contributing to the Evidence Report</vt:lpstr>
      <vt:lpstr>Climate risk website being launched tomorrow</vt:lpstr>
      <vt:lpstr>Gathering the evidence for the 3rd UK Climate Change Risk Assessment Professor Richard Betts, Professor of Climate Change Impacts, University of Exeter</vt:lpstr>
      <vt:lpstr>Gathering the evidence for the 3rd UK Climate Change Risk Assessment (CCRA3) </vt:lpstr>
      <vt:lpstr>The 3rd UK Climate Change Risk Assessment (CCRA3): Technical Chapters lead authors</vt:lpstr>
      <vt:lpstr>Purpose of the CCRA3</vt:lpstr>
      <vt:lpstr>PowerPoint Presentation</vt:lpstr>
      <vt:lpstr>PowerPoint Presentation</vt:lpstr>
      <vt:lpstr>PowerPoint Presentation</vt:lpstr>
      <vt:lpstr>Natural Environment risks / opportunities  – selected examples</vt:lpstr>
      <vt:lpstr>Infrastructure risks / opportunities  – selected examples</vt:lpstr>
      <vt:lpstr>Health, communities and the built environment Risks / Opportunities – selected examples</vt:lpstr>
      <vt:lpstr>Business and Industry Risks / Opportunities – selected examples</vt:lpstr>
      <vt:lpstr>International Risks / Opportunities – selected examples</vt:lpstr>
      <vt:lpstr>Urgency scoring for climate risks:  how soon is adaptation action needed?</vt:lpstr>
      <vt:lpstr>CCRA urgency framework</vt:lpstr>
      <vt:lpstr>CCRA urgency framework</vt:lpstr>
      <vt:lpstr>CCRA urgency framework</vt:lpstr>
      <vt:lpstr>CCRA urgency framework</vt:lpstr>
      <vt:lpstr>CCRA urgency framework</vt:lpstr>
      <vt:lpstr>CCRA urgency framework</vt:lpstr>
      <vt:lpstr>CCRA urgency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answers, discussion</vt:lpstr>
      <vt:lpstr>Next webinar:  Wednesday 9th September  12.00-13.00   Speaker:  Professor Nick Pidgeon,    Cardiff University  Title:    Understanding British perceptions of climate    risk and resilience  Register for the seminar:   https://us02web.zoom.us/webinar/register/WN_mD6guUkwTyew0yDx5uwtpw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Hayley</dc:creator>
  <cp:lastModifiedBy>Kate Lonsdale</cp:lastModifiedBy>
  <cp:revision>29</cp:revision>
  <dcterms:created xsi:type="dcterms:W3CDTF">2020-05-22T12:36:03Z</dcterms:created>
  <dcterms:modified xsi:type="dcterms:W3CDTF">2020-07-29T10:50:15Z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0x010100371497A7B6719D4591AF057A6B90E18A</vt:lpwstr>
  </property>
</Properties>
</file>