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48"/>
  </p:notesMasterIdLst>
  <p:handoutMasterIdLst>
    <p:handoutMasterId r:id="rId49"/>
  </p:handoutMasterIdLst>
  <p:sldIdLst>
    <p:sldId id="256" r:id="rId5"/>
    <p:sldId id="387" r:id="rId6"/>
    <p:sldId id="385" r:id="rId7"/>
    <p:sldId id="374" r:id="rId8"/>
    <p:sldId id="267" r:id="rId9"/>
    <p:sldId id="332" r:id="rId10"/>
    <p:sldId id="386" r:id="rId11"/>
    <p:sldId id="362" r:id="rId12"/>
    <p:sldId id="400" r:id="rId13"/>
    <p:sldId id="382" r:id="rId14"/>
    <p:sldId id="343" r:id="rId15"/>
    <p:sldId id="363" r:id="rId16"/>
    <p:sldId id="364" r:id="rId17"/>
    <p:sldId id="368" r:id="rId18"/>
    <p:sldId id="348" r:id="rId19"/>
    <p:sldId id="365" r:id="rId20"/>
    <p:sldId id="366" r:id="rId21"/>
    <p:sldId id="352" r:id="rId22"/>
    <p:sldId id="353" r:id="rId23"/>
    <p:sldId id="355" r:id="rId24"/>
    <p:sldId id="369" r:id="rId25"/>
    <p:sldId id="357" r:id="rId26"/>
    <p:sldId id="372" r:id="rId27"/>
    <p:sldId id="394" r:id="rId28"/>
    <p:sldId id="358" r:id="rId29"/>
    <p:sldId id="404" r:id="rId30"/>
    <p:sldId id="359" r:id="rId31"/>
    <p:sldId id="373" r:id="rId32"/>
    <p:sldId id="377" r:id="rId33"/>
    <p:sldId id="360" r:id="rId34"/>
    <p:sldId id="378" r:id="rId35"/>
    <p:sldId id="375" r:id="rId36"/>
    <p:sldId id="379" r:id="rId37"/>
    <p:sldId id="361" r:id="rId38"/>
    <p:sldId id="381" r:id="rId39"/>
    <p:sldId id="383" r:id="rId40"/>
    <p:sldId id="405" r:id="rId41"/>
    <p:sldId id="397" r:id="rId42"/>
    <p:sldId id="402" r:id="rId43"/>
    <p:sldId id="380" r:id="rId44"/>
    <p:sldId id="367" r:id="rId45"/>
    <p:sldId id="384" r:id="rId46"/>
    <p:sldId id="395" r:id="rId4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1B9298"/>
    <a:srgbClr val="90CACA"/>
    <a:srgbClr val="CCE6C4"/>
    <a:srgbClr val="72BB5B"/>
    <a:srgbClr val="CF203C"/>
    <a:srgbClr val="CF1E3A"/>
    <a:srgbClr val="980032"/>
    <a:srgbClr val="DEF2F1"/>
    <a:srgbClr val="AFD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97D52F-3796-4F09-9A95-3FD171A69CEF}" v="13" dt="2020-09-08T16:52:37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6" autoAdjust="0"/>
    <p:restoredTop sz="94660"/>
  </p:normalViewPr>
  <p:slideViewPr>
    <p:cSldViewPr snapToGrid="0">
      <p:cViewPr varScale="1">
        <p:scale>
          <a:sx n="156" d="100"/>
          <a:sy n="156" d="100"/>
        </p:scale>
        <p:origin x="18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5176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Pidgeon" userId="25446689-afeb-4eb5-bc4b-b3b60492e3c1" providerId="ADAL" clId="{D397D52F-3796-4F09-9A95-3FD171A69CEF}"/>
    <pc:docChg chg="undo custSel addSld delSld modSld">
      <pc:chgData name="Nicholas Pidgeon" userId="25446689-afeb-4eb5-bc4b-b3b60492e3c1" providerId="ADAL" clId="{D397D52F-3796-4F09-9A95-3FD171A69CEF}" dt="2020-09-08T16:52:37.461" v="150"/>
      <pc:docMkLst>
        <pc:docMk/>
      </pc:docMkLst>
      <pc:sldChg chg="addSp delSp mod delAnim modAnim">
        <pc:chgData name="Nicholas Pidgeon" userId="25446689-afeb-4eb5-bc4b-b3b60492e3c1" providerId="ADAL" clId="{D397D52F-3796-4F09-9A95-3FD171A69CEF}" dt="2020-09-08T16:11:34.852" v="4"/>
        <pc:sldMkLst>
          <pc:docMk/>
          <pc:sldMk cId="1336622709" sldId="332"/>
        </pc:sldMkLst>
        <pc:spChg chg="add del">
          <ac:chgData name="Nicholas Pidgeon" userId="25446689-afeb-4eb5-bc4b-b3b60492e3c1" providerId="ADAL" clId="{D397D52F-3796-4F09-9A95-3FD171A69CEF}" dt="2020-09-08T16:11:12.030" v="1" actId="478"/>
          <ac:spMkLst>
            <pc:docMk/>
            <pc:sldMk cId="1336622709" sldId="332"/>
            <ac:spMk id="14" creationId="{00000000-0000-0000-0000-000000000000}"/>
          </ac:spMkLst>
        </pc:spChg>
        <pc:spChg chg="del">
          <ac:chgData name="Nicholas Pidgeon" userId="25446689-afeb-4eb5-bc4b-b3b60492e3c1" providerId="ADAL" clId="{D397D52F-3796-4F09-9A95-3FD171A69CEF}" dt="2020-09-08T16:11:17.278" v="2" actId="478"/>
          <ac:spMkLst>
            <pc:docMk/>
            <pc:sldMk cId="1336622709" sldId="332"/>
            <ac:spMk id="15" creationId="{00000000-0000-0000-0000-000000000000}"/>
          </ac:spMkLst>
        </pc:spChg>
        <pc:spChg chg="del">
          <ac:chgData name="Nicholas Pidgeon" userId="25446689-afeb-4eb5-bc4b-b3b60492e3c1" providerId="ADAL" clId="{D397D52F-3796-4F09-9A95-3FD171A69CEF}" dt="2020-09-08T16:11:27.310" v="3" actId="478"/>
          <ac:spMkLst>
            <pc:docMk/>
            <pc:sldMk cId="1336622709" sldId="332"/>
            <ac:spMk id="18" creationId="{A4675DAD-281A-4BE8-901E-7A657AB4E402}"/>
          </ac:spMkLst>
        </pc:spChg>
      </pc:sldChg>
      <pc:sldChg chg="delSp mod delAnim modAnim">
        <pc:chgData name="Nicholas Pidgeon" userId="25446689-afeb-4eb5-bc4b-b3b60492e3c1" providerId="ADAL" clId="{D397D52F-3796-4F09-9A95-3FD171A69CEF}" dt="2020-09-08T16:14:28.476" v="6"/>
        <pc:sldMkLst>
          <pc:docMk/>
          <pc:sldMk cId="738204946" sldId="353"/>
        </pc:sldMkLst>
        <pc:spChg chg="del">
          <ac:chgData name="Nicholas Pidgeon" userId="25446689-afeb-4eb5-bc4b-b3b60492e3c1" providerId="ADAL" clId="{D397D52F-3796-4F09-9A95-3FD171A69CEF}" dt="2020-09-08T16:14:23.494" v="5" actId="478"/>
          <ac:spMkLst>
            <pc:docMk/>
            <pc:sldMk cId="738204946" sldId="353"/>
            <ac:spMk id="8" creationId="{00000000-0000-0000-0000-000000000000}"/>
          </ac:spMkLst>
        </pc:spChg>
      </pc:sldChg>
      <pc:sldChg chg="addSp modSp mod modAnim">
        <pc:chgData name="Nicholas Pidgeon" userId="25446689-afeb-4eb5-bc4b-b3b60492e3c1" providerId="ADAL" clId="{D397D52F-3796-4F09-9A95-3FD171A69CEF}" dt="2020-09-08T16:34:19.933" v="118"/>
        <pc:sldMkLst>
          <pc:docMk/>
          <pc:sldMk cId="1961679203" sldId="364"/>
        </pc:sldMkLst>
        <pc:spChg chg="add mod">
          <ac:chgData name="Nicholas Pidgeon" userId="25446689-afeb-4eb5-bc4b-b3b60492e3c1" providerId="ADAL" clId="{D397D52F-3796-4F09-9A95-3FD171A69CEF}" dt="2020-09-08T16:34:00.021" v="116" actId="1076"/>
          <ac:spMkLst>
            <pc:docMk/>
            <pc:sldMk cId="1961679203" sldId="364"/>
            <ac:spMk id="8" creationId="{E0949CDF-4405-4378-9467-B84731CC5BCC}"/>
          </ac:spMkLst>
        </pc:spChg>
        <pc:spChg chg="add mod">
          <ac:chgData name="Nicholas Pidgeon" userId="25446689-afeb-4eb5-bc4b-b3b60492e3c1" providerId="ADAL" clId="{D397D52F-3796-4F09-9A95-3FD171A69CEF}" dt="2020-09-08T16:33:56.582" v="115" actId="14100"/>
          <ac:spMkLst>
            <pc:docMk/>
            <pc:sldMk cId="1961679203" sldId="364"/>
            <ac:spMk id="9" creationId="{DA097889-68DA-41DB-AC10-A39688ECFDAF}"/>
          </ac:spMkLst>
        </pc:spChg>
      </pc:sldChg>
      <pc:sldChg chg="del">
        <pc:chgData name="Nicholas Pidgeon" userId="25446689-afeb-4eb5-bc4b-b3b60492e3c1" providerId="ADAL" clId="{D397D52F-3796-4F09-9A95-3FD171A69CEF}" dt="2020-09-08T16:14:49.841" v="7" actId="2696"/>
        <pc:sldMkLst>
          <pc:docMk/>
          <pc:sldMk cId="1243454666" sldId="367"/>
        </pc:sldMkLst>
      </pc:sldChg>
      <pc:sldChg chg="addSp modSp mod">
        <pc:chgData name="Nicholas Pidgeon" userId="25446689-afeb-4eb5-bc4b-b3b60492e3c1" providerId="ADAL" clId="{D397D52F-3796-4F09-9A95-3FD171A69CEF}" dt="2020-09-08T16:36:01.760" v="143" actId="14100"/>
        <pc:sldMkLst>
          <pc:docMk/>
          <pc:sldMk cId="2842999173" sldId="368"/>
        </pc:sldMkLst>
        <pc:spChg chg="add mod">
          <ac:chgData name="Nicholas Pidgeon" userId="25446689-afeb-4eb5-bc4b-b3b60492e3c1" providerId="ADAL" clId="{D397D52F-3796-4F09-9A95-3FD171A69CEF}" dt="2020-09-08T16:36:01.760" v="143" actId="14100"/>
          <ac:spMkLst>
            <pc:docMk/>
            <pc:sldMk cId="2842999173" sldId="368"/>
            <ac:spMk id="4" creationId="{84EEEE81-D180-462A-843B-A1FC7E7B1890}"/>
          </ac:spMkLst>
        </pc:spChg>
      </pc:sldChg>
      <pc:sldChg chg="delSp modSp mod">
        <pc:chgData name="Nicholas Pidgeon" userId="25446689-afeb-4eb5-bc4b-b3b60492e3c1" providerId="ADAL" clId="{D397D52F-3796-4F09-9A95-3FD171A69CEF}" dt="2020-09-08T16:45:02.725" v="148" actId="1076"/>
        <pc:sldMkLst>
          <pc:docMk/>
          <pc:sldMk cId="2421287718" sldId="373"/>
        </pc:sldMkLst>
        <pc:spChg chg="mod">
          <ac:chgData name="Nicholas Pidgeon" userId="25446689-afeb-4eb5-bc4b-b3b60492e3c1" providerId="ADAL" clId="{D397D52F-3796-4F09-9A95-3FD171A69CEF}" dt="2020-09-08T16:45:02.725" v="148" actId="1076"/>
          <ac:spMkLst>
            <pc:docMk/>
            <pc:sldMk cId="2421287718" sldId="373"/>
            <ac:spMk id="9" creationId="{00000000-0000-0000-0000-000000000000}"/>
          </ac:spMkLst>
        </pc:spChg>
        <pc:spChg chg="del">
          <ac:chgData name="Nicholas Pidgeon" userId="25446689-afeb-4eb5-bc4b-b3b60492e3c1" providerId="ADAL" clId="{D397D52F-3796-4F09-9A95-3FD171A69CEF}" dt="2020-09-08T16:45:00.774" v="147" actId="478"/>
          <ac:spMkLst>
            <pc:docMk/>
            <pc:sldMk cId="2421287718" sldId="373"/>
            <ac:spMk id="13" creationId="{00000000-0000-0000-0000-000000000000}"/>
          </ac:spMkLst>
        </pc:spChg>
      </pc:sldChg>
      <pc:sldChg chg="delSp mod delAnim">
        <pc:chgData name="Nicholas Pidgeon" userId="25446689-afeb-4eb5-bc4b-b3b60492e3c1" providerId="ADAL" clId="{D397D52F-3796-4F09-9A95-3FD171A69CEF}" dt="2020-09-08T16:41:22.678" v="146" actId="478"/>
        <pc:sldMkLst>
          <pc:docMk/>
          <pc:sldMk cId="3174673319" sldId="377"/>
        </pc:sldMkLst>
        <pc:spChg chg="del">
          <ac:chgData name="Nicholas Pidgeon" userId="25446689-afeb-4eb5-bc4b-b3b60492e3c1" providerId="ADAL" clId="{D397D52F-3796-4F09-9A95-3FD171A69CEF}" dt="2020-09-08T16:41:18.463" v="144" actId="478"/>
          <ac:spMkLst>
            <pc:docMk/>
            <pc:sldMk cId="3174673319" sldId="377"/>
            <ac:spMk id="18" creationId="{7A02BCA7-D9D0-4D61-B205-D5D480952C11}"/>
          </ac:spMkLst>
        </pc:spChg>
        <pc:picChg chg="del">
          <ac:chgData name="Nicholas Pidgeon" userId="25446689-afeb-4eb5-bc4b-b3b60492e3c1" providerId="ADAL" clId="{D397D52F-3796-4F09-9A95-3FD171A69CEF}" dt="2020-09-08T16:41:22.678" v="146" actId="478"/>
          <ac:picMkLst>
            <pc:docMk/>
            <pc:sldMk cId="3174673319" sldId="377"/>
            <ac:picMk id="16" creationId="{00000000-0000-0000-0000-000000000000}"/>
          </ac:picMkLst>
        </pc:picChg>
        <pc:picChg chg="del">
          <ac:chgData name="Nicholas Pidgeon" userId="25446689-afeb-4eb5-bc4b-b3b60492e3c1" providerId="ADAL" clId="{D397D52F-3796-4F09-9A95-3FD171A69CEF}" dt="2020-09-08T16:41:19.942" v="145" actId="478"/>
          <ac:picMkLst>
            <pc:docMk/>
            <pc:sldMk cId="3174673319" sldId="377"/>
            <ac:picMk id="17" creationId="{00000000-0000-0000-0000-000000000000}"/>
          </ac:picMkLst>
        </pc:picChg>
      </pc:sldChg>
      <pc:sldChg chg="delSp mod delAnim">
        <pc:chgData name="Nicholas Pidgeon" userId="25446689-afeb-4eb5-bc4b-b3b60492e3c1" providerId="ADAL" clId="{D397D52F-3796-4F09-9A95-3FD171A69CEF}" dt="2020-09-08T16:22:42.318" v="27" actId="478"/>
        <pc:sldMkLst>
          <pc:docMk/>
          <pc:sldMk cId="3919873730" sldId="378"/>
        </pc:sldMkLst>
        <pc:spChg chg="del">
          <ac:chgData name="Nicholas Pidgeon" userId="25446689-afeb-4eb5-bc4b-b3b60492e3c1" providerId="ADAL" clId="{D397D52F-3796-4F09-9A95-3FD171A69CEF}" dt="2020-09-08T16:22:42.318" v="27" actId="478"/>
          <ac:spMkLst>
            <pc:docMk/>
            <pc:sldMk cId="3919873730" sldId="378"/>
            <ac:spMk id="10" creationId="{00000000-0000-0000-0000-000000000000}"/>
          </ac:spMkLst>
        </pc:spChg>
      </pc:sldChg>
      <pc:sldChg chg="del">
        <pc:chgData name="Nicholas Pidgeon" userId="25446689-afeb-4eb5-bc4b-b3b60492e3c1" providerId="ADAL" clId="{D397D52F-3796-4F09-9A95-3FD171A69CEF}" dt="2020-09-08T16:17:19.569" v="12" actId="2696"/>
        <pc:sldMkLst>
          <pc:docMk/>
          <pc:sldMk cId="174579352" sldId="384"/>
        </pc:sldMkLst>
      </pc:sldChg>
      <pc:sldChg chg="modSp mod">
        <pc:chgData name="Nicholas Pidgeon" userId="25446689-afeb-4eb5-bc4b-b3b60492e3c1" providerId="ADAL" clId="{D397D52F-3796-4F09-9A95-3FD171A69CEF}" dt="2020-09-08T16:30:34.925" v="48" actId="20577"/>
        <pc:sldMkLst>
          <pc:docMk/>
          <pc:sldMk cId="2009541043" sldId="386"/>
        </pc:sldMkLst>
        <pc:spChg chg="mod">
          <ac:chgData name="Nicholas Pidgeon" userId="25446689-afeb-4eb5-bc4b-b3b60492e3c1" providerId="ADAL" clId="{D397D52F-3796-4F09-9A95-3FD171A69CEF}" dt="2020-09-08T16:30:34.925" v="48" actId="20577"/>
          <ac:spMkLst>
            <pc:docMk/>
            <pc:sldMk cId="2009541043" sldId="386"/>
            <ac:spMk id="9" creationId="{00000000-0000-0000-0000-000000000000}"/>
          </ac:spMkLst>
        </pc:spChg>
      </pc:sldChg>
      <pc:sldChg chg="modSp mod">
        <pc:chgData name="Nicholas Pidgeon" userId="25446689-afeb-4eb5-bc4b-b3b60492e3c1" providerId="ADAL" clId="{D397D52F-3796-4F09-9A95-3FD171A69CEF}" dt="2020-09-08T16:27:56.454" v="29" actId="20577"/>
        <pc:sldMkLst>
          <pc:docMk/>
          <pc:sldMk cId="2535403771" sldId="387"/>
        </pc:sldMkLst>
        <pc:spChg chg="mod">
          <ac:chgData name="Nicholas Pidgeon" userId="25446689-afeb-4eb5-bc4b-b3b60492e3c1" providerId="ADAL" clId="{D397D52F-3796-4F09-9A95-3FD171A69CEF}" dt="2020-09-08T16:27:56.454" v="29" actId="20577"/>
          <ac:spMkLst>
            <pc:docMk/>
            <pc:sldMk cId="2535403771" sldId="387"/>
            <ac:spMk id="4" creationId="{00000000-0000-0000-0000-000000000000}"/>
          </ac:spMkLst>
        </pc:spChg>
      </pc:sldChg>
      <pc:sldChg chg="modSp mod">
        <pc:chgData name="Nicholas Pidgeon" userId="25446689-afeb-4eb5-bc4b-b3b60492e3c1" providerId="ADAL" clId="{D397D52F-3796-4F09-9A95-3FD171A69CEF}" dt="2020-09-08T16:18:03.893" v="26" actId="20577"/>
        <pc:sldMkLst>
          <pc:docMk/>
          <pc:sldMk cId="356105374" sldId="394"/>
        </pc:sldMkLst>
        <pc:spChg chg="mod">
          <ac:chgData name="Nicholas Pidgeon" userId="25446689-afeb-4eb5-bc4b-b3b60492e3c1" providerId="ADAL" clId="{D397D52F-3796-4F09-9A95-3FD171A69CEF}" dt="2020-09-08T16:18:03.893" v="26" actId="20577"/>
          <ac:spMkLst>
            <pc:docMk/>
            <pc:sldMk cId="356105374" sldId="394"/>
            <ac:spMk id="5" creationId="{00000000-0000-0000-0000-000000000000}"/>
          </ac:spMkLst>
        </pc:spChg>
      </pc:sldChg>
      <pc:sldChg chg="del">
        <pc:chgData name="Nicholas Pidgeon" userId="25446689-afeb-4eb5-bc4b-b3b60492e3c1" providerId="ADAL" clId="{D397D52F-3796-4F09-9A95-3FD171A69CEF}" dt="2020-09-08T16:47:04.847" v="149" actId="2696"/>
        <pc:sldMkLst>
          <pc:docMk/>
          <pc:sldMk cId="3671040758" sldId="395"/>
        </pc:sldMkLst>
      </pc:sldChg>
      <pc:sldChg chg="del">
        <pc:chgData name="Nicholas Pidgeon" userId="25446689-afeb-4eb5-bc4b-b3b60492e3c1" providerId="ADAL" clId="{D397D52F-3796-4F09-9A95-3FD171A69CEF}" dt="2020-09-08T16:15:05.075" v="8" actId="2696"/>
        <pc:sldMkLst>
          <pc:docMk/>
          <pc:sldMk cId="2155402270" sldId="400"/>
        </pc:sldMkLst>
      </pc:sldChg>
      <pc:sldChg chg="add">
        <pc:chgData name="Nicholas Pidgeon" userId="25446689-afeb-4eb5-bc4b-b3b60492e3c1" providerId="ADAL" clId="{D397D52F-3796-4F09-9A95-3FD171A69CEF}" dt="2020-09-08T16:15:33.113" v="9"/>
        <pc:sldMkLst>
          <pc:docMk/>
          <pc:sldMk cId="3487740497" sldId="400"/>
        </pc:sldMkLst>
      </pc:sldChg>
      <pc:sldChg chg="modAnim">
        <pc:chgData name="Nicholas Pidgeon" userId="25446689-afeb-4eb5-bc4b-b3b60492e3c1" providerId="ADAL" clId="{D397D52F-3796-4F09-9A95-3FD171A69CEF}" dt="2020-09-08T16:52:37.461" v="150"/>
        <pc:sldMkLst>
          <pc:docMk/>
          <pc:sldMk cId="3222754598" sldId="404"/>
        </pc:sldMkLst>
      </pc:sldChg>
      <pc:sldChg chg="add del">
        <pc:chgData name="Nicholas Pidgeon" userId="25446689-afeb-4eb5-bc4b-b3b60492e3c1" providerId="ADAL" clId="{D397D52F-3796-4F09-9A95-3FD171A69CEF}" dt="2020-09-08T16:16:08.872" v="11"/>
        <pc:sldMkLst>
          <pc:docMk/>
          <pc:sldMk cId="1465352161" sldId="40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Cardiff\Resilrisk\launch%20event\Book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Cardiff\Resilrisk\topline%20finding%20report\trend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ropbox\Cardiff\Resilrisk\survey\frequenci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Sheet1!$E$4</c:f>
              <c:strCache>
                <c:ptCount val="1"/>
                <c:pt idx="0">
                  <c:v>Not at all worried</c:v>
                </c:pt>
              </c:strCache>
            </c:strRef>
          </c:tx>
          <c:spPr>
            <a:solidFill>
              <a:srgbClr val="AFDFDC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Sheet1!$D$5:$D$6</c:f>
              <c:strCache>
                <c:ptCount val="2"/>
                <c:pt idx="0">
                  <c:v>RESiL RISK 2019</c:v>
                </c:pt>
                <c:pt idx="1">
                  <c:v>EPCC 2016</c:v>
                </c:pt>
              </c:strCache>
            </c:strRef>
          </c:cat>
          <c:val>
            <c:numRef>
              <c:f>Sheet1!$E$5:$E$6</c:f>
              <c:numCache>
                <c:formatCode>0%</c:formatCode>
                <c:ptCount val="2"/>
                <c:pt idx="0">
                  <c:v>0.05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5-444E-BA49-743381FE89E9}"/>
            </c:ext>
          </c:extLst>
        </c:ser>
        <c:ser>
          <c:idx val="1"/>
          <c:order val="1"/>
          <c:tx>
            <c:strRef>
              <c:f>Sheet1!$F$4</c:f>
              <c:strCache>
                <c:ptCount val="1"/>
                <c:pt idx="0">
                  <c:v>Not very worried</c:v>
                </c:pt>
              </c:strCache>
            </c:strRef>
          </c:tx>
          <c:spPr>
            <a:pattFill prst="openDmnd">
              <a:fgClr>
                <a:srgbClr val="20504D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Sheet1!$D$5:$D$6</c:f>
              <c:strCache>
                <c:ptCount val="2"/>
                <c:pt idx="0">
                  <c:v>RESiL RISK 2019</c:v>
                </c:pt>
                <c:pt idx="1">
                  <c:v>EPCC 2016</c:v>
                </c:pt>
              </c:strCache>
            </c:strRef>
          </c:cat>
          <c:val>
            <c:numRef>
              <c:f>Sheet1!$F$5:$F$6</c:f>
              <c:numCache>
                <c:formatCode>0%</c:formatCode>
                <c:ptCount val="2"/>
                <c:pt idx="0">
                  <c:v>0.15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A5-444E-BA49-743381FE89E9}"/>
            </c:ext>
          </c:extLst>
        </c:ser>
        <c:ser>
          <c:idx val="2"/>
          <c:order val="2"/>
          <c:tx>
            <c:strRef>
              <c:f>Sheet1!$G$4</c:f>
              <c:strCache>
                <c:ptCount val="1"/>
                <c:pt idx="0">
                  <c:v>Fairly worried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Sheet1!$D$5:$D$6</c:f>
              <c:strCache>
                <c:ptCount val="2"/>
                <c:pt idx="0">
                  <c:v>RESiL RISK 2019</c:v>
                </c:pt>
                <c:pt idx="1">
                  <c:v>EPCC 2016</c:v>
                </c:pt>
              </c:strCache>
            </c:strRef>
          </c:cat>
          <c:val>
            <c:numRef>
              <c:f>Sheet1!$G$5:$G$6</c:f>
              <c:numCache>
                <c:formatCode>0%</c:formatCode>
                <c:ptCount val="2"/>
                <c:pt idx="0">
                  <c:v>0.4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A5-444E-BA49-743381FE89E9}"/>
            </c:ext>
          </c:extLst>
        </c:ser>
        <c:ser>
          <c:idx val="3"/>
          <c:order val="3"/>
          <c:tx>
            <c:strRef>
              <c:f>Sheet1!$H$4</c:f>
              <c:strCache>
                <c:ptCount val="1"/>
                <c:pt idx="0">
                  <c:v>Very worried</c:v>
                </c:pt>
              </c:strCache>
            </c:strRef>
          </c:tx>
          <c:spPr>
            <a:pattFill prst="dkUpDiag">
              <a:fgClr>
                <a:srgbClr val="F09EAC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Sheet1!$D$5:$D$6</c:f>
              <c:strCache>
                <c:ptCount val="2"/>
                <c:pt idx="0">
                  <c:v>RESiL RISK 2019</c:v>
                </c:pt>
                <c:pt idx="1">
                  <c:v>EPCC 2016</c:v>
                </c:pt>
              </c:strCache>
            </c:strRef>
          </c:cat>
          <c:val>
            <c:numRef>
              <c:f>Sheet1!$H$5:$H$6</c:f>
              <c:numCache>
                <c:formatCode>0%</c:formatCode>
                <c:ptCount val="2"/>
                <c:pt idx="0">
                  <c:v>0.25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A5-444E-BA49-743381FE89E9}"/>
            </c:ext>
          </c:extLst>
        </c:ser>
        <c:ser>
          <c:idx val="4"/>
          <c:order val="4"/>
          <c:tx>
            <c:strRef>
              <c:f>Sheet1!$I$4</c:f>
              <c:strCache>
                <c:ptCount val="1"/>
                <c:pt idx="0">
                  <c:v>Extremely worried</c:v>
                </c:pt>
              </c:strCache>
            </c:strRef>
          </c:tx>
          <c:spPr>
            <a:solidFill>
              <a:srgbClr val="CF203C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Sheet1!$D$5:$D$6</c:f>
              <c:strCache>
                <c:ptCount val="2"/>
                <c:pt idx="0">
                  <c:v>RESiL RISK 2019</c:v>
                </c:pt>
                <c:pt idx="1">
                  <c:v>EPCC 2016</c:v>
                </c:pt>
              </c:strCache>
            </c:strRef>
          </c:cat>
          <c:val>
            <c:numRef>
              <c:f>Sheet1!$I$5:$I$6</c:f>
              <c:numCache>
                <c:formatCode>0%</c:formatCode>
                <c:ptCount val="2"/>
                <c:pt idx="0">
                  <c:v>0.15</c:v>
                </c:pt>
                <c:pt idx="1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A5-444E-BA49-743381FE89E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2989552"/>
        <c:axId val="322990336"/>
      </c:barChart>
      <c:catAx>
        <c:axId val="3229895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22990336"/>
        <c:crosses val="autoZero"/>
        <c:auto val="1"/>
        <c:lblAlgn val="ctr"/>
        <c:lblOffset val="100"/>
        <c:noMultiLvlLbl val="0"/>
      </c:catAx>
      <c:valAx>
        <c:axId val="32299033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229895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Sheet1!$G$45:$G$49</c:f>
              <c:strCache>
                <c:ptCount val="5"/>
                <c:pt idx="0">
                  <c:v>We are already feeling the effects 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381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3175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DAE7-4577-9B5B-402FFE584CF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Sheet1!$F$50:$F$53</c:f>
              <c:numCache>
                <c:formatCode>General</c:formatCode>
                <c:ptCount val="4"/>
                <c:pt idx="0">
                  <c:v>2010</c:v>
                </c:pt>
                <c:pt idx="1">
                  <c:v>2014</c:v>
                </c:pt>
                <c:pt idx="2">
                  <c:v>2016</c:v>
                </c:pt>
                <c:pt idx="3">
                  <c:v>2019</c:v>
                </c:pt>
              </c:numCache>
            </c:numRef>
          </c:cat>
          <c:val>
            <c:numRef>
              <c:f>Sheet1!$G$50:$G$53</c:f>
              <c:numCache>
                <c:formatCode>0%</c:formatCode>
                <c:ptCount val="4"/>
                <c:pt idx="0">
                  <c:v>0.41</c:v>
                </c:pt>
                <c:pt idx="1">
                  <c:v>0.55000000000000004</c:v>
                </c:pt>
                <c:pt idx="2">
                  <c:v>0.61</c:v>
                </c:pt>
                <c:pt idx="3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A6-4E42-8F3D-F9ADB33C8E8E}"/>
            </c:ext>
          </c:extLst>
        </c:ser>
        <c:ser>
          <c:idx val="1"/>
          <c:order val="1"/>
          <c:tx>
            <c:strRef>
              <c:f>Sheet1!$H$45:$H$49</c:f>
              <c:strCache>
                <c:ptCount val="5"/>
                <c:pt idx="0">
                  <c:v>In the next 25 years or more 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Sheet1!$F$50:$F$53</c:f>
              <c:numCache>
                <c:formatCode>General</c:formatCode>
                <c:ptCount val="4"/>
                <c:pt idx="0">
                  <c:v>2010</c:v>
                </c:pt>
                <c:pt idx="1">
                  <c:v>2014</c:v>
                </c:pt>
                <c:pt idx="2">
                  <c:v>2016</c:v>
                </c:pt>
                <c:pt idx="3">
                  <c:v>2019</c:v>
                </c:pt>
              </c:numCache>
            </c:numRef>
          </c:cat>
          <c:val>
            <c:numRef>
              <c:f>Sheet1!$H$50:$H$53</c:f>
              <c:numCache>
                <c:formatCode>0%</c:formatCode>
                <c:ptCount val="4"/>
                <c:pt idx="0">
                  <c:v>0.34</c:v>
                </c:pt>
                <c:pt idx="1">
                  <c:v>0.27</c:v>
                </c:pt>
                <c:pt idx="2">
                  <c:v>0.22</c:v>
                </c:pt>
                <c:pt idx="3">
                  <c:v>0.18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0A6-4E42-8F3D-F9ADB33C8E8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2989944"/>
        <c:axId val="322986024"/>
      </c:lineChart>
      <c:dateAx>
        <c:axId val="322989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986024"/>
        <c:crosses val="autoZero"/>
        <c:auto val="0"/>
        <c:lblOffset val="100"/>
        <c:baseTimeUnit val="days"/>
        <c:majorUnit val="1"/>
      </c:dateAx>
      <c:valAx>
        <c:axId val="322986024"/>
        <c:scaling>
          <c:orientation val="minMax"/>
        </c:scaling>
        <c:delete val="0"/>
        <c:axPos val="l"/>
        <c:numFmt formatCode="0%" sourceLinked="1"/>
        <c:majorTickMark val="in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298994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67128890949328113"/>
          <c:y val="0.24589270661546503"/>
          <c:w val="0.29121748784672052"/>
          <c:h val="0.39378135140486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69703399084809E-2"/>
          <c:y val="8.5014514982504619E-2"/>
          <c:w val="0.54847296567718162"/>
          <c:h val="0.869790197782761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Sheet5!$E$40</c:f>
              <c:strCache>
                <c:ptCount val="1"/>
                <c:pt idx="0">
                  <c:v>Yes - to me </c:v>
                </c:pt>
              </c:strCache>
            </c:strRef>
          </c:tx>
          <c:spPr>
            <a:solidFill>
              <a:srgbClr val="AFDFDC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Sheet5!$D$41:$D$46</c:f>
              <c:numCache>
                <c:formatCode>General</c:formatCode>
                <c:ptCount val="6"/>
                <c:pt idx="0">
                  <c:v>2019</c:v>
                </c:pt>
                <c:pt idx="1">
                  <c:v>2013</c:v>
                </c:pt>
                <c:pt idx="2">
                  <c:v>2019</c:v>
                </c:pt>
                <c:pt idx="3">
                  <c:v>2013</c:v>
                </c:pt>
                <c:pt idx="4">
                  <c:v>2019</c:v>
                </c:pt>
                <c:pt idx="5">
                  <c:v>2013</c:v>
                </c:pt>
              </c:numCache>
            </c:numRef>
          </c:cat>
          <c:val>
            <c:numRef>
              <c:f>Sheet5!$E$41:$E$46</c:f>
              <c:numCache>
                <c:formatCode>0%</c:formatCode>
                <c:ptCount val="6"/>
                <c:pt idx="0">
                  <c:v>0.55000000000000004</c:v>
                </c:pt>
                <c:pt idx="1">
                  <c:v>0.39</c:v>
                </c:pt>
                <c:pt idx="2">
                  <c:v>0.16</c:v>
                </c:pt>
                <c:pt idx="3">
                  <c:v>0.06</c:v>
                </c:pt>
                <c:pt idx="4">
                  <c:v>0.2</c:v>
                </c:pt>
                <c:pt idx="5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69-432A-9227-D9232D452F33}"/>
            </c:ext>
          </c:extLst>
        </c:ser>
        <c:ser>
          <c:idx val="1"/>
          <c:order val="1"/>
          <c:tx>
            <c:strRef>
              <c:f>Sheet5!$F$40</c:f>
              <c:strCache>
                <c:ptCount val="1"/>
                <c:pt idx="0">
                  <c:v>Yes - to someone close to me 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Sheet5!$D$41:$D$46</c:f>
              <c:numCache>
                <c:formatCode>General</c:formatCode>
                <c:ptCount val="6"/>
                <c:pt idx="0">
                  <c:v>2019</c:v>
                </c:pt>
                <c:pt idx="1">
                  <c:v>2013</c:v>
                </c:pt>
                <c:pt idx="2">
                  <c:v>2019</c:v>
                </c:pt>
                <c:pt idx="3">
                  <c:v>2013</c:v>
                </c:pt>
                <c:pt idx="4">
                  <c:v>2019</c:v>
                </c:pt>
                <c:pt idx="5">
                  <c:v>2013</c:v>
                </c:pt>
              </c:numCache>
            </c:numRef>
          </c:cat>
          <c:val>
            <c:numRef>
              <c:f>Sheet5!$F$41:$F$46</c:f>
              <c:numCache>
                <c:formatCode>0%</c:formatCode>
                <c:ptCount val="6"/>
                <c:pt idx="0">
                  <c:v>0.15</c:v>
                </c:pt>
                <c:pt idx="1">
                  <c:v>0.14000000000000001</c:v>
                </c:pt>
                <c:pt idx="2">
                  <c:v>0.17</c:v>
                </c:pt>
                <c:pt idx="3">
                  <c:v>0.09</c:v>
                </c:pt>
                <c:pt idx="4">
                  <c:v>0.13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D69-432A-9227-D9232D452F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2988768"/>
        <c:axId val="322990728"/>
      </c:barChart>
      <c:catAx>
        <c:axId val="32298876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22990728"/>
        <c:crosses val="autoZero"/>
        <c:auto val="1"/>
        <c:lblAlgn val="ctr"/>
        <c:lblOffset val="100"/>
        <c:noMultiLvlLbl val="0"/>
      </c:catAx>
      <c:valAx>
        <c:axId val="322990728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2298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BDF44-51C2-49DF-995C-FEA457A125A2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6BC810-B22D-4336-B7CB-EACA19EB42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81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DF43C-1D82-4966-907C-BD96E086251F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47417-C7CE-4C12-8156-A0A23F72A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31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959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944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13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78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299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855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70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527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368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13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247417-C7CE-4C12-8156-A0A23F72A05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30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UserData\saplaw1\TempIntFiles\Content.IE5\81TK0BIQ\MP900437274[1].jpg"/>
          <p:cNvPicPr>
            <a:picLocks noChangeAspect="1" noChangeArrowheads="1"/>
          </p:cNvPicPr>
          <p:nvPr/>
        </p:nvPicPr>
        <p:blipFill>
          <a:blip r:embed="rId2" cstate="print"/>
          <a:srcRect b="49127"/>
          <a:stretch>
            <a:fillRect/>
          </a:stretch>
        </p:blipFill>
        <p:spPr bwMode="auto">
          <a:xfrm>
            <a:off x="0" y="0"/>
            <a:ext cx="12192000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2"/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23"/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24"/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25"/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26"/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 useBgFill="1">
        <p:nvSpPr>
          <p:cNvPr id="12" name="Rounded Rectangle 29"/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 useBgFill="1">
        <p:nvSpPr>
          <p:cNvPr id="13" name="Rounded Rectangle 30"/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4" name="Rectangle 6"/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9"/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0"/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7" name="Picture 19" descr="Understanding risk 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8734" y="5949950"/>
            <a:ext cx="13843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2708920"/>
            <a:ext cx="11277600" cy="1162992"/>
          </a:xfrm>
          <a:solidFill>
            <a:schemeClr val="tx2">
              <a:lumMod val="20000"/>
              <a:lumOff val="80000"/>
              <a:alpha val="59000"/>
            </a:schemeClr>
          </a:solidFill>
        </p:spPr>
        <p:txBody>
          <a:bodyPr anchor="b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1850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50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89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86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254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  <a:lvl2pPr>
              <a:defRPr sz="1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  <a:lvl2pPr>
              <a:defRPr sz="19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735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8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80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10401" y="612775"/>
            <a:ext cx="1767417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91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72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925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21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0" descr="slice globe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"/>
            <a:ext cx="12192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0" y="630239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0" name="Rectangle 29"/>
          <p:cNvSpPr/>
          <p:nvPr/>
        </p:nvSpPr>
        <p:spPr>
          <a:xfrm>
            <a:off x="0" y="571500"/>
            <a:ext cx="121920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1" name="Rectangle 30"/>
          <p:cNvSpPr/>
          <p:nvPr/>
        </p:nvSpPr>
        <p:spPr>
          <a:xfrm flipV="1">
            <a:off x="7213600" y="622301"/>
            <a:ext cx="49784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2" name="Rectangle 31"/>
          <p:cNvSpPr/>
          <p:nvPr/>
        </p:nvSpPr>
        <p:spPr>
          <a:xfrm flipV="1">
            <a:off x="7213600" y="703264"/>
            <a:ext cx="4978400" cy="1793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7209368" y="760414"/>
            <a:ext cx="2823633" cy="46037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2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10915651" y="692150"/>
            <a:ext cx="1276349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fld id="{55F2AF91-F517-4CCC-A55C-CBFF3D3CFE3E}" type="datetimeFigureOut">
              <a:rPr lang="en-GB" smtClean="0"/>
              <a:t>08/09/2020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1" y="692150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itchFamily="18" charset="0"/>
              </a:defRPr>
            </a:lvl1pPr>
          </a:lstStyle>
          <a:p>
            <a:fld id="{013CD736-9E46-4BF0-908E-655F23C07CDA}" type="slidenum">
              <a:rPr lang="en-GB" smtClean="0"/>
              <a:t>‹#›</a:t>
            </a:fld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0" y="6632576"/>
            <a:ext cx="12192000" cy="36513"/>
          </a:xfrm>
          <a:prstGeom prst="rect">
            <a:avLst/>
          </a:prstGeom>
          <a:solidFill>
            <a:schemeClr val="tx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38" name="Picture 23" descr="Understanding risk logo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328401" y="76200"/>
            <a:ext cx="768351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2759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1" fontAlgn="base" hangingPunct="1">
        <a:spcBef>
          <a:spcPts val="300"/>
        </a:spcBef>
        <a:spcAft>
          <a:spcPct val="0"/>
        </a:spcAft>
        <a:buClr>
          <a:srgbClr val="AAD69C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1" fontAlgn="base" hangingPunct="1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rgbClr val="404040"/>
          </a:solidFill>
          <a:latin typeface="+mn-lt"/>
          <a:ea typeface="+mn-ea"/>
          <a:cs typeface="+mn-cs"/>
        </a:defRPr>
      </a:lvl2pPr>
      <a:lvl3pPr marL="922338" indent="-21907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1" fontAlgn="base" hangingPunct="1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1" fontAlgn="base" hangingPunct="1">
        <a:spcBef>
          <a:spcPts val="300"/>
        </a:spcBef>
        <a:spcAft>
          <a:spcPct val="0"/>
        </a:spcAft>
        <a:buClr>
          <a:srgbClr val="AAD69C"/>
        </a:buClr>
        <a:buFont typeface="Georgia" pitchFamily="18" charset="0"/>
        <a:buChar char="▫"/>
        <a:defRPr sz="2000" kern="1200">
          <a:solidFill>
            <a:srgbClr val="262626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hyperlink" Target="mailto:pidgeonn@cardiff.ac.u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emf"/><Relationship Id="rId4" Type="http://schemas.openxmlformats.org/officeDocument/2006/relationships/image" Target="../media/image68.png"/><Relationship Id="rId9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1.png"/><Relationship Id="rId7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10" Type="http://schemas.openxmlformats.org/officeDocument/2006/relationships/image" Target="../media/image30.png"/><Relationship Id="rId4" Type="http://schemas.openxmlformats.org/officeDocument/2006/relationships/image" Target="../media/image43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6.pn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0" y="2648195"/>
            <a:ext cx="12192000" cy="128444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1" descr="http://users.cs.cf.ac.uk/W.M.Webberley/media/education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8452" y="103768"/>
            <a:ext cx="1440094" cy="144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understanding risk logo final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656" y="103799"/>
            <a:ext cx="1474061" cy="14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617" y="2740283"/>
            <a:ext cx="120419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Understanding UK Perceptions of Climate </a:t>
            </a:r>
            <a:r>
              <a:rPr lang="en-GB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GB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isk and Resilience (</a:t>
            </a:r>
            <a:r>
              <a:rPr lang="en-GB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RESiL</a:t>
            </a:r>
            <a:r>
              <a:rPr lang="en-GB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RISK)</a:t>
            </a:r>
            <a:endParaRPr lang="en-GB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 Nick Pidgeon, Dr Katharine Steentjes &amp; Dr Christina Demski (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School of Psychology,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Cardiff University)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4000" dirty="0">
                <a:latin typeface="+mj-lt"/>
              </a:rPr>
              <a:t> </a:t>
            </a:r>
            <a:endParaRPr lang="en-GB" sz="40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97" y="103768"/>
            <a:ext cx="2286600" cy="10633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7480"/>
            <a:ext cx="7172131" cy="2884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98" y="4518243"/>
            <a:ext cx="2263016" cy="22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4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65025"/>
            <a:ext cx="12192000" cy="128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Previous Comparable Surveys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99792" y="1846766"/>
            <a:ext cx="9492208" cy="4553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7767" t="14090" r="63671" b="8098"/>
          <a:stretch/>
        </p:blipFill>
        <p:spPr>
          <a:xfrm>
            <a:off x="6364291" y="1947725"/>
            <a:ext cx="4365913" cy="51472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2916" t="12592" r="19376" b="3330"/>
          <a:stretch/>
        </p:blipFill>
        <p:spPr>
          <a:xfrm>
            <a:off x="569698" y="1947725"/>
            <a:ext cx="4260188" cy="56890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42233" y="4256753"/>
            <a:ext cx="4610027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72BB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European Perceptions of Climate Change (EPCC, Cardiff University) </a:t>
            </a:r>
          </a:p>
          <a:p>
            <a:pPr algn="ctr"/>
            <a:r>
              <a:rPr lang="en-GB" sz="2000" dirty="0">
                <a:latin typeface="+mj-lt"/>
              </a:rPr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2970" y="5548441"/>
            <a:ext cx="3553528" cy="10215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72BB5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j-lt"/>
              </a:rPr>
              <a:t>PREPARE </a:t>
            </a:r>
          </a:p>
          <a:p>
            <a:pPr algn="ctr"/>
            <a:r>
              <a:rPr lang="en-GB" sz="1400" dirty="0">
                <a:latin typeface="+mj-lt"/>
              </a:rPr>
              <a:t>(Ricardo-AEA with Leeds University)</a:t>
            </a:r>
          </a:p>
          <a:p>
            <a:pPr algn="ctr"/>
            <a:r>
              <a:rPr lang="en-GB" sz="2000" dirty="0">
                <a:latin typeface="+mj-lt"/>
              </a:rPr>
              <a:t>2013</a:t>
            </a:r>
          </a:p>
        </p:txBody>
      </p:sp>
      <p:pic>
        <p:nvPicPr>
          <p:cNvPr id="9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941A4B44-863A-4FA4-9C05-0EDBD5EA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5974" y="834072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827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97" y="686552"/>
            <a:ext cx="11784806" cy="54067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3CCAA699-E658-4E9F-9694-6A558750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94184" y="952835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9415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1959492"/>
            <a:ext cx="9498562" cy="3612126"/>
          </a:xfr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/>
            <a:r>
              <a:rPr lang="en-GB" sz="2800" dirty="0">
                <a:latin typeface="+mj-lt"/>
              </a:rPr>
              <a:t>RELEVANCE OF CLIMATE CHANGE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1, page 13</a:t>
            </a:r>
            <a:endParaRPr lang="en-GB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3371" y="1517739"/>
            <a:ext cx="2936033" cy="49390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18662" y="2851278"/>
            <a:ext cx="2289110" cy="2541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200000"/>
              </a:lnSpc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Brexit</a:t>
            </a:r>
          </a:p>
          <a:p>
            <a:pPr algn="r">
              <a:lnSpc>
                <a:spcPct val="200000"/>
              </a:lnSpc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Climate Change</a:t>
            </a:r>
          </a:p>
          <a:p>
            <a:pPr algn="r">
              <a:lnSpc>
                <a:spcPct val="200000"/>
              </a:lnSpc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Economic situation </a:t>
            </a:r>
          </a:p>
          <a:p>
            <a:pPr algn="r">
              <a:lnSpc>
                <a:spcPct val="200000"/>
              </a:lnSpc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NHS/health</a:t>
            </a:r>
          </a:p>
          <a:p>
            <a:pPr algn="r">
              <a:lnSpc>
                <a:spcPct val="200000"/>
              </a:lnSpc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Pollution/environment</a:t>
            </a:r>
          </a:p>
          <a:p>
            <a:pPr algn="r">
              <a:lnSpc>
                <a:spcPct val="200000"/>
              </a:lnSpc>
            </a:pPr>
            <a:r>
              <a:rPr lang="en-GB" sz="1600" dirty="0">
                <a:solidFill>
                  <a:schemeClr val="tx1"/>
                </a:solidFill>
                <a:latin typeface="+mj-lt"/>
              </a:rPr>
              <a:t>Immigration</a:t>
            </a:r>
            <a:r>
              <a:rPr lang="en-GB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9013371" y="1107232"/>
            <a:ext cx="1978089" cy="454090"/>
          </a:xfrm>
          <a:prstGeom prst="rect">
            <a:avLst/>
          </a:prstGeom>
          <a:solidFill>
            <a:srgbClr val="90CAC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2016</a:t>
            </a: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8816" y="747216"/>
            <a:ext cx="8714792" cy="1058970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>
              <a:tabLst>
                <a:tab pos="8255000" algn="l"/>
              </a:tabLst>
            </a:pPr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What would you say will be the most important issue facing the UK in the next 20 years? 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3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8B6DC495-F17C-4E43-879C-93FB7A615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9327" y="4582646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3EE58C-7A6E-4492-8BB9-748CD617C5D5}"/>
              </a:ext>
            </a:extLst>
          </p:cNvPr>
          <p:cNvSpPr txBox="1"/>
          <p:nvPr/>
        </p:nvSpPr>
        <p:spPr>
          <a:xfrm>
            <a:off x="6165581" y="5525632"/>
            <a:ext cx="270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Main Sample UK 2019 (1,401)</a:t>
            </a:r>
            <a:endParaRPr lang="en-GB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909BEAD2-7E24-498F-9E51-CBDBDB9664FC}"/>
              </a:ext>
            </a:extLst>
          </p:cNvPr>
          <p:cNvSpPr/>
          <p:nvPr/>
        </p:nvSpPr>
        <p:spPr>
          <a:xfrm>
            <a:off x="9013371" y="6092471"/>
            <a:ext cx="2664000" cy="396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1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/>
            <a:r>
              <a:rPr lang="en-GB" sz="2800" dirty="0">
                <a:latin typeface="+mj-lt"/>
              </a:rPr>
              <a:t>WORRY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14, page 14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8816" y="747216"/>
            <a:ext cx="8714792" cy="1058970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>
              <a:tabLst>
                <a:tab pos="8255000" algn="l"/>
              </a:tabLst>
            </a:pPr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How worried, if at all, are you about climate change?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8024747"/>
              </p:ext>
            </p:extLst>
          </p:nvPr>
        </p:nvGraphicFramePr>
        <p:xfrm>
          <a:off x="845976" y="2040731"/>
          <a:ext cx="9542106" cy="3862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0BA13F0D-C5D7-4D91-80D1-388060B29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71853" y="5851459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949CDF-4405-4378-9467-B84731CC5BCC}"/>
              </a:ext>
            </a:extLst>
          </p:cNvPr>
          <p:cNvSpPr/>
          <p:nvPr/>
        </p:nvSpPr>
        <p:spPr>
          <a:xfrm>
            <a:off x="8045903" y="4468587"/>
            <a:ext cx="2265589" cy="10817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097889-68DA-41DB-AC10-A39688ECFDAF}"/>
              </a:ext>
            </a:extLst>
          </p:cNvPr>
          <p:cNvSpPr/>
          <p:nvPr/>
        </p:nvSpPr>
        <p:spPr>
          <a:xfrm>
            <a:off x="6740979" y="2984217"/>
            <a:ext cx="3672000" cy="1081768"/>
          </a:xfrm>
          <a:prstGeom prst="roundRect">
            <a:avLst>
              <a:gd name="adj" fmla="val 1666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679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5600"/>
            <a:r>
              <a:rPr lang="en-GB" sz="2800">
                <a:latin typeface="+mj-lt"/>
              </a:rPr>
              <a:t>URGENCY </a:t>
            </a:r>
            <a:endParaRPr lang="en-GB" sz="28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12, page 14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8816" y="747216"/>
            <a:ext cx="8714792" cy="1058970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NEW ITEM - Which of these best describes your views about the way in which climate change needs to be addressed?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" r="62180"/>
          <a:stretch/>
        </p:blipFill>
        <p:spPr>
          <a:xfrm>
            <a:off x="1235830" y="2394581"/>
            <a:ext cx="4683529" cy="27311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8" t="675" b="-495"/>
          <a:stretch/>
        </p:blipFill>
        <p:spPr>
          <a:xfrm>
            <a:off x="5586033" y="2395052"/>
            <a:ext cx="3107342" cy="2741146"/>
          </a:xfrm>
          <a:prstGeom prst="rect">
            <a:avLst/>
          </a:prstGeom>
        </p:spPr>
      </p:pic>
      <p:pic>
        <p:nvPicPr>
          <p:cNvPr id="18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A5CDAB21-168A-417F-A841-A29EFB289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27794" y="580162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4EEEE81-D180-462A-843B-A1FC7E7B1890}"/>
              </a:ext>
            </a:extLst>
          </p:cNvPr>
          <p:cNvSpPr/>
          <p:nvPr/>
        </p:nvSpPr>
        <p:spPr>
          <a:xfrm>
            <a:off x="6478360" y="2747054"/>
            <a:ext cx="1440000" cy="10817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999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9" y="613178"/>
            <a:ext cx="11676461" cy="5737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E912B9DD-D4F6-4E7D-8E80-72EBAB85E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7879" y="818662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7073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674277"/>
              </p:ext>
            </p:extLst>
          </p:nvPr>
        </p:nvGraphicFramePr>
        <p:xfrm>
          <a:off x="651336" y="1840647"/>
          <a:ext cx="10500458" cy="421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GB" sz="2800" dirty="0">
                <a:latin typeface="+mj-lt"/>
              </a:rPr>
              <a:t>PSYCHOLOGICAL DISTANCE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7, page 17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6570" y="800038"/>
            <a:ext cx="9575645" cy="1058970"/>
          </a:xfrm>
          <a:prstGeom prst="rect">
            <a:avLst/>
          </a:prstGeom>
          <a:solidFill>
            <a:srgbClr val="AFDFDC"/>
          </a:solidFill>
          <a:ln>
            <a:solidFill>
              <a:srgbClr val="980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GB" sz="2000" i="1" dirty="0">
                <a:solidFill>
                  <a:srgbClr val="CF203C"/>
                </a:solidFill>
                <a:latin typeface="+mj-lt"/>
              </a:rPr>
              <a:t>When, if at all, do you think we will be feeling the effects of climate change?</a:t>
            </a:r>
            <a:endParaRPr lang="en-GB" sz="2000" dirty="0">
              <a:solidFill>
                <a:srgbClr val="CF203C"/>
              </a:solidFill>
              <a:latin typeface="+mj-lt"/>
            </a:endParaRPr>
          </a:p>
        </p:txBody>
      </p:sp>
      <p:pic>
        <p:nvPicPr>
          <p:cNvPr id="1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58B9462B-745D-4015-969C-06DBD0677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974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GB" sz="2800" dirty="0">
                <a:latin typeface="+mj-lt"/>
              </a:rPr>
              <a:t>PSYCHOLOGICAL DISTANCE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8, page 17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9" y="2725527"/>
            <a:ext cx="11117181" cy="221468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1050" y="755308"/>
            <a:ext cx="8714792" cy="1058970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GB" i="1" dirty="0">
                <a:solidFill>
                  <a:srgbClr val="C00000"/>
                </a:solidFill>
                <a:latin typeface="+mj-lt"/>
              </a:rPr>
              <a:t>How serious of a threat, if at all, is climate change to each of the following?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2A23F1-4C72-4DB0-863A-48061A9F3431}"/>
              </a:ext>
            </a:extLst>
          </p:cNvPr>
          <p:cNvSpPr/>
          <p:nvPr/>
        </p:nvSpPr>
        <p:spPr>
          <a:xfrm>
            <a:off x="10266116" y="2370383"/>
            <a:ext cx="1608364" cy="30262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B257615E-E682-44F8-BB7C-609526078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106" y="22414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5187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5" r="424" b="605"/>
          <a:stretch/>
        </p:blipFill>
        <p:spPr>
          <a:xfrm>
            <a:off x="234721" y="485522"/>
            <a:ext cx="11631930" cy="5886956"/>
          </a:xfrm>
          <a:prstGeom prst="rect">
            <a:avLst/>
          </a:prstGeom>
          <a:solidFill>
            <a:srgbClr val="98003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A082DD64-2E54-4771-8D9C-AA3C4F38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22265" y="659412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7043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725"/>
            <a:r>
              <a:rPr lang="en-GB" sz="3200" dirty="0">
                <a:latin typeface="+mj-lt"/>
              </a:rPr>
              <a:t>EMOTIONS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06" y="3044570"/>
            <a:ext cx="11268185" cy="20065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33, page 19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2687" y="778704"/>
            <a:ext cx="9572507" cy="1058970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When you think about climate change and everything that you associate with it, how strongly, if at all, do you feel each of the following emotions?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30890" y="3612114"/>
            <a:ext cx="6145763" cy="14308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C2E186AE-0FD8-4BB1-B829-74E960501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106" y="22414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5B5030B4-EEA7-4177-A7AC-961816EBC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820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206" y="690682"/>
            <a:ext cx="12192000" cy="128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RESiL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RISK    </a:t>
            </a:r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(February 2019-October 2020)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99792" y="1953231"/>
            <a:ext cx="9492208" cy="4553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048" y="5214678"/>
            <a:ext cx="5601158" cy="14049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6407" y="5541015"/>
            <a:ext cx="6637990" cy="99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RESiL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RISK project is part of the UK Climate Resilience Programme and funded by UKRI/NERC under grant NE/S016449/1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89152" y="2495107"/>
            <a:ext cx="3888698" cy="14504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Prof.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Nick Pidgeon</a:t>
            </a:r>
          </a:p>
          <a:p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Dr.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Katharine Steentjes</a:t>
            </a:r>
          </a:p>
          <a:p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Dr.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Christina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Demski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Abigail Seabrook 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Picture 21" descr="http://users.cs.cf.ac.uk/W.M.Webberley/media/education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3709" y="2495107"/>
            <a:ext cx="1189339" cy="118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58" y="3941807"/>
            <a:ext cx="1649283" cy="76699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89153" y="3855116"/>
            <a:ext cx="3888698" cy="6243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Dr.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Adam Corner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89152" y="2069153"/>
            <a:ext cx="1883588" cy="463509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GB" sz="2000" b="1" dirty="0">
                <a:solidFill>
                  <a:schemeClr val="bg1"/>
                </a:solidFill>
                <a:latin typeface="+mj-lt"/>
              </a:rPr>
              <a:t>Project team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98" y="2069153"/>
            <a:ext cx="2263016" cy="2206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671C9B-947D-4E73-BE6B-B558759589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998" y="2221553"/>
            <a:ext cx="2263016" cy="220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03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491" b="795"/>
          <a:stretch/>
        </p:blipFill>
        <p:spPr>
          <a:xfrm>
            <a:off x="213360" y="487680"/>
            <a:ext cx="11642960" cy="5832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5930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/>
            <a:r>
              <a:rPr lang="en-GB" sz="3200" dirty="0">
                <a:latin typeface="+mj-lt"/>
              </a:rPr>
              <a:t>EXPECTED EFFECTS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3, 2, page 23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83" y="1676564"/>
            <a:ext cx="12394498" cy="1667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7" y="3243539"/>
            <a:ext cx="11069340" cy="6578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5" b="87398"/>
          <a:stretch/>
        </p:blipFill>
        <p:spPr>
          <a:xfrm>
            <a:off x="858416" y="4384979"/>
            <a:ext cx="9966491" cy="4914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5515" y="762164"/>
            <a:ext cx="9572507" cy="1058970"/>
          </a:xfrm>
          <a:prstGeom prst="rect">
            <a:avLst/>
          </a:prstGeom>
          <a:solidFill>
            <a:srgbClr val="AFDFDC"/>
          </a:solidFill>
          <a:ln>
            <a:solidFill>
              <a:srgbClr val="980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OPEN ENDED QUESTION: What do you think will be the most important effect of climate change on the UK/on your local community?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t="67732" r="6482" b="18280"/>
          <a:stretch/>
        </p:blipFill>
        <p:spPr>
          <a:xfrm>
            <a:off x="1313908" y="4784189"/>
            <a:ext cx="8868900" cy="599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13021" r="11935" b="10049"/>
          <a:stretch/>
        </p:blipFill>
        <p:spPr>
          <a:xfrm>
            <a:off x="10182808" y="5371119"/>
            <a:ext cx="1782284" cy="1222823"/>
          </a:xfrm>
          <a:prstGeom prst="rect">
            <a:avLst/>
          </a:prstGeom>
        </p:spPr>
      </p:pic>
      <p:pic>
        <p:nvPicPr>
          <p:cNvPr id="1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9152F138-CFB3-4165-B44A-F240BBCF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92925" y="4260503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39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13, page 24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/>
            <a:r>
              <a:rPr lang="en-GB" sz="3200" dirty="0">
                <a:latin typeface="+mj-lt"/>
              </a:rPr>
              <a:t>SERIOUSNESS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89" y="1590731"/>
            <a:ext cx="9880158" cy="44780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23215" y="676331"/>
            <a:ext cx="9923603" cy="897432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How serious of a problem do you think the following currently are for the UK, or do you</a:t>
            </a:r>
          </a:p>
          <a:p>
            <a:pPr marL="177800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not think they are a problem at all?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56189" y="4005943"/>
            <a:ext cx="9880158" cy="37944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1256189" y="2613971"/>
            <a:ext cx="9880158" cy="37944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A971D005-A11A-4263-AD67-6FB41EFBF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06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020137"/>
              </p:ext>
            </p:extLst>
          </p:nvPr>
        </p:nvGraphicFramePr>
        <p:xfrm>
          <a:off x="2913677" y="1511037"/>
          <a:ext cx="8585105" cy="4496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PERSONAL EXPERIENCE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27, page 26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8203" y="637747"/>
            <a:ext cx="9923603" cy="925033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Have you, or someone close to you, ever experienced any of the following extreme</a:t>
            </a:r>
          </a:p>
          <a:p>
            <a:pPr marL="88900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weather events?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D9685A-6547-480A-8F15-2960B55C758B}"/>
              </a:ext>
            </a:extLst>
          </p:cNvPr>
          <p:cNvSpPr txBox="1"/>
          <p:nvPr/>
        </p:nvSpPr>
        <p:spPr>
          <a:xfrm>
            <a:off x="395613" y="2085741"/>
            <a:ext cx="2518064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Heat wave (discomfort/being unable to sleep)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1F7642-0486-435B-9EAF-565E99D739EF}"/>
              </a:ext>
            </a:extLst>
          </p:cNvPr>
          <p:cNvSpPr txBox="1"/>
          <p:nvPr/>
        </p:nvSpPr>
        <p:spPr>
          <a:xfrm>
            <a:off x="395613" y="3574641"/>
            <a:ext cx="2518064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Heat wave (health significantly affected)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D3F68-9B09-42D4-94F8-ECD78221974E}"/>
              </a:ext>
            </a:extLst>
          </p:cNvPr>
          <p:cNvSpPr txBox="1"/>
          <p:nvPr/>
        </p:nvSpPr>
        <p:spPr>
          <a:xfrm>
            <a:off x="307159" y="4783923"/>
            <a:ext cx="2606518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Heat wave (disruption to travel or working)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19002" y="3236814"/>
            <a:ext cx="66516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319001" y="4509048"/>
            <a:ext cx="66516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A0A1446D-BC36-4C43-A32F-85AF5962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5103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CONCERN ABOUT SPECIFIC IMPACTS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16, pages 29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81"/>
          <a:stretch/>
        </p:blipFill>
        <p:spPr>
          <a:xfrm>
            <a:off x="1412591" y="914400"/>
            <a:ext cx="8842730" cy="2365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1"/>
          <a:stretch/>
        </p:blipFill>
        <p:spPr>
          <a:xfrm>
            <a:off x="1412591" y="3235880"/>
            <a:ext cx="8892392" cy="2673036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271057" y="1406283"/>
            <a:ext cx="1494571" cy="467920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1362929" y="3235880"/>
            <a:ext cx="8815290" cy="106717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114D22A1-A726-47E9-8006-D1430AF0F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10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13" y="579141"/>
            <a:ext cx="11644973" cy="58135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6500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CLIMATE CHANGE &amp; EVENTS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68" y="1353369"/>
            <a:ext cx="8575075" cy="46776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23, pages 30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8939" y="739504"/>
            <a:ext cx="9923603" cy="565881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 what extent, if at all, do you think each event was caused by climate change?</a:t>
            </a:r>
            <a:endParaRPr lang="en-GB" i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07946" y="1653904"/>
            <a:ext cx="2541561" cy="448563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8EF71710-C40A-4D56-88A8-3AA87FE0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925" y="4774213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2754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98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/>
          <a:stretch/>
        </p:blipFill>
        <p:spPr>
          <a:xfrm>
            <a:off x="461245" y="590938"/>
            <a:ext cx="11329343" cy="57613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F28ABBA5-85AD-44BB-81A9-9350461A8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9217" y="857221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7179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1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PRIORITIES FOR ADAPTATION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5635" y="1523879"/>
            <a:ext cx="5864024" cy="954690"/>
          </a:xfrm>
          <a:prstGeom prst="rect">
            <a:avLst/>
          </a:prstGeom>
          <a:solidFill>
            <a:srgbClr val="AFDFDC"/>
          </a:solidFill>
          <a:ln>
            <a:solidFill>
              <a:srgbClr val="CF1E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Ideal level of protection per social good/ service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05" y="3351197"/>
            <a:ext cx="3740438" cy="25906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600" y="2568556"/>
            <a:ext cx="3992643" cy="26810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1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28,29, pages 32-34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766" y="37512"/>
            <a:ext cx="4176295" cy="2915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4"/>
          <a:stretch/>
        </p:blipFill>
        <p:spPr>
          <a:xfrm>
            <a:off x="8139653" y="4986610"/>
            <a:ext cx="3618031" cy="1786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0844" t="22052" r="14092" b="6868"/>
          <a:stretch/>
        </p:blipFill>
        <p:spPr>
          <a:xfrm>
            <a:off x="3575493" y="3614973"/>
            <a:ext cx="4168213" cy="238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87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PRIORITIES FOR ADAPTATION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28,29, pages 32-34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843" y="2359633"/>
            <a:ext cx="4604367" cy="582626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Health and well-being of all UK citizens</a:t>
            </a:r>
          </a:p>
        </p:txBody>
      </p:sp>
      <p:sp>
        <p:nvSpPr>
          <p:cNvPr id="8" name="Rectangle 7"/>
          <p:cNvSpPr/>
          <p:nvPr/>
        </p:nvSpPr>
        <p:spPr>
          <a:xfrm>
            <a:off x="645843" y="1032304"/>
            <a:ext cx="4604367" cy="582626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Protection of the most vulnerable people in our society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5843" y="1697887"/>
            <a:ext cx="4604367" cy="582626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Ensuring social services are running smoothly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5842" y="5025601"/>
            <a:ext cx="4604367" cy="582626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Protection of historical sites and buildings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5843" y="4314803"/>
            <a:ext cx="4604367" cy="582626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To ensure the increasing growth of the UK economy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5843" y="3021379"/>
            <a:ext cx="4604367" cy="582626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Affordable food supplies across the UK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44984" y="3659488"/>
            <a:ext cx="1754449" cy="582626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[…]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40" y="914401"/>
            <a:ext cx="6475797" cy="2829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33" y="4047503"/>
            <a:ext cx="6411917" cy="1983493"/>
          </a:xfrm>
          <a:prstGeom prst="rect">
            <a:avLst/>
          </a:prstGeom>
        </p:spPr>
      </p:pic>
      <p:pic>
        <p:nvPicPr>
          <p:cNvPr id="19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0608519B-F75E-46FD-B0E9-BE404E8EF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92925" y="5976292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467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00247 -0.1914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95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00065 0.10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2.08333E-6 0.096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531"/>
            <a:ext cx="12192000" cy="128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Thank you ! </a:t>
            </a:r>
            <a:endParaRPr lang="en-GB" sz="32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99792" y="1846766"/>
            <a:ext cx="9492208" cy="4553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05740" y="2068329"/>
            <a:ext cx="10919460" cy="4301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2B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Stakeholder Advisory Board: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Jason Lowe - UK Met Office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Ruth Wolstenholme - Sniffer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Robert Knowles - Welsh Government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Andrew Russell - The UK Committee on Climate Change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Kristen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Guida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- London Climate Change Partnership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Will Bugler – Acclimatise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Leo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Barasi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Andrea Taylor - University of Leeds </a:t>
            </a:r>
          </a:p>
          <a:p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Suraje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Dessai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- University of Leeds - UK Climate Resilience Champion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Irene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Lorenzoni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- University of East Anglia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Adrian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Brügger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– University of Bern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Liz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Bergere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Frances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Pimenta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&amp; Olivia Wright - Department of Environment, Food and Rural Affairs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Kate Lonsdale - University of Leeds, UK Climate Resilience Champion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20" y="785629"/>
            <a:ext cx="5143500" cy="3424286"/>
          </a:xfrm>
          <a:prstGeom prst="rect">
            <a:avLst/>
          </a:prstGeom>
        </p:spPr>
      </p:pic>
      <p:pic>
        <p:nvPicPr>
          <p:cNvPr id="6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313C359C-091B-40FB-938E-44136A5F9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106" y="32688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6045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1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0" y="603380"/>
            <a:ext cx="11588040" cy="55983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534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ADAPTATION POLICIES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18, page 36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8939" y="739503"/>
            <a:ext cx="9923603" cy="723537"/>
          </a:xfrm>
          <a:prstGeom prst="rect">
            <a:avLst/>
          </a:prstGeom>
          <a:solidFill>
            <a:srgbClr val="AFDFDC"/>
          </a:solidFill>
          <a:ln>
            <a:solidFill>
              <a:srgbClr val="980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i="1" dirty="0">
                <a:solidFill>
                  <a:srgbClr val="C00000"/>
                </a:solidFill>
                <a:latin typeface="+mj-lt"/>
              </a:rPr>
              <a:t>To what extent do you support or oppose the following policies in the UK?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13" y="1567138"/>
            <a:ext cx="8799412" cy="4284322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662040" y="1567138"/>
            <a:ext cx="2106585" cy="428432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7F914F67-BFEE-48CD-9D79-46E57C81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987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MITIGATION POLICIES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18, page 37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8939" y="739503"/>
            <a:ext cx="9923603" cy="700677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 what extent do you support or oppose the following policies in the UK?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883" t="33204" r="22225" b="16791"/>
          <a:stretch/>
        </p:blipFill>
        <p:spPr>
          <a:xfrm>
            <a:off x="1291867" y="1732209"/>
            <a:ext cx="8528292" cy="407331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91867" y="3380128"/>
            <a:ext cx="8528292" cy="112250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D2474C74-18D4-44D3-AC4C-513F91AE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6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CLIMATE PROTESTS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18,22, pages 37-38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3230546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CLIMATE EMERGENCY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66" y="2226062"/>
            <a:ext cx="4160633" cy="28092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b="87386"/>
          <a:stretch/>
        </p:blipFill>
        <p:spPr>
          <a:xfrm>
            <a:off x="5269983" y="1168317"/>
            <a:ext cx="4191106" cy="5294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0425" y="1751367"/>
            <a:ext cx="4503761" cy="534936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i="1" dirty="0">
                <a:solidFill>
                  <a:schemeClr val="tx1"/>
                </a:solidFill>
                <a:latin typeface="+mj-lt"/>
              </a:rPr>
              <a:t>International protests taking place to raise climate change awareness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737932"/>
              </p:ext>
            </p:extLst>
          </p:nvPr>
        </p:nvGraphicFramePr>
        <p:xfrm>
          <a:off x="5300455" y="1732233"/>
          <a:ext cx="4160634" cy="504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68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j-lt"/>
                        </a:rPr>
                        <a:t>29%</a:t>
                      </a:r>
                    </a:p>
                  </a:txBody>
                  <a:tcPr anchor="ctr">
                    <a:solidFill>
                      <a:srgbClr val="DEF2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j-lt"/>
                        </a:rPr>
                        <a:t>47%</a:t>
                      </a:r>
                    </a:p>
                  </a:txBody>
                  <a:tcPr anchor="ctr">
                    <a:solidFill>
                      <a:srgbClr val="DE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6" b="87386"/>
          <a:stretch/>
        </p:blipFill>
        <p:spPr>
          <a:xfrm>
            <a:off x="5267654" y="4505830"/>
            <a:ext cx="4191106" cy="529459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203327"/>
              </p:ext>
            </p:extLst>
          </p:nvPr>
        </p:nvGraphicFramePr>
        <p:xfrm>
          <a:off x="5298126" y="5069746"/>
          <a:ext cx="4160634" cy="504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68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j-lt"/>
                        </a:rPr>
                        <a:t>14%</a:t>
                      </a:r>
                    </a:p>
                  </a:txBody>
                  <a:tcPr anchor="ctr">
                    <a:solidFill>
                      <a:srgbClr val="DEF2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j-lt"/>
                        </a:rPr>
                        <a:t>60%</a:t>
                      </a:r>
                    </a:p>
                  </a:txBody>
                  <a:tcPr anchor="ctr">
                    <a:solidFill>
                      <a:srgbClr val="DEF2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841835" y="5055374"/>
            <a:ext cx="4425819" cy="488281"/>
          </a:xfrm>
          <a:prstGeom prst="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+mj-lt"/>
              </a:rPr>
              <a:t>A national declaration of climate emergency </a:t>
            </a:r>
          </a:p>
        </p:txBody>
      </p:sp>
      <p:pic>
        <p:nvPicPr>
          <p:cNvPr id="18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435A7D87-D1D4-41E3-AEEF-CEBD2E73C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5196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8" y="513184"/>
            <a:ext cx="11346023" cy="61239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90B599DC-D638-4D5E-AE0D-C846500F2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46000" y="1103525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3274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RESPONSIBILITY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35,36, pages 40-41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8939" y="739503"/>
            <a:ext cx="9923603" cy="700677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i="1" dirty="0">
                <a:solidFill>
                  <a:srgbClr val="C00000"/>
                </a:solidFill>
                <a:latin typeface="+mj-lt"/>
              </a:rPr>
              <a:t>Who is responsible for policies in the UK?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94576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TRUST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7226" t="41549" r="23841" b="51767"/>
          <a:stretch/>
        </p:blipFill>
        <p:spPr>
          <a:xfrm>
            <a:off x="763507" y="1695709"/>
            <a:ext cx="9533341" cy="6082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8968" t="27636" r="22164" b="54534"/>
          <a:stretch/>
        </p:blipFill>
        <p:spPr>
          <a:xfrm>
            <a:off x="1318230" y="4076992"/>
            <a:ext cx="9146931" cy="1558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7226" t="70059" r="23802" b="26249"/>
          <a:stretch/>
        </p:blipFill>
        <p:spPr>
          <a:xfrm>
            <a:off x="1083749" y="2364288"/>
            <a:ext cx="9117564" cy="3210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17D66C-F273-477A-B7CD-723453EE3D22}"/>
              </a:ext>
            </a:extLst>
          </p:cNvPr>
          <p:cNvSpPr/>
          <p:nvPr/>
        </p:nvSpPr>
        <p:spPr>
          <a:xfrm>
            <a:off x="1805000" y="3267899"/>
            <a:ext cx="9923603" cy="700677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i="1" dirty="0">
                <a:solidFill>
                  <a:srgbClr val="C00000"/>
                </a:solidFill>
                <a:latin typeface="+mj-lt"/>
              </a:rPr>
              <a:t>Trust or distrust as sources of information about climate change?</a:t>
            </a:r>
          </a:p>
        </p:txBody>
      </p:sp>
      <p:pic>
        <p:nvPicPr>
          <p:cNvPr id="14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F16C25D0-BCCC-4E44-AA0F-447338EFC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9671F20-422F-4417-B1FD-4ACF259E21A2}"/>
              </a:ext>
            </a:extLst>
          </p:cNvPr>
          <p:cNvSpPr/>
          <p:nvPr/>
        </p:nvSpPr>
        <p:spPr>
          <a:xfrm>
            <a:off x="6177659" y="2279222"/>
            <a:ext cx="3744000" cy="468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14D95F-00D6-4071-8D69-3E6D1BF16AC7}"/>
              </a:ext>
            </a:extLst>
          </p:cNvPr>
          <p:cNvSpPr/>
          <p:nvPr/>
        </p:nvSpPr>
        <p:spPr>
          <a:xfrm>
            <a:off x="8090807" y="4629150"/>
            <a:ext cx="2265589" cy="10817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82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KEY FINDINGS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816" y="1381058"/>
            <a:ext cx="4798274" cy="1387367"/>
          </a:xfrm>
          <a:prstGeom prst="rect">
            <a:avLst/>
          </a:prstGeom>
          <a:solidFill>
            <a:srgbClr val="AF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Climate Change 2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nd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most mentioned top issue facing the UK in the near future.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High levels of worry and urgency associated with climate change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7772" y="788276"/>
            <a:ext cx="4104592" cy="592782"/>
          </a:xfrm>
          <a:prstGeom prst="roundRect">
            <a:avLst/>
          </a:prstGeom>
          <a:solidFill>
            <a:srgbClr val="1B9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Perceptions of climate change  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817" y="3417959"/>
            <a:ext cx="4875324" cy="1740030"/>
          </a:xfrm>
          <a:prstGeom prst="rect">
            <a:avLst/>
          </a:prstGeom>
          <a:solidFill>
            <a:srgbClr val="AF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Most people believe that we see the impacts now but don’t feel personally at risk 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More feelings of anger, guilt and outrage associated with climate change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28710" y="769842"/>
            <a:ext cx="3530727" cy="592782"/>
          </a:xfrm>
          <a:prstGeom prst="roundRect">
            <a:avLst/>
          </a:prstGeom>
          <a:solidFill>
            <a:srgbClr val="1B9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Risk perception &amp; protection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637724" y="2920258"/>
            <a:ext cx="3530727" cy="592782"/>
          </a:xfrm>
          <a:prstGeom prst="roundRect">
            <a:avLst/>
          </a:prstGeom>
          <a:solidFill>
            <a:srgbClr val="1B9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Climate action &amp; policy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7772" y="2869323"/>
            <a:ext cx="4104592" cy="592782"/>
          </a:xfrm>
          <a:prstGeom prst="roundRect">
            <a:avLst/>
          </a:prstGeom>
          <a:solidFill>
            <a:srgbClr val="1B9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Beliefs &amp; underlying drivers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23369" y="5410234"/>
            <a:ext cx="3530727" cy="592782"/>
          </a:xfrm>
          <a:prstGeom prst="roundRect">
            <a:avLst/>
          </a:prstGeom>
          <a:solidFill>
            <a:srgbClr val="1B9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Actors &amp; motivations 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50394" y="1362624"/>
            <a:ext cx="5049405" cy="1405801"/>
          </a:xfrm>
          <a:prstGeom prst="rect">
            <a:avLst/>
          </a:prstGeom>
          <a:solidFill>
            <a:srgbClr val="AF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Flooding remains top risk 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Perceptions of other climate change risk, especially heat increased – simultaneous increase of heat related experiences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50394" y="3446022"/>
            <a:ext cx="4987177" cy="1004777"/>
          </a:xfrm>
          <a:prstGeom prst="rect">
            <a:avLst/>
          </a:prstGeom>
          <a:solidFill>
            <a:srgbClr val="AF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Majority support for adaptation policies and many mitigation policies 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Support for climate protests quite mixed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2816" y="5936706"/>
            <a:ext cx="8693911" cy="932355"/>
          </a:xfrm>
          <a:prstGeom prst="rect">
            <a:avLst/>
          </a:prstGeom>
          <a:solidFill>
            <a:srgbClr val="AF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Main responsibility to act on mitigation and adaptation lies with UK government 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Low trust in UK government but government institutions receive higher trust </a:t>
            </a:r>
          </a:p>
        </p:txBody>
      </p:sp>
    </p:spTree>
    <p:extLst>
      <p:ext uri="{BB962C8B-B14F-4D97-AF65-F5344CB8AC3E}">
        <p14:creationId xmlns:p14="http://schemas.microsoft.com/office/powerpoint/2010/main" val="2091051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72816" y="1381057"/>
            <a:ext cx="9900000" cy="4032000"/>
          </a:xfrm>
          <a:prstGeom prst="rect">
            <a:avLst/>
          </a:prstGeom>
          <a:solidFill>
            <a:srgbClr val="AFDF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CURRENT PROJECT STATUS (9</a:t>
            </a:r>
            <a:r>
              <a:rPr lang="en-GB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September 2020)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TECHNICALLY COMPLETED April 2020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BUT – concern about robustness of findings given onset of pandemic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REPETITION OF CORE SURVEY ITEMS + ‘GREEN RECOVERY’ ITEMS</a:t>
            </a:r>
          </a:p>
          <a:p>
            <a:pPr marL="3746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ONLINE,  AUGUST 2020,  n=1,200</a:t>
            </a:r>
          </a:p>
          <a:p>
            <a:pPr marL="88900"/>
            <a:endParaRPr lang="en-GB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 marL="3746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2</a:t>
            </a:r>
            <a:r>
              <a:rPr lang="en-GB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nd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wave data collection now completed – watch this space </a:t>
            </a:r>
          </a:p>
        </p:txBody>
      </p:sp>
    </p:spTree>
    <p:extLst>
      <p:ext uri="{BB962C8B-B14F-4D97-AF65-F5344CB8AC3E}">
        <p14:creationId xmlns:p14="http://schemas.microsoft.com/office/powerpoint/2010/main" val="3736465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0531"/>
            <a:ext cx="12192000" cy="128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r>
              <a:rPr lang="en-GB" sz="3600" b="1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Thank you ! </a:t>
            </a:r>
            <a:endParaRPr lang="en-GB" sz="32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99792" y="1846766"/>
            <a:ext cx="9492208" cy="4553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05740" y="2068329"/>
            <a:ext cx="10919460" cy="4301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2BB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	</a:t>
            </a:r>
            <a:r>
              <a:rPr lang="en-GB" sz="2800" dirty="0">
                <a:solidFill>
                  <a:srgbClr val="FF0000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pidgeonn@cardiff.ac.uk</a:t>
            </a:r>
            <a:endParaRPr lang="en-GB" sz="2800" dirty="0">
              <a:solidFill>
                <a:srgbClr val="FF0000"/>
              </a:solidFill>
              <a:latin typeface="+mj-lt"/>
            </a:endParaRPr>
          </a:p>
          <a:p>
            <a:r>
              <a:rPr lang="en-GB" sz="2800" dirty="0">
                <a:solidFill>
                  <a:srgbClr val="FF0000"/>
                </a:solidFill>
                <a:latin typeface="+mj-lt"/>
              </a:rPr>
              <a:t>	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Reports </a:t>
            </a:r>
            <a:r>
              <a:rPr lang="en-GB" dirty="0">
                <a:solidFill>
                  <a:srgbClr val="FF0000"/>
                </a:solidFill>
              </a:rPr>
              <a:t>https://www.ukclimateresilience.org/projects/page/2/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20" y="785629"/>
            <a:ext cx="5143500" cy="3424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1E1289-4BD6-44BD-AA2E-82FEDFB619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297" y="4415204"/>
            <a:ext cx="1368000" cy="18127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9E78FC-F88C-416F-B516-3E197F085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593" y="4416369"/>
            <a:ext cx="1368000" cy="1822280"/>
          </a:xfrm>
          <a:prstGeom prst="rect">
            <a:avLst/>
          </a:prstGeom>
        </p:spPr>
      </p:pic>
      <p:pic>
        <p:nvPicPr>
          <p:cNvPr id="9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35068038-C523-4905-BC5C-DC4035B5F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6694" y="665094"/>
            <a:ext cx="1189339" cy="118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8CFF00-B24E-459B-A5C3-87EA98FA53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035" y="898438"/>
            <a:ext cx="1649283" cy="766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A26448-801D-41F3-B8AA-8479028223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" y="2363078"/>
            <a:ext cx="900000" cy="8776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A972AF-D8C9-46E5-8BFA-E026703E5C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73" y="5321588"/>
            <a:ext cx="3456000" cy="86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426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3" r="731" b="82476"/>
          <a:stretch/>
        </p:blipFill>
        <p:spPr>
          <a:xfrm>
            <a:off x="559191" y="925924"/>
            <a:ext cx="6907946" cy="4379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" r="1082" b="71923"/>
          <a:stretch/>
        </p:blipFill>
        <p:spPr>
          <a:xfrm>
            <a:off x="559191" y="1443844"/>
            <a:ext cx="6907946" cy="868296"/>
          </a:xfrm>
          <a:prstGeom prst="rect">
            <a:avLst/>
          </a:prstGeom>
          <a:solidFill>
            <a:srgbClr val="980032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3760" r="792" b="70185"/>
          <a:stretch/>
        </p:blipFill>
        <p:spPr>
          <a:xfrm>
            <a:off x="559191" y="2392069"/>
            <a:ext cx="6907946" cy="9220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t="2847" r="627" b="81767"/>
          <a:stretch/>
        </p:blipFill>
        <p:spPr>
          <a:xfrm>
            <a:off x="559191" y="351853"/>
            <a:ext cx="6907946" cy="49177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" r="1522" b="70549"/>
          <a:stretch/>
        </p:blipFill>
        <p:spPr>
          <a:xfrm>
            <a:off x="559191" y="3426155"/>
            <a:ext cx="6872637" cy="97587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920" r="366" b="82126"/>
          <a:stretch/>
        </p:blipFill>
        <p:spPr>
          <a:xfrm>
            <a:off x="559191" y="4514030"/>
            <a:ext cx="6872637" cy="4379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" b="78111"/>
          <a:stretch/>
        </p:blipFill>
        <p:spPr>
          <a:xfrm>
            <a:off x="559191" y="5064022"/>
            <a:ext cx="6872636" cy="6980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44" r="109" b="71267"/>
          <a:stretch/>
        </p:blipFill>
        <p:spPr>
          <a:xfrm>
            <a:off x="559190" y="5825910"/>
            <a:ext cx="6872637" cy="8759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05" y="1249272"/>
            <a:ext cx="3663849" cy="4855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5716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8958" t="31783" r="14688" b="11180"/>
          <a:stretch/>
        </p:blipFill>
        <p:spPr>
          <a:xfrm>
            <a:off x="129616" y="2261008"/>
            <a:ext cx="6453889" cy="39284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981" y="564066"/>
            <a:ext cx="12192000" cy="128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UK Climate Change Risk Assessment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699792" y="1846766"/>
            <a:ext cx="9492208" cy="4553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6875" t="12963" r="16355" b="5185"/>
          <a:stretch/>
        </p:blipFill>
        <p:spPr>
          <a:xfrm>
            <a:off x="6096000" y="101889"/>
            <a:ext cx="3729980" cy="51200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69317" y="6189464"/>
            <a:ext cx="4421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+mj-lt"/>
              </a:rPr>
              <a:t>Source: ASC (2016) UK CCRA 2017 – Synthesis Report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D3171-3E03-4A17-AD4A-D8419A867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364" y="864933"/>
            <a:ext cx="2160000" cy="2792150"/>
          </a:xfrm>
          <a:prstGeom prst="rect">
            <a:avLst/>
          </a:prstGeom>
        </p:spPr>
      </p:pic>
      <p:pic>
        <p:nvPicPr>
          <p:cNvPr id="8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FFF386C4-63D4-4E40-A5A9-1CB415F1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7345" y="77242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938F57-1437-4DCF-A66A-69657F082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2522" y="2410818"/>
            <a:ext cx="1872000" cy="26887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F79A9B-2792-4D4F-953D-4D648EEBF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0990" y="3358025"/>
            <a:ext cx="2448000" cy="34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174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PERSONAL ACTION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21, page 39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8939" y="739503"/>
            <a:ext cx="9041301" cy="633866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Please indicate how likely or unlikely you are to take each action in the future.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16" y="3543488"/>
            <a:ext cx="4183984" cy="3050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02"/>
          <a:stretch/>
        </p:blipFill>
        <p:spPr>
          <a:xfrm>
            <a:off x="372066" y="1437284"/>
            <a:ext cx="8306215" cy="227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02" b="8797"/>
          <a:stretch/>
        </p:blipFill>
        <p:spPr>
          <a:xfrm>
            <a:off x="372066" y="3690009"/>
            <a:ext cx="8306215" cy="1307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8" b="24432"/>
          <a:stretch/>
        </p:blipFill>
        <p:spPr>
          <a:xfrm>
            <a:off x="324129" y="4996467"/>
            <a:ext cx="8308924" cy="101003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76896" y="4184043"/>
            <a:ext cx="8401385" cy="3235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276896" y="4967374"/>
            <a:ext cx="8401385" cy="32356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1"/>
          <p:cNvSpPr/>
          <p:nvPr/>
        </p:nvSpPr>
        <p:spPr>
          <a:xfrm>
            <a:off x="276895" y="5325154"/>
            <a:ext cx="8401385" cy="64192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306351" y="1942914"/>
            <a:ext cx="8401385" cy="64192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ABE36117-CD1D-4D9E-A8C9-11AB81DAA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313819" y="1486253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1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/>
            <a:r>
              <a:rPr lang="en-GB" sz="3200" dirty="0">
                <a:latin typeface="+mj-lt"/>
              </a:rPr>
              <a:t>SOCIAL NORMS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 32, page 20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5515" y="762164"/>
            <a:ext cx="9572507" cy="1058970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To what extent do you agree or disagree with the following statements?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85"/>
          <a:stretch/>
        </p:blipFill>
        <p:spPr>
          <a:xfrm>
            <a:off x="1373595" y="2583298"/>
            <a:ext cx="9826103" cy="207387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175491" y="3187338"/>
            <a:ext cx="1380931" cy="147745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2522D3C4-C9EF-43D6-9881-31B6BEB2E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586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/>
            <a:r>
              <a:rPr lang="en-GB" sz="3200" dirty="0">
                <a:latin typeface="+mj-lt"/>
              </a:rPr>
              <a:t>SERIOUSNESS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0206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13,14,15, pages 24-25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25515" y="762164"/>
            <a:ext cx="9572507" cy="1058970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How serious of a problem do you think the following currently are for the UK, or do you not think they are a problem at all?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97793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/>
            <a:r>
              <a:rPr lang="en-GB" sz="3200" dirty="0">
                <a:latin typeface="+mj-lt"/>
              </a:rPr>
              <a:t>LIKELIHOOD FUTURE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93058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2925"/>
            <a:r>
              <a:rPr lang="en-GB" sz="3200" dirty="0">
                <a:latin typeface="+mj-lt"/>
              </a:rPr>
              <a:t>CONCERN FUTURE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5515" y="2744564"/>
            <a:ext cx="9572507" cy="1058970"/>
          </a:xfrm>
          <a:prstGeom prst="rect">
            <a:avLst/>
          </a:prstGeom>
          <a:solidFill>
            <a:srgbClr val="AFDFDC"/>
          </a:solidFill>
          <a:ln>
            <a:solidFill>
              <a:srgbClr val="CF20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How likely or unlikely do you personally think it is that the following will have</a:t>
            </a:r>
          </a:p>
          <a:p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become more common in the UK in 2050? Even if you are not sure we are interested in your opinion.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5515" y="4728966"/>
            <a:ext cx="9572507" cy="1058970"/>
          </a:xfrm>
          <a:prstGeom prst="rect">
            <a:avLst/>
          </a:prstGeom>
          <a:solidFill>
            <a:srgbClr val="AFDFDC"/>
          </a:solidFill>
          <a:ln>
            <a:solidFill>
              <a:srgbClr val="9800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How concerned would you be if by 2050 the UK did have…?</a:t>
            </a:r>
          </a:p>
        </p:txBody>
      </p:sp>
      <p:pic>
        <p:nvPicPr>
          <p:cNvPr id="13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6F5B1396-AB5F-407B-9B75-187F216D6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586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/>
            <a:r>
              <a:rPr lang="en-GB" sz="2800" dirty="0">
                <a:latin typeface="+mj-lt"/>
              </a:rPr>
              <a:t>MITIGATION &amp; ADAPTATION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3749" y="6030996"/>
            <a:ext cx="3999723" cy="562946"/>
          </a:xfrm>
          <a:prstGeom prst="rect">
            <a:avLst/>
          </a:prstGeom>
          <a:solidFill>
            <a:srgbClr val="CF2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latin typeface="QuattrocentoSans-Italic"/>
              </a:rPr>
              <a:t>Questions 30,31, pages 42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" y="5851459"/>
            <a:ext cx="922020" cy="9220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71" y="959494"/>
            <a:ext cx="9160036" cy="26616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653935" y="1197228"/>
            <a:ext cx="648000" cy="1080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79" y="4564580"/>
            <a:ext cx="9251561" cy="979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664" y="3903947"/>
            <a:ext cx="6483141" cy="615539"/>
          </a:xfrm>
          <a:prstGeom prst="rect">
            <a:avLst/>
          </a:prstGeom>
        </p:spPr>
      </p:pic>
      <p:pic>
        <p:nvPicPr>
          <p:cNvPr id="9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4D8FF7FF-E270-4318-AC83-ECF3AD1DC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92925" y="5626967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628A2230-2D99-472B-BD18-BBE19243BE0C}"/>
              </a:ext>
            </a:extLst>
          </p:cNvPr>
          <p:cNvSpPr/>
          <p:nvPr/>
        </p:nvSpPr>
        <p:spPr>
          <a:xfrm>
            <a:off x="8687957" y="2725298"/>
            <a:ext cx="648000" cy="1080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43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158" y="691541"/>
            <a:ext cx="12192000" cy="1282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Dangerous Climate Change, Risk and Adaptation 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10" y="1892300"/>
            <a:ext cx="4572000" cy="470176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699792" y="1846766"/>
            <a:ext cx="9492208" cy="45534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1" descr="understanding risk logo final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3249" y="5435599"/>
            <a:ext cx="1195571" cy="11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828B562B-7793-492F-B15B-E26C28CCC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29106" y="22414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866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3700" y="0"/>
            <a:ext cx="1638300" cy="561427"/>
          </a:xfrm>
          <a:prstGeom prst="rect">
            <a:avLst/>
          </a:prstGeom>
          <a:solidFill>
            <a:srgbClr val="2148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7457" y="5493100"/>
            <a:ext cx="10057181" cy="783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sz="2000" dirty="0">
                <a:latin typeface="+mj-lt"/>
              </a:rPr>
              <a:t>5. Deliver a methodology and items with which changes in UK climate risk perceptions and climate adaptation beliefs can be monitored</a:t>
            </a:r>
            <a:r>
              <a:rPr lang="en-GB" sz="2000" dirty="0"/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77459" y="1579690"/>
            <a:ext cx="10057181" cy="72530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ysClr val="windowText" lastClr="000000"/>
                </a:solidFill>
                <a:latin typeface="+mj-lt"/>
              </a:rPr>
              <a:t>1. Investigate public perceptions of climate impacts, risks and resilience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77459" y="2378273"/>
            <a:ext cx="10057181" cy="7857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ysClr val="windowText" lastClr="000000"/>
                </a:solidFill>
                <a:latin typeface="+mj-lt"/>
              </a:rPr>
              <a:t>2. Examine the impact of key theoretical constructs on climate adaptation beliefs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77458" y="3241097"/>
            <a:ext cx="10057181" cy="12625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ysClr val="windowText" lastClr="000000"/>
                </a:solidFill>
                <a:latin typeface="+mj-lt"/>
              </a:rPr>
              <a:t>3. Examine experimentally how different audiences attribute potential trade-offs between adaptation and mitigation options when faced with the need to enhance climate risk resilience.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077459" y="4580713"/>
            <a:ext cx="10057180" cy="8589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sz="2000" dirty="0">
                <a:solidFill>
                  <a:sysClr val="windowText" lastClr="000000"/>
                </a:solidFill>
                <a:latin typeface="+mj-lt"/>
              </a:rPr>
              <a:t>4. Provide robust guidance on effective communication and engagement around future UK adaptation and risk resilience</a:t>
            </a:r>
            <a:r>
              <a:rPr lang="en-GB" sz="2000" dirty="0">
                <a:latin typeface="+mj-lt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77460" y="860734"/>
            <a:ext cx="4248000" cy="629791"/>
          </a:xfrm>
          <a:prstGeom prst="roundRect">
            <a:avLst/>
          </a:prstGeom>
          <a:solidFill>
            <a:srgbClr val="90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+mj-lt"/>
              </a:rPr>
              <a:t>RESiL</a:t>
            </a:r>
            <a:r>
              <a:rPr lang="en-GB" sz="2800" dirty="0">
                <a:solidFill>
                  <a:schemeClr val="tx1"/>
                </a:solidFill>
                <a:latin typeface="+mj-lt"/>
              </a:rPr>
              <a:t> Risk Objectives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14401" y="1543925"/>
            <a:ext cx="10430465" cy="7809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E33A58A1-4278-40B8-8F97-A3792336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7599" y="931573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6622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" t="14699"/>
          <a:stretch/>
        </p:blipFill>
        <p:spPr>
          <a:xfrm>
            <a:off x="6224928" y="1199503"/>
            <a:ext cx="3907088" cy="2342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7762" b="22911"/>
          <a:stretch/>
        </p:blipFill>
        <p:spPr>
          <a:xfrm>
            <a:off x="-13632" y="1670930"/>
            <a:ext cx="5247302" cy="24446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6" t="3165" r="3441" b="1835"/>
          <a:stretch/>
        </p:blipFill>
        <p:spPr>
          <a:xfrm>
            <a:off x="6169416" y="3706712"/>
            <a:ext cx="3253274" cy="27369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" r="47225" b="1"/>
          <a:stretch/>
        </p:blipFill>
        <p:spPr>
          <a:xfrm>
            <a:off x="9886184" y="1509034"/>
            <a:ext cx="2354254" cy="2990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" y="672822"/>
            <a:ext cx="11226610" cy="949943"/>
          </a:xfrm>
          <a:prstGeom prst="rect">
            <a:avLst/>
          </a:prstGeom>
          <a:ln w="19050">
            <a:solidFill>
              <a:srgbClr val="1B9298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461" y="4499987"/>
            <a:ext cx="3810000" cy="234315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426316" y="2893240"/>
            <a:ext cx="3545633" cy="871212"/>
          </a:xfrm>
          <a:prstGeom prst="roundRect">
            <a:avLst/>
          </a:prstGeom>
          <a:solidFill>
            <a:srgbClr val="AFDFDC"/>
          </a:solidFill>
          <a:ln>
            <a:solidFill>
              <a:srgbClr val="1B929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Extreme weather events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2547" y="31724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4313116" y="5622294"/>
            <a:ext cx="3831773" cy="994706"/>
          </a:xfrm>
          <a:prstGeom prst="roundRect">
            <a:avLst/>
          </a:prstGeom>
          <a:solidFill>
            <a:srgbClr val="AFDFDC"/>
          </a:solidFill>
          <a:ln>
            <a:solidFill>
              <a:srgbClr val="1B929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Brexit impasse and the upcoming 2019 election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4" t="13748" r="25432" b="1074"/>
          <a:stretch/>
        </p:blipFill>
        <p:spPr>
          <a:xfrm flipH="1">
            <a:off x="10740" y="3541740"/>
            <a:ext cx="2014853" cy="216620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30694" y="3645160"/>
            <a:ext cx="3165884" cy="752128"/>
          </a:xfrm>
          <a:prstGeom prst="roundRect">
            <a:avLst/>
          </a:prstGeom>
          <a:solidFill>
            <a:srgbClr val="AFDFDC"/>
          </a:solidFill>
          <a:ln>
            <a:solidFill>
              <a:srgbClr val="1B929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Climate change protest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49" y="4739906"/>
            <a:ext cx="2738195" cy="1839189"/>
          </a:xfrm>
          <a:prstGeom prst="rect">
            <a:avLst/>
          </a:prstGeom>
        </p:spPr>
      </p:pic>
      <p:pic>
        <p:nvPicPr>
          <p:cNvPr id="18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A071BC9E-D999-44ED-9221-E45498AC1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82208" y="620998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9541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8831" r="9547" b="20366"/>
          <a:stretch/>
        </p:blipFill>
        <p:spPr>
          <a:xfrm>
            <a:off x="0" y="0"/>
            <a:ext cx="12192000" cy="1667069"/>
          </a:xfrm>
          <a:prstGeom prst="rect">
            <a:avLst/>
          </a:prstGeom>
          <a:ln w="12700">
            <a:solidFill>
              <a:srgbClr val="CF203C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383588" y="2202179"/>
            <a:ext cx="5769127" cy="76819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0C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Advisory panel meetings, March &amp; October 2019</a:t>
            </a:r>
          </a:p>
          <a:p>
            <a:pPr lvl="0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Pilot with 156 respondents </a:t>
            </a:r>
            <a:endParaRPr lang="en-GB" u="sng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3587" y="3568001"/>
            <a:ext cx="5769127" cy="106457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0C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Online survey, using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Qualtrics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platform and panels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Data collected between 14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and 22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nd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 October 2019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aged ≥18 years, ca. 25 minutes to complete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83588" y="5230201"/>
            <a:ext cx="5769126" cy="118320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90C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000" u="sng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Nationally representative quota sampling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Quotas: gender, age, region, and income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Sample size: 1,401 responses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/>
            <a:endParaRPr lang="en-GB" sz="2000" dirty="0">
              <a:solidFill>
                <a:sysClr val="windowText" lastClr="000000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8269" r="13584" b="14843"/>
          <a:stretch/>
        </p:blipFill>
        <p:spPr>
          <a:xfrm>
            <a:off x="7144934" y="1956039"/>
            <a:ext cx="3808949" cy="2989142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826" y="4280276"/>
            <a:ext cx="4017082" cy="2286060"/>
          </a:xfrm>
          <a:prstGeom prst="rect">
            <a:avLst/>
          </a:prstGeom>
          <a:solidFill>
            <a:schemeClr val="bg1"/>
          </a:solidFill>
          <a:effectLst>
            <a:reflection endPos="0" dist="50800" dir="5400000" sy="-100000" algn="bl" rotWithShape="0"/>
          </a:effectLst>
        </p:spPr>
      </p:pic>
      <p:sp>
        <p:nvSpPr>
          <p:cNvPr id="10" name="Rounded Rectangle 9"/>
          <p:cNvSpPr/>
          <p:nvPr/>
        </p:nvSpPr>
        <p:spPr>
          <a:xfrm>
            <a:off x="197292" y="1638233"/>
            <a:ext cx="3041208" cy="592782"/>
          </a:xfrm>
          <a:prstGeom prst="roundRect">
            <a:avLst/>
          </a:prstGeom>
          <a:solidFill>
            <a:srgbClr val="1B9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sz="2000" b="1" dirty="0">
                <a:solidFill>
                  <a:schemeClr val="bg1"/>
                </a:solidFill>
                <a:latin typeface="+mj-lt"/>
              </a:rPr>
              <a:t>Survey design 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7292" y="3038490"/>
            <a:ext cx="3041208" cy="592782"/>
          </a:xfrm>
          <a:prstGeom prst="roundRect">
            <a:avLst/>
          </a:prstGeom>
          <a:solidFill>
            <a:srgbClr val="1B9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sz="2000" b="1" dirty="0">
                <a:solidFill>
                  <a:schemeClr val="bg1"/>
                </a:solidFill>
                <a:latin typeface="+mj-lt"/>
              </a:rPr>
              <a:t>Data collection 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7292" y="4690560"/>
            <a:ext cx="3041208" cy="592782"/>
          </a:xfrm>
          <a:prstGeom prst="roundRect">
            <a:avLst/>
          </a:prstGeom>
          <a:solidFill>
            <a:srgbClr val="1B9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/>
            <a:r>
              <a:rPr lang="en-GB" sz="2000" b="1" dirty="0">
                <a:solidFill>
                  <a:schemeClr val="bg1"/>
                </a:solidFill>
                <a:latin typeface="+mj-lt"/>
              </a:rPr>
              <a:t>Sample characteristics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EEE225-9996-46EE-89B8-F55B7ACB4B5A}"/>
              </a:ext>
            </a:extLst>
          </p:cNvPr>
          <p:cNvSpPr/>
          <p:nvPr/>
        </p:nvSpPr>
        <p:spPr>
          <a:xfrm>
            <a:off x="2038703" y="3915922"/>
            <a:ext cx="3852000" cy="43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1" descr="http://users.cs.cf.ac.uk/W.M.Webberley/media/education2.png">
            <a:extLst>
              <a:ext uri="{FF2B5EF4-FFF2-40B4-BE49-F238E27FC236}">
                <a16:creationId xmlns:a16="http://schemas.microsoft.com/office/drawing/2014/main" id="{CF277ACE-7C26-4092-BF90-CDB98BED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106" y="22414"/>
            <a:ext cx="648000" cy="64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292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C069F-EF38-43D2-AD57-625958AC3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88" y="1614146"/>
            <a:ext cx="2988000" cy="39594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AB9408-E6A0-4CCD-9860-826F22BDA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542" y="1756039"/>
            <a:ext cx="3132000" cy="417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03A760-18A0-45DF-99C1-CDE3E7712565}"/>
              </a:ext>
            </a:extLst>
          </p:cNvPr>
          <p:cNvSpPr txBox="1"/>
          <p:nvPr/>
        </p:nvSpPr>
        <p:spPr>
          <a:xfrm>
            <a:off x="1733542" y="982636"/>
            <a:ext cx="84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FINDINGS REPORTS : https://www.ukclimateresilience.org/projects/page/2/</a:t>
            </a:r>
          </a:p>
        </p:txBody>
      </p:sp>
    </p:spTree>
    <p:extLst>
      <p:ext uri="{BB962C8B-B14F-4D97-AF65-F5344CB8AC3E}">
        <p14:creationId xmlns:p14="http://schemas.microsoft.com/office/powerpoint/2010/main" val="34877404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pcc2">
  <a:themeElements>
    <a:clrScheme name="Understanding risk">
      <a:dk1>
        <a:srgbClr val="000000"/>
      </a:dk1>
      <a:lt1>
        <a:sysClr val="window" lastClr="FFFFFF"/>
      </a:lt1>
      <a:dk2>
        <a:srgbClr val="009DDC"/>
      </a:dk2>
      <a:lt2>
        <a:srgbClr val="DEDEDE"/>
      </a:lt2>
      <a:accent1>
        <a:srgbClr val="009DDC"/>
      </a:accent1>
      <a:accent2>
        <a:srgbClr val="81C670"/>
      </a:accent2>
      <a:accent3>
        <a:srgbClr val="AAD69C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cc2" id="{E9D3F509-6CB5-4EC1-A53A-2477EE1FC757}" vid="{01C9E935-8369-4617-A627-BA36127E4C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4DEAF4E78F2243A182C331F5ADC7A4" ma:contentTypeVersion="12" ma:contentTypeDescription="Create a new document." ma:contentTypeScope="" ma:versionID="6aadbbe93bf0e200b77ad90009fa4983">
  <xsd:schema xmlns:xsd="http://www.w3.org/2001/XMLSchema" xmlns:xs="http://www.w3.org/2001/XMLSchema" xmlns:p="http://schemas.microsoft.com/office/2006/metadata/properties" xmlns:ns2="8a03cd44-7435-4cc0-9b31-fee50fc395cf" xmlns:ns3="beb20fc5-2c51-4543-b6f9-a2f51fb33384" targetNamespace="http://schemas.microsoft.com/office/2006/metadata/properties" ma:root="true" ma:fieldsID="4fac0675677bb9789ffd4bbaa2afd9cd" ns2:_="" ns3:_="">
    <xsd:import namespace="8a03cd44-7435-4cc0-9b31-fee50fc395cf"/>
    <xsd:import namespace="beb20fc5-2c51-4543-b6f9-a2f51fb333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03cd44-7435-4cc0-9b31-fee50fc39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20fc5-2c51-4543-b6f9-a2f51fb3338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4E6DC3-4D34-43E4-8B63-262A21384F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C1E498-BBB6-4ECC-8C87-48B451BBE667}"/>
</file>

<file path=customXml/itemProps3.xml><?xml version="1.0" encoding="utf-8"?>
<ds:datastoreItem xmlns:ds="http://schemas.openxmlformats.org/officeDocument/2006/customXml" ds:itemID="{D6BB2B37-1761-48EA-B06B-F6B48485DE1D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epcc2</Template>
  <TotalTime>12191</TotalTime>
  <Words>1294</Words>
  <Application>Microsoft Office PowerPoint</Application>
  <PresentationFormat>Widescreen</PresentationFormat>
  <Paragraphs>197</Paragraphs>
  <Slides>43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Georgia</vt:lpstr>
      <vt:lpstr>QuattrocentoSans-Italic</vt:lpstr>
      <vt:lpstr>Times New Roman</vt:lpstr>
      <vt:lpstr>Trebuchet MS</vt:lpstr>
      <vt:lpstr>Wingdings 2</vt:lpstr>
      <vt:lpstr>epcc2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Cardiff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Katharine Steentjes</dc:creator>
  <cp:lastModifiedBy>Nicholas Pidgeon</cp:lastModifiedBy>
  <cp:revision>247</cp:revision>
  <cp:lastPrinted>2020-03-02T15:11:28Z</cp:lastPrinted>
  <dcterms:created xsi:type="dcterms:W3CDTF">2019-04-02T13:42:16Z</dcterms:created>
  <dcterms:modified xsi:type="dcterms:W3CDTF">2020-09-08T16:53:05Z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0x0101000A4DEAF4E78F2243A182C331F5ADC7A4</vt:lpwstr>
  </property>
</Properties>
</file>