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40" r:id="rId4"/>
    <p:sldMasterId id="2147483852" r:id="rId5"/>
  </p:sldMasterIdLst>
  <p:notesMasterIdLst>
    <p:notesMasterId r:id="rId48"/>
  </p:notesMasterIdLst>
  <p:sldIdLst>
    <p:sldId id="268" r:id="rId6"/>
    <p:sldId id="259" r:id="rId7"/>
    <p:sldId id="270" r:id="rId8"/>
    <p:sldId id="316" r:id="rId9"/>
    <p:sldId id="348" r:id="rId10"/>
    <p:sldId id="311" r:id="rId11"/>
    <p:sldId id="317" r:id="rId12"/>
    <p:sldId id="314" r:id="rId13"/>
    <p:sldId id="318" r:id="rId14"/>
    <p:sldId id="319" r:id="rId15"/>
    <p:sldId id="320" r:id="rId16"/>
    <p:sldId id="321" r:id="rId17"/>
    <p:sldId id="322" r:id="rId18"/>
    <p:sldId id="323" r:id="rId19"/>
    <p:sldId id="324" r:id="rId20"/>
    <p:sldId id="325" r:id="rId21"/>
    <p:sldId id="326" r:id="rId22"/>
    <p:sldId id="327" r:id="rId23"/>
    <p:sldId id="328" r:id="rId24"/>
    <p:sldId id="329" r:id="rId25"/>
    <p:sldId id="330" r:id="rId26"/>
    <p:sldId id="331" r:id="rId27"/>
    <p:sldId id="332" r:id="rId28"/>
    <p:sldId id="333" r:id="rId29"/>
    <p:sldId id="334" r:id="rId30"/>
    <p:sldId id="335" r:id="rId31"/>
    <p:sldId id="336" r:id="rId32"/>
    <p:sldId id="337" r:id="rId33"/>
    <p:sldId id="338" r:id="rId34"/>
    <p:sldId id="339" r:id="rId35"/>
    <p:sldId id="340" r:id="rId36"/>
    <p:sldId id="341" r:id="rId37"/>
    <p:sldId id="342" r:id="rId38"/>
    <p:sldId id="343" r:id="rId39"/>
    <p:sldId id="344" r:id="rId40"/>
    <p:sldId id="345" r:id="rId41"/>
    <p:sldId id="346" r:id="rId42"/>
    <p:sldId id="347" r:id="rId43"/>
    <p:sldId id="315" r:id="rId44"/>
    <p:sldId id="279" r:id="rId45"/>
    <p:sldId id="282" r:id="rId46"/>
    <p:sldId id="280" r:id="rId4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66"/>
    <a:srgbClr val="09B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3838143-87DA-5E43-BE1D-3CBBA5C3CB92}" v="30" dt="2021-01-26T18:26:54.894"/>
  </p1510:revLst>
</p1510:revInfo>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7792" autoAdjust="0"/>
    <p:restoredTop sz="72059" autoAdjust="0"/>
  </p:normalViewPr>
  <p:slideViewPr>
    <p:cSldViewPr snapToGrid="0">
      <p:cViewPr varScale="1">
        <p:scale>
          <a:sx n="65" d="100"/>
          <a:sy n="65" d="100"/>
        </p:scale>
        <p:origin x="924" y="78"/>
      </p:cViewPr>
      <p:guideLst/>
    </p:cSldViewPr>
  </p:slid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viewProps" Target="viewProps.xml"/><Relationship Id="rId55" Type="http://schemas.microsoft.com/office/2016/11/relationships/changesInfo" Target="changesInfos/changesInfo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notesMaster" Target="notesMasters/notesMaster1.xml"/><Relationship Id="rId56" Type="http://schemas.microsoft.com/office/2015/10/relationships/revisionInfo" Target="revisionInfo.xml"/><Relationship Id="rId8" Type="http://schemas.openxmlformats.org/officeDocument/2006/relationships/slide" Target="slides/slide3.xml"/><Relationship Id="rId51"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uraje Dessai" userId="cc2528d8-005c-4a1c-8f6b-a9acd98772a2" providerId="ADAL" clId="{B3838143-87DA-5E43-BE1D-3CBBA5C3CB92}"/>
    <pc:docChg chg="undo custSel modSld">
      <pc:chgData name="Suraje Dessai" userId="cc2528d8-005c-4a1c-8f6b-a9acd98772a2" providerId="ADAL" clId="{B3838143-87DA-5E43-BE1D-3CBBA5C3CB92}" dt="2021-01-26T18:28:23.806" v="114" actId="20577"/>
      <pc:docMkLst>
        <pc:docMk/>
      </pc:docMkLst>
      <pc:sldChg chg="modSp">
        <pc:chgData name="Suraje Dessai" userId="cc2528d8-005c-4a1c-8f6b-a9acd98772a2" providerId="ADAL" clId="{B3838143-87DA-5E43-BE1D-3CBBA5C3CB92}" dt="2021-01-26T18:13:33.938" v="9" actId="20577"/>
        <pc:sldMkLst>
          <pc:docMk/>
          <pc:sldMk cId="3726593383" sldId="259"/>
        </pc:sldMkLst>
        <pc:graphicFrameChg chg="modGraphic">
          <ac:chgData name="Suraje Dessai" userId="cc2528d8-005c-4a1c-8f6b-a9acd98772a2" providerId="ADAL" clId="{B3838143-87DA-5E43-BE1D-3CBBA5C3CB92}" dt="2021-01-26T18:13:33.938" v="9" actId="20577"/>
          <ac:graphicFrameMkLst>
            <pc:docMk/>
            <pc:sldMk cId="3726593383" sldId="259"/>
            <ac:graphicFrameMk id="13" creationId="{8AD800B5-8831-4388-8A92-40BCE8F41197}"/>
          </ac:graphicFrameMkLst>
        </pc:graphicFrameChg>
      </pc:sldChg>
      <pc:sldChg chg="addSp delSp modSp mod chgLayout">
        <pc:chgData name="Suraje Dessai" userId="cc2528d8-005c-4a1c-8f6b-a9acd98772a2" providerId="ADAL" clId="{B3838143-87DA-5E43-BE1D-3CBBA5C3CB92}" dt="2021-01-26T18:24:11.510" v="70" actId="20577"/>
        <pc:sldMkLst>
          <pc:docMk/>
          <pc:sldMk cId="353813165" sldId="311"/>
        </pc:sldMkLst>
        <pc:spChg chg="mod ord">
          <ac:chgData name="Suraje Dessai" userId="cc2528d8-005c-4a1c-8f6b-a9acd98772a2" providerId="ADAL" clId="{B3838143-87DA-5E43-BE1D-3CBBA5C3CB92}" dt="2021-01-26T18:15:47.027" v="12" actId="700"/>
          <ac:spMkLst>
            <pc:docMk/>
            <pc:sldMk cId="353813165" sldId="311"/>
            <ac:spMk id="2" creationId="{00000000-0000-0000-0000-000000000000}"/>
          </ac:spMkLst>
        </pc:spChg>
        <pc:spChg chg="mod">
          <ac:chgData name="Suraje Dessai" userId="cc2528d8-005c-4a1c-8f6b-a9acd98772a2" providerId="ADAL" clId="{B3838143-87DA-5E43-BE1D-3CBBA5C3CB92}" dt="2021-01-26T18:22:35.104" v="48" actId="20577"/>
          <ac:spMkLst>
            <pc:docMk/>
            <pc:sldMk cId="353813165" sldId="311"/>
            <ac:spMk id="3" creationId="{00000000-0000-0000-0000-000000000000}"/>
          </ac:spMkLst>
        </pc:spChg>
        <pc:spChg chg="del">
          <ac:chgData name="Suraje Dessai" userId="cc2528d8-005c-4a1c-8f6b-a9acd98772a2" providerId="ADAL" clId="{B3838143-87DA-5E43-BE1D-3CBBA5C3CB92}" dt="2021-01-26T18:15:43.452" v="11" actId="478"/>
          <ac:spMkLst>
            <pc:docMk/>
            <pc:sldMk cId="353813165" sldId="311"/>
            <ac:spMk id="6" creationId="{00000000-0000-0000-0000-000000000000}"/>
          </ac:spMkLst>
        </pc:spChg>
        <pc:spChg chg="del">
          <ac:chgData name="Suraje Dessai" userId="cc2528d8-005c-4a1c-8f6b-a9acd98772a2" providerId="ADAL" clId="{B3838143-87DA-5E43-BE1D-3CBBA5C3CB92}" dt="2021-01-26T18:15:37.278" v="10" actId="478"/>
          <ac:spMkLst>
            <pc:docMk/>
            <pc:sldMk cId="353813165" sldId="311"/>
            <ac:spMk id="9" creationId="{00000000-0000-0000-0000-000000000000}"/>
          </ac:spMkLst>
        </pc:spChg>
        <pc:spChg chg="del">
          <ac:chgData name="Suraje Dessai" userId="cc2528d8-005c-4a1c-8f6b-a9acd98772a2" providerId="ADAL" clId="{B3838143-87DA-5E43-BE1D-3CBBA5C3CB92}" dt="2021-01-26T18:15:37.278" v="10" actId="478"/>
          <ac:spMkLst>
            <pc:docMk/>
            <pc:sldMk cId="353813165" sldId="311"/>
            <ac:spMk id="10" creationId="{00000000-0000-0000-0000-000000000000}"/>
          </ac:spMkLst>
        </pc:spChg>
        <pc:spChg chg="del">
          <ac:chgData name="Suraje Dessai" userId="cc2528d8-005c-4a1c-8f6b-a9acd98772a2" providerId="ADAL" clId="{B3838143-87DA-5E43-BE1D-3CBBA5C3CB92}" dt="2021-01-26T18:15:43.452" v="11" actId="478"/>
          <ac:spMkLst>
            <pc:docMk/>
            <pc:sldMk cId="353813165" sldId="311"/>
            <ac:spMk id="12" creationId="{00000000-0000-0000-0000-000000000000}"/>
          </ac:spMkLst>
        </pc:spChg>
        <pc:spChg chg="del">
          <ac:chgData name="Suraje Dessai" userId="cc2528d8-005c-4a1c-8f6b-a9acd98772a2" providerId="ADAL" clId="{B3838143-87DA-5E43-BE1D-3CBBA5C3CB92}" dt="2021-01-26T18:15:37.278" v="10" actId="478"/>
          <ac:spMkLst>
            <pc:docMk/>
            <pc:sldMk cId="353813165" sldId="311"/>
            <ac:spMk id="13" creationId="{00000000-0000-0000-0000-000000000000}"/>
          </ac:spMkLst>
        </pc:spChg>
        <pc:spChg chg="del">
          <ac:chgData name="Suraje Dessai" userId="cc2528d8-005c-4a1c-8f6b-a9acd98772a2" providerId="ADAL" clId="{B3838143-87DA-5E43-BE1D-3CBBA5C3CB92}" dt="2021-01-26T18:23:12.490" v="49" actId="478"/>
          <ac:spMkLst>
            <pc:docMk/>
            <pc:sldMk cId="353813165" sldId="311"/>
            <ac:spMk id="14" creationId="{00000000-0000-0000-0000-000000000000}"/>
          </ac:spMkLst>
        </pc:spChg>
        <pc:spChg chg="add del mod ord">
          <ac:chgData name="Suraje Dessai" userId="cc2528d8-005c-4a1c-8f6b-a9acd98772a2" providerId="ADAL" clId="{B3838143-87DA-5E43-BE1D-3CBBA5C3CB92}" dt="2021-01-26T18:24:11.510" v="70" actId="20577"/>
          <ac:spMkLst>
            <pc:docMk/>
            <pc:sldMk cId="353813165" sldId="311"/>
            <ac:spMk id="16" creationId="{714023B3-04BA-E847-8E1A-F588588BE468}"/>
          </ac:spMkLst>
        </pc:spChg>
        <pc:spChg chg="add del">
          <ac:chgData name="Suraje Dessai" userId="cc2528d8-005c-4a1c-8f6b-a9acd98772a2" providerId="ADAL" clId="{B3838143-87DA-5E43-BE1D-3CBBA5C3CB92}" dt="2021-01-26T18:17:32.435" v="21"/>
          <ac:spMkLst>
            <pc:docMk/>
            <pc:sldMk cId="353813165" sldId="311"/>
            <ac:spMk id="17" creationId="{6E013C4B-C752-C64F-9A1E-D23157BF3CBA}"/>
          </ac:spMkLst>
        </pc:spChg>
        <pc:spChg chg="add del mod">
          <ac:chgData name="Suraje Dessai" userId="cc2528d8-005c-4a1c-8f6b-a9acd98772a2" providerId="ADAL" clId="{B3838143-87DA-5E43-BE1D-3CBBA5C3CB92}" dt="2021-01-26T18:17:30.110" v="20" actId="478"/>
          <ac:spMkLst>
            <pc:docMk/>
            <pc:sldMk cId="353813165" sldId="311"/>
            <ac:spMk id="18" creationId="{AB373849-F4DF-814F-9402-81944417A61B}"/>
          </ac:spMkLst>
        </pc:spChg>
        <pc:picChg chg="del">
          <ac:chgData name="Suraje Dessai" userId="cc2528d8-005c-4a1c-8f6b-a9acd98772a2" providerId="ADAL" clId="{B3838143-87DA-5E43-BE1D-3CBBA5C3CB92}" dt="2021-01-26T18:15:43.452" v="11" actId="478"/>
          <ac:picMkLst>
            <pc:docMk/>
            <pc:sldMk cId="353813165" sldId="311"/>
            <ac:picMk id="4" creationId="{00000000-0000-0000-0000-000000000000}"/>
          </ac:picMkLst>
        </pc:picChg>
        <pc:picChg chg="del">
          <ac:chgData name="Suraje Dessai" userId="cc2528d8-005c-4a1c-8f6b-a9acd98772a2" providerId="ADAL" clId="{B3838143-87DA-5E43-BE1D-3CBBA5C3CB92}" dt="2021-01-26T18:15:43.452" v="11" actId="478"/>
          <ac:picMkLst>
            <pc:docMk/>
            <pc:sldMk cId="353813165" sldId="311"/>
            <ac:picMk id="5" creationId="{00000000-0000-0000-0000-000000000000}"/>
          </ac:picMkLst>
        </pc:picChg>
        <pc:picChg chg="del">
          <ac:chgData name="Suraje Dessai" userId="cc2528d8-005c-4a1c-8f6b-a9acd98772a2" providerId="ADAL" clId="{B3838143-87DA-5E43-BE1D-3CBBA5C3CB92}" dt="2021-01-26T18:15:37.278" v="10" actId="478"/>
          <ac:picMkLst>
            <pc:docMk/>
            <pc:sldMk cId="353813165" sldId="311"/>
            <ac:picMk id="7" creationId="{00000000-0000-0000-0000-000000000000}"/>
          </ac:picMkLst>
        </pc:picChg>
        <pc:picChg chg="del">
          <ac:chgData name="Suraje Dessai" userId="cc2528d8-005c-4a1c-8f6b-a9acd98772a2" providerId="ADAL" clId="{B3838143-87DA-5E43-BE1D-3CBBA5C3CB92}" dt="2021-01-26T18:15:37.278" v="10" actId="478"/>
          <ac:picMkLst>
            <pc:docMk/>
            <pc:sldMk cId="353813165" sldId="311"/>
            <ac:picMk id="8" creationId="{00000000-0000-0000-0000-000000000000}"/>
          </ac:picMkLst>
        </pc:picChg>
        <pc:picChg chg="del">
          <ac:chgData name="Suraje Dessai" userId="cc2528d8-005c-4a1c-8f6b-a9acd98772a2" providerId="ADAL" clId="{B3838143-87DA-5E43-BE1D-3CBBA5C3CB92}" dt="2021-01-26T18:15:37.278" v="10" actId="478"/>
          <ac:picMkLst>
            <pc:docMk/>
            <pc:sldMk cId="353813165" sldId="311"/>
            <ac:picMk id="11" creationId="{00000000-0000-0000-0000-000000000000}"/>
          </ac:picMkLst>
        </pc:picChg>
        <pc:picChg chg="add del mod">
          <ac:chgData name="Suraje Dessai" userId="cc2528d8-005c-4a1c-8f6b-a9acd98772a2" providerId="ADAL" clId="{B3838143-87DA-5E43-BE1D-3CBBA5C3CB92}" dt="2021-01-26T18:18:59.217" v="26"/>
          <ac:picMkLst>
            <pc:docMk/>
            <pc:sldMk cId="353813165" sldId="311"/>
            <ac:picMk id="1028" creationId="{9356623E-8D43-134F-B9E6-AF8E5367371E}"/>
          </ac:picMkLst>
        </pc:picChg>
        <pc:picChg chg="add del mod">
          <ac:chgData name="Suraje Dessai" userId="cc2528d8-005c-4a1c-8f6b-a9acd98772a2" providerId="ADAL" clId="{B3838143-87DA-5E43-BE1D-3CBBA5C3CB92}" dt="2021-01-26T18:19:26.256" v="32" actId="478"/>
          <ac:picMkLst>
            <pc:docMk/>
            <pc:sldMk cId="353813165" sldId="311"/>
            <ac:picMk id="1030" creationId="{26BD2381-09EC-CC41-B332-1E589E38624E}"/>
          </ac:picMkLst>
        </pc:picChg>
        <pc:picChg chg="add mod">
          <ac:chgData name="Suraje Dessai" userId="cc2528d8-005c-4a1c-8f6b-a9acd98772a2" providerId="ADAL" clId="{B3838143-87DA-5E43-BE1D-3CBBA5C3CB92}" dt="2021-01-26T18:23:22.389" v="54" actId="1076"/>
          <ac:picMkLst>
            <pc:docMk/>
            <pc:sldMk cId="353813165" sldId="311"/>
            <ac:picMk id="1032" creationId="{CA7DEE19-672A-BA47-9A39-BC13F12AC225}"/>
          </ac:picMkLst>
        </pc:picChg>
      </pc:sldChg>
      <pc:sldChg chg="addSp delSp modSp">
        <pc:chgData name="Suraje Dessai" userId="cc2528d8-005c-4a1c-8f6b-a9acd98772a2" providerId="ADAL" clId="{B3838143-87DA-5E43-BE1D-3CBBA5C3CB92}" dt="2021-01-26T18:28:06.903" v="102" actId="255"/>
        <pc:sldMkLst>
          <pc:docMk/>
          <pc:sldMk cId="2181623618" sldId="313"/>
        </pc:sldMkLst>
        <pc:spChg chg="mod">
          <ac:chgData name="Suraje Dessai" userId="cc2528d8-005c-4a1c-8f6b-a9acd98772a2" providerId="ADAL" clId="{B3838143-87DA-5E43-BE1D-3CBBA5C3CB92}" dt="2021-01-26T18:27:09.531" v="97" actId="14100"/>
          <ac:spMkLst>
            <pc:docMk/>
            <pc:sldMk cId="2181623618" sldId="313"/>
            <ac:spMk id="2" creationId="{00000000-0000-0000-0000-000000000000}"/>
          </ac:spMkLst>
        </pc:spChg>
        <pc:spChg chg="add del mod">
          <ac:chgData name="Suraje Dessai" userId="cc2528d8-005c-4a1c-8f6b-a9acd98772a2" providerId="ADAL" clId="{B3838143-87DA-5E43-BE1D-3CBBA5C3CB92}" dt="2021-01-26T18:25:17.503" v="73" actId="478"/>
          <ac:spMkLst>
            <pc:docMk/>
            <pc:sldMk cId="2181623618" sldId="313"/>
            <ac:spMk id="5" creationId="{7A8AA4E8-BB01-DD4C-93A5-34825C330BC6}"/>
          </ac:spMkLst>
        </pc:spChg>
        <pc:spChg chg="mod">
          <ac:chgData name="Suraje Dessai" userId="cc2528d8-005c-4a1c-8f6b-a9acd98772a2" providerId="ADAL" clId="{B3838143-87DA-5E43-BE1D-3CBBA5C3CB92}" dt="2021-01-26T18:28:06.903" v="102" actId="255"/>
          <ac:spMkLst>
            <pc:docMk/>
            <pc:sldMk cId="2181623618" sldId="313"/>
            <ac:spMk id="6" creationId="{00000000-0000-0000-0000-000000000000}"/>
          </ac:spMkLst>
        </pc:spChg>
        <pc:picChg chg="del">
          <ac:chgData name="Suraje Dessai" userId="cc2528d8-005c-4a1c-8f6b-a9acd98772a2" providerId="ADAL" clId="{B3838143-87DA-5E43-BE1D-3CBBA5C3CB92}" dt="2021-01-26T18:24:52.870" v="72" actId="478"/>
          <ac:picMkLst>
            <pc:docMk/>
            <pc:sldMk cId="2181623618" sldId="313"/>
            <ac:picMk id="4" creationId="{00000000-0000-0000-0000-000000000000}"/>
          </ac:picMkLst>
        </pc:picChg>
        <pc:picChg chg="del">
          <ac:chgData name="Suraje Dessai" userId="cc2528d8-005c-4a1c-8f6b-a9acd98772a2" providerId="ADAL" clId="{B3838143-87DA-5E43-BE1D-3CBBA5C3CB92}" dt="2021-01-26T18:24:52.870" v="72" actId="478"/>
          <ac:picMkLst>
            <pc:docMk/>
            <pc:sldMk cId="2181623618" sldId="313"/>
            <ac:picMk id="9" creationId="{00000000-0000-0000-0000-000000000000}"/>
          </ac:picMkLst>
        </pc:picChg>
        <pc:picChg chg="del">
          <ac:chgData name="Suraje Dessai" userId="cc2528d8-005c-4a1c-8f6b-a9acd98772a2" providerId="ADAL" clId="{B3838143-87DA-5E43-BE1D-3CBBA5C3CB92}" dt="2021-01-26T18:24:52.870" v="72" actId="478"/>
          <ac:picMkLst>
            <pc:docMk/>
            <pc:sldMk cId="2181623618" sldId="313"/>
            <ac:picMk id="10" creationId="{00000000-0000-0000-0000-000000000000}"/>
          </ac:picMkLst>
        </pc:picChg>
      </pc:sldChg>
      <pc:sldChg chg="modSp">
        <pc:chgData name="Suraje Dessai" userId="cc2528d8-005c-4a1c-8f6b-a9acd98772a2" providerId="ADAL" clId="{B3838143-87DA-5E43-BE1D-3CBBA5C3CB92}" dt="2021-01-26T18:28:23.806" v="114" actId="20577"/>
        <pc:sldMkLst>
          <pc:docMk/>
          <pc:sldMk cId="1355895910" sldId="314"/>
        </pc:sldMkLst>
        <pc:spChg chg="mod">
          <ac:chgData name="Suraje Dessai" userId="cc2528d8-005c-4a1c-8f6b-a9acd98772a2" providerId="ADAL" clId="{B3838143-87DA-5E43-BE1D-3CBBA5C3CB92}" dt="2021-01-26T18:28:23.806" v="114" actId="20577"/>
          <ac:spMkLst>
            <pc:docMk/>
            <pc:sldMk cId="1355895910" sldId="314"/>
            <ac:spMk id="2"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E91544-CA07-42A1-84AE-DC3E2CE10220}" type="datetimeFigureOut">
              <a:rPr lang="en-GB" smtClean="0"/>
              <a:t>10/02/2021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D7D084-C66D-4EE9-8753-B3E322AD1CAB}" type="slidenum">
              <a:rPr lang="en-GB" smtClean="0"/>
              <a:t>‹#›</a:t>
            </a:fld>
            <a:endParaRPr lang="en-GB"/>
          </a:p>
        </p:txBody>
      </p:sp>
    </p:spTree>
    <p:extLst>
      <p:ext uri="{BB962C8B-B14F-4D97-AF65-F5344CB8AC3E}">
        <p14:creationId xmlns:p14="http://schemas.microsoft.com/office/powerpoint/2010/main" val="32146187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smtClean="0">
                <a:solidFill>
                  <a:schemeClr val="tx1"/>
                </a:solidFill>
                <a:effectLst/>
                <a:latin typeface="+mn-lt"/>
                <a:ea typeface="+mn-ea"/>
                <a:cs typeface="+mn-cs"/>
              </a:rPr>
              <a:t>This talk examines the feasibility of developing a domestic raintank programme to address urban flood resilience. Drawing on a co-productive study combining qualitative investigation of flood risk authorities and the public with modelling of raintank functionality, we ask: (1) Is there potential for widespread uptake of raintanks and what would be needed in a raintank promotion programme to maximise uptake? (2) What sorts of raintanks could effectively contribute to flood risk mitigation and be acceptable? And (3) is investment in a raintank promotion programme a feasible future option for urban flood managers?</a:t>
            </a:r>
            <a:r>
              <a:rPr lang="en-GB" dirty="0" smtClean="0"/>
              <a:t/>
            </a:r>
            <a:br>
              <a:rPr lang="en-GB" dirty="0" smtClean="0"/>
            </a:br>
            <a:r>
              <a:rPr lang="en-GB" dirty="0" smtClean="0"/>
              <a:t/>
            </a:r>
            <a:br>
              <a:rPr lang="en-GB" dirty="0" smtClean="0"/>
            </a:br>
            <a:endParaRPr lang="en-GB" dirty="0"/>
          </a:p>
        </p:txBody>
      </p:sp>
      <p:sp>
        <p:nvSpPr>
          <p:cNvPr id="4" name="Slide Number Placeholder 3"/>
          <p:cNvSpPr>
            <a:spLocks noGrp="1"/>
          </p:cNvSpPr>
          <p:nvPr>
            <p:ph type="sldNum" sz="quarter" idx="10"/>
          </p:nvPr>
        </p:nvSpPr>
        <p:spPr/>
        <p:txBody>
          <a:bodyPr/>
          <a:lstStyle/>
          <a:p>
            <a:fld id="{8CD7D084-C66D-4EE9-8753-B3E322AD1CAB}" type="slidenum">
              <a:rPr lang="en-GB" smtClean="0"/>
              <a:t>1</a:t>
            </a:fld>
            <a:endParaRPr lang="en-GB"/>
          </a:p>
        </p:txBody>
      </p:sp>
    </p:spTree>
    <p:extLst>
      <p:ext uri="{BB962C8B-B14F-4D97-AF65-F5344CB8AC3E}">
        <p14:creationId xmlns:p14="http://schemas.microsoft.com/office/powerpoint/2010/main" val="2567721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BBA53DD-A396-4EC7-BF47-B438894F3C1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96973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BBA53DD-A396-4EC7-BF47-B438894F3C1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64300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So, our central research question was.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BBA53DD-A396-4EC7-BF47-B438894F3C1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16780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sz="1200" dirty="0"/>
              <a:t>Traditional (pipes and underground storage) responses are expensive, unsuitable for some locations. An alternative is </a:t>
            </a:r>
            <a:r>
              <a:rPr lang="en-GB" sz="1200" dirty="0" err="1"/>
              <a:t>SuDS</a:t>
            </a:r>
            <a:r>
              <a:rPr lang="en-GB" sz="1200" dirty="0"/>
              <a:t>.</a:t>
            </a:r>
          </a:p>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BBA53DD-A396-4EC7-BF47-B438894F3C1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16489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BBA53DD-A396-4EC7-BF47-B438894F3C1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65045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BBA53DD-A396-4EC7-BF47-B438894F3C1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31792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4A2A62-F72E-AF41-9782-86A005E5EFC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84888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BBA53DD-A396-4EC7-BF47-B438894F3C1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48728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We sought to work with the LWW partnership  to codesign the research and to learn together about the situation.  </a:t>
            </a:r>
          </a:p>
          <a:p>
            <a:endParaRPr lang="en-GB" dirty="0"/>
          </a:p>
          <a:p>
            <a:r>
              <a:rPr lang="en-GB" dirty="0"/>
              <a:t>This  was achieved through…</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4A2A62-F72E-AF41-9782-86A005E5EFC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66628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BBA53DD-A396-4EC7-BF47-B438894F3C1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26152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000" dirty="0" smtClean="0"/>
              <a:t/>
            </a:r>
            <a:br>
              <a:rPr lang="en-GB" sz="1000" dirty="0" smtClean="0"/>
            </a:br>
            <a:r>
              <a:rPr lang="en-GB" sz="1000" b="1" i="0" kern="1200" dirty="0" smtClean="0">
                <a:solidFill>
                  <a:schemeClr val="tx1"/>
                </a:solidFill>
                <a:effectLst/>
                <a:latin typeface="+mn-lt"/>
                <a:ea typeface="+mn-ea"/>
                <a:cs typeface="+mn-cs"/>
              </a:rPr>
              <a:t>Lee Pitcher </a:t>
            </a:r>
            <a:r>
              <a:rPr lang="en-GB" sz="1000" b="0" i="0" kern="1200" dirty="0" smtClean="0">
                <a:solidFill>
                  <a:schemeClr val="tx1"/>
                </a:solidFill>
                <a:effectLst/>
                <a:latin typeface="+mn-lt"/>
                <a:ea typeface="+mn-ea"/>
                <a:cs typeface="+mn-cs"/>
              </a:rPr>
              <a:t>is Yorkshire Water’s Head of Resilience and "Living with Water" Board’s General Manager. This partnership has already seen global success with Hull being the only European City and one of five Worldwide to win a Rockefeller Foundation bid to pioneer the City Water Resilience Framework with partners including the World Bank, ARUP and Stockholm Water Institute. In March 2018, </a:t>
            </a:r>
            <a:r>
              <a:rPr lang="en-GB" sz="1000" b="0" i="0" kern="1200" dirty="0" err="1" smtClean="0">
                <a:solidFill>
                  <a:schemeClr val="tx1"/>
                </a:solidFill>
                <a:effectLst/>
                <a:latin typeface="+mn-lt"/>
                <a:ea typeface="+mn-ea"/>
                <a:cs typeface="+mn-cs"/>
              </a:rPr>
              <a:t>SafeMove</a:t>
            </a:r>
            <a:r>
              <a:rPr lang="en-GB" sz="1000" b="0" i="0" kern="1200" dirty="0" smtClean="0">
                <a:solidFill>
                  <a:schemeClr val="tx1"/>
                </a:solidFill>
                <a:effectLst/>
                <a:latin typeface="+mn-lt"/>
                <a:ea typeface="+mn-ea"/>
                <a:cs typeface="+mn-cs"/>
              </a:rPr>
              <a:t>, a business for which he was Departmental Head picked up the BQF’s Excellence Award for best SME in the UK. With almost 20 years in the Utility Industry, Lee has held roles in Customer Service, Asset and Operational Management.</a:t>
            </a:r>
            <a:endParaRPr lang="en-GB" sz="1000" dirty="0"/>
          </a:p>
        </p:txBody>
      </p:sp>
      <p:sp>
        <p:nvSpPr>
          <p:cNvPr id="4" name="Slide Number Placeholder 3"/>
          <p:cNvSpPr>
            <a:spLocks noGrp="1"/>
          </p:cNvSpPr>
          <p:nvPr>
            <p:ph type="sldNum" sz="quarter" idx="5"/>
          </p:nvPr>
        </p:nvSpPr>
        <p:spPr/>
        <p:txBody>
          <a:bodyPr/>
          <a:lstStyle/>
          <a:p>
            <a:fld id="{8CD7D084-C66D-4EE9-8753-B3E322AD1CAB}" type="slidenum">
              <a:rPr lang="en-GB" smtClean="0"/>
              <a:t>2</a:t>
            </a:fld>
            <a:endParaRPr lang="en-GB"/>
          </a:p>
        </p:txBody>
      </p:sp>
    </p:spTree>
    <p:extLst>
      <p:ext uri="{BB962C8B-B14F-4D97-AF65-F5344CB8AC3E}">
        <p14:creationId xmlns:p14="http://schemas.microsoft.com/office/powerpoint/2010/main" val="12046021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Everyone interviewed - happy to install and empty a tank, if tailored to circumstances.</a:t>
            </a:r>
            <a:r>
              <a:rPr lang="en-US" baseline="0" dirty="0"/>
              <a:t> </a:t>
            </a:r>
          </a:p>
          <a:p>
            <a:r>
              <a:rPr lang="en-US" baseline="0" dirty="0"/>
              <a:t>They were positive about the idea of being able to contribute to flood resilience and</a:t>
            </a:r>
            <a:r>
              <a:rPr lang="en-US" sz="1200" kern="1200" dirty="0">
                <a:solidFill>
                  <a:schemeClr val="tx1"/>
                </a:solidFill>
                <a:effectLst/>
                <a:latin typeface="+mn-lt"/>
                <a:ea typeface="+mn-ea"/>
                <a:cs typeface="+mn-cs"/>
              </a:rPr>
              <a:t> surprised there was something they could do to improve the situation. </a:t>
            </a:r>
            <a:r>
              <a:rPr lang="en-US" sz="1200" b="1" kern="1200" dirty="0">
                <a:solidFill>
                  <a:schemeClr val="tx1"/>
                </a:solidFill>
                <a:effectLst/>
                <a:latin typeface="+mn-lt"/>
                <a:ea typeface="+mn-ea"/>
                <a:cs typeface="+mn-cs"/>
              </a:rPr>
              <a:t>They believed that if only other people knew about these things, they too would be enthusiastic.</a:t>
            </a:r>
            <a:endParaRPr lang="en-GB" sz="1200" b="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Of course they</a:t>
            </a:r>
            <a:r>
              <a:rPr lang="en-US" sz="1200" kern="1200" baseline="0" dirty="0">
                <a:solidFill>
                  <a:schemeClr val="tx1"/>
                </a:solidFill>
                <a:effectLst/>
                <a:latin typeface="+mn-lt"/>
                <a:ea typeface="+mn-ea"/>
                <a:cs typeface="+mn-cs"/>
              </a:rPr>
              <a:t> also had</a:t>
            </a:r>
            <a:r>
              <a:rPr lang="en-US" sz="1200" kern="1200" dirty="0">
                <a:solidFill>
                  <a:schemeClr val="tx1"/>
                </a:solidFill>
                <a:effectLst/>
                <a:latin typeface="+mn-lt"/>
                <a:ea typeface="+mn-ea"/>
                <a:cs typeface="+mn-cs"/>
              </a:rPr>
              <a:t> concerns. They were as</a:t>
            </a:r>
            <a:r>
              <a:rPr lang="en-US" sz="1200" kern="1200" baseline="0" dirty="0">
                <a:solidFill>
                  <a:schemeClr val="tx1"/>
                </a:solidFill>
                <a:effectLst/>
                <a:latin typeface="+mn-lt"/>
                <a:ea typeface="+mn-ea"/>
                <a:cs typeface="+mn-cs"/>
              </a:rPr>
              <a:t> aware as any of us how difficult it is to get a message out to people. They also expressed a lack of trust in the local authorities to support such a project.</a:t>
            </a:r>
          </a:p>
          <a:p>
            <a:r>
              <a:rPr lang="en-US" sz="1200" kern="1200" baseline="0" dirty="0">
                <a:solidFill>
                  <a:schemeClr val="tx1"/>
                </a:solidFill>
                <a:effectLst/>
                <a:latin typeface="+mn-lt"/>
                <a:ea typeface="+mn-ea"/>
                <a:cs typeface="+mn-cs"/>
              </a:rPr>
              <a:t>So their answer to maximizing uptake was …</a:t>
            </a:r>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BBA53DD-A396-4EC7-BF47-B438894F3C1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03631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that a </a:t>
            </a:r>
            <a:r>
              <a:rPr lang="en-US" sz="1200" kern="1200" dirty="0" err="1">
                <a:solidFill>
                  <a:schemeClr val="tx1"/>
                </a:solidFill>
                <a:effectLst/>
                <a:latin typeface="+mn-lt"/>
                <a:ea typeface="+mn-ea"/>
                <a:cs typeface="+mn-cs"/>
              </a:rPr>
              <a:t>raintank</a:t>
            </a:r>
            <a:r>
              <a:rPr lang="en-US" sz="1200" kern="1200" dirty="0">
                <a:solidFill>
                  <a:schemeClr val="tx1"/>
                </a:solidFill>
                <a:effectLst/>
                <a:latin typeface="+mn-lt"/>
                <a:ea typeface="+mn-ea"/>
                <a:cs typeface="+mn-cs"/>
              </a:rPr>
              <a:t> promotion would need</a:t>
            </a:r>
            <a:r>
              <a:rPr lang="en-US" sz="1200" kern="1200" baseline="0" dirty="0">
                <a:solidFill>
                  <a:schemeClr val="tx1"/>
                </a:solidFill>
                <a:effectLst/>
                <a:latin typeface="+mn-lt"/>
                <a:ea typeface="+mn-ea"/>
                <a:cs typeface="+mn-cs"/>
              </a:rPr>
              <a:t> to … provide free </a:t>
            </a:r>
            <a:r>
              <a:rPr lang="en-US" sz="1200" kern="1200" baseline="0" dirty="0" err="1">
                <a:solidFill>
                  <a:schemeClr val="tx1"/>
                </a:solidFill>
                <a:effectLst/>
                <a:latin typeface="+mn-lt"/>
                <a:ea typeface="+mn-ea"/>
                <a:cs typeface="+mn-cs"/>
              </a:rPr>
              <a:t>raintanks</a:t>
            </a:r>
            <a:r>
              <a:rPr lang="en-US" sz="1200" kern="1200" baseline="0" dirty="0">
                <a:solidFill>
                  <a:schemeClr val="tx1"/>
                </a:solidFill>
                <a:effectLst/>
                <a:latin typeface="+mn-lt"/>
                <a:ea typeface="+mn-ea"/>
                <a:cs typeface="+mn-cs"/>
              </a:rPr>
              <a:t> to include everyone; give people </a:t>
            </a:r>
            <a:r>
              <a:rPr lang="en-US" sz="1200" kern="1200" dirty="0">
                <a:solidFill>
                  <a:schemeClr val="tx1"/>
                </a:solidFill>
                <a:effectLst/>
                <a:latin typeface="+mn-lt"/>
                <a:ea typeface="+mn-ea"/>
                <a:cs typeface="+mn-cs"/>
              </a:rPr>
              <a:t>personal agency and control – hence manual rain-tanks (rather than the smart type they could have chosen</a:t>
            </a:r>
            <a:r>
              <a:rPr lang="en-US" sz="1200" kern="1200" baseline="0" dirty="0">
                <a:solidFill>
                  <a:schemeClr val="tx1"/>
                </a:solidFill>
                <a:effectLst/>
                <a:latin typeface="+mn-lt"/>
                <a:ea typeface="+mn-ea"/>
                <a:cs typeface="+mn-cs"/>
              </a:rPr>
              <a:t> – more on tank type in Ruth’s bit</a:t>
            </a:r>
            <a:r>
              <a:rPr lang="en-US" sz="1200" kern="1200" dirty="0">
                <a:solidFill>
                  <a:schemeClr val="tx1"/>
                </a:solidFill>
                <a:effectLst/>
                <a:latin typeface="+mn-lt"/>
                <a:ea typeface="+mn-ea"/>
                <a:cs typeface="+mn-cs"/>
              </a:rPr>
              <a:t>);</a:t>
            </a:r>
            <a:r>
              <a:rPr lang="en-US" sz="1200" kern="1200" baseline="0" dirty="0">
                <a:solidFill>
                  <a:schemeClr val="tx1"/>
                </a:solidFill>
                <a:effectLst/>
                <a:latin typeface="+mn-lt"/>
                <a:ea typeface="+mn-ea"/>
                <a:cs typeface="+mn-cs"/>
              </a:rPr>
              <a:t> provide </a:t>
            </a:r>
            <a:r>
              <a:rPr lang="en-US" sz="1200" kern="1200" dirty="0">
                <a:solidFill>
                  <a:schemeClr val="tx1"/>
                </a:solidFill>
                <a:effectLst/>
                <a:latin typeface="+mn-lt"/>
                <a:ea typeface="+mn-ea"/>
                <a:cs typeface="+mn-cs"/>
              </a:rPr>
              <a:t>evidence everyone – especially</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the authorities – are doing their bit.</a:t>
            </a:r>
            <a:r>
              <a:rPr lang="en-US" sz="1200" kern="1200" baseline="0" dirty="0">
                <a:solidFill>
                  <a:schemeClr val="tx1"/>
                </a:solidFill>
                <a:effectLst/>
                <a:latin typeface="+mn-lt"/>
                <a:ea typeface="+mn-ea"/>
                <a:cs typeface="+mn-cs"/>
              </a:rPr>
              <a:t> They believed that the most effective way to engage communities was by personal interaction i.e. </a:t>
            </a:r>
            <a:r>
              <a:rPr lang="en-US" sz="1200" kern="1200" dirty="0">
                <a:solidFill>
                  <a:schemeClr val="tx1"/>
                </a:solidFill>
                <a:effectLst/>
                <a:latin typeface="+mn-lt"/>
                <a:ea typeface="+mn-ea"/>
                <a:cs typeface="+mn-cs"/>
              </a:rPr>
              <a:t>face-to-face conversations and community events. What they described was relationship led communication,</a:t>
            </a:r>
            <a:r>
              <a:rPr lang="en-US" sz="1200" kern="1200" baseline="0" dirty="0">
                <a:solidFill>
                  <a:schemeClr val="tx1"/>
                </a:solidFill>
                <a:effectLst/>
                <a:latin typeface="+mn-lt"/>
                <a:ea typeface="+mn-ea"/>
                <a:cs typeface="+mn-cs"/>
              </a:rPr>
              <a:t> beginning with small groups who grew interest by word of mouth and example.</a:t>
            </a:r>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BBA53DD-A396-4EC7-BF47-B438894F3C1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57908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BBA53DD-A396-4EC7-BF47-B438894F3C1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35512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indent="0">
              <a:buFontTx/>
              <a:buNone/>
            </a:pPr>
            <a:r>
              <a:rPr lang="en-GB" sz="1200" kern="1200" dirty="0">
                <a:solidFill>
                  <a:schemeClr val="tx1"/>
                </a:solidFill>
                <a:effectLst/>
                <a:latin typeface="+mn-lt"/>
                <a:ea typeface="+mn-ea"/>
                <a:cs typeface="+mn-cs"/>
              </a:rPr>
              <a:t>Rainwater harvesting systems fall into three categories: simple, dual and smart</a:t>
            </a:r>
          </a:p>
          <a:p>
            <a:pPr marL="171450" indent="-171450">
              <a:buFontTx/>
              <a:buChar char="-"/>
            </a:pPr>
            <a:r>
              <a:rPr lang="en-GB" sz="1200" kern="1200" dirty="0">
                <a:solidFill>
                  <a:schemeClr val="tx1"/>
                </a:solidFill>
                <a:effectLst/>
                <a:latin typeface="+mn-lt"/>
                <a:ea typeface="+mn-ea"/>
                <a:cs typeface="+mn-cs"/>
              </a:rPr>
              <a:t>The market was largely for very simple </a:t>
            </a:r>
            <a:r>
              <a:rPr lang="en-GB" sz="1200" kern="1200" dirty="0" err="1">
                <a:solidFill>
                  <a:schemeClr val="tx1"/>
                </a:solidFill>
                <a:effectLst/>
                <a:latin typeface="+mn-lt"/>
                <a:ea typeface="+mn-ea"/>
                <a:cs typeface="+mn-cs"/>
              </a:rPr>
              <a:t>raintanks</a:t>
            </a:r>
            <a:endParaRPr lang="en-GB" sz="1200" kern="1200" dirty="0">
              <a:solidFill>
                <a:schemeClr val="tx1"/>
              </a:solidFill>
              <a:effectLst/>
              <a:latin typeface="+mn-lt"/>
              <a:ea typeface="+mn-ea"/>
              <a:cs typeface="+mn-cs"/>
            </a:endParaRPr>
          </a:p>
          <a:p>
            <a:pPr marL="171450" indent="-171450">
              <a:buFontTx/>
              <a:buChar char="-"/>
            </a:pPr>
            <a:r>
              <a:rPr lang="en-GB" sz="1200" kern="1200" dirty="0">
                <a:solidFill>
                  <a:schemeClr val="tx1"/>
                </a:solidFill>
                <a:effectLst/>
                <a:latin typeface="+mn-lt"/>
                <a:ea typeface="+mn-ea"/>
                <a:cs typeface="+mn-cs"/>
              </a:rPr>
              <a:t>There were a set of SMEs innovating with SMART</a:t>
            </a:r>
          </a:p>
          <a:p>
            <a:pPr marL="171450" indent="-171450">
              <a:buFontTx/>
              <a:buChar char="-"/>
            </a:pPr>
            <a:r>
              <a:rPr lang="en-GB" sz="1200" kern="1200" dirty="0">
                <a:solidFill>
                  <a:schemeClr val="tx1"/>
                </a:solidFill>
                <a:effectLst/>
                <a:latin typeface="+mn-lt"/>
                <a:ea typeface="+mn-ea"/>
                <a:cs typeface="+mn-cs"/>
              </a:rPr>
              <a:t>A few dual </a:t>
            </a:r>
            <a:r>
              <a:rPr lang="en-GB" sz="1200" kern="1200" dirty="0" err="1">
                <a:solidFill>
                  <a:schemeClr val="tx1"/>
                </a:solidFill>
                <a:effectLst/>
                <a:latin typeface="+mn-lt"/>
                <a:ea typeface="+mn-ea"/>
                <a:cs typeface="+mn-cs"/>
              </a:rPr>
              <a:t>raintanks</a:t>
            </a:r>
            <a:r>
              <a:rPr lang="en-GB" sz="1200" kern="1200" dirty="0">
                <a:solidFill>
                  <a:schemeClr val="tx1"/>
                </a:solidFill>
                <a:effectLst/>
                <a:latin typeface="+mn-lt"/>
                <a:ea typeface="+mn-ea"/>
                <a:cs typeface="+mn-cs"/>
              </a:rPr>
              <a:t> were produced, but they were thousands of pounds in cost (and don’t need to be)</a:t>
            </a:r>
          </a:p>
          <a:p>
            <a:pPr marL="171450" indent="-171450">
              <a:buFontTx/>
              <a:buChar char="-"/>
            </a:pPr>
            <a:r>
              <a:rPr lang="en-GB" sz="1200" kern="1200" dirty="0">
                <a:solidFill>
                  <a:schemeClr val="tx1"/>
                </a:solidFill>
                <a:effectLst/>
                <a:latin typeface="+mn-lt"/>
                <a:ea typeface="+mn-ea"/>
                <a:cs typeface="+mn-cs"/>
              </a:rPr>
              <a:t>The effectiveness was expected to increase from left to right</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4A2A62-F72E-AF41-9782-86A005E5EFC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47776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BBA53DD-A396-4EC7-BF47-B438894F3C1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42268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BBA53DD-A396-4EC7-BF47-B438894F3C1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26028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UFM like</a:t>
            </a:r>
            <a:r>
              <a:rPr lang="en-US" baseline="0" dirty="0"/>
              <a:t> the idea of </a:t>
            </a:r>
            <a:r>
              <a:rPr lang="en-US" baseline="0" dirty="0" err="1"/>
              <a:t>raintank</a:t>
            </a:r>
            <a:r>
              <a:rPr lang="en-US" baseline="0" dirty="0"/>
              <a:t> SuDS in theory – but they want to maintain control rather than really share responsibility with the public. They are after all held responsible for the public safety and also know that they are not communicating as effectively with the public as they would wish – (low sign-up for flood warnings). So, while they know that community engagement is important and something they need to do, they are still engineers, and at heart believe in engineering solutions rather than social.</a:t>
            </a:r>
            <a:r>
              <a:rPr lang="en-US" dirty="0"/>
              <a:t/>
            </a:r>
            <a:br>
              <a:rPr lang="en-US" dirty="0"/>
            </a:br>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BBA53DD-A396-4EC7-BF47-B438894F3C1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3763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Throughout interviews with UFM, they indicated that their </a:t>
            </a:r>
            <a:r>
              <a:rPr lang="en-US" baseline="0" dirty="0"/>
              <a:t>core business was technical solutions, and that these unquestionably took the lion share of resources. However, they also recognized that to do social solutions adequately, it took more understanding and resources than they were able to give. </a:t>
            </a:r>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BBA53DD-A396-4EC7-BF47-B438894F3C1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630704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This is perhaps why they rely on less interactive forms of communication</a:t>
            </a:r>
            <a:r>
              <a:rPr lang="en-US" baseline="0" dirty="0"/>
              <a:t> (the antithesis of what the residents said would be effective) – Or perhaps they just lack understanding. For example, we found UFM using the terms community engagement, information campaign and public education interchangeably – as they were synonymous. However, throughout MOCA, we found LWW to be very open to learning.</a:t>
            </a:r>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BBA53DD-A396-4EC7-BF47-B438894F3C1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49104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We did not see that it</a:t>
            </a:r>
            <a:r>
              <a:rPr lang="en-US" baseline="0" dirty="0"/>
              <a:t> should be a case of guilt – rather that there needed to be a paradigm shift in order to support these organizations to do flood resilience as it needs to be done.</a:t>
            </a:r>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BBA53DD-A396-4EC7-BF47-B438894F3C1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6005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CD7D084-C66D-4EE9-8753-B3E322AD1CAB}" type="slidenum">
              <a:rPr lang="en-GB" smtClean="0"/>
              <a:t>3</a:t>
            </a:fld>
            <a:endParaRPr lang="en-GB"/>
          </a:p>
        </p:txBody>
      </p:sp>
    </p:spTree>
    <p:extLst>
      <p:ext uri="{BB962C8B-B14F-4D97-AF65-F5344CB8AC3E}">
        <p14:creationId xmlns:p14="http://schemas.microsoft.com/office/powerpoint/2010/main" val="257096474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If we want the public to accept uncertainty and share responsibility for managing adaptable water assets, then we need institutions that are able to relinquish control and build equitable relationships with communities. For that to happen people and relationship solutions have to be valued equally to engineering solutions. This, we argue, is part of the paradigm shift that is required to realize flood resilience. The magnitude of this change should not be </a:t>
            </a:r>
            <a:r>
              <a:rPr lang="en-US" sz="1200" b="0" i="0" u="none" strike="noStrike" kern="1200" dirty="0" err="1">
                <a:solidFill>
                  <a:schemeClr val="tx1"/>
                </a:solidFill>
                <a:effectLst/>
                <a:latin typeface="+mn-lt"/>
                <a:ea typeface="+mn-ea"/>
                <a:cs typeface="+mn-cs"/>
              </a:rPr>
              <a:t>minimised</a:t>
            </a:r>
            <a:r>
              <a:rPr lang="en-US" sz="1200" b="0" i="0" u="none" strike="noStrike" kern="1200" dirty="0">
                <a:solidFill>
                  <a:schemeClr val="tx1"/>
                </a:solidFill>
                <a:effectLst/>
                <a:latin typeface="+mn-lt"/>
                <a:ea typeface="+mn-ea"/>
                <a:cs typeface="+mn-cs"/>
              </a:rPr>
              <a:t>.  Such an approach overthrows the contemporary norms of FRM assumed by the public, the authorities, and the existing regulatory and funding processes, in which technically-led authorities solve problems for a passive public.</a:t>
            </a:r>
            <a:r>
              <a:rPr lang="en-US" sz="1200" b="1" i="0" u="none" strike="noStrike"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And so, the need for evidence about how resilience works in practice is not just important for LWW and the public of Hull and East Riding, but all water-managing authorities and all the cities and towns under threat of increased flooding across the UK. </a:t>
            </a:r>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BBA53DD-A396-4EC7-BF47-B438894F3C1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291247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BBA53DD-A396-4EC7-BF47-B438894F3C1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08660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b="0" i="0" dirty="0">
              <a:solidFill>
                <a:srgbClr val="333333"/>
              </a:solidFill>
              <a:effectLst/>
              <a:latin typeface="brandon-grotesque"/>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CD7D084-C66D-4EE9-8753-B3E322AD1CA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25616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EBE5CD9-B1E0-5449-882C-D7612EAAB293}" type="slidenum">
              <a:rPr lang="en-US" smtClean="0"/>
              <a:t>41</a:t>
            </a:fld>
            <a:endParaRPr lang="en-US"/>
          </a:p>
        </p:txBody>
      </p:sp>
    </p:spTree>
    <p:extLst>
      <p:ext uri="{BB962C8B-B14F-4D97-AF65-F5344CB8AC3E}">
        <p14:creationId xmlns:p14="http://schemas.microsoft.com/office/powerpoint/2010/main" val="12034781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smtClean="0">
                <a:solidFill>
                  <a:schemeClr val="tx1"/>
                </a:solidFill>
                <a:effectLst/>
                <a:latin typeface="+mn-lt"/>
                <a:ea typeface="+mn-ea"/>
                <a:cs typeface="+mn-cs"/>
              </a:rPr>
              <a:t>Assessments of current and future climate risk are required for adaptation planning to increase resilience and enable society to cope with future climate hazards. Here we identify case studies of compound hazard events of interest to the UK agricultural sector and present a framework for comparing the frequency and duration of compound events now to those projected in 50 years’ time. We use high resolution (12 km) simulations from the UK Climate Projections to explore how the frequency and duration of instances of potato blight and thermal heat stress to dairy cattle may change locally under RCP 8.5 emissions forcing. We combine hazard (temperature and humidity data) with vulnerability (specific threshold exceedance) and exposure (regional dairy cattle numbers/potato growing area) to estimate risk. Regions where most potatoes are grown, and where the potato blight risk is greatest in both the current and future climate, include the East of England, Yorkshire and the Humber and Eastern Scotland. By 2070, potato blight occurrences may increase by 70 % in East Scotland and between 20 - 30 % across the East of England, the Midlands and Yorkshire and the Humber. Assuming dairy cattle spatial distributions remain the same, the area of greatest risk now and in the future is South West England, with notable increases in risk across Northern Ireland, Wales, the Midlands, North West England and North West Scotland. Dairy cattle heat stress (using a temperature-humidity index) is projected to increase by over 1000 % in South West England, the region with the most dairy cattle. Finally, we consider projected changes to UK seasons, using 2018 as a template, where a cold spring followed by a warm/dry summer resulted in hay/silage shortages. In addition to reduced crop yields in 2018, cattle were kept inside for longer in the cold spring and in the warm/dry summer, due to heat stress and poor grass quality. UK Climate Projections indicate that the annual probability of cold spring/warm summer conditions will decrease in future, but the annual probability of longer dry/warm summers will increase. We conclude that the agricultural sector should consider suitable climate adaptation measures to minimise the risk of dairy cattle thermal heat stress, increased potato blight, and longer dry/warm summer conditions.</a:t>
            </a:r>
            <a:endParaRPr lang="en-GB" dirty="0"/>
          </a:p>
        </p:txBody>
      </p:sp>
      <p:sp>
        <p:nvSpPr>
          <p:cNvPr id="4" name="Slide Number Placeholder 3"/>
          <p:cNvSpPr>
            <a:spLocks noGrp="1"/>
          </p:cNvSpPr>
          <p:nvPr>
            <p:ph type="sldNum" sz="quarter" idx="10"/>
          </p:nvPr>
        </p:nvSpPr>
        <p:spPr/>
        <p:txBody>
          <a:bodyPr/>
          <a:lstStyle/>
          <a:p>
            <a:fld id="{8CD7D084-C66D-4EE9-8753-B3E322AD1CAB}" type="slidenum">
              <a:rPr lang="en-GB" smtClean="0"/>
              <a:t>4</a:t>
            </a:fld>
            <a:endParaRPr lang="en-GB"/>
          </a:p>
        </p:txBody>
      </p:sp>
    </p:spTree>
    <p:extLst>
      <p:ext uri="{BB962C8B-B14F-4D97-AF65-F5344CB8AC3E}">
        <p14:creationId xmlns:p14="http://schemas.microsoft.com/office/powerpoint/2010/main" val="15252827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CD7D084-C66D-4EE9-8753-B3E322AD1CA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37365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GB" sz="1200" b="0" i="0" kern="1200" dirty="0" smtClean="0">
                <a:solidFill>
                  <a:schemeClr val="tx1"/>
                </a:solidFill>
                <a:effectLst/>
                <a:latin typeface="+mn-lt"/>
                <a:ea typeface="+mn-ea"/>
                <a:cs typeface="+mn-cs"/>
              </a:rPr>
              <a:t>Preparing for and coping with the accelerating impacts of climate change requires adaptation in a wide range of policy areas. Yet, despite increasing calls for action, policy change to allow this is often slow. A range of counteracting forces and barriers can make it difficult to embed adaptation objectives into important policies and move them away from ‘business-as-usual’. However, deeper dynamics are also at play, where self-reinforcing mechanisms, feedbacks and path dependencies interact across different </a:t>
            </a:r>
            <a:r>
              <a:rPr lang="en-GB" sz="1200" b="0" i="0" kern="1200" dirty="0" err="1" smtClean="0">
                <a:solidFill>
                  <a:schemeClr val="tx1"/>
                </a:solidFill>
                <a:effectLst/>
                <a:latin typeface="+mn-lt"/>
                <a:ea typeface="+mn-ea"/>
                <a:cs typeface="+mn-cs"/>
              </a:rPr>
              <a:t>spatio</a:t>
            </a:r>
            <a:r>
              <a:rPr lang="en-GB" sz="1200" b="0" i="0" kern="1200" dirty="0" smtClean="0">
                <a:solidFill>
                  <a:schemeClr val="tx1"/>
                </a:solidFill>
                <a:effectLst/>
                <a:latin typeface="+mn-lt"/>
                <a:ea typeface="+mn-ea"/>
                <a:cs typeface="+mn-cs"/>
              </a:rPr>
              <a:t>-temporal scales and coalesce to establish policy lock-ins.</a:t>
            </a:r>
          </a:p>
          <a:p>
            <a:pPr fontAlgn="base"/>
            <a:r>
              <a:rPr lang="en-GB" sz="1200" b="0" i="0" kern="1200" dirty="0" smtClean="0">
                <a:solidFill>
                  <a:schemeClr val="tx1"/>
                </a:solidFill>
                <a:effectLst/>
                <a:latin typeface="+mn-lt"/>
                <a:ea typeface="+mn-ea"/>
                <a:cs typeface="+mn-cs"/>
              </a:rPr>
              <a:t>The aim of this interdisciplinary project is to uncover these lock-in dynamics and examine the extent to which they account for varying levels of climate change adaptation in Germany, the Netherlands and the U.K. (England).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050" dirty="0"/>
          </a:p>
        </p:txBody>
      </p:sp>
      <p:sp>
        <p:nvSpPr>
          <p:cNvPr id="4" name="Slide Number Placeholder 3"/>
          <p:cNvSpPr>
            <a:spLocks noGrp="1"/>
          </p:cNvSpPr>
          <p:nvPr>
            <p:ph type="sldNum" sz="quarter" idx="10"/>
          </p:nvPr>
        </p:nvSpPr>
        <p:spPr/>
        <p:txBody>
          <a:bodyPr/>
          <a:lstStyle/>
          <a:p>
            <a:fld id="{8CD7D084-C66D-4EE9-8753-B3E322AD1CAB}" type="slidenum">
              <a:rPr lang="en-GB" smtClean="0"/>
              <a:t>6</a:t>
            </a:fld>
            <a:endParaRPr lang="en-GB"/>
          </a:p>
        </p:txBody>
      </p:sp>
    </p:spTree>
    <p:extLst>
      <p:ext uri="{BB962C8B-B14F-4D97-AF65-F5344CB8AC3E}">
        <p14:creationId xmlns:p14="http://schemas.microsoft.com/office/powerpoint/2010/main" val="36219392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smtClean="0">
                <a:solidFill>
                  <a:schemeClr val="tx1"/>
                </a:solidFill>
                <a:effectLst/>
                <a:latin typeface="+mn-lt"/>
                <a:ea typeface="+mn-ea"/>
                <a:cs typeface="+mn-cs"/>
              </a:rPr>
              <a:t>It is the sixth in the Adaptation Futures international conference series on global adaptation and the first to be held in Asia. Adaptation Futures is the flagship event of the World Adaptation Science Program, which is one of the four components of World Climate Programme (WCP) based on the World Meteorological Organisation Congress XVI Resolution 18. As a premier event in the global adaptation spectrum, Adaptation Futures is a unique platform to facilitate dialogues towards action oriented solutions from a diverse range of stakeholders that includes academia, practitioners, scientists and policy makers from across the world.</a:t>
            </a:r>
            <a:endParaRPr lang="en-GB" sz="105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CD7D084-C66D-4EE9-8753-B3E322AD1CA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31465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CD7D084-C66D-4EE9-8753-B3E322AD1CA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15273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BBA53DD-A396-4EC7-BF47-B438894F3C1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07415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pPr/>
              <a:t>2/10/2021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pPr/>
              <a:t>2/10/2021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pPr/>
              <a:t>2/10/2021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09600" y="2130426"/>
            <a:ext cx="10991165" cy="1470025"/>
          </a:xfrm>
        </p:spPr>
        <p:txBody>
          <a:bodyPr/>
          <a:lstStyle/>
          <a:p>
            <a:r>
              <a:rPr lang="en-GB" dirty="0"/>
              <a:t>Click to edit Master title style</a:t>
            </a:r>
            <a:endParaRPr lang="en-US" dirty="0"/>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pic>
        <p:nvPicPr>
          <p:cNvPr id="4" name="Picture 3" descr="TWENTY65 Logo.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09600" y="424104"/>
            <a:ext cx="2337960" cy="516548"/>
          </a:xfrm>
          <a:prstGeom prst="rect">
            <a:avLst/>
          </a:prstGeom>
        </p:spPr>
      </p:pic>
    </p:spTree>
    <p:extLst>
      <p:ext uri="{BB962C8B-B14F-4D97-AF65-F5344CB8AC3E}">
        <p14:creationId xmlns:p14="http://schemas.microsoft.com/office/powerpoint/2010/main" val="37527758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a:xfrm>
            <a:off x="609601" y="1600201"/>
            <a:ext cx="10972799" cy="4225230"/>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10655485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609601" y="4406901"/>
            <a:ext cx="10977172" cy="1362075"/>
          </a:xfrm>
        </p:spPr>
        <p:txBody>
          <a:bodyPr anchor="t"/>
          <a:lstStyle>
            <a:lvl1pPr algn="l">
              <a:defRPr sz="4000" b="1" cap="all"/>
            </a:lvl1pPr>
          </a:lstStyle>
          <a:p>
            <a:r>
              <a:rPr lang="en-GB" dirty="0"/>
              <a:t>Click to edit Master title style</a:t>
            </a:r>
            <a:endParaRPr lang="en-US" dirty="0"/>
          </a:p>
        </p:txBody>
      </p:sp>
      <p:sp>
        <p:nvSpPr>
          <p:cNvPr id="3" name="Text Placeholder 2"/>
          <p:cNvSpPr>
            <a:spLocks noGrp="1"/>
          </p:cNvSpPr>
          <p:nvPr>
            <p:ph type="body" idx="1"/>
          </p:nvPr>
        </p:nvSpPr>
        <p:spPr>
          <a:xfrm>
            <a:off x="609602" y="2906713"/>
            <a:ext cx="10977173"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dirty="0"/>
              <a:t>Click to edit Master text styles</a:t>
            </a:r>
          </a:p>
        </p:txBody>
      </p:sp>
    </p:spTree>
    <p:extLst>
      <p:ext uri="{BB962C8B-B14F-4D97-AF65-F5344CB8AC3E}">
        <p14:creationId xmlns:p14="http://schemas.microsoft.com/office/powerpoint/2010/main" val="1080045067"/>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4367287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4274027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35853877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35556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Tree>
    <p:extLst>
      <p:ext uri="{BB962C8B-B14F-4D97-AF65-F5344CB8AC3E}">
        <p14:creationId xmlns:p14="http://schemas.microsoft.com/office/powerpoint/2010/main" val="27336968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pPr/>
              <a:t>2/10/2021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Tree>
    <p:extLst>
      <p:ext uri="{BB962C8B-B14F-4D97-AF65-F5344CB8AC3E}">
        <p14:creationId xmlns:p14="http://schemas.microsoft.com/office/powerpoint/2010/main" val="21453347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7332557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24498997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586B75A-687E-405C-8A0B-8D00578BA2C3}" type="datetimeFigureOut">
              <a:rPr lang="en-US" dirty="0"/>
              <a:pPr/>
              <a:t>2/10/2021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5586B75A-687E-405C-8A0B-8D00578BA2C3}" type="datetimeFigureOut">
              <a:rPr lang="en-US" dirty="0"/>
              <a:pPr/>
              <a:t>2/10/2021</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pPr/>
              <a:t>2/10/2021</a:t>
            </a:fld>
            <a:endParaRPr lang="en-US" dirty="0"/>
          </a:p>
        </p:txBody>
      </p:sp>
      <p:sp>
        <p:nvSpPr>
          <p:cNvPr id="11" name="Footer Placeholder 10"/>
          <p:cNvSpPr>
            <a:spLocks noGrp="1"/>
          </p:cNvSpPr>
          <p:nvPr>
            <p:ph type="ftr" sz="quarter" idx="11"/>
          </p:nvPr>
        </p:nvSpPr>
        <p:spPr/>
        <p:txBody>
          <a:bodyPr/>
          <a:lstStyle/>
          <a:p>
            <a:endParaRPr lang="en-US" dirty="0"/>
          </a:p>
        </p:txBody>
      </p:sp>
      <p:sp>
        <p:nvSpPr>
          <p:cNvPr id="12" name="Slide Number Placeholder 11"/>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pPr/>
              <a:t>2/10/2021</a:t>
            </a:fld>
            <a:endParaRPr lang="en-US" dirty="0"/>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586B75A-687E-405C-8A0B-8D00578BA2C3}" type="datetimeFigureOut">
              <a:rPr lang="en-US" dirty="0"/>
              <a:pPr/>
              <a:t>2/10/2021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en-US"/>
              <a:t>Click to edit Master title style</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8" name="Date Placeholder 7"/>
          <p:cNvSpPr>
            <a:spLocks noGrp="1"/>
          </p:cNvSpPr>
          <p:nvPr>
            <p:ph type="dt" sz="half" idx="10"/>
          </p:nvPr>
        </p:nvSpPr>
        <p:spPr/>
        <p:txBody>
          <a:bodyPr/>
          <a:lstStyle/>
          <a:p>
            <a:fld id="{5586B75A-687E-405C-8A0B-8D00578BA2C3}" type="datetimeFigureOut">
              <a:rPr lang="en-US" dirty="0"/>
              <a:pPr/>
              <a:t>2/10/2021</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8" name="Date Placeholder 7"/>
          <p:cNvSpPr>
            <a:spLocks noGrp="1"/>
          </p:cNvSpPr>
          <p:nvPr>
            <p:ph type="dt" sz="half" idx="10"/>
          </p:nvPr>
        </p:nvSpPr>
        <p:spPr/>
        <p:txBody>
          <a:bodyPr/>
          <a:lstStyle/>
          <a:p>
            <a:fld id="{5586B75A-687E-405C-8A0B-8D00578BA2C3}" type="datetimeFigureOut">
              <a:rPr lang="en-US" dirty="0"/>
              <a:pPr/>
              <a:t>2/10/2021</a:t>
            </a:fld>
            <a:endParaRPr lang="en-US" dirty="0"/>
          </a:p>
        </p:txBody>
      </p:sp>
      <p:sp>
        <p:nvSpPr>
          <p:cNvPr id="9" name="Footer Placeholder 8"/>
          <p:cNvSpPr>
            <a:spLocks noGrp="1"/>
          </p:cNvSpPr>
          <p:nvPr>
            <p:ph type="ftr" sz="quarter" idx="11"/>
          </p:nvPr>
        </p:nvSpPr>
        <p:spPr>
          <a:xfrm>
            <a:off x="3499101" y="6356350"/>
            <a:ext cx="5911517" cy="365125"/>
          </a:xfrm>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5586B75A-687E-405C-8A0B-8D00578BA2C3}" type="datetimeFigureOut">
              <a:rPr lang="en-US" dirty="0"/>
              <a:pPr/>
              <a:t>2/10/2021</a:t>
            </a:fld>
            <a:endParaRPr lang="en-US" dirty="0"/>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n-US" dirty="0"/>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4FAB73BC-B049-4115-A692-8D63A059BFB8}"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hf sldNum="0" hdr="0" ftr="0" dt="0"/>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424105"/>
            <a:ext cx="10972799" cy="993533"/>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p:cNvSpPr>
            <a:spLocks noGrp="1"/>
          </p:cNvSpPr>
          <p:nvPr>
            <p:ph type="body" idx="1"/>
          </p:nvPr>
        </p:nvSpPr>
        <p:spPr>
          <a:xfrm>
            <a:off x="609601" y="1600201"/>
            <a:ext cx="10972799" cy="4225230"/>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28" name="Picture 27" descr="Dotsrgb.jpg"/>
          <p:cNvPicPr>
            <a:picLocks noChangeAspect="1"/>
          </p:cNvPicPr>
          <p:nvPr userDrawn="1"/>
        </p:nvPicPr>
        <p:blipFill>
          <a:blip r:embed="rId13">
            <a:extLst>
              <a:ext uri="{28A0092B-C50C-407E-A947-70E740481C1C}">
                <a14:useLocalDpi xmlns:a14="http://schemas.microsoft.com/office/drawing/2010/main"/>
              </a:ext>
            </a:extLst>
          </a:blip>
          <a:stretch>
            <a:fillRect/>
          </a:stretch>
        </p:blipFill>
        <p:spPr>
          <a:xfrm>
            <a:off x="11869899" y="424105"/>
            <a:ext cx="328664" cy="5972385"/>
          </a:xfrm>
          <a:prstGeom prst="rect">
            <a:avLst/>
          </a:prstGeom>
        </p:spPr>
      </p:pic>
    </p:spTree>
    <p:extLst>
      <p:ext uri="{BB962C8B-B14F-4D97-AF65-F5344CB8AC3E}">
        <p14:creationId xmlns:p14="http://schemas.microsoft.com/office/powerpoint/2010/main" val="3298559571"/>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p:txStyles>
    <p:titleStyle>
      <a:lvl1pPr algn="ctr" defTabSz="457200" rtl="0" eaLnBrk="1" latinLnBrk="0" hangingPunct="1">
        <a:spcBef>
          <a:spcPct val="0"/>
        </a:spcBef>
        <a:buNone/>
        <a:defRPr sz="4400" b="0" i="0" kern="1200">
          <a:solidFill>
            <a:schemeClr val="tx1"/>
          </a:solidFill>
          <a:latin typeface="Futura Book"/>
          <a:ea typeface="+mj-ea"/>
          <a:cs typeface="Futura Book"/>
        </a:defRPr>
      </a:lvl1pPr>
    </p:titleStyle>
    <p:bodyStyle>
      <a:lvl1pPr marL="342900" indent="-342900" algn="l" defTabSz="457200" rtl="0" eaLnBrk="1" latinLnBrk="0" hangingPunct="1">
        <a:spcBef>
          <a:spcPct val="20000"/>
        </a:spcBef>
        <a:buFont typeface="Arial"/>
        <a:buChar char="•"/>
        <a:defRPr sz="3200" b="0" i="0" kern="1200">
          <a:solidFill>
            <a:schemeClr val="tx1"/>
          </a:solidFill>
          <a:latin typeface="Futura Book"/>
          <a:ea typeface="+mn-ea"/>
          <a:cs typeface="Futura Book"/>
        </a:defRPr>
      </a:lvl1pPr>
      <a:lvl2pPr marL="742950" indent="-285750" algn="l" defTabSz="457200" rtl="0" eaLnBrk="1" latinLnBrk="0" hangingPunct="1">
        <a:spcBef>
          <a:spcPct val="20000"/>
        </a:spcBef>
        <a:buFont typeface="Arial"/>
        <a:buChar char="–"/>
        <a:defRPr sz="2800" b="0" i="0" kern="1200">
          <a:solidFill>
            <a:schemeClr val="tx1"/>
          </a:solidFill>
          <a:latin typeface="Futura Book"/>
          <a:ea typeface="+mn-ea"/>
          <a:cs typeface="Futura Book"/>
        </a:defRPr>
      </a:lvl2pPr>
      <a:lvl3pPr marL="1143000" indent="-228600" algn="l" defTabSz="457200" rtl="0" eaLnBrk="1" latinLnBrk="0" hangingPunct="1">
        <a:spcBef>
          <a:spcPct val="20000"/>
        </a:spcBef>
        <a:buFont typeface="Arial"/>
        <a:buChar char="•"/>
        <a:defRPr sz="2400" b="0" i="0" kern="1200">
          <a:solidFill>
            <a:schemeClr val="tx1"/>
          </a:solidFill>
          <a:latin typeface="Futura Book"/>
          <a:ea typeface="+mn-ea"/>
          <a:cs typeface="Futura Book"/>
        </a:defRPr>
      </a:lvl3pPr>
      <a:lvl4pPr marL="1600200" indent="-228600" algn="l" defTabSz="457200" rtl="0" eaLnBrk="1" latinLnBrk="0" hangingPunct="1">
        <a:spcBef>
          <a:spcPct val="20000"/>
        </a:spcBef>
        <a:buFont typeface="Arial"/>
        <a:buChar char="–"/>
        <a:defRPr sz="2000" b="0" i="0" kern="1200">
          <a:solidFill>
            <a:schemeClr val="tx1"/>
          </a:solidFill>
          <a:latin typeface="Futura Book"/>
          <a:ea typeface="+mn-ea"/>
          <a:cs typeface="Futura Book"/>
        </a:defRPr>
      </a:lvl4pPr>
      <a:lvl5pPr marL="2057400" indent="-228600" algn="l" defTabSz="457200" rtl="0" eaLnBrk="1" latinLnBrk="0" hangingPunct="1">
        <a:spcBef>
          <a:spcPct val="20000"/>
        </a:spcBef>
        <a:buFont typeface="Arial"/>
        <a:buChar char="»"/>
        <a:defRPr sz="2000" b="0" i="0" kern="1200">
          <a:solidFill>
            <a:schemeClr val="tx1"/>
          </a:solidFill>
          <a:latin typeface="Futura Book"/>
          <a:ea typeface="+mn-ea"/>
          <a:cs typeface="Futura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0.xml"/><Relationship Id="rId1" Type="http://schemas.openxmlformats.org/officeDocument/2006/relationships/slideLayout" Target="../slideLayouts/slideLayout13.xml"/><Relationship Id="rId5" Type="http://schemas.openxmlformats.org/officeDocument/2006/relationships/image" Target="../media/image30.jpeg"/><Relationship Id="rId4" Type="http://schemas.openxmlformats.org/officeDocument/2006/relationships/image" Target="../media/image29.jpe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1.xml"/><Relationship Id="rId1" Type="http://schemas.openxmlformats.org/officeDocument/2006/relationships/slideLayout" Target="../slideLayouts/slideLayout13.xml"/><Relationship Id="rId5" Type="http://schemas.openxmlformats.org/officeDocument/2006/relationships/image" Target="../media/image31.png"/><Relationship Id="rId4" Type="http://schemas.openxmlformats.org/officeDocument/2006/relationships/image" Target="../media/image34.jpeg"/></Relationships>
</file>

<file path=ppt/slides/_rels/slide15.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3.xml"/><Relationship Id="rId1" Type="http://schemas.openxmlformats.org/officeDocument/2006/relationships/slideLayout" Target="../slideLayouts/slideLayout15.xml"/><Relationship Id="rId5" Type="http://schemas.openxmlformats.org/officeDocument/2006/relationships/image" Target="../media/image38.png"/><Relationship Id="rId4" Type="http://schemas.openxmlformats.org/officeDocument/2006/relationships/image" Target="../media/image37.jpeg"/></Relationships>
</file>

<file path=ppt/slides/_rels/slide1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4.xml"/><Relationship Id="rId1" Type="http://schemas.openxmlformats.org/officeDocument/2006/relationships/slideLayout" Target="../slideLayouts/slideLayout15.xml"/><Relationship Id="rId4" Type="http://schemas.openxmlformats.org/officeDocument/2006/relationships/image" Target="../media/image40.jpeg"/></Relationships>
</file>

<file path=ppt/slides/_rels/slide18.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6.xml"/><Relationship Id="rId1" Type="http://schemas.openxmlformats.org/officeDocument/2006/relationships/slideLayout" Target="../slideLayouts/slideLayout18.xml"/><Relationship Id="rId4" Type="http://schemas.openxmlformats.org/officeDocument/2006/relationships/image" Target="../media/image42.jpe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21.xml"/><Relationship Id="rId1" Type="http://schemas.openxmlformats.org/officeDocument/2006/relationships/slideLayout" Target="../slideLayouts/slideLayout13.xml"/><Relationship Id="rId4" Type="http://schemas.openxmlformats.org/officeDocument/2006/relationships/image" Target="../media/image47.tiff"/></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3.xml"/><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4.xml"/><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hyperlink" Target="https://www.gov.uk/government/publications/national-flood-resilience-review" TargetMode="External"/><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55.pn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56.png"/><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41.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3.png"/><Relationship Id="rId7" Type="http://schemas.openxmlformats.org/officeDocument/2006/relationships/image" Target="../media/image60.jp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59.jpg"/><Relationship Id="rId5" Type="http://schemas.openxmlformats.org/officeDocument/2006/relationships/image" Target="../media/image58.png"/><Relationship Id="rId4" Type="http://schemas.openxmlformats.org/officeDocument/2006/relationships/image" Target="../media/image57.png"/></Relationships>
</file>

<file path=ppt/slides/_rels/slide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5.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2.xml"/><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sz="6000" b="1" dirty="0">
                <a:solidFill>
                  <a:schemeClr val="accent1">
                    <a:lumMod val="50000"/>
                  </a:schemeClr>
                </a:solidFill>
                <a:latin typeface="Corbel" panose="020B0503020204020204" pitchFamily="34" charset="0"/>
              </a:rPr>
              <a:t>SPF UK Climate Resilience Programme </a:t>
            </a:r>
            <a:r>
              <a:rPr lang="en-GB" sz="3200" b="1" dirty="0">
                <a:solidFill>
                  <a:schemeClr val="bg1"/>
                </a:solidFill>
                <a:latin typeface="Corbel" panose="020B0503020204020204" pitchFamily="34" charset="0"/>
              </a:rPr>
              <a:t>Webinar Series 2021</a:t>
            </a:r>
            <a:endParaRPr lang="en-GB" dirty="0">
              <a:solidFill>
                <a:schemeClr val="bg1"/>
              </a:solidFill>
            </a:endParaRPr>
          </a:p>
        </p:txBody>
      </p:sp>
      <p:pic>
        <p:nvPicPr>
          <p:cNvPr id="4" name="Picture 3" descr="A picture containing device&#10;&#10;Description automatically generated">
            <a:extLst>
              <a:ext uri="{FF2B5EF4-FFF2-40B4-BE49-F238E27FC236}">
                <a16:creationId xmlns:a16="http://schemas.microsoft.com/office/drawing/2014/main" id="{CDA4976D-ACFF-408B-95D3-7247E29E10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56374" y="930262"/>
            <a:ext cx="2562412" cy="2498738"/>
          </a:xfrm>
          <a:prstGeom prst="rect">
            <a:avLst/>
          </a:prstGeom>
        </p:spPr>
      </p:pic>
      <p:pic>
        <p:nvPicPr>
          <p:cNvPr id="5" name="Picture 49" descr="A picture containing drawing&#10;&#10;Description automatically generated">
            <a:extLst>
              <a:ext uri="{FF2B5EF4-FFF2-40B4-BE49-F238E27FC236}">
                <a16:creationId xmlns:a16="http://schemas.microsoft.com/office/drawing/2014/main" id="{3428CF5F-40F7-4A5F-88DF-959D6F75E3F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5030776"/>
            <a:ext cx="3318907" cy="104153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close up of a sign&#10;&#10;Description automatically generated">
            <a:extLst>
              <a:ext uri="{FF2B5EF4-FFF2-40B4-BE49-F238E27FC236}">
                <a16:creationId xmlns:a16="http://schemas.microsoft.com/office/drawing/2014/main" id="{4C997300-C01F-4E04-B763-5F0E04CD82B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96296" y="5169921"/>
            <a:ext cx="2588649" cy="763251"/>
          </a:xfrm>
          <a:prstGeom prst="rect">
            <a:avLst/>
          </a:prstGeom>
        </p:spPr>
      </p:pic>
    </p:spTree>
    <p:extLst>
      <p:ext uri="{BB962C8B-B14F-4D97-AF65-F5344CB8AC3E}">
        <p14:creationId xmlns:p14="http://schemas.microsoft.com/office/powerpoint/2010/main" val="97124343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3A0743-E2F8-F549-90E3-E213C3119552}"/>
              </a:ext>
            </a:extLst>
          </p:cNvPr>
          <p:cNvSpPr>
            <a:spLocks noGrp="1"/>
          </p:cNvSpPr>
          <p:nvPr>
            <p:ph type="title"/>
          </p:nvPr>
        </p:nvSpPr>
        <p:spPr/>
        <p:txBody>
          <a:bodyPr/>
          <a:lstStyle/>
          <a:p>
            <a:r>
              <a:rPr lang="en-GB" dirty="0"/>
              <a:t>Introduction</a:t>
            </a:r>
          </a:p>
        </p:txBody>
      </p:sp>
      <p:sp>
        <p:nvSpPr>
          <p:cNvPr id="3" name="Text Placeholder 2">
            <a:extLst>
              <a:ext uri="{FF2B5EF4-FFF2-40B4-BE49-F238E27FC236}">
                <a16:creationId xmlns:a16="http://schemas.microsoft.com/office/drawing/2014/main" id="{C3D606EC-FBCF-A14F-BAA5-FE9E2211291F}"/>
              </a:ext>
            </a:extLst>
          </p:cNvPr>
          <p:cNvSpPr>
            <a:spLocks noGrp="1"/>
          </p:cNvSpPr>
          <p:nvPr>
            <p:ph type="body" idx="1"/>
          </p:nvPr>
        </p:nvSpPr>
        <p:spPr/>
        <p:txBody>
          <a:bodyPr/>
          <a:lstStyle/>
          <a:p>
            <a:endParaRPr lang="en-GB"/>
          </a:p>
        </p:txBody>
      </p:sp>
    </p:spTree>
    <p:extLst>
      <p:ext uri="{BB962C8B-B14F-4D97-AF65-F5344CB8AC3E}">
        <p14:creationId xmlns:p14="http://schemas.microsoft.com/office/powerpoint/2010/main" val="34471980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9BD02-0FD1-114D-B066-DD84C9089848}"/>
              </a:ext>
            </a:extLst>
          </p:cNvPr>
          <p:cNvSpPr>
            <a:spLocks noGrp="1"/>
          </p:cNvSpPr>
          <p:nvPr>
            <p:ph type="title"/>
          </p:nvPr>
        </p:nvSpPr>
        <p:spPr/>
        <p:txBody>
          <a:bodyPr/>
          <a:lstStyle/>
          <a:p>
            <a:pPr algn="l"/>
            <a:r>
              <a:rPr lang="en-GB" dirty="0"/>
              <a:t>Flood Defence</a:t>
            </a:r>
          </a:p>
        </p:txBody>
      </p:sp>
      <p:sp>
        <p:nvSpPr>
          <p:cNvPr id="3" name="Content Placeholder 2">
            <a:extLst>
              <a:ext uri="{FF2B5EF4-FFF2-40B4-BE49-F238E27FC236}">
                <a16:creationId xmlns:a16="http://schemas.microsoft.com/office/drawing/2014/main" id="{671DBCB4-1CA2-EE4A-9399-7ABE8ABE35E2}"/>
              </a:ext>
            </a:extLst>
          </p:cNvPr>
          <p:cNvSpPr>
            <a:spLocks noGrp="1"/>
          </p:cNvSpPr>
          <p:nvPr>
            <p:ph idx="1"/>
          </p:nvPr>
        </p:nvSpPr>
        <p:spPr>
          <a:xfrm>
            <a:off x="898358" y="1886957"/>
            <a:ext cx="2859741" cy="4225230"/>
          </a:xfrm>
        </p:spPr>
        <p:txBody>
          <a:bodyPr/>
          <a:lstStyle/>
          <a:p>
            <a:pPr marL="0" indent="0">
              <a:buNone/>
            </a:pPr>
            <a:r>
              <a:rPr lang="en-GB" dirty="0"/>
              <a:t>Protection</a:t>
            </a:r>
          </a:p>
        </p:txBody>
      </p:sp>
      <p:pic>
        <p:nvPicPr>
          <p:cNvPr id="4" name="Picture 3" descr="Thames Barrier&#10;">
            <a:extLst>
              <a:ext uri="{FF2B5EF4-FFF2-40B4-BE49-F238E27FC236}">
                <a16:creationId xmlns:a16="http://schemas.microsoft.com/office/drawing/2014/main" id="{CCBF2724-8012-8E40-A429-F3FECC01AD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894891"/>
            <a:ext cx="4845719" cy="5539004"/>
          </a:xfrm>
          <a:prstGeom prst="rect">
            <a:avLst/>
          </a:prstGeom>
        </p:spPr>
      </p:pic>
      <p:pic>
        <p:nvPicPr>
          <p:cNvPr id="5" name="Picture 2">
            <a:extLst>
              <a:ext uri="{FF2B5EF4-FFF2-40B4-BE49-F238E27FC236}">
                <a16:creationId xmlns:a16="http://schemas.microsoft.com/office/drawing/2014/main" id="{1C67C327-3F51-6A4D-9740-6490CEF057E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2408" t="41568"/>
          <a:stretch/>
        </p:blipFill>
        <p:spPr bwMode="auto">
          <a:xfrm>
            <a:off x="998857" y="2660801"/>
            <a:ext cx="4114800" cy="37300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08921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BA63C8-6879-C347-96E6-878AE630F5B7}"/>
              </a:ext>
            </a:extLst>
          </p:cNvPr>
          <p:cNvSpPr>
            <a:spLocks noGrp="1"/>
          </p:cNvSpPr>
          <p:nvPr>
            <p:ph type="title"/>
          </p:nvPr>
        </p:nvSpPr>
        <p:spPr/>
        <p:txBody>
          <a:bodyPr/>
          <a:lstStyle/>
          <a:p>
            <a:pPr algn="l"/>
            <a:r>
              <a:rPr lang="en-GB" dirty="0"/>
              <a:t>Flood Risk Management</a:t>
            </a:r>
          </a:p>
        </p:txBody>
      </p:sp>
      <p:sp>
        <p:nvSpPr>
          <p:cNvPr id="3" name="Content Placeholder 2">
            <a:extLst>
              <a:ext uri="{FF2B5EF4-FFF2-40B4-BE49-F238E27FC236}">
                <a16:creationId xmlns:a16="http://schemas.microsoft.com/office/drawing/2014/main" id="{109E11E7-DC39-8544-9248-FD80AB3FF686}"/>
              </a:ext>
            </a:extLst>
          </p:cNvPr>
          <p:cNvSpPr>
            <a:spLocks noGrp="1"/>
          </p:cNvSpPr>
          <p:nvPr>
            <p:ph idx="1"/>
          </p:nvPr>
        </p:nvSpPr>
        <p:spPr>
          <a:xfrm>
            <a:off x="609601" y="1600201"/>
            <a:ext cx="2689411" cy="1358152"/>
          </a:xfrm>
        </p:spPr>
        <p:txBody>
          <a:bodyPr/>
          <a:lstStyle/>
          <a:p>
            <a:pPr marL="0" indent="0">
              <a:buNone/>
            </a:pPr>
            <a:r>
              <a:rPr lang="en-GB" dirty="0"/>
              <a:t>Protection</a:t>
            </a:r>
          </a:p>
          <a:p>
            <a:pPr marL="0" indent="0">
              <a:buNone/>
            </a:pPr>
            <a:r>
              <a:rPr lang="en-GB" dirty="0"/>
              <a:t>Prevention</a:t>
            </a:r>
          </a:p>
        </p:txBody>
      </p:sp>
      <p:pic>
        <p:nvPicPr>
          <p:cNvPr id="5" name="Picture 2">
            <a:extLst>
              <a:ext uri="{FF2B5EF4-FFF2-40B4-BE49-F238E27FC236}">
                <a16:creationId xmlns:a16="http://schemas.microsoft.com/office/drawing/2014/main" id="{56C4260B-B75E-094B-B5A5-96A28A1906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55407" y="1459658"/>
            <a:ext cx="3730678" cy="4974237"/>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a:extLst>
              <a:ext uri="{FF2B5EF4-FFF2-40B4-BE49-F238E27FC236}">
                <a16:creationId xmlns:a16="http://schemas.microsoft.com/office/drawing/2014/main" id="{BC157550-6781-0B40-A67E-32CF07F876E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41111" r="43452" b="9792"/>
          <a:stretch/>
        </p:blipFill>
        <p:spPr bwMode="auto">
          <a:xfrm>
            <a:off x="3877894" y="1459658"/>
            <a:ext cx="3963417" cy="2580899"/>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a:extLst>
              <a:ext uri="{FF2B5EF4-FFF2-40B4-BE49-F238E27FC236}">
                <a16:creationId xmlns:a16="http://schemas.microsoft.com/office/drawing/2014/main" id="{E14EF79A-5FB7-5647-B33B-413678EC32E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30735"/>
          <a:stretch/>
        </p:blipFill>
        <p:spPr bwMode="auto">
          <a:xfrm>
            <a:off x="1000538" y="3394407"/>
            <a:ext cx="3331966" cy="307717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C3E3F3A-BB79-6D47-A3F6-C2949ADDB654}"/>
              </a:ext>
            </a:extLst>
          </p:cNvPr>
          <p:cNvSpPr txBox="1"/>
          <p:nvPr/>
        </p:nvSpPr>
        <p:spPr>
          <a:xfrm>
            <a:off x="4643188" y="4194240"/>
            <a:ext cx="3305171"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41313"/>
                </a:solidFill>
                <a:effectLst/>
                <a:uLnTx/>
                <a:uFillTx/>
                <a:latin typeface="Calibri"/>
                <a:ea typeface="+mn-ea"/>
                <a:cs typeface="+mn-cs"/>
              </a:rPr>
              <a:t>Sustainable Drainage Schemes (</a:t>
            </a:r>
            <a:r>
              <a:rPr kumimoji="0" lang="en-GB" sz="2000" b="0" i="0" u="none" strike="noStrike" kern="1200" cap="none" spc="0" normalizeH="0" baseline="0" noProof="0" dirty="0" err="1">
                <a:ln>
                  <a:noFill/>
                </a:ln>
                <a:solidFill>
                  <a:srgbClr val="141313"/>
                </a:solidFill>
                <a:effectLst/>
                <a:uLnTx/>
                <a:uFillTx/>
                <a:latin typeface="Calibri"/>
                <a:ea typeface="+mn-ea"/>
                <a:cs typeface="+mn-cs"/>
              </a:rPr>
              <a:t>SuDS</a:t>
            </a:r>
            <a:r>
              <a:rPr kumimoji="0" lang="en-GB" sz="2000" b="0" i="0" u="none" strike="noStrike" kern="1200" cap="none" spc="0" normalizeH="0" baseline="0" noProof="0" dirty="0">
                <a:ln>
                  <a:noFill/>
                </a:ln>
                <a:solidFill>
                  <a:srgbClr val="141313"/>
                </a:solidFill>
                <a:effectLst/>
                <a:uLnTx/>
                <a:uFillTx/>
                <a:latin typeface="Calibri"/>
                <a:ea typeface="+mn-ea"/>
                <a:cs typeface="+mn-cs"/>
              </a:rPr>
              <a:t>)</a:t>
            </a:r>
          </a:p>
        </p:txBody>
      </p:sp>
    </p:spTree>
    <p:extLst>
      <p:ext uri="{BB962C8B-B14F-4D97-AF65-F5344CB8AC3E}">
        <p14:creationId xmlns:p14="http://schemas.microsoft.com/office/powerpoint/2010/main" val="11993218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974252-38BA-FC40-AC03-663D268C04BE}"/>
              </a:ext>
            </a:extLst>
          </p:cNvPr>
          <p:cNvSpPr>
            <a:spLocks noGrp="1"/>
          </p:cNvSpPr>
          <p:nvPr>
            <p:ph type="title"/>
          </p:nvPr>
        </p:nvSpPr>
        <p:spPr/>
        <p:txBody>
          <a:bodyPr/>
          <a:lstStyle/>
          <a:p>
            <a:pPr algn="l"/>
            <a:r>
              <a:rPr lang="en-GB" dirty="0"/>
              <a:t>Flood resilience</a:t>
            </a:r>
          </a:p>
        </p:txBody>
      </p:sp>
      <p:sp>
        <p:nvSpPr>
          <p:cNvPr id="3" name="Content Placeholder 2">
            <a:extLst>
              <a:ext uri="{FF2B5EF4-FFF2-40B4-BE49-F238E27FC236}">
                <a16:creationId xmlns:a16="http://schemas.microsoft.com/office/drawing/2014/main" id="{9A22E113-1365-9144-86B8-AB836D17CCAB}"/>
              </a:ext>
            </a:extLst>
          </p:cNvPr>
          <p:cNvSpPr>
            <a:spLocks noGrp="1"/>
          </p:cNvSpPr>
          <p:nvPr>
            <p:ph idx="1"/>
          </p:nvPr>
        </p:nvSpPr>
        <p:spPr>
          <a:xfrm>
            <a:off x="712696" y="1617759"/>
            <a:ext cx="2949388" cy="2326712"/>
          </a:xfrm>
        </p:spPr>
        <p:txBody>
          <a:bodyPr/>
          <a:lstStyle/>
          <a:p>
            <a:pPr marL="0" indent="0">
              <a:buNone/>
            </a:pPr>
            <a:r>
              <a:rPr lang="en-GB" dirty="0"/>
              <a:t>Protection</a:t>
            </a:r>
          </a:p>
          <a:p>
            <a:pPr marL="0" indent="0">
              <a:buNone/>
            </a:pPr>
            <a:r>
              <a:rPr lang="en-GB" dirty="0"/>
              <a:t>Prevention</a:t>
            </a:r>
          </a:p>
          <a:p>
            <a:pPr marL="0" indent="0">
              <a:buNone/>
            </a:pPr>
            <a:r>
              <a:rPr lang="en-GB" dirty="0"/>
              <a:t>Preparation &amp; recovery</a:t>
            </a:r>
          </a:p>
        </p:txBody>
      </p:sp>
      <p:pic>
        <p:nvPicPr>
          <p:cNvPr id="4" name="Content Placeholder 5" descr="A picture containing door&#10;&#10;Description automatically generated">
            <a:extLst>
              <a:ext uri="{FF2B5EF4-FFF2-40B4-BE49-F238E27FC236}">
                <a16:creationId xmlns:a16="http://schemas.microsoft.com/office/drawing/2014/main" id="{2D6592D8-0C3B-264C-B2F5-85F40DE62E21}"/>
              </a:ext>
            </a:extLst>
          </p:cNvPr>
          <p:cNvPicPr>
            <a:picLocks noChangeAspect="1"/>
          </p:cNvPicPr>
          <p:nvPr/>
        </p:nvPicPr>
        <p:blipFill>
          <a:blip r:embed="rId2"/>
          <a:stretch>
            <a:fillRect/>
          </a:stretch>
        </p:blipFill>
        <p:spPr>
          <a:xfrm>
            <a:off x="6721642" y="517217"/>
            <a:ext cx="4337537" cy="2807334"/>
          </a:xfrm>
          <a:prstGeom prst="rect">
            <a:avLst/>
          </a:prstGeom>
        </p:spPr>
      </p:pic>
      <p:pic>
        <p:nvPicPr>
          <p:cNvPr id="6" name="Picture 5" descr="Graphical user interface, application&#10;&#10;Description automatically generated">
            <a:extLst>
              <a:ext uri="{FF2B5EF4-FFF2-40B4-BE49-F238E27FC236}">
                <a16:creationId xmlns:a16="http://schemas.microsoft.com/office/drawing/2014/main" id="{634360C5-E53A-9B47-B578-78974D66E55B}"/>
              </a:ext>
            </a:extLst>
          </p:cNvPr>
          <p:cNvPicPr>
            <a:picLocks noChangeAspect="1"/>
          </p:cNvPicPr>
          <p:nvPr/>
        </p:nvPicPr>
        <p:blipFill>
          <a:blip r:embed="rId3"/>
          <a:stretch>
            <a:fillRect/>
          </a:stretch>
        </p:blipFill>
        <p:spPr>
          <a:xfrm>
            <a:off x="3341917" y="3324551"/>
            <a:ext cx="5713008" cy="3324551"/>
          </a:xfrm>
          <a:prstGeom prst="rect">
            <a:avLst/>
          </a:prstGeom>
        </p:spPr>
      </p:pic>
    </p:spTree>
    <p:extLst>
      <p:ext uri="{BB962C8B-B14F-4D97-AF65-F5344CB8AC3E}">
        <p14:creationId xmlns:p14="http://schemas.microsoft.com/office/powerpoint/2010/main" val="19002875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A8C20-A20D-5649-8AB3-450E9C0D79D0}"/>
              </a:ext>
            </a:extLst>
          </p:cNvPr>
          <p:cNvSpPr>
            <a:spLocks noGrp="1"/>
          </p:cNvSpPr>
          <p:nvPr>
            <p:ph type="title"/>
          </p:nvPr>
        </p:nvSpPr>
        <p:spPr/>
        <p:txBody>
          <a:bodyPr>
            <a:normAutofit/>
          </a:bodyPr>
          <a:lstStyle/>
          <a:p>
            <a:pPr algn="l"/>
            <a:r>
              <a:rPr lang="en-GB" dirty="0"/>
              <a:t>New</a:t>
            </a:r>
            <a:r>
              <a:rPr lang="en-GB" sz="4000" dirty="0"/>
              <a:t> </a:t>
            </a:r>
            <a:r>
              <a:rPr lang="en-GB" dirty="0"/>
              <a:t>relationships</a:t>
            </a:r>
            <a:r>
              <a:rPr lang="en-GB" sz="4000" dirty="0"/>
              <a:t>?</a:t>
            </a:r>
          </a:p>
        </p:txBody>
      </p:sp>
      <p:pic>
        <p:nvPicPr>
          <p:cNvPr id="8194" name="Picture 2">
            <a:extLst>
              <a:ext uri="{FF2B5EF4-FFF2-40B4-BE49-F238E27FC236}">
                <a16:creationId xmlns:a16="http://schemas.microsoft.com/office/drawing/2014/main" id="{8D924E04-C1CB-724B-8A52-C868EA5CB2A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9354"/>
          <a:stretch/>
        </p:blipFill>
        <p:spPr bwMode="auto">
          <a:xfrm>
            <a:off x="5897261" y="333570"/>
            <a:ext cx="4860385" cy="2575244"/>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a:extLst>
              <a:ext uri="{FF2B5EF4-FFF2-40B4-BE49-F238E27FC236}">
                <a16:creationId xmlns:a16="http://schemas.microsoft.com/office/drawing/2014/main" id="{72335DAF-464D-334F-A292-458AAB9A67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97261" y="3267757"/>
            <a:ext cx="4860385" cy="3281045"/>
          </a:xfrm>
          <a:prstGeom prst="rect">
            <a:avLst/>
          </a:prstGeom>
          <a:noFill/>
          <a:extLst>
            <a:ext uri="{909E8E84-426E-40DD-AFC4-6F175D3DCCD1}">
              <a14:hiddenFill xmlns:a14="http://schemas.microsoft.com/office/drawing/2010/main">
                <a:solidFill>
                  <a:srgbClr val="FFFFFF"/>
                </a:solidFill>
              </a14:hiddenFill>
            </a:ext>
          </a:extLst>
        </p:spPr>
      </p:pic>
      <p:pic>
        <p:nvPicPr>
          <p:cNvPr id="11" name="Content Placeholder 5" descr="A picture containing door&#10;&#10;Description automatically generated">
            <a:extLst>
              <a:ext uri="{FF2B5EF4-FFF2-40B4-BE49-F238E27FC236}">
                <a16:creationId xmlns:a16="http://schemas.microsoft.com/office/drawing/2014/main" id="{2AC3BF8B-5E7D-1A4D-A793-9BB008CB52B2}"/>
              </a:ext>
            </a:extLst>
          </p:cNvPr>
          <p:cNvPicPr>
            <a:picLocks noChangeAspect="1"/>
          </p:cNvPicPr>
          <p:nvPr/>
        </p:nvPicPr>
        <p:blipFill>
          <a:blip r:embed="rId5"/>
          <a:stretch>
            <a:fillRect/>
          </a:stretch>
        </p:blipFill>
        <p:spPr>
          <a:xfrm>
            <a:off x="806874" y="2081445"/>
            <a:ext cx="4164142" cy="2695109"/>
          </a:xfrm>
          <a:prstGeom prst="rect">
            <a:avLst/>
          </a:prstGeom>
        </p:spPr>
      </p:pic>
    </p:spTree>
    <p:extLst>
      <p:ext uri="{BB962C8B-B14F-4D97-AF65-F5344CB8AC3E}">
        <p14:creationId xmlns:p14="http://schemas.microsoft.com/office/powerpoint/2010/main" val="24566559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EC2CA-1CEF-AF49-8456-76CCE61D883C}"/>
              </a:ext>
            </a:extLst>
          </p:cNvPr>
          <p:cNvSpPr>
            <a:spLocks noGrp="1"/>
          </p:cNvSpPr>
          <p:nvPr>
            <p:ph type="title"/>
          </p:nvPr>
        </p:nvSpPr>
        <p:spPr/>
        <p:txBody>
          <a:bodyPr/>
          <a:lstStyle/>
          <a:p>
            <a:r>
              <a:rPr lang="en-GB" b="1" dirty="0"/>
              <a:t>Central question</a:t>
            </a:r>
          </a:p>
        </p:txBody>
      </p:sp>
      <p:sp>
        <p:nvSpPr>
          <p:cNvPr id="3" name="Content Placeholder 2">
            <a:extLst>
              <a:ext uri="{FF2B5EF4-FFF2-40B4-BE49-F238E27FC236}">
                <a16:creationId xmlns:a16="http://schemas.microsoft.com/office/drawing/2014/main" id="{AB8BCF3D-7034-A446-B34A-B1732C71369C}"/>
              </a:ext>
            </a:extLst>
          </p:cNvPr>
          <p:cNvSpPr>
            <a:spLocks noGrp="1"/>
          </p:cNvSpPr>
          <p:nvPr>
            <p:ph idx="1"/>
          </p:nvPr>
        </p:nvSpPr>
        <p:spPr>
          <a:xfrm>
            <a:off x="1550893" y="5332501"/>
            <a:ext cx="9565341" cy="1419725"/>
          </a:xfrm>
        </p:spPr>
        <p:txBody>
          <a:bodyPr>
            <a:normAutofit/>
          </a:bodyPr>
          <a:lstStyle/>
          <a:p>
            <a:pPr marL="0" indent="0">
              <a:buNone/>
            </a:pPr>
            <a:endParaRPr lang="en-GB" sz="2400" dirty="0"/>
          </a:p>
          <a:p>
            <a:pPr marL="0" indent="0">
              <a:buNone/>
            </a:pPr>
            <a:r>
              <a:rPr lang="en-GB" sz="2400" dirty="0"/>
              <a:t>‘Mobilising Communities for Adaptation’ Funded by UKRI ‘Strategic Priority Fund’ from Jan 2019- Jun 2020</a:t>
            </a:r>
          </a:p>
          <a:p>
            <a:pPr marL="0" indent="0">
              <a:buNone/>
            </a:pPr>
            <a:endParaRPr lang="en-GB" sz="2400" dirty="0"/>
          </a:p>
        </p:txBody>
      </p:sp>
      <p:sp>
        <p:nvSpPr>
          <p:cNvPr id="4" name="Text Placeholder 7">
            <a:extLst>
              <a:ext uri="{FF2B5EF4-FFF2-40B4-BE49-F238E27FC236}">
                <a16:creationId xmlns:a16="http://schemas.microsoft.com/office/drawing/2014/main" id="{E6902EDE-BC23-A045-B0CA-F19D6507A2D9}"/>
              </a:ext>
            </a:extLst>
          </p:cNvPr>
          <p:cNvSpPr txBox="1">
            <a:spLocks/>
          </p:cNvSpPr>
          <p:nvPr/>
        </p:nvSpPr>
        <p:spPr>
          <a:xfrm>
            <a:off x="1550894" y="1525500"/>
            <a:ext cx="5527531" cy="3807001"/>
          </a:xfrm>
          <a:prstGeom prst="rect">
            <a:avLst/>
          </a:prstGeom>
          <a:solidFill>
            <a:schemeClr val="accent4">
              <a:lumMod val="40000"/>
              <a:lumOff val="60000"/>
            </a:schemeClr>
          </a:solidFill>
        </p:spPr>
        <p:txBody>
          <a:bodyPr vert="horz" lIns="68580" tIns="34290" rIns="68580" bIns="3429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4000" b="1" i="0" u="none" strike="noStrike" kern="1200" cap="none" spc="0" normalizeH="0" baseline="0" noProof="0" dirty="0">
                <a:ln>
                  <a:noFill/>
                </a:ln>
                <a:solidFill>
                  <a:srgbClr val="141313"/>
                </a:solidFill>
                <a:effectLst/>
                <a:uLnTx/>
                <a:uFillTx/>
                <a:latin typeface="Calibri"/>
                <a:ea typeface="+mn-ea"/>
                <a:cs typeface="+mn-cs"/>
              </a:rPr>
              <a:t>Would it be feasible for household </a:t>
            </a:r>
            <a:r>
              <a:rPr kumimoji="0" lang="en-GB" sz="4000" b="1" i="0" u="none" strike="noStrike" kern="1200" cap="none" spc="0" normalizeH="0" baseline="0" noProof="0" dirty="0" err="1">
                <a:ln>
                  <a:noFill/>
                </a:ln>
                <a:solidFill>
                  <a:srgbClr val="141313"/>
                </a:solidFill>
                <a:effectLst/>
                <a:uLnTx/>
                <a:uFillTx/>
                <a:latin typeface="Calibri"/>
                <a:ea typeface="+mn-ea"/>
                <a:cs typeface="+mn-cs"/>
              </a:rPr>
              <a:t>raintanks</a:t>
            </a:r>
            <a:r>
              <a:rPr kumimoji="0" lang="en-GB" sz="4000" b="1" i="0" u="none" strike="noStrike" kern="1200" cap="none" spc="0" normalizeH="0" baseline="0" noProof="0" dirty="0">
                <a:ln>
                  <a:noFill/>
                </a:ln>
                <a:solidFill>
                  <a:srgbClr val="141313"/>
                </a:solidFill>
                <a:effectLst/>
                <a:uLnTx/>
                <a:uFillTx/>
                <a:latin typeface="Calibri"/>
                <a:ea typeface="+mn-ea"/>
                <a:cs typeface="+mn-cs"/>
              </a:rPr>
              <a:t> to contribute urban flood resilience, and if so, how could it be done?</a:t>
            </a:r>
          </a:p>
        </p:txBody>
      </p:sp>
      <p:pic>
        <p:nvPicPr>
          <p:cNvPr id="6" name="Picture 5">
            <a:extLst>
              <a:ext uri="{FF2B5EF4-FFF2-40B4-BE49-F238E27FC236}">
                <a16:creationId xmlns:a16="http://schemas.microsoft.com/office/drawing/2014/main" id="{9499DAF7-C3E9-3449-89A1-6F18545B97A7}"/>
              </a:ext>
            </a:extLst>
          </p:cNvPr>
          <p:cNvPicPr>
            <a:picLocks noChangeAspect="1"/>
          </p:cNvPicPr>
          <p:nvPr/>
        </p:nvPicPr>
        <p:blipFill>
          <a:blip r:embed="rId3"/>
          <a:stretch>
            <a:fillRect/>
          </a:stretch>
        </p:blipFill>
        <p:spPr>
          <a:xfrm>
            <a:off x="7508731" y="1341435"/>
            <a:ext cx="3807000" cy="3807000"/>
          </a:xfrm>
          <a:prstGeom prst="rect">
            <a:avLst/>
          </a:prstGeom>
        </p:spPr>
      </p:pic>
    </p:spTree>
    <p:extLst>
      <p:ext uri="{BB962C8B-B14F-4D97-AF65-F5344CB8AC3E}">
        <p14:creationId xmlns:p14="http://schemas.microsoft.com/office/powerpoint/2010/main" val="31483234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F13B96-3B92-4D48-B31B-1104E494A269}"/>
              </a:ext>
            </a:extLst>
          </p:cNvPr>
          <p:cNvSpPr>
            <a:spLocks noGrp="1"/>
          </p:cNvSpPr>
          <p:nvPr>
            <p:ph type="title"/>
          </p:nvPr>
        </p:nvSpPr>
        <p:spPr>
          <a:xfrm>
            <a:off x="1039906" y="448489"/>
            <a:ext cx="9142066" cy="993533"/>
          </a:xfrm>
        </p:spPr>
        <p:txBody>
          <a:bodyPr>
            <a:normAutofit/>
          </a:bodyPr>
          <a:lstStyle/>
          <a:p>
            <a:r>
              <a:rPr lang="en-GB" b="1" dirty="0"/>
              <a:t>Urban flooding is getting worse</a:t>
            </a:r>
          </a:p>
        </p:txBody>
      </p:sp>
      <p:pic>
        <p:nvPicPr>
          <p:cNvPr id="10242" name="Picture 2">
            <a:extLst>
              <a:ext uri="{FF2B5EF4-FFF2-40B4-BE49-F238E27FC236}">
                <a16:creationId xmlns:a16="http://schemas.microsoft.com/office/drawing/2014/main" id="{8FDAF860-F781-5A4F-8052-257195DD04A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7083"/>
          <a:stretch/>
        </p:blipFill>
        <p:spPr bwMode="auto">
          <a:xfrm>
            <a:off x="2010027" y="4286766"/>
            <a:ext cx="3777726" cy="2258792"/>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a:extLst>
              <a:ext uri="{FF2B5EF4-FFF2-40B4-BE49-F238E27FC236}">
                <a16:creationId xmlns:a16="http://schemas.microsoft.com/office/drawing/2014/main" id="{2743AF70-0FE4-734C-9564-D0C8C91B2AA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4246" y="1372541"/>
            <a:ext cx="3777727" cy="503696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6B01E24-7A2D-244E-9203-772212F80D9C}"/>
              </a:ext>
            </a:extLst>
          </p:cNvPr>
          <p:cNvSpPr txBox="1"/>
          <p:nvPr/>
        </p:nvSpPr>
        <p:spPr>
          <a:xfrm>
            <a:off x="6404245" y="4981075"/>
            <a:ext cx="3777727" cy="1384995"/>
          </a:xfrm>
          <a:prstGeom prst="rect">
            <a:avLst/>
          </a:prstGeom>
          <a:solidFill>
            <a:schemeClr val="accent3">
              <a:lumMod val="5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white"/>
                </a:solidFill>
                <a:effectLst/>
                <a:uLnTx/>
                <a:uFillTx/>
                <a:latin typeface="Calibri"/>
                <a:ea typeface="+mn-ea"/>
                <a:cs typeface="+mn-cs"/>
              </a:rPr>
              <a:t>Urban flooding = Surface water flooding + sewer flooding </a:t>
            </a:r>
          </a:p>
        </p:txBody>
      </p:sp>
      <p:pic>
        <p:nvPicPr>
          <p:cNvPr id="10" name="Picture 4">
            <a:extLst>
              <a:ext uri="{FF2B5EF4-FFF2-40B4-BE49-F238E27FC236}">
                <a16:creationId xmlns:a16="http://schemas.microsoft.com/office/drawing/2014/main" id="{B3EC930B-272C-904D-9A9F-4A6E99D21B7E}"/>
              </a:ext>
            </a:extLst>
          </p:cNvPr>
          <p:cNvPicPr>
            <a:picLocks noChangeAspect="1" noChangeArrowheads="1"/>
          </p:cNvPicPr>
          <p:nvPr/>
        </p:nvPicPr>
        <p:blipFill>
          <a:blip r:embed="rId5" cstate="print"/>
          <a:srcRect/>
          <a:stretch>
            <a:fillRect/>
          </a:stretch>
        </p:blipFill>
        <p:spPr bwMode="auto">
          <a:xfrm>
            <a:off x="2010027" y="1372541"/>
            <a:ext cx="3777728" cy="2723851"/>
          </a:xfrm>
          <a:prstGeom prst="rect">
            <a:avLst/>
          </a:prstGeom>
          <a:noFill/>
          <a:ln w="9525">
            <a:noFill/>
            <a:miter lim="800000"/>
            <a:headEnd/>
            <a:tailEnd/>
          </a:ln>
          <a:effectLst/>
        </p:spPr>
      </p:pic>
    </p:spTree>
    <p:extLst>
      <p:ext uri="{BB962C8B-B14F-4D97-AF65-F5344CB8AC3E}">
        <p14:creationId xmlns:p14="http://schemas.microsoft.com/office/powerpoint/2010/main" val="15710366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134B35-9CDB-1C43-8245-4E46FEF4AF47}"/>
              </a:ext>
            </a:extLst>
          </p:cNvPr>
          <p:cNvSpPr>
            <a:spLocks noGrp="1"/>
          </p:cNvSpPr>
          <p:nvPr>
            <p:ph type="title"/>
          </p:nvPr>
        </p:nvSpPr>
        <p:spPr>
          <a:xfrm>
            <a:off x="1226903" y="659291"/>
            <a:ext cx="4618085" cy="1041638"/>
          </a:xfrm>
        </p:spPr>
        <p:txBody>
          <a:bodyPr>
            <a:normAutofit/>
          </a:bodyPr>
          <a:lstStyle/>
          <a:p>
            <a:pPr algn="l"/>
            <a:r>
              <a:rPr lang="en-GB" sz="3600" b="1" dirty="0" err="1"/>
              <a:t>Raintanks</a:t>
            </a:r>
            <a:r>
              <a:rPr lang="en-GB" sz="3600" b="1" dirty="0"/>
              <a:t> as </a:t>
            </a:r>
            <a:r>
              <a:rPr lang="en-GB" sz="3600" b="1" dirty="0" err="1"/>
              <a:t>SuDS</a:t>
            </a:r>
            <a:endParaRPr lang="en-GB" sz="3600" b="1" dirty="0"/>
          </a:p>
        </p:txBody>
      </p:sp>
      <p:pic>
        <p:nvPicPr>
          <p:cNvPr id="3" name="Picture 2">
            <a:extLst>
              <a:ext uri="{FF2B5EF4-FFF2-40B4-BE49-F238E27FC236}">
                <a16:creationId xmlns:a16="http://schemas.microsoft.com/office/drawing/2014/main" id="{C55E1D16-9958-8B4A-B5D2-7A808B95BA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23060" y="659291"/>
            <a:ext cx="3869063" cy="515556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C4A7B027-963A-C246-B6F0-8234C1B064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24974" y="1864711"/>
            <a:ext cx="3043967" cy="405611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FBA31B5-E7CA-C64E-9FDC-38C8210DBAAF}"/>
              </a:ext>
            </a:extLst>
          </p:cNvPr>
          <p:cNvSpPr txBox="1"/>
          <p:nvPr/>
        </p:nvSpPr>
        <p:spPr>
          <a:xfrm>
            <a:off x="4809460" y="1864711"/>
            <a:ext cx="2573079" cy="3970318"/>
          </a:xfrm>
          <a:prstGeom prst="rect">
            <a:avLst/>
          </a:prstGeom>
          <a:noFill/>
        </p:spPr>
        <p:txBody>
          <a:bodyPr wrap="square" rtlCol="0">
            <a:spAutoFit/>
          </a:bodyPr>
          <a:lstStyle/>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srgbClr val="141313"/>
                </a:solidFill>
                <a:effectLst/>
                <a:uLnTx/>
                <a:uFillTx/>
                <a:latin typeface="Calibri"/>
                <a:ea typeface="+mn-ea"/>
                <a:cs typeface="+mn-cs"/>
              </a:rPr>
              <a:t>Empty?</a:t>
            </a:r>
          </a:p>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srgbClr val="141313"/>
                </a:solidFill>
                <a:effectLst/>
                <a:uLnTx/>
                <a:uFillTx/>
                <a:latin typeface="Calibri"/>
                <a:ea typeface="+mn-ea"/>
                <a:cs typeface="+mn-cs"/>
              </a:rPr>
              <a:t>Sufficiently numerous?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srgbClr val="141313"/>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141313"/>
                </a:solidFill>
                <a:effectLst/>
                <a:uLnTx/>
                <a:uFillTx/>
                <a:latin typeface="Calibri"/>
                <a:ea typeface="+mn-ea"/>
                <a:cs typeface="+mn-cs"/>
              </a:rPr>
              <a:t>Benefits:</a:t>
            </a:r>
          </a:p>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srgbClr val="141313"/>
                </a:solidFill>
                <a:effectLst/>
                <a:uLnTx/>
                <a:uFillTx/>
                <a:latin typeface="Calibri"/>
                <a:ea typeface="+mn-ea"/>
                <a:cs typeface="+mn-cs"/>
              </a:rPr>
              <a:t>Water supply</a:t>
            </a:r>
          </a:p>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srgbClr val="141313"/>
                </a:solidFill>
                <a:effectLst/>
                <a:uLnTx/>
                <a:uFillTx/>
                <a:latin typeface="Calibri"/>
                <a:ea typeface="+mn-ea"/>
                <a:cs typeface="+mn-cs"/>
              </a:rPr>
              <a:t>Private land</a:t>
            </a:r>
          </a:p>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srgbClr val="141313"/>
                </a:solidFill>
                <a:effectLst/>
                <a:uLnTx/>
                <a:uFillTx/>
                <a:latin typeface="Calibri"/>
                <a:ea typeface="+mn-ea"/>
                <a:cs typeface="+mn-cs"/>
              </a:rPr>
              <a:t>Wellbeing</a:t>
            </a:r>
          </a:p>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srgbClr val="141313"/>
                </a:solidFill>
                <a:effectLst/>
                <a:uLnTx/>
                <a:uFillTx/>
                <a:latin typeface="Calibri"/>
                <a:ea typeface="+mn-ea"/>
                <a:cs typeface="+mn-cs"/>
              </a:rPr>
              <a:t>Learning</a:t>
            </a:r>
          </a:p>
        </p:txBody>
      </p:sp>
    </p:spTree>
    <p:extLst>
      <p:ext uri="{BB962C8B-B14F-4D97-AF65-F5344CB8AC3E}">
        <p14:creationId xmlns:p14="http://schemas.microsoft.com/office/powerpoint/2010/main" val="34212083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EC2CA-1CEF-AF49-8456-76CCE61D883C}"/>
              </a:ext>
            </a:extLst>
          </p:cNvPr>
          <p:cNvSpPr>
            <a:spLocks noGrp="1"/>
          </p:cNvSpPr>
          <p:nvPr>
            <p:ph type="title"/>
          </p:nvPr>
        </p:nvSpPr>
        <p:spPr/>
        <p:txBody>
          <a:bodyPr/>
          <a:lstStyle/>
          <a:p>
            <a:r>
              <a:rPr lang="en-GB" b="1" dirty="0"/>
              <a:t>Sub-questions</a:t>
            </a:r>
          </a:p>
        </p:txBody>
      </p:sp>
      <p:sp>
        <p:nvSpPr>
          <p:cNvPr id="3" name="Content Placeholder 2">
            <a:extLst>
              <a:ext uri="{FF2B5EF4-FFF2-40B4-BE49-F238E27FC236}">
                <a16:creationId xmlns:a16="http://schemas.microsoft.com/office/drawing/2014/main" id="{AB8BCF3D-7034-A446-B34A-B1732C71369C}"/>
              </a:ext>
            </a:extLst>
          </p:cNvPr>
          <p:cNvSpPr>
            <a:spLocks noGrp="1"/>
          </p:cNvSpPr>
          <p:nvPr>
            <p:ph idx="1"/>
          </p:nvPr>
        </p:nvSpPr>
        <p:spPr>
          <a:xfrm>
            <a:off x="1290919" y="5332501"/>
            <a:ext cx="9924503" cy="1419725"/>
          </a:xfrm>
        </p:spPr>
        <p:txBody>
          <a:bodyPr>
            <a:normAutofit/>
          </a:bodyPr>
          <a:lstStyle/>
          <a:p>
            <a:pPr marL="0" indent="0">
              <a:buNone/>
            </a:pPr>
            <a:endParaRPr lang="en-GB" sz="2400" dirty="0"/>
          </a:p>
          <a:p>
            <a:pPr marL="0" indent="0">
              <a:buNone/>
            </a:pPr>
            <a:r>
              <a:rPr lang="en-GB" sz="2400" dirty="0"/>
              <a:t>‘Mobilising communities for Adaptation’ Funded by UKRI ‘Strategic Priority Fund’ from Jan 2019- Jun 2020</a:t>
            </a:r>
          </a:p>
          <a:p>
            <a:pPr marL="0" indent="0">
              <a:buNone/>
            </a:pPr>
            <a:endParaRPr lang="en-GB" sz="2400" dirty="0"/>
          </a:p>
        </p:txBody>
      </p:sp>
      <p:sp>
        <p:nvSpPr>
          <p:cNvPr id="4" name="Text Placeholder 7">
            <a:extLst>
              <a:ext uri="{FF2B5EF4-FFF2-40B4-BE49-F238E27FC236}">
                <a16:creationId xmlns:a16="http://schemas.microsoft.com/office/drawing/2014/main" id="{E6902EDE-BC23-A045-B0CA-F19D6507A2D9}"/>
              </a:ext>
            </a:extLst>
          </p:cNvPr>
          <p:cNvSpPr txBox="1">
            <a:spLocks/>
          </p:cNvSpPr>
          <p:nvPr/>
        </p:nvSpPr>
        <p:spPr>
          <a:xfrm>
            <a:off x="1290918" y="1525499"/>
            <a:ext cx="6562163" cy="4050548"/>
          </a:xfrm>
          <a:prstGeom prst="rect">
            <a:avLst/>
          </a:prstGeom>
          <a:solidFill>
            <a:schemeClr val="accent4">
              <a:lumMod val="40000"/>
              <a:lumOff val="60000"/>
            </a:schemeClr>
          </a:solidFill>
        </p:spPr>
        <p:txBody>
          <a:bodyPr vert="horz" lIns="68580" tIns="34290" rIns="68580" bIns="34290" rtlCol="0" anchor="t">
            <a:normAutofit fontScale="92500" lnSpcReduction="20000"/>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742950" marR="0" lvl="0" indent="-7429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GB" sz="2800" b="0" i="0" u="none" strike="noStrike" kern="1200" cap="none" spc="0" normalizeH="0" baseline="0" noProof="0" dirty="0">
                <a:ln>
                  <a:noFill/>
                </a:ln>
                <a:solidFill>
                  <a:srgbClr val="141313"/>
                </a:solidFill>
                <a:effectLst/>
                <a:uLnTx/>
                <a:uFillTx/>
                <a:latin typeface="Futura Medium" panose="020B0602020204020303" pitchFamily="34" charset="-79"/>
                <a:ea typeface="Calibri" panose="020F0502020204030204" pitchFamily="34" charset="0"/>
                <a:cs typeface="Futura Medium" panose="020B0602020204020303" pitchFamily="34" charset="-79"/>
              </a:rPr>
              <a:t>Is there potential for widespread </a:t>
            </a:r>
            <a:r>
              <a:rPr kumimoji="0" lang="en-GB" sz="2800" b="1" i="0" u="none" strike="noStrike" kern="1200" cap="none" spc="0" normalizeH="0" baseline="0" noProof="0" dirty="0">
                <a:ln>
                  <a:noFill/>
                </a:ln>
                <a:solidFill>
                  <a:srgbClr val="141313"/>
                </a:solidFill>
                <a:effectLst/>
                <a:uLnTx/>
                <a:uFillTx/>
                <a:latin typeface="Futura Medium" panose="020B0602020204020303" pitchFamily="34" charset="-79"/>
                <a:ea typeface="Calibri" panose="020F0502020204030204" pitchFamily="34" charset="0"/>
                <a:cs typeface="Futura Medium" panose="020B0602020204020303" pitchFamily="34" charset="-79"/>
              </a:rPr>
              <a:t>uptake</a:t>
            </a:r>
            <a:r>
              <a:rPr kumimoji="0" lang="en-GB" sz="2800" b="0" i="0" u="none" strike="noStrike" kern="1200" cap="none" spc="0" normalizeH="0" baseline="0" noProof="0" dirty="0">
                <a:ln>
                  <a:noFill/>
                </a:ln>
                <a:solidFill>
                  <a:srgbClr val="141313"/>
                </a:solidFill>
                <a:effectLst/>
                <a:uLnTx/>
                <a:uFillTx/>
                <a:latin typeface="Futura Medium" panose="020B0602020204020303" pitchFamily="34" charset="-79"/>
                <a:ea typeface="Calibri" panose="020F0502020204030204" pitchFamily="34" charset="0"/>
                <a:cs typeface="Futura Medium" panose="020B0602020204020303" pitchFamily="34" charset="-79"/>
              </a:rPr>
              <a:t> of </a:t>
            </a:r>
            <a:r>
              <a:rPr kumimoji="0" lang="en-GB" sz="2800" b="0" i="0" u="none" strike="noStrike" kern="1200" cap="none" spc="0" normalizeH="0" baseline="0" noProof="0" dirty="0" err="1">
                <a:ln>
                  <a:noFill/>
                </a:ln>
                <a:solidFill>
                  <a:srgbClr val="141313"/>
                </a:solidFill>
                <a:effectLst/>
                <a:uLnTx/>
                <a:uFillTx/>
                <a:latin typeface="Futura Medium" panose="020B0602020204020303" pitchFamily="34" charset="-79"/>
                <a:ea typeface="Calibri" panose="020F0502020204030204" pitchFamily="34" charset="0"/>
                <a:cs typeface="Futura Medium" panose="020B0602020204020303" pitchFamily="34" charset="-79"/>
              </a:rPr>
              <a:t>raintanks</a:t>
            </a:r>
            <a:r>
              <a:rPr kumimoji="0" lang="en-GB" sz="2800" b="0" i="0" u="none" strike="noStrike" kern="1200" cap="none" spc="0" normalizeH="0" baseline="0" noProof="0" dirty="0">
                <a:ln>
                  <a:noFill/>
                </a:ln>
                <a:solidFill>
                  <a:srgbClr val="141313"/>
                </a:solidFill>
                <a:effectLst/>
                <a:uLnTx/>
                <a:uFillTx/>
                <a:latin typeface="Futura Medium" panose="020B0602020204020303" pitchFamily="34" charset="-79"/>
                <a:ea typeface="Calibri" panose="020F0502020204030204" pitchFamily="34" charset="0"/>
                <a:cs typeface="Futura Medium" panose="020B0602020204020303" pitchFamily="34" charset="-79"/>
              </a:rPr>
              <a:t> and what would be needed in a </a:t>
            </a:r>
            <a:r>
              <a:rPr kumimoji="0" lang="en-GB" sz="2800" b="0" i="0" u="none" strike="noStrike" kern="1200" cap="none" spc="0" normalizeH="0" baseline="0" noProof="0" dirty="0" err="1">
                <a:ln>
                  <a:noFill/>
                </a:ln>
                <a:solidFill>
                  <a:srgbClr val="141313"/>
                </a:solidFill>
                <a:effectLst/>
                <a:uLnTx/>
                <a:uFillTx/>
                <a:latin typeface="Futura Medium" panose="020B0602020204020303" pitchFamily="34" charset="-79"/>
                <a:ea typeface="Calibri" panose="020F0502020204030204" pitchFamily="34" charset="0"/>
                <a:cs typeface="Futura Medium" panose="020B0602020204020303" pitchFamily="34" charset="-79"/>
              </a:rPr>
              <a:t>raintank</a:t>
            </a:r>
            <a:r>
              <a:rPr kumimoji="0" lang="en-GB" sz="2800" b="0" i="0" u="none" strike="noStrike" kern="1200" cap="none" spc="0" normalizeH="0" baseline="0" noProof="0" dirty="0">
                <a:ln>
                  <a:noFill/>
                </a:ln>
                <a:solidFill>
                  <a:srgbClr val="141313"/>
                </a:solidFill>
                <a:effectLst/>
                <a:uLnTx/>
                <a:uFillTx/>
                <a:latin typeface="Futura Medium" panose="020B0602020204020303" pitchFamily="34" charset="-79"/>
                <a:ea typeface="Calibri" panose="020F0502020204030204" pitchFamily="34" charset="0"/>
                <a:cs typeface="Futura Medium" panose="020B0602020204020303" pitchFamily="34" charset="-79"/>
              </a:rPr>
              <a:t> </a:t>
            </a:r>
            <a:r>
              <a:rPr kumimoji="0" lang="en-GB" sz="2800" b="1" i="0" u="none" strike="noStrike" kern="1200" cap="none" spc="0" normalizeH="0" baseline="0" noProof="0" dirty="0">
                <a:ln>
                  <a:noFill/>
                </a:ln>
                <a:solidFill>
                  <a:srgbClr val="141313"/>
                </a:solidFill>
                <a:effectLst/>
                <a:uLnTx/>
                <a:uFillTx/>
                <a:latin typeface="Futura Medium" panose="020B0602020204020303" pitchFamily="34" charset="-79"/>
                <a:ea typeface="Calibri" panose="020F0502020204030204" pitchFamily="34" charset="0"/>
                <a:cs typeface="Futura Medium" panose="020B0602020204020303" pitchFamily="34" charset="-79"/>
              </a:rPr>
              <a:t>promotion </a:t>
            </a:r>
            <a:r>
              <a:rPr kumimoji="0" lang="en-GB" sz="2800" b="0" i="0" u="none" strike="noStrike" kern="1200" cap="none" spc="0" normalizeH="0" baseline="0" noProof="0" dirty="0">
                <a:ln>
                  <a:noFill/>
                </a:ln>
                <a:solidFill>
                  <a:srgbClr val="141313"/>
                </a:solidFill>
                <a:effectLst/>
                <a:uLnTx/>
                <a:uFillTx/>
                <a:latin typeface="Futura Medium" panose="020B0602020204020303" pitchFamily="34" charset="-79"/>
                <a:ea typeface="Calibri" panose="020F0502020204030204" pitchFamily="34" charset="0"/>
                <a:cs typeface="Futura Medium" panose="020B0602020204020303" pitchFamily="34" charset="-79"/>
              </a:rPr>
              <a:t>programme to maximise uptake? </a:t>
            </a:r>
          </a:p>
          <a:p>
            <a:pPr marL="742950" marR="0" lvl="0" indent="-7429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GB" sz="2800" b="0" i="0" u="none" strike="noStrike" kern="1200" cap="none" spc="0" normalizeH="0" baseline="0" noProof="0" dirty="0">
                <a:ln>
                  <a:noFill/>
                </a:ln>
                <a:solidFill>
                  <a:srgbClr val="141313"/>
                </a:solidFill>
                <a:effectLst/>
                <a:uLnTx/>
                <a:uFillTx/>
                <a:latin typeface="Futura Medium" panose="020B0602020204020303" pitchFamily="34" charset="-79"/>
                <a:ea typeface="Calibri" panose="020F0502020204030204" pitchFamily="34" charset="0"/>
                <a:cs typeface="Futura Medium" panose="020B0602020204020303" pitchFamily="34" charset="-79"/>
              </a:rPr>
              <a:t>What sorts of </a:t>
            </a:r>
            <a:r>
              <a:rPr kumimoji="0" lang="en-GB" sz="2800" b="1" i="0" u="none" strike="noStrike" kern="1200" cap="none" spc="0" normalizeH="0" baseline="0" noProof="0" dirty="0" err="1">
                <a:ln>
                  <a:noFill/>
                </a:ln>
                <a:solidFill>
                  <a:srgbClr val="141313"/>
                </a:solidFill>
                <a:effectLst/>
                <a:uLnTx/>
                <a:uFillTx/>
                <a:latin typeface="Futura Medium" panose="020B0602020204020303" pitchFamily="34" charset="-79"/>
                <a:ea typeface="Calibri" panose="020F0502020204030204" pitchFamily="34" charset="0"/>
                <a:cs typeface="Futura Medium" panose="020B0602020204020303" pitchFamily="34" charset="-79"/>
              </a:rPr>
              <a:t>raintanks</a:t>
            </a:r>
            <a:r>
              <a:rPr kumimoji="0" lang="en-GB" sz="2800" b="0" i="0" u="none" strike="noStrike" kern="1200" cap="none" spc="0" normalizeH="0" baseline="0" noProof="0" dirty="0">
                <a:ln>
                  <a:noFill/>
                </a:ln>
                <a:solidFill>
                  <a:srgbClr val="141313"/>
                </a:solidFill>
                <a:effectLst/>
                <a:uLnTx/>
                <a:uFillTx/>
                <a:latin typeface="Futura Medium" panose="020B0602020204020303" pitchFamily="34" charset="-79"/>
                <a:ea typeface="Calibri" panose="020F0502020204030204" pitchFamily="34" charset="0"/>
                <a:cs typeface="Futura Medium" panose="020B0602020204020303" pitchFamily="34" charset="-79"/>
              </a:rPr>
              <a:t> could be effective (in terms of emptying) and acceptable?</a:t>
            </a:r>
          </a:p>
          <a:p>
            <a:pPr marL="742950" marR="0" lvl="0" indent="-7429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GB" sz="2800" b="0" i="0" u="none" strike="noStrike" kern="1200" cap="none" spc="0" normalizeH="0" baseline="0" noProof="0" dirty="0">
                <a:ln>
                  <a:noFill/>
                </a:ln>
                <a:solidFill>
                  <a:srgbClr val="141313"/>
                </a:solidFill>
                <a:effectLst/>
                <a:uLnTx/>
                <a:uFillTx/>
                <a:latin typeface="Futura Medium" panose="020B0602020204020303" pitchFamily="34" charset="-79"/>
                <a:ea typeface="Calibri" panose="020F0502020204030204" pitchFamily="34" charset="0"/>
                <a:cs typeface="Futura Medium" panose="020B0602020204020303" pitchFamily="34" charset="-79"/>
              </a:rPr>
              <a:t>Is </a:t>
            </a:r>
            <a:r>
              <a:rPr kumimoji="0" lang="en-GB" sz="2800" b="1" i="0" u="none" strike="noStrike" kern="1200" cap="none" spc="0" normalizeH="0" baseline="0" noProof="0" dirty="0">
                <a:ln>
                  <a:noFill/>
                </a:ln>
                <a:solidFill>
                  <a:srgbClr val="141313"/>
                </a:solidFill>
                <a:effectLst/>
                <a:uLnTx/>
                <a:uFillTx/>
                <a:latin typeface="Futura Medium" panose="020B0602020204020303" pitchFamily="34" charset="-79"/>
                <a:ea typeface="Calibri" panose="020F0502020204030204" pitchFamily="34" charset="0"/>
                <a:cs typeface="Futura Medium" panose="020B0602020204020303" pitchFamily="34" charset="-79"/>
              </a:rPr>
              <a:t>investment</a:t>
            </a:r>
            <a:r>
              <a:rPr kumimoji="0" lang="en-GB" sz="2800" b="0" i="0" u="none" strike="noStrike" kern="1200" cap="none" spc="0" normalizeH="0" baseline="0" noProof="0" dirty="0">
                <a:ln>
                  <a:noFill/>
                </a:ln>
                <a:solidFill>
                  <a:srgbClr val="141313"/>
                </a:solidFill>
                <a:effectLst/>
                <a:uLnTx/>
                <a:uFillTx/>
                <a:latin typeface="Futura Medium" panose="020B0602020204020303" pitchFamily="34" charset="-79"/>
                <a:ea typeface="Calibri" panose="020F0502020204030204" pitchFamily="34" charset="0"/>
                <a:cs typeface="Futura Medium" panose="020B0602020204020303" pitchFamily="34" charset="-79"/>
              </a:rPr>
              <a:t> in a </a:t>
            </a:r>
            <a:r>
              <a:rPr kumimoji="0" lang="en-GB" sz="2800" b="0" i="0" u="none" strike="noStrike" kern="1200" cap="none" spc="0" normalizeH="0" baseline="0" noProof="0" dirty="0" err="1">
                <a:ln>
                  <a:noFill/>
                </a:ln>
                <a:solidFill>
                  <a:srgbClr val="141313"/>
                </a:solidFill>
                <a:effectLst/>
                <a:uLnTx/>
                <a:uFillTx/>
                <a:latin typeface="Futura Medium" panose="020B0602020204020303" pitchFamily="34" charset="-79"/>
                <a:ea typeface="Calibri" panose="020F0502020204030204" pitchFamily="34" charset="0"/>
                <a:cs typeface="Futura Medium" panose="020B0602020204020303" pitchFamily="34" charset="-79"/>
              </a:rPr>
              <a:t>raintank</a:t>
            </a:r>
            <a:r>
              <a:rPr kumimoji="0" lang="en-GB" sz="2800" b="0" i="0" u="none" strike="noStrike" kern="1200" cap="none" spc="0" normalizeH="0" baseline="0" noProof="0" dirty="0">
                <a:ln>
                  <a:noFill/>
                </a:ln>
                <a:solidFill>
                  <a:srgbClr val="141313"/>
                </a:solidFill>
                <a:effectLst/>
                <a:uLnTx/>
                <a:uFillTx/>
                <a:latin typeface="Futura Medium" panose="020B0602020204020303" pitchFamily="34" charset="-79"/>
                <a:ea typeface="Calibri" panose="020F0502020204030204" pitchFamily="34" charset="0"/>
                <a:cs typeface="Futura Medium" panose="020B0602020204020303" pitchFamily="34" charset="-79"/>
              </a:rPr>
              <a:t> promotion programme a feasible future option for urban flood managers? </a:t>
            </a:r>
          </a:p>
        </p:txBody>
      </p:sp>
      <p:pic>
        <p:nvPicPr>
          <p:cNvPr id="6" name="Picture 5">
            <a:extLst>
              <a:ext uri="{FF2B5EF4-FFF2-40B4-BE49-F238E27FC236}">
                <a16:creationId xmlns:a16="http://schemas.microsoft.com/office/drawing/2014/main" id="{9499DAF7-C3E9-3449-89A1-6F18545B97A7}"/>
              </a:ext>
            </a:extLst>
          </p:cNvPr>
          <p:cNvPicPr>
            <a:picLocks noChangeAspect="1"/>
          </p:cNvPicPr>
          <p:nvPr/>
        </p:nvPicPr>
        <p:blipFill>
          <a:blip r:embed="rId3"/>
          <a:stretch>
            <a:fillRect/>
          </a:stretch>
        </p:blipFill>
        <p:spPr>
          <a:xfrm>
            <a:off x="8183218" y="1775012"/>
            <a:ext cx="3227294" cy="3227294"/>
          </a:xfrm>
          <a:prstGeom prst="rect">
            <a:avLst/>
          </a:prstGeom>
        </p:spPr>
      </p:pic>
    </p:spTree>
    <p:extLst>
      <p:ext uri="{BB962C8B-B14F-4D97-AF65-F5344CB8AC3E}">
        <p14:creationId xmlns:p14="http://schemas.microsoft.com/office/powerpoint/2010/main" val="14413757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4411C85C-3EAA-3E4D-A501-E4D9FAE0EB2A}"/>
              </a:ext>
            </a:extLst>
          </p:cNvPr>
          <p:cNvSpPr txBox="1">
            <a:spLocks/>
          </p:cNvSpPr>
          <p:nvPr/>
        </p:nvSpPr>
        <p:spPr>
          <a:xfrm>
            <a:off x="1139464" y="1286934"/>
            <a:ext cx="5009034" cy="173902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srgbClr val="141313"/>
                </a:solidFill>
                <a:effectLst/>
                <a:uLnTx/>
                <a:uFillTx/>
                <a:latin typeface="Futura Medium" panose="020B0602020204020303" pitchFamily="34" charset="-79"/>
                <a:ea typeface="+mn-ea"/>
                <a:cs typeface="Futura Medium" panose="020B0602020204020303" pitchFamily="34" charset="-79"/>
              </a:rPr>
              <a:t>Urban flood risk;</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srgbClr val="141313"/>
                </a:solidFill>
                <a:effectLst/>
                <a:uLnTx/>
                <a:uFillTx/>
                <a:latin typeface="Futura Medium" panose="020B0602020204020303" pitchFamily="34" charset="-79"/>
                <a:ea typeface="+mn-ea"/>
                <a:cs typeface="Futura Medium" panose="020B0602020204020303" pitchFamily="34" charset="-79"/>
              </a:rPr>
              <a:t>Investments underway;</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srgbClr val="141313"/>
                </a:solidFill>
                <a:effectLst/>
                <a:uLnTx/>
                <a:uFillTx/>
                <a:latin typeface="Futura Medium" panose="020B0602020204020303" pitchFamily="34" charset="-79"/>
                <a:ea typeface="+mn-ea"/>
                <a:cs typeface="Futura Medium" panose="020B0602020204020303" pitchFamily="34" charset="-79"/>
              </a:rPr>
              <a:t>Not too far from Sheffield</a:t>
            </a:r>
          </a:p>
        </p:txBody>
      </p:sp>
      <p:sp>
        <p:nvSpPr>
          <p:cNvPr id="2" name="TextBox 1">
            <a:extLst>
              <a:ext uri="{FF2B5EF4-FFF2-40B4-BE49-F238E27FC236}">
                <a16:creationId xmlns:a16="http://schemas.microsoft.com/office/drawing/2014/main" id="{0DA1ED82-FBFF-DA45-9945-9718FD54CA68}"/>
              </a:ext>
            </a:extLst>
          </p:cNvPr>
          <p:cNvSpPr txBox="1"/>
          <p:nvPr/>
        </p:nvSpPr>
        <p:spPr>
          <a:xfrm>
            <a:off x="6738236" y="2268729"/>
            <a:ext cx="4792255" cy="3985706"/>
          </a:xfrm>
          <a:prstGeom prst="rect">
            <a:avLst/>
          </a:prstGeom>
          <a:solidFill>
            <a:srgbClr val="95DAE2"/>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300" b="1" i="0" u="none" strike="noStrike" kern="1200" cap="none" spc="0" normalizeH="0" baseline="0" noProof="0" dirty="0">
                <a:ln>
                  <a:noFill/>
                </a:ln>
                <a:solidFill>
                  <a:srgbClr val="141313"/>
                </a:solidFill>
                <a:effectLst/>
                <a:uLnTx/>
                <a:uFillTx/>
                <a:latin typeface="Futura Medium" panose="020B0602020204020303" pitchFamily="34" charset="-79"/>
                <a:ea typeface="+mn-ea"/>
                <a:cs typeface="Futura Medium" panose="020B0602020204020303" pitchFamily="34" charset="-79"/>
              </a:rPr>
              <a:t>Hull / Living with Water factsheet</a:t>
            </a:r>
          </a:p>
          <a:p>
            <a:pPr marL="214313" marR="0" lvl="0" indent="-214313"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300" b="0" i="0" u="none" strike="noStrike" kern="1200" cap="none" spc="0" normalizeH="0" baseline="0" noProof="0" dirty="0">
                <a:ln>
                  <a:noFill/>
                </a:ln>
                <a:solidFill>
                  <a:srgbClr val="141313"/>
                </a:solidFill>
                <a:effectLst/>
                <a:uLnTx/>
                <a:uFillTx/>
                <a:latin typeface="Futura Medium" panose="020B0602020204020303" pitchFamily="34" charset="-79"/>
                <a:ea typeface="+mn-ea"/>
                <a:cs typeface="Futura Medium" panose="020B0602020204020303" pitchFamily="34" charset="-79"/>
              </a:rPr>
              <a:t>8.600 homes flooded in Hull area in 2007 mostly urban flooding</a:t>
            </a:r>
          </a:p>
          <a:p>
            <a:pPr marL="214313" marR="0" lvl="0" indent="-214313"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300" b="0" i="0" u="none" strike="noStrike" kern="1200" cap="none" spc="0" normalizeH="0" baseline="0" noProof="0" dirty="0">
                <a:ln>
                  <a:noFill/>
                </a:ln>
                <a:solidFill>
                  <a:srgbClr val="141313"/>
                </a:solidFill>
                <a:effectLst/>
                <a:uLnTx/>
                <a:uFillTx/>
                <a:latin typeface="Futura Medium" panose="020B0602020204020303" pitchFamily="34" charset="-79"/>
                <a:ea typeface="+mn-ea"/>
                <a:cs typeface="Futura Medium" panose="020B0602020204020303" pitchFamily="34" charset="-79"/>
              </a:rPr>
              <a:t>Hull City among 5% most deprived in UK but East Riding surrounds Hull and is more prosperous </a:t>
            </a:r>
          </a:p>
          <a:p>
            <a:pPr marL="214313" marR="0" lvl="0" indent="-214313"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300" b="0" i="0" u="none" strike="noStrike" kern="1200" cap="none" spc="0" normalizeH="0" baseline="0" noProof="0" dirty="0">
                <a:ln>
                  <a:noFill/>
                </a:ln>
                <a:solidFill>
                  <a:srgbClr val="141313"/>
                </a:solidFill>
                <a:effectLst/>
                <a:uLnTx/>
                <a:uFillTx/>
                <a:latin typeface="Futura Medium" panose="020B0602020204020303" pitchFamily="34" charset="-79"/>
                <a:ea typeface="+mn-ea"/>
                <a:cs typeface="Futura Medium" panose="020B0602020204020303" pitchFamily="34" charset="-79"/>
              </a:rPr>
              <a:t>Two councils working with EA and YWS in Living with Water Partnership</a:t>
            </a:r>
          </a:p>
        </p:txBody>
      </p:sp>
      <p:pic>
        <p:nvPicPr>
          <p:cNvPr id="6" name="Picture 2" descr="Image result for living with water hull">
            <a:extLst>
              <a:ext uri="{FF2B5EF4-FFF2-40B4-BE49-F238E27FC236}">
                <a16:creationId xmlns:a16="http://schemas.microsoft.com/office/drawing/2014/main" id="{39706989-D7DD-DD4E-A459-F0AB2C16D00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750200" y="481656"/>
            <a:ext cx="3085558" cy="1739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8" descr="https://i2-prod.hulldailymail.co.uk/incoming/article124538.ece/ALTERNATES/s1227b/Wold-Rd-and-Bristol-Rd-in-HullJPG.jpg">
            <a:extLst>
              <a:ext uri="{FF2B5EF4-FFF2-40B4-BE49-F238E27FC236}">
                <a16:creationId xmlns:a16="http://schemas.microsoft.com/office/drawing/2014/main" id="{09291A79-942A-C64A-80E6-C7EA4508BA71}"/>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247851" y="3048000"/>
            <a:ext cx="5009035" cy="332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a:extLst>
              <a:ext uri="{FF2B5EF4-FFF2-40B4-BE49-F238E27FC236}">
                <a16:creationId xmlns:a16="http://schemas.microsoft.com/office/drawing/2014/main" id="{E6470E97-31A3-2247-8C48-D3CEB94DD658}"/>
              </a:ext>
            </a:extLst>
          </p:cNvPr>
          <p:cNvSpPr txBox="1">
            <a:spLocks/>
          </p:cNvSpPr>
          <p:nvPr/>
        </p:nvSpPr>
        <p:spPr>
          <a:xfrm>
            <a:off x="1247852" y="481656"/>
            <a:ext cx="3996488" cy="994172"/>
          </a:xfrm>
          <a:prstGeom prst="rect">
            <a:avLst/>
          </a:prstGeom>
        </p:spPr>
        <p:txBody>
          <a:bodyPr>
            <a:normAutofit fontScale="97500"/>
          </a:bodyPr>
          <a:lstStyle>
            <a:lvl1pPr algn="ctr" defTabSz="457200" rtl="0" eaLnBrk="1" latinLnBrk="0" hangingPunct="1">
              <a:spcBef>
                <a:spcPct val="0"/>
              </a:spcBef>
              <a:buNone/>
              <a:defRPr sz="4400" b="0" i="0" kern="1200">
                <a:solidFill>
                  <a:schemeClr val="tx1"/>
                </a:solidFill>
                <a:latin typeface="Futura Book"/>
                <a:ea typeface="+mj-ea"/>
                <a:cs typeface="Futura Book"/>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GB" sz="4400" b="1" i="0" u="none" strike="noStrike" kern="1200" cap="none" spc="0" normalizeH="0" baseline="0" noProof="0" dirty="0">
                <a:ln>
                  <a:noFill/>
                </a:ln>
                <a:solidFill>
                  <a:srgbClr val="141313"/>
                </a:solidFill>
                <a:effectLst/>
                <a:uLnTx/>
                <a:uFillTx/>
                <a:latin typeface="Futura Book"/>
                <a:ea typeface="+mj-ea"/>
              </a:rPr>
              <a:t>Partner</a:t>
            </a:r>
          </a:p>
        </p:txBody>
      </p:sp>
    </p:spTree>
    <p:extLst>
      <p:ext uri="{BB962C8B-B14F-4D97-AF65-F5344CB8AC3E}">
        <p14:creationId xmlns:p14="http://schemas.microsoft.com/office/powerpoint/2010/main" val="22475973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0DE00F4-06B0-4D95-BD6F-5CCA17DC3D79}"/>
              </a:ext>
            </a:extLst>
          </p:cNvPr>
          <p:cNvPicPr>
            <a:picLocks noChangeAspect="1"/>
          </p:cNvPicPr>
          <p:nvPr/>
        </p:nvPicPr>
        <p:blipFill>
          <a:blip r:embed="rId3"/>
          <a:stretch>
            <a:fillRect/>
          </a:stretch>
        </p:blipFill>
        <p:spPr>
          <a:xfrm>
            <a:off x="0" y="269264"/>
            <a:ext cx="10691446" cy="1114425"/>
          </a:xfrm>
          <a:prstGeom prst="rect">
            <a:avLst/>
          </a:prstGeom>
        </p:spPr>
      </p:pic>
      <p:sp>
        <p:nvSpPr>
          <p:cNvPr id="7" name="TextBox 6">
            <a:extLst>
              <a:ext uri="{FF2B5EF4-FFF2-40B4-BE49-F238E27FC236}">
                <a16:creationId xmlns:a16="http://schemas.microsoft.com/office/drawing/2014/main" id="{D82CB9E6-2A5E-461C-AA19-56FEBD58F43C}"/>
              </a:ext>
            </a:extLst>
          </p:cNvPr>
          <p:cNvSpPr txBox="1"/>
          <p:nvPr/>
        </p:nvSpPr>
        <p:spPr>
          <a:xfrm>
            <a:off x="196948" y="534572"/>
            <a:ext cx="5795889" cy="646331"/>
          </a:xfrm>
          <a:prstGeom prst="rect">
            <a:avLst/>
          </a:prstGeom>
          <a:noFill/>
        </p:spPr>
        <p:txBody>
          <a:bodyPr wrap="square" rtlCol="0">
            <a:spAutoFit/>
          </a:bodyPr>
          <a:lstStyle/>
          <a:p>
            <a:r>
              <a:rPr lang="en-GB" sz="3600" dirty="0" smtClean="0">
                <a:solidFill>
                  <a:schemeClr val="bg1"/>
                </a:solidFill>
                <a:latin typeface="+mj-lt"/>
              </a:rPr>
              <a:t>Timing</a:t>
            </a:r>
            <a:endParaRPr lang="en-GB" sz="3600" dirty="0">
              <a:solidFill>
                <a:schemeClr val="bg1"/>
              </a:solidFill>
              <a:latin typeface="+mj-lt"/>
            </a:endParaRPr>
          </a:p>
        </p:txBody>
      </p:sp>
      <p:pic>
        <p:nvPicPr>
          <p:cNvPr id="8" name="Picture 7">
            <a:extLst>
              <a:ext uri="{FF2B5EF4-FFF2-40B4-BE49-F238E27FC236}">
                <a16:creationId xmlns:a16="http://schemas.microsoft.com/office/drawing/2014/main" id="{FEABB755-5357-4A2F-86A2-DE4B0C886036}"/>
              </a:ext>
            </a:extLst>
          </p:cNvPr>
          <p:cNvPicPr>
            <a:picLocks noChangeAspect="1"/>
          </p:cNvPicPr>
          <p:nvPr/>
        </p:nvPicPr>
        <p:blipFill>
          <a:blip r:embed="rId4"/>
          <a:stretch>
            <a:fillRect/>
          </a:stretch>
        </p:blipFill>
        <p:spPr>
          <a:xfrm>
            <a:off x="11410950" y="269264"/>
            <a:ext cx="781050" cy="1114425"/>
          </a:xfrm>
          <a:prstGeom prst="rect">
            <a:avLst/>
          </a:prstGeom>
        </p:spPr>
      </p:pic>
      <p:pic>
        <p:nvPicPr>
          <p:cNvPr id="9" name="Picture 49" descr="A picture containing drawing&#10;&#10;Description automatically generated">
            <a:extLst>
              <a:ext uri="{FF2B5EF4-FFF2-40B4-BE49-F238E27FC236}">
                <a16:creationId xmlns:a16="http://schemas.microsoft.com/office/drawing/2014/main" id="{81750FFE-911C-4D1D-95CF-DCA595CE8C0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05711" y="6098345"/>
            <a:ext cx="2840605" cy="89143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A close up of a sign&#10;&#10;Description automatically generated">
            <a:extLst>
              <a:ext uri="{FF2B5EF4-FFF2-40B4-BE49-F238E27FC236}">
                <a16:creationId xmlns:a16="http://schemas.microsoft.com/office/drawing/2014/main" id="{37F10EA1-8DE0-47D1-9642-ED705F0156B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59927" y="6192966"/>
            <a:ext cx="1921544" cy="566558"/>
          </a:xfrm>
          <a:prstGeom prst="rect">
            <a:avLst/>
          </a:prstGeom>
        </p:spPr>
      </p:pic>
      <p:sp>
        <p:nvSpPr>
          <p:cNvPr id="11" name="Content Placeholder 2">
            <a:extLst>
              <a:ext uri="{FF2B5EF4-FFF2-40B4-BE49-F238E27FC236}">
                <a16:creationId xmlns:a16="http://schemas.microsoft.com/office/drawing/2014/main" id="{B897E649-D4C6-4D43-89F6-5AC84999E5F8}"/>
              </a:ext>
            </a:extLst>
          </p:cNvPr>
          <p:cNvSpPr txBox="1">
            <a:spLocks/>
          </p:cNvSpPr>
          <p:nvPr/>
        </p:nvSpPr>
        <p:spPr>
          <a:xfrm>
            <a:off x="4688" y="1512277"/>
            <a:ext cx="12187311" cy="4586068"/>
          </a:xfrm>
          <a:prstGeom prst="rect">
            <a:avLst/>
          </a:prstGeom>
          <a:solidFill>
            <a:schemeClr val="bg1">
              <a:lumMod val="85000"/>
            </a:schemeClr>
          </a:solidFill>
        </p:spPr>
        <p:txBody>
          <a:bodyPr lIns="91440" tIns="45720" rIns="91440" bIns="45720" anchor="t"/>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buNone/>
            </a:pPr>
            <a:endParaRPr lang="en-GB" dirty="0">
              <a:solidFill>
                <a:schemeClr val="tx1"/>
              </a:solidFill>
            </a:endParaRPr>
          </a:p>
        </p:txBody>
      </p:sp>
      <p:pic>
        <p:nvPicPr>
          <p:cNvPr id="12" name="Picture 11" descr="A picture containing device&#10;&#10;Description automatically generated">
            <a:extLst>
              <a:ext uri="{FF2B5EF4-FFF2-40B4-BE49-F238E27FC236}">
                <a16:creationId xmlns:a16="http://schemas.microsoft.com/office/drawing/2014/main" id="{70A4BCE0-C86D-4AF6-A142-CE9F831AEA6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52224" y="72047"/>
            <a:ext cx="1449251" cy="1413238"/>
          </a:xfrm>
          <a:prstGeom prst="rect">
            <a:avLst/>
          </a:prstGeom>
        </p:spPr>
      </p:pic>
      <p:graphicFrame>
        <p:nvGraphicFramePr>
          <p:cNvPr id="13" name="Table 12">
            <a:extLst>
              <a:ext uri="{FF2B5EF4-FFF2-40B4-BE49-F238E27FC236}">
                <a16:creationId xmlns:a16="http://schemas.microsoft.com/office/drawing/2014/main" id="{8AD800B5-8831-4388-8A92-40BCE8F41197}"/>
              </a:ext>
            </a:extLst>
          </p:cNvPr>
          <p:cNvGraphicFramePr>
            <a:graphicFrameLocks noGrp="1"/>
          </p:cNvGraphicFramePr>
          <p:nvPr>
            <p:extLst>
              <p:ext uri="{D42A27DB-BD31-4B8C-83A1-F6EECF244321}">
                <p14:modId xmlns:p14="http://schemas.microsoft.com/office/powerpoint/2010/main" val="314774930"/>
              </p:ext>
            </p:extLst>
          </p:nvPr>
        </p:nvGraphicFramePr>
        <p:xfrm>
          <a:off x="536923" y="2189387"/>
          <a:ext cx="10911828" cy="3383280"/>
        </p:xfrm>
        <a:graphic>
          <a:graphicData uri="http://schemas.openxmlformats.org/drawingml/2006/table">
            <a:tbl>
              <a:tblPr firstRow="1" bandRow="1">
                <a:tableStyleId>{BC89EF96-8CEA-46FF-86C4-4CE0E7609802}</a:tableStyleId>
              </a:tblPr>
              <a:tblGrid>
                <a:gridCol w="945692">
                  <a:extLst>
                    <a:ext uri="{9D8B030D-6E8A-4147-A177-3AD203B41FA5}">
                      <a16:colId xmlns:a16="http://schemas.microsoft.com/office/drawing/2014/main" val="1458827640"/>
                    </a:ext>
                  </a:extLst>
                </a:gridCol>
                <a:gridCol w="5090307">
                  <a:extLst>
                    <a:ext uri="{9D8B030D-6E8A-4147-A177-3AD203B41FA5}">
                      <a16:colId xmlns:a16="http://schemas.microsoft.com/office/drawing/2014/main" val="1852321393"/>
                    </a:ext>
                  </a:extLst>
                </a:gridCol>
                <a:gridCol w="4875829">
                  <a:extLst>
                    <a:ext uri="{9D8B030D-6E8A-4147-A177-3AD203B41FA5}">
                      <a16:colId xmlns:a16="http://schemas.microsoft.com/office/drawing/2014/main" val="2934656820"/>
                    </a:ext>
                  </a:extLst>
                </a:gridCol>
              </a:tblGrid>
              <a:tr h="626359">
                <a:tc>
                  <a:txBody>
                    <a:bodyPr/>
                    <a:lstStyle/>
                    <a:p>
                      <a:r>
                        <a:rPr lang="en-GB" sz="2400" dirty="0">
                          <a:solidFill>
                            <a:schemeClr val="accent1">
                              <a:lumMod val="50000"/>
                            </a:schemeClr>
                          </a:solidFill>
                        </a:rPr>
                        <a:t>12:00</a:t>
                      </a:r>
                      <a:endParaRPr lang="en-GB" sz="2400" dirty="0">
                        <a:latin typeface="Corbel" panose="020B0503020204020204" pitchFamily="34" charset="0"/>
                      </a:endParaRPr>
                    </a:p>
                  </a:txBody>
                  <a:tcPr>
                    <a:solidFill>
                      <a:schemeClr val="bg1">
                        <a:lumMod val="95000"/>
                      </a:schemeClr>
                    </a:solidFill>
                  </a:tcPr>
                </a:tc>
                <a:tc>
                  <a:txBody>
                    <a:bodyPr/>
                    <a:lstStyle/>
                    <a:p>
                      <a:r>
                        <a:rPr lang="en-GB" sz="2400" b="1" dirty="0">
                          <a:solidFill>
                            <a:schemeClr val="accent1">
                              <a:lumMod val="50000"/>
                            </a:schemeClr>
                          </a:solidFill>
                        </a:rPr>
                        <a:t>UK Climate Resilience Programme news</a:t>
                      </a:r>
                      <a:endParaRPr lang="en-GB" sz="2400" dirty="0">
                        <a:latin typeface="Corbel" panose="020B0503020204020204" pitchFamily="34" charset="0"/>
                      </a:endParaRPr>
                    </a:p>
                  </a:txBody>
                  <a:tcPr>
                    <a:solidFill>
                      <a:schemeClr val="bg1">
                        <a:lumMod val="95000"/>
                      </a:schemeClr>
                    </a:solidFill>
                  </a:tcPr>
                </a:tc>
                <a:tc>
                  <a:txBody>
                    <a:bodyPr/>
                    <a:lstStyle/>
                    <a:p>
                      <a:pPr rtl="0" fontAlgn="base"/>
                      <a:r>
                        <a:rPr lang="en-GB" sz="2400" b="1" dirty="0" smtClean="0">
                          <a:solidFill>
                            <a:schemeClr val="accent1">
                              <a:lumMod val="50000"/>
                            </a:schemeClr>
                          </a:solidFill>
                        </a:rPr>
                        <a:t>Dr Kate Lonsdale</a:t>
                      </a:r>
                      <a:endParaRPr lang="en-GB" sz="2400" b="1" dirty="0">
                        <a:solidFill>
                          <a:schemeClr val="accent1">
                            <a:lumMod val="50000"/>
                          </a:schemeClr>
                        </a:solidFill>
                      </a:endParaRPr>
                    </a:p>
                    <a:p>
                      <a:pPr rtl="0" fontAlgn="base"/>
                      <a:r>
                        <a:rPr lang="en-GB" sz="2400" b="0" i="0" kern="1200" dirty="0">
                          <a:solidFill>
                            <a:schemeClr val="accent1">
                              <a:lumMod val="50000"/>
                            </a:schemeClr>
                          </a:solidFill>
                          <a:effectLst/>
                          <a:latin typeface="+mn-lt"/>
                          <a:ea typeface="+mn-ea"/>
                          <a:cs typeface="+mn-cs"/>
                        </a:rPr>
                        <a:t>UK Climate Resilience Champion</a:t>
                      </a:r>
                      <a:r>
                        <a:rPr lang="en-US" sz="1800" b="1" i="0" kern="1200" dirty="0">
                          <a:solidFill>
                            <a:schemeClr val="tx1"/>
                          </a:solidFill>
                          <a:effectLst/>
                          <a:latin typeface="+mn-lt"/>
                          <a:ea typeface="+mn-ea"/>
                          <a:cs typeface="+mn-cs"/>
                        </a:rPr>
                        <a:t>​</a:t>
                      </a:r>
                      <a:endParaRPr lang="en-GB" sz="2400" b="0" dirty="0">
                        <a:solidFill>
                          <a:schemeClr val="accent1">
                            <a:lumMod val="50000"/>
                          </a:schemeClr>
                        </a:solidFill>
                      </a:endParaRPr>
                    </a:p>
                  </a:txBody>
                  <a:tcPr>
                    <a:solidFill>
                      <a:schemeClr val="bg1">
                        <a:lumMod val="95000"/>
                      </a:schemeClr>
                    </a:solidFill>
                  </a:tcPr>
                </a:tc>
                <a:extLst>
                  <a:ext uri="{0D108BD9-81ED-4DB2-BD59-A6C34878D82A}">
                    <a16:rowId xmlns:a16="http://schemas.microsoft.com/office/drawing/2014/main" val="288492032"/>
                  </a:ext>
                </a:extLst>
              </a:tr>
              <a:tr h="362891">
                <a:tc>
                  <a:txBody>
                    <a:bodyPr/>
                    <a:lstStyle/>
                    <a:p>
                      <a:r>
                        <a:rPr lang="en-GB" sz="2400" b="1" dirty="0">
                          <a:solidFill>
                            <a:schemeClr val="accent1">
                              <a:lumMod val="50000"/>
                            </a:schemeClr>
                          </a:solidFill>
                        </a:rPr>
                        <a:t>12.05</a:t>
                      </a:r>
                      <a:endParaRPr lang="en-GB" sz="2400" b="1" dirty="0">
                        <a:solidFill>
                          <a:schemeClr val="accent1">
                            <a:lumMod val="50000"/>
                          </a:schemeClr>
                        </a:solidFill>
                        <a:latin typeface="Corbel" panose="020B0503020204020204" pitchFamily="34" charset="0"/>
                      </a:endParaRPr>
                    </a:p>
                  </a:txBody>
                  <a:tcPr>
                    <a:solidFill>
                      <a:schemeClr val="bg1">
                        <a:lumMod val="95000"/>
                      </a:schemeClr>
                    </a:solidFill>
                  </a:tcPr>
                </a:tc>
                <a:tc>
                  <a:txBody>
                    <a:bodyPr/>
                    <a:lstStyle/>
                    <a:p>
                      <a:r>
                        <a:rPr lang="en-GB" sz="2400" b="1" kern="1200" dirty="0" smtClean="0">
                          <a:solidFill>
                            <a:schemeClr val="accent1">
                              <a:lumMod val="50000"/>
                            </a:schemeClr>
                          </a:solidFill>
                          <a:latin typeface="+mn-lt"/>
                          <a:ea typeface="+mn-ea"/>
                          <a:cs typeface="+mn-cs"/>
                        </a:rPr>
                        <a:t>The feasibility of domestic rain tanks contributing to urban flood resilience</a:t>
                      </a:r>
                      <a:endParaRPr lang="en-GB" sz="2400" b="1" kern="1200" dirty="0">
                        <a:solidFill>
                          <a:schemeClr val="accent1">
                            <a:lumMod val="50000"/>
                          </a:schemeClr>
                        </a:solidFill>
                        <a:latin typeface="+mn-lt"/>
                        <a:ea typeface="+mn-ea"/>
                        <a:cs typeface="+mn-cs"/>
                      </a:endParaRPr>
                    </a:p>
                  </a:txBody>
                  <a:tcP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err="1" smtClean="0">
                          <a:solidFill>
                            <a:schemeClr val="accent1">
                              <a:lumMod val="50000"/>
                            </a:schemeClr>
                          </a:solidFill>
                          <a:latin typeface="+mn-lt"/>
                          <a:ea typeface="+mn-ea"/>
                          <a:cs typeface="+mn-cs"/>
                        </a:rPr>
                        <a:t>Dr</a:t>
                      </a:r>
                      <a:r>
                        <a:rPr lang="en-US" sz="2400" b="1" kern="1200" dirty="0" smtClean="0">
                          <a:solidFill>
                            <a:schemeClr val="accent1">
                              <a:lumMod val="50000"/>
                            </a:schemeClr>
                          </a:solidFill>
                          <a:latin typeface="+mn-lt"/>
                          <a:ea typeface="+mn-ea"/>
                          <a:cs typeface="+mn-cs"/>
                        </a:rPr>
                        <a:t> Liz Sharp,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b="0" kern="1200" dirty="0" smtClean="0">
                          <a:solidFill>
                            <a:schemeClr val="accent1">
                              <a:lumMod val="50000"/>
                            </a:schemeClr>
                          </a:solidFill>
                          <a:latin typeface="+mn-lt"/>
                          <a:ea typeface="+mn-ea"/>
                          <a:cs typeface="+mn-cs"/>
                        </a:rPr>
                        <a:t>University of Sheffield</a:t>
                      </a:r>
                      <a:endParaRPr lang="en-US" sz="2400" b="0" kern="1200" dirty="0">
                        <a:solidFill>
                          <a:schemeClr val="accent1">
                            <a:lumMod val="50000"/>
                          </a:schemeClr>
                        </a:solidFill>
                        <a:latin typeface="+mn-lt"/>
                        <a:ea typeface="+mn-ea"/>
                        <a:cs typeface="+mn-cs"/>
                      </a:endParaRPr>
                    </a:p>
                  </a:txBody>
                  <a:tcPr>
                    <a:solidFill>
                      <a:schemeClr val="bg1">
                        <a:lumMod val="95000"/>
                      </a:schemeClr>
                    </a:solidFill>
                  </a:tcPr>
                </a:tc>
                <a:extLst>
                  <a:ext uri="{0D108BD9-81ED-4DB2-BD59-A6C34878D82A}">
                    <a16:rowId xmlns:a16="http://schemas.microsoft.com/office/drawing/2014/main" val="4279353763"/>
                  </a:ext>
                </a:extLst>
              </a:tr>
              <a:tr h="362891">
                <a:tc>
                  <a:txBody>
                    <a:bodyPr/>
                    <a:lstStyle/>
                    <a:p>
                      <a:r>
                        <a:rPr lang="en-GB" sz="2400" b="1" dirty="0">
                          <a:solidFill>
                            <a:schemeClr val="accent1">
                              <a:lumMod val="50000"/>
                            </a:schemeClr>
                          </a:solidFill>
                        </a:rPr>
                        <a:t>12.30</a:t>
                      </a:r>
                      <a:endParaRPr lang="en-GB" sz="2400" b="1" dirty="0">
                        <a:solidFill>
                          <a:schemeClr val="accent1">
                            <a:lumMod val="50000"/>
                          </a:schemeClr>
                        </a:solidFill>
                        <a:latin typeface="Corbel" panose="020B0503020204020204" pitchFamily="34" charset="0"/>
                      </a:endParaRPr>
                    </a:p>
                  </a:txBody>
                  <a:tcPr>
                    <a:solidFill>
                      <a:schemeClr val="bg1">
                        <a:lumMod val="95000"/>
                      </a:schemeClr>
                    </a:solidFill>
                  </a:tcPr>
                </a:tc>
                <a:tc>
                  <a:txBody>
                    <a:bodyPr/>
                    <a:lstStyle/>
                    <a:p>
                      <a:r>
                        <a:rPr lang="en-GB" sz="2400" b="1" kern="1200" dirty="0">
                          <a:solidFill>
                            <a:schemeClr val="accent1">
                              <a:lumMod val="50000"/>
                            </a:schemeClr>
                          </a:solidFill>
                          <a:latin typeface="+mn-lt"/>
                          <a:ea typeface="+mn-ea"/>
                          <a:cs typeface="+mn-cs"/>
                        </a:rPr>
                        <a:t>Response</a:t>
                      </a:r>
                    </a:p>
                  </a:txBody>
                  <a:tcP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smtClean="0">
                          <a:solidFill>
                            <a:schemeClr val="accent1">
                              <a:lumMod val="50000"/>
                            </a:schemeClr>
                          </a:solidFill>
                          <a:latin typeface="+mn-lt"/>
                          <a:ea typeface="+mn-ea"/>
                          <a:cs typeface="+mn-cs"/>
                        </a:rPr>
                        <a:t>Lee Pitcher,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b="0" kern="1200" dirty="0" smtClean="0">
                          <a:solidFill>
                            <a:schemeClr val="accent1">
                              <a:lumMod val="50000"/>
                            </a:schemeClr>
                          </a:solidFill>
                          <a:latin typeface="+mn-lt"/>
                          <a:ea typeface="+mn-ea"/>
                          <a:cs typeface="+mn-cs"/>
                        </a:rPr>
                        <a:t>Head of Resilience,</a:t>
                      </a:r>
                      <a:r>
                        <a:rPr lang="en-US" sz="2400" b="0" kern="1200" baseline="0" dirty="0" smtClean="0">
                          <a:solidFill>
                            <a:schemeClr val="accent1">
                              <a:lumMod val="50000"/>
                            </a:schemeClr>
                          </a:solidFill>
                          <a:latin typeface="+mn-lt"/>
                          <a:ea typeface="+mn-ea"/>
                          <a:cs typeface="+mn-cs"/>
                        </a:rPr>
                        <a:t> Yorkshire Water</a:t>
                      </a:r>
                      <a:endParaRPr lang="en-US" sz="2400" b="0" kern="1200" dirty="0">
                        <a:solidFill>
                          <a:schemeClr val="accent1">
                            <a:lumMod val="50000"/>
                          </a:schemeClr>
                        </a:solidFill>
                        <a:latin typeface="+mn-lt"/>
                        <a:ea typeface="+mn-ea"/>
                        <a:cs typeface="+mn-cs"/>
                      </a:endParaRPr>
                    </a:p>
                  </a:txBody>
                  <a:tcPr>
                    <a:solidFill>
                      <a:schemeClr val="bg1">
                        <a:lumMod val="95000"/>
                      </a:schemeClr>
                    </a:solidFill>
                  </a:tcPr>
                </a:tc>
                <a:extLst>
                  <a:ext uri="{0D108BD9-81ED-4DB2-BD59-A6C34878D82A}">
                    <a16:rowId xmlns:a16="http://schemas.microsoft.com/office/drawing/2014/main" val="1067167290"/>
                  </a:ext>
                </a:extLst>
              </a:tr>
              <a:tr h="362891">
                <a:tc>
                  <a:txBody>
                    <a:bodyPr/>
                    <a:lstStyle/>
                    <a:p>
                      <a:r>
                        <a:rPr lang="en-GB" sz="2400" b="1" dirty="0">
                          <a:solidFill>
                            <a:schemeClr val="accent1">
                              <a:lumMod val="50000"/>
                            </a:schemeClr>
                          </a:solidFill>
                        </a:rPr>
                        <a:t>12.40</a:t>
                      </a:r>
                      <a:endParaRPr lang="en-GB" sz="2400" b="1" dirty="0">
                        <a:solidFill>
                          <a:schemeClr val="accent1">
                            <a:lumMod val="50000"/>
                          </a:schemeClr>
                        </a:solidFill>
                        <a:latin typeface="Corbel" panose="020B0503020204020204" pitchFamily="34" charset="0"/>
                      </a:endParaRPr>
                    </a:p>
                  </a:txBody>
                  <a:tcPr>
                    <a:solidFill>
                      <a:schemeClr val="bg1">
                        <a:lumMod val="95000"/>
                      </a:schemeClr>
                    </a:solidFill>
                  </a:tcPr>
                </a:tc>
                <a:tc>
                  <a:txBody>
                    <a:bodyPr/>
                    <a:lstStyle/>
                    <a:p>
                      <a:r>
                        <a:rPr lang="en-GB" sz="2400" b="1" dirty="0">
                          <a:solidFill>
                            <a:schemeClr val="accent1">
                              <a:lumMod val="50000"/>
                            </a:schemeClr>
                          </a:solidFill>
                        </a:rPr>
                        <a:t>Q&amp;A and discussion</a:t>
                      </a:r>
                      <a:endParaRPr lang="en-GB" sz="2400" b="1" dirty="0">
                        <a:solidFill>
                          <a:schemeClr val="accent1">
                            <a:lumMod val="50000"/>
                          </a:schemeClr>
                        </a:solidFill>
                        <a:latin typeface="Corbel" panose="020B0503020204020204" pitchFamily="34" charset="0"/>
                      </a:endParaRPr>
                    </a:p>
                  </a:txBody>
                  <a:tcPr>
                    <a:solidFill>
                      <a:schemeClr val="bg1">
                        <a:lumMod val="95000"/>
                      </a:schemeClr>
                    </a:solidFill>
                  </a:tcPr>
                </a:tc>
                <a:tc>
                  <a:txBody>
                    <a:bodyPr/>
                    <a:lstStyle/>
                    <a:p>
                      <a:r>
                        <a:rPr lang="en-GB" sz="2400" b="1" kern="1200" dirty="0">
                          <a:solidFill>
                            <a:schemeClr val="accent1">
                              <a:lumMod val="50000"/>
                            </a:schemeClr>
                          </a:solidFill>
                        </a:rPr>
                        <a:t>Panellists</a:t>
                      </a:r>
                      <a:endParaRPr lang="en-GB" sz="2400" b="1" kern="1200" dirty="0">
                        <a:solidFill>
                          <a:schemeClr val="accent1">
                            <a:lumMod val="50000"/>
                          </a:schemeClr>
                        </a:solidFill>
                        <a:latin typeface="Corbel" panose="020B0503020204020204" pitchFamily="34" charset="0"/>
                        <a:ea typeface="+mn-ea"/>
                        <a:cs typeface="+mn-cs"/>
                      </a:endParaRPr>
                    </a:p>
                  </a:txBody>
                  <a:tcPr>
                    <a:solidFill>
                      <a:schemeClr val="bg1">
                        <a:lumMod val="95000"/>
                      </a:schemeClr>
                    </a:solidFill>
                  </a:tcPr>
                </a:tc>
                <a:extLst>
                  <a:ext uri="{0D108BD9-81ED-4DB2-BD59-A6C34878D82A}">
                    <a16:rowId xmlns:a16="http://schemas.microsoft.com/office/drawing/2014/main" val="3267757230"/>
                  </a:ext>
                </a:extLst>
              </a:tr>
              <a:tr h="362891">
                <a:tc>
                  <a:txBody>
                    <a:bodyPr/>
                    <a:lstStyle/>
                    <a:p>
                      <a:r>
                        <a:rPr lang="en-GB" sz="2400" b="1" dirty="0">
                          <a:solidFill>
                            <a:schemeClr val="accent1">
                              <a:lumMod val="50000"/>
                            </a:schemeClr>
                          </a:solidFill>
                        </a:rPr>
                        <a:t>13.00</a:t>
                      </a:r>
                      <a:endParaRPr lang="en-GB" sz="2400" b="1" dirty="0">
                        <a:solidFill>
                          <a:schemeClr val="accent1">
                            <a:lumMod val="50000"/>
                          </a:schemeClr>
                        </a:solidFill>
                        <a:latin typeface="Corbel" panose="020B0503020204020204" pitchFamily="34" charset="0"/>
                      </a:endParaRPr>
                    </a:p>
                  </a:txBody>
                  <a:tcPr>
                    <a:solidFill>
                      <a:schemeClr val="bg1">
                        <a:lumMod val="95000"/>
                      </a:schemeClr>
                    </a:solidFill>
                  </a:tcPr>
                </a:tc>
                <a:tc>
                  <a:txBody>
                    <a:bodyPr/>
                    <a:lstStyle/>
                    <a:p>
                      <a:r>
                        <a:rPr lang="en-GB" sz="2400" b="1" dirty="0">
                          <a:solidFill>
                            <a:schemeClr val="accent1">
                              <a:lumMod val="50000"/>
                            </a:schemeClr>
                          </a:solidFill>
                        </a:rPr>
                        <a:t>End</a:t>
                      </a:r>
                      <a:endParaRPr lang="en-GB" sz="2400" b="1" dirty="0">
                        <a:solidFill>
                          <a:schemeClr val="accent1">
                            <a:lumMod val="50000"/>
                          </a:schemeClr>
                        </a:solidFill>
                        <a:latin typeface="Corbel" panose="020B0503020204020204" pitchFamily="34" charset="0"/>
                      </a:endParaRPr>
                    </a:p>
                  </a:txBody>
                  <a:tcPr>
                    <a:solidFill>
                      <a:schemeClr val="bg1">
                        <a:lumMod val="95000"/>
                      </a:schemeClr>
                    </a:solidFill>
                  </a:tcPr>
                </a:tc>
                <a:tc>
                  <a:txBody>
                    <a:bodyPr/>
                    <a:lstStyle/>
                    <a:p>
                      <a:endParaRPr lang="en-GB" sz="2400" dirty="0">
                        <a:latin typeface="Corbel" panose="020B0503020204020204" pitchFamily="34" charset="0"/>
                      </a:endParaRPr>
                    </a:p>
                  </a:txBody>
                  <a:tcPr>
                    <a:solidFill>
                      <a:schemeClr val="bg1">
                        <a:lumMod val="95000"/>
                      </a:schemeClr>
                    </a:solidFill>
                  </a:tcPr>
                </a:tc>
                <a:extLst>
                  <a:ext uri="{0D108BD9-81ED-4DB2-BD59-A6C34878D82A}">
                    <a16:rowId xmlns:a16="http://schemas.microsoft.com/office/drawing/2014/main" val="780223787"/>
                  </a:ext>
                </a:extLst>
              </a:tr>
            </a:tbl>
          </a:graphicData>
        </a:graphic>
      </p:graphicFrame>
      <p:sp>
        <p:nvSpPr>
          <p:cNvPr id="14" name="TextBox 13">
            <a:extLst>
              <a:ext uri="{FF2B5EF4-FFF2-40B4-BE49-F238E27FC236}">
                <a16:creationId xmlns:a16="http://schemas.microsoft.com/office/drawing/2014/main" id="{86F27498-C361-4A65-B3F4-A189A97BBCA7}"/>
              </a:ext>
            </a:extLst>
          </p:cNvPr>
          <p:cNvSpPr txBox="1"/>
          <p:nvPr/>
        </p:nvSpPr>
        <p:spPr>
          <a:xfrm>
            <a:off x="196948" y="6297859"/>
            <a:ext cx="6383660"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chemeClr val="accent1">
                    <a:lumMod val="50000"/>
                  </a:schemeClr>
                </a:solidFill>
                <a:effectLst/>
                <a:uLnTx/>
                <a:uFillTx/>
                <a:latin typeface="Corbel" panose="020B0503020204020204"/>
                <a:ea typeface="+mn-ea"/>
                <a:cs typeface="+mn-cs"/>
              </a:rPr>
              <a:t>Website: </a:t>
            </a:r>
            <a:r>
              <a:rPr kumimoji="0" lang="en-GB" sz="2400" b="0" i="0" u="none" strike="noStrike" kern="1200" cap="none" spc="0" normalizeH="0" baseline="0" noProof="0" dirty="0">
                <a:ln>
                  <a:noFill/>
                </a:ln>
                <a:solidFill>
                  <a:srgbClr val="0070C0"/>
                </a:solidFill>
                <a:effectLst/>
                <a:uLnTx/>
                <a:uFillTx/>
                <a:latin typeface="Corbel" panose="020B0503020204020204"/>
                <a:ea typeface="+mn-ea"/>
                <a:cs typeface="+mn-cs"/>
              </a:rPr>
              <a:t>https://www.ukclimateresilience.org/</a:t>
            </a:r>
          </a:p>
        </p:txBody>
      </p:sp>
    </p:spTree>
    <p:extLst>
      <p:ext uri="{BB962C8B-B14F-4D97-AF65-F5344CB8AC3E}">
        <p14:creationId xmlns:p14="http://schemas.microsoft.com/office/powerpoint/2010/main" val="372659338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F6EF1-1BE4-C94F-B247-E23318E675F2}"/>
              </a:ext>
            </a:extLst>
          </p:cNvPr>
          <p:cNvSpPr>
            <a:spLocks noGrp="1"/>
          </p:cNvSpPr>
          <p:nvPr>
            <p:ph type="title"/>
          </p:nvPr>
        </p:nvSpPr>
        <p:spPr>
          <a:xfrm>
            <a:off x="609601" y="424105"/>
            <a:ext cx="6347471" cy="993533"/>
          </a:xfrm>
        </p:spPr>
        <p:txBody>
          <a:bodyPr/>
          <a:lstStyle/>
          <a:p>
            <a:r>
              <a:rPr lang="en-GB" b="1" dirty="0"/>
              <a:t>Two case</a:t>
            </a:r>
            <a:r>
              <a:rPr lang="en-GB" dirty="0"/>
              <a:t> </a:t>
            </a:r>
            <a:r>
              <a:rPr lang="en-GB" b="1" dirty="0"/>
              <a:t>localities</a:t>
            </a:r>
          </a:p>
        </p:txBody>
      </p:sp>
      <p:sp>
        <p:nvSpPr>
          <p:cNvPr id="3" name="Content Placeholder 2">
            <a:extLst>
              <a:ext uri="{FF2B5EF4-FFF2-40B4-BE49-F238E27FC236}">
                <a16:creationId xmlns:a16="http://schemas.microsoft.com/office/drawing/2014/main" id="{2E2A84CF-9A56-F24D-AE66-1E9C3DD8FEF4}"/>
              </a:ext>
            </a:extLst>
          </p:cNvPr>
          <p:cNvSpPr>
            <a:spLocks noGrp="1"/>
          </p:cNvSpPr>
          <p:nvPr>
            <p:ph idx="1"/>
          </p:nvPr>
        </p:nvSpPr>
        <p:spPr>
          <a:xfrm>
            <a:off x="1133629" y="1766746"/>
            <a:ext cx="3636817" cy="4225230"/>
          </a:xfrm>
        </p:spPr>
        <p:txBody>
          <a:bodyPr>
            <a:normAutofit/>
          </a:bodyPr>
          <a:lstStyle/>
          <a:p>
            <a:r>
              <a:rPr lang="en-GB" dirty="0"/>
              <a:t>Both subject to flooding in 2007</a:t>
            </a:r>
          </a:p>
          <a:p>
            <a:r>
              <a:rPr lang="en-GB" dirty="0"/>
              <a:t>Contrasting socio-economic status: </a:t>
            </a:r>
            <a:r>
              <a:rPr lang="en-GB" sz="2400" dirty="0" err="1"/>
              <a:t>Derringham</a:t>
            </a:r>
            <a:r>
              <a:rPr lang="en-GB" sz="2400" dirty="0"/>
              <a:t> – 5% most deprived, </a:t>
            </a:r>
            <a:r>
              <a:rPr lang="en-GB" sz="2400" dirty="0" err="1"/>
              <a:t>Bilton</a:t>
            </a:r>
            <a:r>
              <a:rPr lang="en-GB" sz="2400" dirty="0"/>
              <a:t>, 40% least deprived</a:t>
            </a:r>
          </a:p>
        </p:txBody>
      </p:sp>
      <p:grpSp>
        <p:nvGrpSpPr>
          <p:cNvPr id="4" name="Group 3">
            <a:extLst>
              <a:ext uri="{FF2B5EF4-FFF2-40B4-BE49-F238E27FC236}">
                <a16:creationId xmlns:a16="http://schemas.microsoft.com/office/drawing/2014/main" id="{93D1027E-390B-5348-8048-2F89B7ADE962}"/>
              </a:ext>
            </a:extLst>
          </p:cNvPr>
          <p:cNvGrpSpPr/>
          <p:nvPr/>
        </p:nvGrpSpPr>
        <p:grpSpPr>
          <a:xfrm>
            <a:off x="5600090" y="1324828"/>
            <a:ext cx="5641179" cy="5109067"/>
            <a:chOff x="6052457" y="1098818"/>
            <a:chExt cx="5793488" cy="4757627"/>
          </a:xfrm>
        </p:grpSpPr>
        <p:pic>
          <p:nvPicPr>
            <p:cNvPr id="5" name="Picture 4">
              <a:extLst>
                <a:ext uri="{FF2B5EF4-FFF2-40B4-BE49-F238E27FC236}">
                  <a16:creationId xmlns:a16="http://schemas.microsoft.com/office/drawing/2014/main" id="{0D460D28-5CCA-9144-B71E-4D85639C379B}"/>
                </a:ext>
              </a:extLst>
            </p:cNvPr>
            <p:cNvPicPr>
              <a:picLocks noChangeAspect="1"/>
            </p:cNvPicPr>
            <p:nvPr/>
          </p:nvPicPr>
          <p:blipFill>
            <a:blip r:embed="rId3"/>
            <a:stretch>
              <a:fillRect/>
            </a:stretch>
          </p:blipFill>
          <p:spPr>
            <a:xfrm>
              <a:off x="6052457" y="1098818"/>
              <a:ext cx="5793488" cy="4757627"/>
            </a:xfrm>
            <a:prstGeom prst="rect">
              <a:avLst/>
            </a:prstGeom>
          </p:spPr>
        </p:pic>
        <p:sp>
          <p:nvSpPr>
            <p:cNvPr id="6" name="Oval 5">
              <a:extLst>
                <a:ext uri="{FF2B5EF4-FFF2-40B4-BE49-F238E27FC236}">
                  <a16:creationId xmlns:a16="http://schemas.microsoft.com/office/drawing/2014/main" id="{F49962F3-0554-2447-8471-D077763876A6}"/>
                </a:ext>
              </a:extLst>
            </p:cNvPr>
            <p:cNvSpPr/>
            <p:nvPr/>
          </p:nvSpPr>
          <p:spPr>
            <a:xfrm>
              <a:off x="10876315" y="2511637"/>
              <a:ext cx="969630" cy="965994"/>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Calibri"/>
                <a:ea typeface="+mn-ea"/>
                <a:cs typeface="+mn-cs"/>
              </a:endParaRPr>
            </a:p>
          </p:txBody>
        </p:sp>
        <p:sp>
          <p:nvSpPr>
            <p:cNvPr id="7" name="Oval 6">
              <a:extLst>
                <a:ext uri="{FF2B5EF4-FFF2-40B4-BE49-F238E27FC236}">
                  <a16:creationId xmlns:a16="http://schemas.microsoft.com/office/drawing/2014/main" id="{45EA40C6-353B-7246-A269-C7B3E3AC0996}"/>
                </a:ext>
              </a:extLst>
            </p:cNvPr>
            <p:cNvSpPr/>
            <p:nvPr/>
          </p:nvSpPr>
          <p:spPr>
            <a:xfrm>
              <a:off x="7612342" y="3827120"/>
              <a:ext cx="969630" cy="965994"/>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Calibri"/>
                <a:ea typeface="+mn-ea"/>
                <a:cs typeface="+mn-cs"/>
              </a:endParaRPr>
            </a:p>
          </p:txBody>
        </p:sp>
        <p:sp>
          <p:nvSpPr>
            <p:cNvPr id="8" name="TextBox 7">
              <a:extLst>
                <a:ext uri="{FF2B5EF4-FFF2-40B4-BE49-F238E27FC236}">
                  <a16:creationId xmlns:a16="http://schemas.microsoft.com/office/drawing/2014/main" id="{20FE1461-B6FD-944A-8E5E-A11D2932ACDB}"/>
                </a:ext>
              </a:extLst>
            </p:cNvPr>
            <p:cNvSpPr txBox="1"/>
            <p:nvPr/>
          </p:nvSpPr>
          <p:spPr>
            <a:xfrm>
              <a:off x="10435645" y="2214796"/>
              <a:ext cx="1222464" cy="487229"/>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141313"/>
                  </a:solidFill>
                  <a:effectLst/>
                  <a:uLnTx/>
                  <a:uFillTx/>
                  <a:latin typeface="Calibri"/>
                  <a:ea typeface="+mn-ea"/>
                  <a:cs typeface="+mn-cs"/>
                </a:rPr>
                <a:t>Bilton</a:t>
              </a:r>
              <a:endParaRPr kumimoji="0" lang="en-GB" sz="2800" b="0" i="0" u="none" strike="noStrike" kern="1200" cap="none" spc="0" normalizeH="0" baseline="0" noProof="0" dirty="0">
                <a:ln>
                  <a:noFill/>
                </a:ln>
                <a:solidFill>
                  <a:srgbClr val="141313"/>
                </a:solidFill>
                <a:effectLst/>
                <a:uLnTx/>
                <a:uFillTx/>
                <a:latin typeface="Calibri"/>
                <a:ea typeface="+mn-ea"/>
                <a:cs typeface="+mn-cs"/>
              </a:endParaRPr>
            </a:p>
          </p:txBody>
        </p:sp>
        <p:sp>
          <p:nvSpPr>
            <p:cNvPr id="9" name="TextBox 8">
              <a:extLst>
                <a:ext uri="{FF2B5EF4-FFF2-40B4-BE49-F238E27FC236}">
                  <a16:creationId xmlns:a16="http://schemas.microsoft.com/office/drawing/2014/main" id="{4CC3B6DC-0030-444E-86FD-729EDA4CF794}"/>
                </a:ext>
              </a:extLst>
            </p:cNvPr>
            <p:cNvSpPr txBox="1"/>
            <p:nvPr/>
          </p:nvSpPr>
          <p:spPr>
            <a:xfrm>
              <a:off x="6854022" y="3477631"/>
              <a:ext cx="1918504" cy="429908"/>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41313"/>
                  </a:solidFill>
                  <a:effectLst/>
                  <a:uLnTx/>
                  <a:uFillTx/>
                  <a:latin typeface="Calibri"/>
                  <a:ea typeface="+mn-ea"/>
                  <a:cs typeface="+mn-cs"/>
                </a:rPr>
                <a:t>Derringham</a:t>
              </a:r>
              <a:endParaRPr kumimoji="0" lang="en-GB" sz="2400" b="0" i="0" u="none" strike="noStrike" kern="1200" cap="none" spc="0" normalizeH="0" baseline="0" noProof="0" dirty="0">
                <a:ln>
                  <a:noFill/>
                </a:ln>
                <a:solidFill>
                  <a:srgbClr val="141313"/>
                </a:solidFill>
                <a:effectLst/>
                <a:uLnTx/>
                <a:uFillTx/>
                <a:latin typeface="Calibri"/>
                <a:ea typeface="+mn-ea"/>
                <a:cs typeface="+mn-cs"/>
              </a:endParaRPr>
            </a:p>
          </p:txBody>
        </p:sp>
      </p:grpSp>
    </p:spTree>
    <p:extLst>
      <p:ext uri="{BB962C8B-B14F-4D97-AF65-F5344CB8AC3E}">
        <p14:creationId xmlns:p14="http://schemas.microsoft.com/office/powerpoint/2010/main" val="30497282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596CFA-29C9-F148-B09F-EE8299A52672}"/>
              </a:ext>
            </a:extLst>
          </p:cNvPr>
          <p:cNvSpPr>
            <a:spLocks noGrp="1"/>
          </p:cNvSpPr>
          <p:nvPr>
            <p:ph type="title"/>
          </p:nvPr>
        </p:nvSpPr>
        <p:spPr>
          <a:xfrm>
            <a:off x="609601" y="424105"/>
            <a:ext cx="10972799" cy="993533"/>
          </a:xfrm>
        </p:spPr>
        <p:txBody>
          <a:bodyPr anchor="ctr">
            <a:normAutofit/>
          </a:bodyPr>
          <a:lstStyle/>
          <a:p>
            <a:r>
              <a:rPr lang="en-GB" b="1" dirty="0"/>
              <a:t>Action research – feasibility study</a:t>
            </a:r>
            <a:endParaRPr lang="en-GB" b="1"/>
          </a:p>
        </p:txBody>
      </p:sp>
      <p:pic>
        <p:nvPicPr>
          <p:cNvPr id="12" name="Picture 11">
            <a:extLst>
              <a:ext uri="{FF2B5EF4-FFF2-40B4-BE49-F238E27FC236}">
                <a16:creationId xmlns:a16="http://schemas.microsoft.com/office/drawing/2014/main" id="{D53928D2-B7BA-284C-9CC9-6110A00C0C7C}"/>
              </a:ext>
            </a:extLst>
          </p:cNvPr>
          <p:cNvPicPr>
            <a:picLocks noChangeAspect="1"/>
          </p:cNvPicPr>
          <p:nvPr/>
        </p:nvPicPr>
        <p:blipFill rotWithShape="1">
          <a:blip r:embed="rId3"/>
          <a:srcRect t="22574" r="1" b="21323"/>
          <a:stretch/>
        </p:blipFill>
        <p:spPr>
          <a:xfrm>
            <a:off x="609600" y="1600201"/>
            <a:ext cx="5384800" cy="4525963"/>
          </a:xfrm>
          <a:prstGeom prst="rect">
            <a:avLst/>
          </a:prstGeom>
          <a:noFill/>
        </p:spPr>
      </p:pic>
      <p:sp>
        <p:nvSpPr>
          <p:cNvPr id="3" name="Content Placeholder 2">
            <a:extLst>
              <a:ext uri="{FF2B5EF4-FFF2-40B4-BE49-F238E27FC236}">
                <a16:creationId xmlns:a16="http://schemas.microsoft.com/office/drawing/2014/main" id="{04EF4666-6BF6-2746-AD74-90D4C0721B2F}"/>
              </a:ext>
            </a:extLst>
          </p:cNvPr>
          <p:cNvSpPr>
            <a:spLocks noGrp="1"/>
          </p:cNvSpPr>
          <p:nvPr>
            <p:ph sz="half" idx="2"/>
          </p:nvPr>
        </p:nvSpPr>
        <p:spPr>
          <a:xfrm>
            <a:off x="6197600" y="1600201"/>
            <a:ext cx="5384800" cy="4525963"/>
          </a:xfrm>
        </p:spPr>
        <p:txBody>
          <a:bodyPr>
            <a:normAutofit/>
          </a:bodyPr>
          <a:lstStyle/>
          <a:p>
            <a:pPr marL="0" indent="0">
              <a:buNone/>
            </a:pPr>
            <a:r>
              <a:rPr lang="en-GB" sz="2600" dirty="0"/>
              <a:t>Action research = learning by doing</a:t>
            </a:r>
          </a:p>
          <a:p>
            <a:r>
              <a:rPr lang="en-GB" sz="2600" dirty="0"/>
              <a:t>Attended community events, </a:t>
            </a:r>
          </a:p>
          <a:p>
            <a:r>
              <a:rPr lang="en-GB" sz="2600" dirty="0"/>
              <a:t>32 interviews with publics and LWW</a:t>
            </a:r>
          </a:p>
          <a:p>
            <a:r>
              <a:rPr lang="en-GB" sz="2600" dirty="0"/>
              <a:t>Modelling runoff reductions.</a:t>
            </a:r>
          </a:p>
          <a:p>
            <a:r>
              <a:rPr lang="en-GB" sz="2600" dirty="0"/>
              <a:t>Disseminating interim findings locally and to LWW board.</a:t>
            </a:r>
          </a:p>
          <a:p>
            <a:endParaRPr lang="en-GB" sz="2600" dirty="0"/>
          </a:p>
        </p:txBody>
      </p:sp>
    </p:spTree>
    <p:extLst>
      <p:ext uri="{BB962C8B-B14F-4D97-AF65-F5344CB8AC3E}">
        <p14:creationId xmlns:p14="http://schemas.microsoft.com/office/powerpoint/2010/main" val="8928807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FD8BD5-B747-1E48-AE57-86C44F9A5C57}"/>
              </a:ext>
            </a:extLst>
          </p:cNvPr>
          <p:cNvSpPr>
            <a:spLocks noGrp="1"/>
          </p:cNvSpPr>
          <p:nvPr>
            <p:ph type="title"/>
          </p:nvPr>
        </p:nvSpPr>
        <p:spPr>
          <a:xfrm>
            <a:off x="1979561" y="2061369"/>
            <a:ext cx="8232879" cy="2735263"/>
          </a:xfrm>
        </p:spPr>
        <p:txBody>
          <a:bodyPr>
            <a:normAutofit fontScale="90000"/>
          </a:bodyPr>
          <a:lstStyle/>
          <a:p>
            <a:r>
              <a:rPr lang="en-GB" dirty="0"/>
              <a:t>Findings: </a:t>
            </a:r>
            <a:r>
              <a:rPr lang="en-GB" dirty="0">
                <a:effectLst/>
                <a:latin typeface="Calibri" panose="020F0502020204030204" pitchFamily="34" charset="0"/>
                <a:ea typeface="Calibri" panose="020F0502020204030204" pitchFamily="34" charset="0"/>
              </a:rPr>
              <a:t>Is there potential for widespread uptake of </a:t>
            </a:r>
            <a:r>
              <a:rPr lang="en-GB" dirty="0" err="1">
                <a:effectLst/>
                <a:latin typeface="Calibri" panose="020F0502020204030204" pitchFamily="34" charset="0"/>
                <a:ea typeface="Calibri" panose="020F0502020204030204" pitchFamily="34" charset="0"/>
              </a:rPr>
              <a:t>raintanks</a:t>
            </a:r>
            <a:r>
              <a:rPr lang="en-GB" dirty="0">
                <a:effectLst/>
                <a:latin typeface="Calibri" panose="020F0502020204030204" pitchFamily="34" charset="0"/>
                <a:ea typeface="Calibri" panose="020F0502020204030204" pitchFamily="34" charset="0"/>
              </a:rPr>
              <a:t> and what would be needed in a </a:t>
            </a:r>
            <a:r>
              <a:rPr lang="en-GB" dirty="0" err="1">
                <a:effectLst/>
                <a:latin typeface="Calibri" panose="020F0502020204030204" pitchFamily="34" charset="0"/>
                <a:ea typeface="Calibri" panose="020F0502020204030204" pitchFamily="34" charset="0"/>
              </a:rPr>
              <a:t>raintank</a:t>
            </a:r>
            <a:r>
              <a:rPr lang="en-GB" dirty="0">
                <a:effectLst/>
                <a:latin typeface="Calibri" panose="020F0502020204030204" pitchFamily="34" charset="0"/>
                <a:ea typeface="Calibri" panose="020F0502020204030204" pitchFamily="34" charset="0"/>
              </a:rPr>
              <a:t> promotion programme to maximise uptake? </a:t>
            </a:r>
            <a:br>
              <a:rPr lang="en-GB" dirty="0">
                <a:effectLst/>
                <a:latin typeface="Calibri" panose="020F0502020204030204" pitchFamily="34" charset="0"/>
                <a:ea typeface="Calibri" panose="020F0502020204030204" pitchFamily="34" charset="0"/>
              </a:rPr>
            </a:br>
            <a:r>
              <a:rPr lang="en-GB" dirty="0">
                <a:effectLst/>
                <a:latin typeface="Calibri" panose="020F0502020204030204" pitchFamily="34" charset="0"/>
                <a:ea typeface="Calibri" panose="020F0502020204030204" pitchFamily="34" charset="0"/>
              </a:rPr>
              <a:t/>
            </a:r>
            <a:br>
              <a:rPr lang="en-GB" dirty="0">
                <a:effectLst/>
                <a:latin typeface="Calibri" panose="020F0502020204030204" pitchFamily="34" charset="0"/>
                <a:ea typeface="Calibri" panose="020F0502020204030204" pitchFamily="34" charset="0"/>
              </a:rPr>
            </a:br>
            <a:endParaRPr lang="en-GB" dirty="0"/>
          </a:p>
        </p:txBody>
      </p:sp>
    </p:spTree>
    <p:extLst>
      <p:ext uri="{BB962C8B-B14F-4D97-AF65-F5344CB8AC3E}">
        <p14:creationId xmlns:p14="http://schemas.microsoft.com/office/powerpoint/2010/main" val="37253213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Residents told us they were …</a:t>
            </a:r>
            <a:endParaRPr lang="en-GB" b="1" dirty="0"/>
          </a:p>
        </p:txBody>
      </p:sp>
      <p:sp>
        <p:nvSpPr>
          <p:cNvPr id="3" name="Content Placeholder 2"/>
          <p:cNvSpPr>
            <a:spLocks noGrp="1"/>
          </p:cNvSpPr>
          <p:nvPr>
            <p:ph idx="1"/>
          </p:nvPr>
        </p:nvSpPr>
        <p:spPr>
          <a:xfrm>
            <a:off x="1105787" y="1600202"/>
            <a:ext cx="9105014" cy="2000249"/>
          </a:xfrm>
        </p:spPr>
        <p:txBody>
          <a:bodyPr>
            <a:normAutofit/>
          </a:bodyPr>
          <a:lstStyle/>
          <a:p>
            <a:r>
              <a:rPr lang="en-US" dirty="0"/>
              <a:t>Positive about a rain tank project.</a:t>
            </a:r>
          </a:p>
          <a:p>
            <a:r>
              <a:rPr lang="en-US" dirty="0"/>
              <a:t>Surprised they could contribute to FRM</a:t>
            </a:r>
          </a:p>
          <a:p>
            <a:r>
              <a:rPr lang="en-US" dirty="0"/>
              <a:t>Impressed with the idea of a tank planter</a:t>
            </a:r>
          </a:p>
          <a:p>
            <a:endParaRPr lang="en-GB" dirty="0"/>
          </a:p>
        </p:txBody>
      </p:sp>
      <p:sp>
        <p:nvSpPr>
          <p:cNvPr id="4" name="Content Placeholder 2"/>
          <p:cNvSpPr txBox="1">
            <a:spLocks/>
          </p:cNvSpPr>
          <p:nvPr/>
        </p:nvSpPr>
        <p:spPr>
          <a:xfrm>
            <a:off x="1105787" y="3328988"/>
            <a:ext cx="4661601" cy="2157412"/>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b="0" i="0" kern="1200">
                <a:solidFill>
                  <a:schemeClr val="tx1"/>
                </a:solidFill>
                <a:latin typeface="Futura Book"/>
                <a:ea typeface="+mn-ea"/>
                <a:cs typeface="Futura Book"/>
              </a:defRPr>
            </a:lvl1pPr>
            <a:lvl2pPr marL="742950" indent="-285750" algn="l" defTabSz="457200" rtl="0" eaLnBrk="1" latinLnBrk="0" hangingPunct="1">
              <a:spcBef>
                <a:spcPct val="20000"/>
              </a:spcBef>
              <a:buFont typeface="Arial"/>
              <a:buChar char="–"/>
              <a:defRPr sz="2800" b="0" i="0" kern="1200">
                <a:solidFill>
                  <a:schemeClr val="tx1"/>
                </a:solidFill>
                <a:latin typeface="Futura Book"/>
                <a:ea typeface="+mn-ea"/>
                <a:cs typeface="Futura Book"/>
              </a:defRPr>
            </a:lvl2pPr>
            <a:lvl3pPr marL="1143000" indent="-228600" algn="l" defTabSz="457200" rtl="0" eaLnBrk="1" latinLnBrk="0" hangingPunct="1">
              <a:spcBef>
                <a:spcPct val="20000"/>
              </a:spcBef>
              <a:buFont typeface="Arial"/>
              <a:buChar char="•"/>
              <a:defRPr sz="2400" b="0" i="0" kern="1200">
                <a:solidFill>
                  <a:schemeClr val="tx1"/>
                </a:solidFill>
                <a:latin typeface="Futura Book"/>
                <a:ea typeface="+mn-ea"/>
                <a:cs typeface="Futura Book"/>
              </a:defRPr>
            </a:lvl3pPr>
            <a:lvl4pPr marL="1600200" indent="-228600" algn="l" defTabSz="457200" rtl="0" eaLnBrk="1" latinLnBrk="0" hangingPunct="1">
              <a:spcBef>
                <a:spcPct val="20000"/>
              </a:spcBef>
              <a:buFont typeface="Arial"/>
              <a:buChar char="–"/>
              <a:defRPr sz="2000" b="0" i="0" kern="1200">
                <a:solidFill>
                  <a:schemeClr val="tx1"/>
                </a:solidFill>
                <a:latin typeface="Futura Book"/>
                <a:ea typeface="+mn-ea"/>
                <a:cs typeface="Futura Book"/>
              </a:defRPr>
            </a:lvl4pPr>
            <a:lvl5pPr marL="2057400" indent="-228600" algn="l" defTabSz="457200" rtl="0" eaLnBrk="1" latinLnBrk="0" hangingPunct="1">
              <a:spcBef>
                <a:spcPct val="20000"/>
              </a:spcBef>
              <a:buFont typeface="Arial"/>
              <a:buChar char="»"/>
              <a:defRPr sz="2000" b="0" i="0" kern="1200">
                <a:solidFill>
                  <a:schemeClr val="tx1"/>
                </a:solidFill>
                <a:latin typeface="Futura Book"/>
                <a:ea typeface="+mn-ea"/>
                <a:cs typeface="Futura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3200" b="0" i="0" u="none" strike="noStrike" kern="1200" cap="none" spc="0" normalizeH="0" baseline="0" noProof="0" dirty="0">
                <a:ln>
                  <a:noFill/>
                </a:ln>
                <a:solidFill>
                  <a:srgbClr val="141313"/>
                </a:solidFill>
                <a:effectLst/>
                <a:uLnTx/>
                <a:uFillTx/>
                <a:latin typeface="Futura Book"/>
                <a:ea typeface="+mn-ea"/>
              </a:rPr>
              <a:t>Concerned about:</a:t>
            </a: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r>
              <a:rPr kumimoji="0" lang="en-US" sz="2800" b="0" i="0" u="none" strike="noStrike" kern="1200" cap="none" spc="0" normalizeH="0" baseline="0" noProof="0" dirty="0">
                <a:ln>
                  <a:noFill/>
                </a:ln>
                <a:solidFill>
                  <a:srgbClr val="141313"/>
                </a:solidFill>
                <a:effectLst/>
                <a:uLnTx/>
                <a:uFillTx/>
                <a:latin typeface="Futura Book"/>
                <a:ea typeface="+mn-ea"/>
              </a:rPr>
              <a:t>Getting others on board</a:t>
            </a: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r>
              <a:rPr kumimoji="0" lang="en-US" sz="2800" b="0" i="0" u="none" strike="noStrike" kern="1200" cap="none" spc="0" normalizeH="0" baseline="0" noProof="0" dirty="0">
                <a:ln>
                  <a:noFill/>
                </a:ln>
                <a:solidFill>
                  <a:srgbClr val="141313"/>
                </a:solidFill>
                <a:effectLst/>
                <a:uLnTx/>
                <a:uFillTx/>
                <a:latin typeface="Futura Book"/>
                <a:ea typeface="+mn-ea"/>
              </a:rPr>
              <a:t>Top down support</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GB" sz="3200" b="0" i="0" u="none" strike="noStrike" kern="1200" cap="none" spc="0" normalizeH="0" baseline="0" noProof="0" dirty="0">
              <a:ln>
                <a:noFill/>
              </a:ln>
              <a:solidFill>
                <a:srgbClr val="141313"/>
              </a:solidFill>
              <a:effectLst/>
              <a:uLnTx/>
              <a:uFillTx/>
              <a:latin typeface="Futura Book"/>
              <a:ea typeface="+mn-ea"/>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81687" y="3407392"/>
            <a:ext cx="5204525" cy="3210757"/>
          </a:xfrm>
          <a:prstGeom prst="rect">
            <a:avLst/>
          </a:prstGeom>
        </p:spPr>
      </p:pic>
    </p:spTree>
    <p:extLst>
      <p:ext uri="{BB962C8B-B14F-4D97-AF65-F5344CB8AC3E}">
        <p14:creationId xmlns:p14="http://schemas.microsoft.com/office/powerpoint/2010/main" val="13191823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2" y="424105"/>
            <a:ext cx="6167716" cy="1533983"/>
          </a:xfrm>
        </p:spPr>
        <p:txBody>
          <a:bodyPr>
            <a:normAutofit/>
          </a:bodyPr>
          <a:lstStyle/>
          <a:p>
            <a:pPr algn="l"/>
            <a:r>
              <a:rPr lang="en-US" sz="3600" b="1" dirty="0"/>
              <a:t>… that </a:t>
            </a:r>
            <a:r>
              <a:rPr lang="en-US" sz="3600" b="1" dirty="0" err="1"/>
              <a:t>raintank</a:t>
            </a:r>
            <a:r>
              <a:rPr lang="en-US" sz="3600" b="1" dirty="0"/>
              <a:t> promotion would need:</a:t>
            </a:r>
            <a:endParaRPr lang="en-GB" sz="3600" b="1" dirty="0"/>
          </a:p>
        </p:txBody>
      </p:sp>
      <p:sp>
        <p:nvSpPr>
          <p:cNvPr id="3" name="Content Placeholder 2"/>
          <p:cNvSpPr>
            <a:spLocks noGrp="1"/>
          </p:cNvSpPr>
          <p:nvPr>
            <p:ph idx="1"/>
          </p:nvPr>
        </p:nvSpPr>
        <p:spPr>
          <a:xfrm>
            <a:off x="893134" y="1958087"/>
            <a:ext cx="5884184" cy="4475807"/>
          </a:xfrm>
        </p:spPr>
        <p:txBody>
          <a:bodyPr>
            <a:noAutofit/>
          </a:bodyPr>
          <a:lstStyle/>
          <a:p>
            <a:r>
              <a:rPr lang="en-US" sz="2800" dirty="0"/>
              <a:t>Free </a:t>
            </a:r>
            <a:r>
              <a:rPr lang="en-US" sz="2800" dirty="0" err="1"/>
              <a:t>raintanks</a:t>
            </a:r>
            <a:r>
              <a:rPr lang="en-US" sz="2800" dirty="0"/>
              <a:t> under owner control</a:t>
            </a:r>
          </a:p>
          <a:p>
            <a:r>
              <a:rPr lang="en-US" sz="2800" dirty="0"/>
              <a:t>Additional </a:t>
            </a:r>
            <a:r>
              <a:rPr lang="en-US" sz="2800" dirty="0" err="1"/>
              <a:t>raintanks</a:t>
            </a:r>
            <a:r>
              <a:rPr lang="en-US" sz="2800" dirty="0"/>
              <a:t> &amp; </a:t>
            </a:r>
            <a:r>
              <a:rPr lang="en-US" sz="2800" dirty="0" err="1"/>
              <a:t>SuDS</a:t>
            </a:r>
            <a:r>
              <a:rPr lang="en-US" sz="2800" dirty="0"/>
              <a:t> fitted in public spaces </a:t>
            </a:r>
          </a:p>
          <a:p>
            <a:r>
              <a:rPr lang="en-US" sz="2800" dirty="0"/>
              <a:t>Engage communities through:</a:t>
            </a:r>
          </a:p>
          <a:p>
            <a:pPr lvl="1"/>
            <a:r>
              <a:rPr lang="en-US" dirty="0"/>
              <a:t>Face to face conversations</a:t>
            </a:r>
          </a:p>
          <a:p>
            <a:pPr lvl="1"/>
            <a:r>
              <a:rPr lang="en-US" dirty="0"/>
              <a:t>Community groups, local events and collective activity</a:t>
            </a:r>
            <a:endParaRPr lang="en-GB" dirty="0"/>
          </a:p>
        </p:txBody>
      </p:sp>
      <p:pic>
        <p:nvPicPr>
          <p:cNvPr id="5" name="Picture 4" descr="A picture containing person, outdoor&#10;&#10;Description automatically generated">
            <a:extLst>
              <a:ext uri="{FF2B5EF4-FFF2-40B4-BE49-F238E27FC236}">
                <a16:creationId xmlns:a16="http://schemas.microsoft.com/office/drawing/2014/main" id="{E83B48F1-486C-D446-AC3D-F962631931CB}"/>
              </a:ext>
            </a:extLst>
          </p:cNvPr>
          <p:cNvPicPr>
            <a:picLocks noChangeAspect="1"/>
          </p:cNvPicPr>
          <p:nvPr/>
        </p:nvPicPr>
        <p:blipFill>
          <a:blip r:embed="rId3"/>
          <a:stretch>
            <a:fillRect/>
          </a:stretch>
        </p:blipFill>
        <p:spPr>
          <a:xfrm>
            <a:off x="7086575" y="424105"/>
            <a:ext cx="4212290" cy="2808193"/>
          </a:xfrm>
          <a:prstGeom prst="rect">
            <a:avLst/>
          </a:prstGeom>
        </p:spPr>
      </p:pic>
      <p:pic>
        <p:nvPicPr>
          <p:cNvPr id="4" name="Picture 3">
            <a:extLst>
              <a:ext uri="{FF2B5EF4-FFF2-40B4-BE49-F238E27FC236}">
                <a16:creationId xmlns:a16="http://schemas.microsoft.com/office/drawing/2014/main" id="{2C6FF4AD-5957-A140-B42C-77CEA22D963D}"/>
              </a:ext>
            </a:extLst>
          </p:cNvPr>
          <p:cNvPicPr>
            <a:picLocks noChangeAspect="1"/>
          </p:cNvPicPr>
          <p:nvPr/>
        </p:nvPicPr>
        <p:blipFill>
          <a:blip r:embed="rId4"/>
          <a:stretch>
            <a:fillRect/>
          </a:stretch>
        </p:blipFill>
        <p:spPr>
          <a:xfrm>
            <a:off x="7086576" y="3625702"/>
            <a:ext cx="4212290" cy="2808193"/>
          </a:xfrm>
          <a:prstGeom prst="rect">
            <a:avLst/>
          </a:prstGeom>
        </p:spPr>
      </p:pic>
    </p:spTree>
    <p:extLst>
      <p:ext uri="{BB962C8B-B14F-4D97-AF65-F5344CB8AC3E}">
        <p14:creationId xmlns:p14="http://schemas.microsoft.com/office/powerpoint/2010/main" val="28032225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FD8BD5-B747-1E48-AE57-86C44F9A5C57}"/>
              </a:ext>
            </a:extLst>
          </p:cNvPr>
          <p:cNvSpPr>
            <a:spLocks noGrp="1"/>
          </p:cNvSpPr>
          <p:nvPr>
            <p:ph type="title"/>
          </p:nvPr>
        </p:nvSpPr>
        <p:spPr>
          <a:xfrm>
            <a:off x="1979561" y="2541588"/>
            <a:ext cx="8232879" cy="1774825"/>
          </a:xfrm>
        </p:spPr>
        <p:txBody>
          <a:bodyPr>
            <a:normAutofit fontScale="90000"/>
          </a:bodyPr>
          <a:lstStyle/>
          <a:p>
            <a:r>
              <a:rPr lang="en-GB" dirty="0"/>
              <a:t>Findings: </a:t>
            </a:r>
            <a:r>
              <a:rPr lang="en-GB" dirty="0">
                <a:effectLst/>
                <a:latin typeface="Calibri" panose="020F0502020204030204" pitchFamily="34" charset="0"/>
                <a:ea typeface="Calibri" panose="020F0502020204030204" pitchFamily="34" charset="0"/>
              </a:rPr>
              <a:t>What sorts of </a:t>
            </a:r>
            <a:r>
              <a:rPr lang="en-GB" dirty="0" err="1">
                <a:effectLst/>
                <a:latin typeface="Calibri" panose="020F0502020204030204" pitchFamily="34" charset="0"/>
                <a:ea typeface="Calibri" panose="020F0502020204030204" pitchFamily="34" charset="0"/>
              </a:rPr>
              <a:t>raintanks</a:t>
            </a:r>
            <a:r>
              <a:rPr lang="en-GB" dirty="0">
                <a:effectLst/>
                <a:latin typeface="Calibri" panose="020F0502020204030204" pitchFamily="34" charset="0"/>
                <a:ea typeface="Calibri" panose="020F0502020204030204" pitchFamily="34" charset="0"/>
              </a:rPr>
              <a:t> could be effective (in terms of emptying) and acceptable?</a:t>
            </a:r>
            <a:br>
              <a:rPr lang="en-GB" dirty="0">
                <a:effectLst/>
                <a:latin typeface="Calibri" panose="020F0502020204030204" pitchFamily="34" charset="0"/>
                <a:ea typeface="Calibri" panose="020F0502020204030204" pitchFamily="34" charset="0"/>
              </a:rPr>
            </a:br>
            <a:endParaRPr lang="en-GB" dirty="0"/>
          </a:p>
        </p:txBody>
      </p:sp>
    </p:spTree>
    <p:extLst>
      <p:ext uri="{BB962C8B-B14F-4D97-AF65-F5344CB8AC3E}">
        <p14:creationId xmlns:p14="http://schemas.microsoft.com/office/powerpoint/2010/main" val="29351240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573119-25C2-DE44-BC74-BE196AB29A7C}"/>
              </a:ext>
            </a:extLst>
          </p:cNvPr>
          <p:cNvSpPr>
            <a:spLocks noGrp="1"/>
          </p:cNvSpPr>
          <p:nvPr>
            <p:ph type="title"/>
          </p:nvPr>
        </p:nvSpPr>
        <p:spPr>
          <a:xfrm>
            <a:off x="2152650" y="544908"/>
            <a:ext cx="7886700" cy="1325563"/>
          </a:xfrm>
        </p:spPr>
        <p:txBody>
          <a:bodyPr>
            <a:noAutofit/>
          </a:bodyPr>
          <a:lstStyle/>
          <a:p>
            <a:pPr algn="ctr"/>
            <a:r>
              <a:rPr lang="en-GB" sz="4000" dirty="0">
                <a:solidFill>
                  <a:schemeClr val="accent4">
                    <a:lumMod val="10000"/>
                  </a:schemeClr>
                </a:solidFill>
                <a:latin typeface="Futura Medium" panose="020B0602020204020303" pitchFamily="34" charset="-79"/>
                <a:ea typeface="Verdana" panose="020B0604030504040204" pitchFamily="34" charset="0"/>
                <a:cs typeface="Futura Medium" panose="020B0602020204020303" pitchFamily="34" charset="-79"/>
              </a:rPr>
              <a:t>How can the </a:t>
            </a:r>
            <a:r>
              <a:rPr lang="en-GB" sz="4000" dirty="0" err="1">
                <a:solidFill>
                  <a:schemeClr val="accent4">
                    <a:lumMod val="10000"/>
                  </a:schemeClr>
                </a:solidFill>
                <a:latin typeface="Futura Medium" panose="020B0602020204020303" pitchFamily="34" charset="-79"/>
                <a:ea typeface="Verdana" panose="020B0604030504040204" pitchFamily="34" charset="0"/>
                <a:cs typeface="Futura Medium" panose="020B0602020204020303" pitchFamily="34" charset="-79"/>
              </a:rPr>
              <a:t>raintank</a:t>
            </a:r>
            <a:r>
              <a:rPr lang="en-GB" sz="4000" dirty="0">
                <a:solidFill>
                  <a:schemeClr val="accent4">
                    <a:lumMod val="10000"/>
                  </a:schemeClr>
                </a:solidFill>
                <a:latin typeface="Futura Medium" panose="020B0602020204020303" pitchFamily="34" charset="-79"/>
                <a:ea typeface="Verdana" panose="020B0604030504040204" pitchFamily="34" charset="0"/>
                <a:cs typeface="Futura Medium" panose="020B0602020204020303" pitchFamily="34" charset="-79"/>
              </a:rPr>
              <a:t> be empty?</a:t>
            </a:r>
          </a:p>
        </p:txBody>
      </p:sp>
      <p:sp>
        <p:nvSpPr>
          <p:cNvPr id="13" name="Slide Number Placeholder 2">
            <a:extLst>
              <a:ext uri="{FF2B5EF4-FFF2-40B4-BE49-F238E27FC236}">
                <a16:creationId xmlns:a16="http://schemas.microsoft.com/office/drawing/2014/main" id="{5473C843-5CEC-4117-A407-065830C044BA}"/>
              </a:ext>
            </a:extLst>
          </p:cNvPr>
          <p:cNvSpPr>
            <a:spLocks noGrp="1"/>
          </p:cNvSpPr>
          <p:nvPr>
            <p:ph type="sldNum" sz="quarter" idx="4294967295"/>
          </p:nvPr>
        </p:nvSpPr>
        <p:spPr>
          <a:xfrm>
            <a:off x="8360796" y="6356352"/>
            <a:ext cx="2057400" cy="365125"/>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58407C6A-6840-407F-87FA-35AE6CE7BF59}" type="slidenum">
              <a:rPr kumimoji="0" lang="en-GB" sz="1800" b="0" i="0" u="none" strike="noStrike" kern="1200" cap="none" spc="0" normalizeH="0" baseline="0" noProof="0">
                <a:ln>
                  <a:noFill/>
                </a:ln>
                <a:solidFill>
                  <a:srgbClr val="141313"/>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26</a:t>
            </a:fld>
            <a:endParaRPr kumimoji="0" lang="en-GB" sz="1800" b="0" i="0" u="none" strike="noStrike" kern="1200" cap="none" spc="0" normalizeH="0" baseline="0" noProof="0" dirty="0">
              <a:ln>
                <a:noFill/>
              </a:ln>
              <a:solidFill>
                <a:srgbClr val="141313"/>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C0ADC714-004E-4DA5-A6E7-2488CEF7BE16}"/>
              </a:ext>
            </a:extLst>
          </p:cNvPr>
          <p:cNvPicPr>
            <a:picLocks noChangeAspect="1"/>
          </p:cNvPicPr>
          <p:nvPr/>
        </p:nvPicPr>
        <p:blipFill>
          <a:blip r:embed="rId3"/>
          <a:stretch>
            <a:fillRect/>
          </a:stretch>
        </p:blipFill>
        <p:spPr>
          <a:xfrm>
            <a:off x="2152650" y="1581149"/>
            <a:ext cx="8875197" cy="3695701"/>
          </a:xfrm>
          <a:prstGeom prst="rect">
            <a:avLst/>
          </a:prstGeom>
        </p:spPr>
      </p:pic>
      <p:sp>
        <p:nvSpPr>
          <p:cNvPr id="14" name="Content Placeholder 2">
            <a:extLst>
              <a:ext uri="{FF2B5EF4-FFF2-40B4-BE49-F238E27FC236}">
                <a16:creationId xmlns:a16="http://schemas.microsoft.com/office/drawing/2014/main" id="{73E10289-8752-4EEC-8649-C98E26C390E1}"/>
              </a:ext>
            </a:extLst>
          </p:cNvPr>
          <p:cNvSpPr txBox="1">
            <a:spLocks/>
          </p:cNvSpPr>
          <p:nvPr/>
        </p:nvSpPr>
        <p:spPr>
          <a:xfrm>
            <a:off x="3011284" y="5521326"/>
            <a:ext cx="1485900" cy="590549"/>
          </a:xfrm>
          <a:prstGeom prst="rect">
            <a:avLst/>
          </a:prstGeom>
        </p:spPr>
        <p:txBody>
          <a:bodyPr/>
          <a:lstStyle>
            <a:lvl1pPr marL="342900" indent="-342900" algn="l" defTabSz="457200" rtl="0" eaLnBrk="1" latinLnBrk="0" hangingPunct="1">
              <a:spcBef>
                <a:spcPct val="20000"/>
              </a:spcBef>
              <a:buFont typeface="Arial"/>
              <a:buChar char="•"/>
              <a:defRPr sz="3200" b="0" i="0" kern="1200">
                <a:solidFill>
                  <a:schemeClr val="tx1"/>
                </a:solidFill>
                <a:latin typeface="Futura Book"/>
                <a:ea typeface="+mn-ea"/>
                <a:cs typeface="Futura Book"/>
              </a:defRPr>
            </a:lvl1pPr>
            <a:lvl2pPr marL="742950" indent="-285750" algn="l" defTabSz="457200" rtl="0" eaLnBrk="1" latinLnBrk="0" hangingPunct="1">
              <a:spcBef>
                <a:spcPct val="20000"/>
              </a:spcBef>
              <a:buFont typeface="Arial"/>
              <a:buChar char="–"/>
              <a:defRPr sz="2800" b="0" i="0" kern="1200">
                <a:solidFill>
                  <a:schemeClr val="tx1"/>
                </a:solidFill>
                <a:latin typeface="Futura Book"/>
                <a:ea typeface="+mn-ea"/>
                <a:cs typeface="Futura Book"/>
              </a:defRPr>
            </a:lvl2pPr>
            <a:lvl3pPr marL="1143000" indent="-228600" algn="l" defTabSz="457200" rtl="0" eaLnBrk="1" latinLnBrk="0" hangingPunct="1">
              <a:spcBef>
                <a:spcPct val="20000"/>
              </a:spcBef>
              <a:buFont typeface="Arial"/>
              <a:buChar char="•"/>
              <a:defRPr sz="2400" b="0" i="0" kern="1200">
                <a:solidFill>
                  <a:schemeClr val="tx1"/>
                </a:solidFill>
                <a:latin typeface="Futura Book"/>
                <a:ea typeface="+mn-ea"/>
                <a:cs typeface="Futura Book"/>
              </a:defRPr>
            </a:lvl3pPr>
            <a:lvl4pPr marL="1600200" indent="-228600" algn="l" defTabSz="457200" rtl="0" eaLnBrk="1" latinLnBrk="0" hangingPunct="1">
              <a:spcBef>
                <a:spcPct val="20000"/>
              </a:spcBef>
              <a:buFont typeface="Arial"/>
              <a:buChar char="–"/>
              <a:defRPr sz="2000" b="0" i="0" kern="1200">
                <a:solidFill>
                  <a:schemeClr val="tx1"/>
                </a:solidFill>
                <a:latin typeface="Futura Book"/>
                <a:ea typeface="+mn-ea"/>
                <a:cs typeface="Futura Book"/>
              </a:defRPr>
            </a:lvl4pPr>
            <a:lvl5pPr marL="2057400" indent="-228600" algn="l" defTabSz="457200" rtl="0" eaLnBrk="1" latinLnBrk="0" hangingPunct="1">
              <a:spcBef>
                <a:spcPct val="20000"/>
              </a:spcBef>
              <a:buFont typeface="Arial"/>
              <a:buChar char="»"/>
              <a:defRPr sz="2000" b="0" i="0" kern="1200">
                <a:solidFill>
                  <a:schemeClr val="tx1"/>
                </a:solidFill>
                <a:latin typeface="Futura Book"/>
                <a:ea typeface="+mn-ea"/>
                <a:cs typeface="Futura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GB" sz="3200" b="0" i="0" u="none" strike="noStrike" kern="1200" cap="none" spc="0" normalizeH="0" baseline="0" noProof="0" dirty="0">
                <a:ln>
                  <a:noFill/>
                </a:ln>
                <a:solidFill>
                  <a:srgbClr val="141313"/>
                </a:solidFill>
                <a:effectLst/>
                <a:uLnTx/>
                <a:uFillTx/>
                <a:latin typeface="Futura Book"/>
                <a:ea typeface="+mn-ea"/>
              </a:rPr>
              <a:t>Simple</a:t>
            </a:r>
          </a:p>
        </p:txBody>
      </p:sp>
      <p:sp>
        <p:nvSpPr>
          <p:cNvPr id="15" name="Content Placeholder 2">
            <a:extLst>
              <a:ext uri="{FF2B5EF4-FFF2-40B4-BE49-F238E27FC236}">
                <a16:creationId xmlns:a16="http://schemas.microsoft.com/office/drawing/2014/main" id="{A0788F72-B9B3-49BF-B2C2-B7E3E3FF0156}"/>
              </a:ext>
            </a:extLst>
          </p:cNvPr>
          <p:cNvSpPr txBox="1">
            <a:spLocks/>
          </p:cNvSpPr>
          <p:nvPr/>
        </p:nvSpPr>
        <p:spPr>
          <a:xfrm>
            <a:off x="5999159" y="5521326"/>
            <a:ext cx="1182177" cy="590549"/>
          </a:xfrm>
          <a:prstGeom prst="rect">
            <a:avLst/>
          </a:prstGeom>
        </p:spPr>
        <p:txBody>
          <a:bodyPr/>
          <a:lstStyle>
            <a:lvl1pPr marL="342900" indent="-342900" algn="l" defTabSz="457200" rtl="0" eaLnBrk="1" latinLnBrk="0" hangingPunct="1">
              <a:spcBef>
                <a:spcPct val="20000"/>
              </a:spcBef>
              <a:buFont typeface="Arial"/>
              <a:buChar char="•"/>
              <a:defRPr sz="3200" b="0" i="0" kern="1200">
                <a:solidFill>
                  <a:schemeClr val="tx1"/>
                </a:solidFill>
                <a:latin typeface="Futura Book"/>
                <a:ea typeface="+mn-ea"/>
                <a:cs typeface="Futura Book"/>
              </a:defRPr>
            </a:lvl1pPr>
            <a:lvl2pPr marL="742950" indent="-285750" algn="l" defTabSz="457200" rtl="0" eaLnBrk="1" latinLnBrk="0" hangingPunct="1">
              <a:spcBef>
                <a:spcPct val="20000"/>
              </a:spcBef>
              <a:buFont typeface="Arial"/>
              <a:buChar char="–"/>
              <a:defRPr sz="2800" b="0" i="0" kern="1200">
                <a:solidFill>
                  <a:schemeClr val="tx1"/>
                </a:solidFill>
                <a:latin typeface="Futura Book"/>
                <a:ea typeface="+mn-ea"/>
                <a:cs typeface="Futura Book"/>
              </a:defRPr>
            </a:lvl2pPr>
            <a:lvl3pPr marL="1143000" indent="-228600" algn="l" defTabSz="457200" rtl="0" eaLnBrk="1" latinLnBrk="0" hangingPunct="1">
              <a:spcBef>
                <a:spcPct val="20000"/>
              </a:spcBef>
              <a:buFont typeface="Arial"/>
              <a:buChar char="•"/>
              <a:defRPr sz="2400" b="0" i="0" kern="1200">
                <a:solidFill>
                  <a:schemeClr val="tx1"/>
                </a:solidFill>
                <a:latin typeface="Futura Book"/>
                <a:ea typeface="+mn-ea"/>
                <a:cs typeface="Futura Book"/>
              </a:defRPr>
            </a:lvl3pPr>
            <a:lvl4pPr marL="1600200" indent="-228600" algn="l" defTabSz="457200" rtl="0" eaLnBrk="1" latinLnBrk="0" hangingPunct="1">
              <a:spcBef>
                <a:spcPct val="20000"/>
              </a:spcBef>
              <a:buFont typeface="Arial"/>
              <a:buChar char="–"/>
              <a:defRPr sz="2000" b="0" i="0" kern="1200">
                <a:solidFill>
                  <a:schemeClr val="tx1"/>
                </a:solidFill>
                <a:latin typeface="Futura Book"/>
                <a:ea typeface="+mn-ea"/>
                <a:cs typeface="Futura Book"/>
              </a:defRPr>
            </a:lvl4pPr>
            <a:lvl5pPr marL="2057400" indent="-228600" algn="l" defTabSz="457200" rtl="0" eaLnBrk="1" latinLnBrk="0" hangingPunct="1">
              <a:spcBef>
                <a:spcPct val="20000"/>
              </a:spcBef>
              <a:buFont typeface="Arial"/>
              <a:buChar char="»"/>
              <a:defRPr sz="2000" b="0" i="0" kern="1200">
                <a:solidFill>
                  <a:schemeClr val="tx1"/>
                </a:solidFill>
                <a:latin typeface="Futura Book"/>
                <a:ea typeface="+mn-ea"/>
                <a:cs typeface="Futura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GB" sz="3200" b="0" i="0" u="none" strike="noStrike" kern="1200" cap="none" spc="0" normalizeH="0" baseline="0" noProof="0" dirty="0">
                <a:ln>
                  <a:noFill/>
                </a:ln>
                <a:solidFill>
                  <a:srgbClr val="141313"/>
                </a:solidFill>
                <a:effectLst/>
                <a:uLnTx/>
                <a:uFillTx/>
                <a:latin typeface="Futura Book"/>
                <a:ea typeface="+mn-ea"/>
              </a:rPr>
              <a:t>Dual</a:t>
            </a:r>
          </a:p>
        </p:txBody>
      </p:sp>
      <p:sp>
        <p:nvSpPr>
          <p:cNvPr id="16" name="Content Placeholder 2">
            <a:extLst>
              <a:ext uri="{FF2B5EF4-FFF2-40B4-BE49-F238E27FC236}">
                <a16:creationId xmlns:a16="http://schemas.microsoft.com/office/drawing/2014/main" id="{C75326AF-A81D-4085-A2F6-0DDA6E9D8693}"/>
              </a:ext>
            </a:extLst>
          </p:cNvPr>
          <p:cNvSpPr txBox="1">
            <a:spLocks/>
          </p:cNvSpPr>
          <p:nvPr/>
        </p:nvSpPr>
        <p:spPr>
          <a:xfrm>
            <a:off x="8720299" y="5521326"/>
            <a:ext cx="1338394" cy="590549"/>
          </a:xfrm>
          <a:prstGeom prst="rect">
            <a:avLst/>
          </a:prstGeom>
        </p:spPr>
        <p:txBody>
          <a:bodyPr/>
          <a:lstStyle>
            <a:lvl1pPr marL="342900" indent="-342900" algn="l" defTabSz="457200" rtl="0" eaLnBrk="1" latinLnBrk="0" hangingPunct="1">
              <a:spcBef>
                <a:spcPct val="20000"/>
              </a:spcBef>
              <a:buFont typeface="Arial"/>
              <a:buChar char="•"/>
              <a:defRPr sz="3200" b="0" i="0" kern="1200">
                <a:solidFill>
                  <a:schemeClr val="tx1"/>
                </a:solidFill>
                <a:latin typeface="Futura Book"/>
                <a:ea typeface="+mn-ea"/>
                <a:cs typeface="Futura Book"/>
              </a:defRPr>
            </a:lvl1pPr>
            <a:lvl2pPr marL="742950" indent="-285750" algn="l" defTabSz="457200" rtl="0" eaLnBrk="1" latinLnBrk="0" hangingPunct="1">
              <a:spcBef>
                <a:spcPct val="20000"/>
              </a:spcBef>
              <a:buFont typeface="Arial"/>
              <a:buChar char="–"/>
              <a:defRPr sz="2800" b="0" i="0" kern="1200">
                <a:solidFill>
                  <a:schemeClr val="tx1"/>
                </a:solidFill>
                <a:latin typeface="Futura Book"/>
                <a:ea typeface="+mn-ea"/>
                <a:cs typeface="Futura Book"/>
              </a:defRPr>
            </a:lvl2pPr>
            <a:lvl3pPr marL="1143000" indent="-228600" algn="l" defTabSz="457200" rtl="0" eaLnBrk="1" latinLnBrk="0" hangingPunct="1">
              <a:spcBef>
                <a:spcPct val="20000"/>
              </a:spcBef>
              <a:buFont typeface="Arial"/>
              <a:buChar char="•"/>
              <a:defRPr sz="2400" b="0" i="0" kern="1200">
                <a:solidFill>
                  <a:schemeClr val="tx1"/>
                </a:solidFill>
                <a:latin typeface="Futura Book"/>
                <a:ea typeface="+mn-ea"/>
                <a:cs typeface="Futura Book"/>
              </a:defRPr>
            </a:lvl3pPr>
            <a:lvl4pPr marL="1600200" indent="-228600" algn="l" defTabSz="457200" rtl="0" eaLnBrk="1" latinLnBrk="0" hangingPunct="1">
              <a:spcBef>
                <a:spcPct val="20000"/>
              </a:spcBef>
              <a:buFont typeface="Arial"/>
              <a:buChar char="–"/>
              <a:defRPr sz="2000" b="0" i="0" kern="1200">
                <a:solidFill>
                  <a:schemeClr val="tx1"/>
                </a:solidFill>
                <a:latin typeface="Futura Book"/>
                <a:ea typeface="+mn-ea"/>
                <a:cs typeface="Futura Book"/>
              </a:defRPr>
            </a:lvl4pPr>
            <a:lvl5pPr marL="2057400" indent="-228600" algn="l" defTabSz="457200" rtl="0" eaLnBrk="1" latinLnBrk="0" hangingPunct="1">
              <a:spcBef>
                <a:spcPct val="20000"/>
              </a:spcBef>
              <a:buFont typeface="Arial"/>
              <a:buChar char="»"/>
              <a:defRPr sz="2000" b="0" i="0" kern="1200">
                <a:solidFill>
                  <a:schemeClr val="tx1"/>
                </a:solidFill>
                <a:latin typeface="Futura Book"/>
                <a:ea typeface="+mn-ea"/>
                <a:cs typeface="Futura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GB" sz="3200" b="0" i="0" u="none" strike="noStrike" kern="1200" cap="none" spc="0" normalizeH="0" baseline="0" noProof="0" dirty="0">
                <a:ln>
                  <a:noFill/>
                </a:ln>
                <a:solidFill>
                  <a:srgbClr val="141313"/>
                </a:solidFill>
                <a:effectLst/>
                <a:uLnTx/>
                <a:uFillTx/>
                <a:latin typeface="Futura Book"/>
                <a:ea typeface="+mn-ea"/>
              </a:rPr>
              <a:t>Smart</a:t>
            </a:r>
          </a:p>
        </p:txBody>
      </p:sp>
    </p:spTree>
    <p:extLst>
      <p:ext uri="{BB962C8B-B14F-4D97-AF65-F5344CB8AC3E}">
        <p14:creationId xmlns:p14="http://schemas.microsoft.com/office/powerpoint/2010/main" val="698857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6B777-82A1-A948-8F42-C06ACE9677EA}"/>
              </a:ext>
            </a:extLst>
          </p:cNvPr>
          <p:cNvSpPr>
            <a:spLocks noGrp="1"/>
          </p:cNvSpPr>
          <p:nvPr>
            <p:ph type="title"/>
          </p:nvPr>
        </p:nvSpPr>
        <p:spPr/>
        <p:txBody>
          <a:bodyPr/>
          <a:lstStyle/>
          <a:p>
            <a:r>
              <a:rPr lang="en-GB" dirty="0" err="1"/>
              <a:t>Raintank</a:t>
            </a:r>
            <a:r>
              <a:rPr lang="en-GB" dirty="0"/>
              <a:t> preferences</a:t>
            </a:r>
          </a:p>
        </p:txBody>
      </p:sp>
      <p:pic>
        <p:nvPicPr>
          <p:cNvPr id="7" name="Picture 6">
            <a:extLst>
              <a:ext uri="{FF2B5EF4-FFF2-40B4-BE49-F238E27FC236}">
                <a16:creationId xmlns:a16="http://schemas.microsoft.com/office/drawing/2014/main" id="{21A69B01-B241-40F0-91C7-E438D6DDCFAA}"/>
              </a:ext>
            </a:extLst>
          </p:cNvPr>
          <p:cNvPicPr>
            <a:picLocks noChangeAspect="1"/>
          </p:cNvPicPr>
          <p:nvPr/>
        </p:nvPicPr>
        <p:blipFill>
          <a:blip r:embed="rId3"/>
          <a:stretch>
            <a:fillRect/>
          </a:stretch>
        </p:blipFill>
        <p:spPr>
          <a:xfrm>
            <a:off x="1524001" y="1417637"/>
            <a:ext cx="8686799" cy="4570294"/>
          </a:xfrm>
          <a:prstGeom prst="rect">
            <a:avLst/>
          </a:prstGeom>
        </p:spPr>
      </p:pic>
    </p:spTree>
    <p:extLst>
      <p:ext uri="{BB962C8B-B14F-4D97-AF65-F5344CB8AC3E}">
        <p14:creationId xmlns:p14="http://schemas.microsoft.com/office/powerpoint/2010/main" val="33649942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466086-9109-0541-83B9-E2BA42FBFA6E}"/>
              </a:ext>
            </a:extLst>
          </p:cNvPr>
          <p:cNvSpPr>
            <a:spLocks noGrp="1"/>
          </p:cNvSpPr>
          <p:nvPr>
            <p:ph type="title"/>
          </p:nvPr>
        </p:nvSpPr>
        <p:spPr/>
        <p:txBody>
          <a:bodyPr/>
          <a:lstStyle/>
          <a:p>
            <a:r>
              <a:rPr lang="en-GB" dirty="0"/>
              <a:t>“Empty tank” message origin</a:t>
            </a:r>
          </a:p>
        </p:txBody>
      </p:sp>
      <p:pic>
        <p:nvPicPr>
          <p:cNvPr id="6" name="Picture 5">
            <a:extLst>
              <a:ext uri="{FF2B5EF4-FFF2-40B4-BE49-F238E27FC236}">
                <a16:creationId xmlns:a16="http://schemas.microsoft.com/office/drawing/2014/main" id="{E3B3C011-7875-4BE0-8711-66088F71DFF2}"/>
              </a:ext>
            </a:extLst>
          </p:cNvPr>
          <p:cNvPicPr>
            <a:picLocks noChangeAspect="1"/>
          </p:cNvPicPr>
          <p:nvPr/>
        </p:nvPicPr>
        <p:blipFill>
          <a:blip r:embed="rId2"/>
          <a:stretch>
            <a:fillRect/>
          </a:stretch>
        </p:blipFill>
        <p:spPr>
          <a:xfrm>
            <a:off x="1809749" y="1417637"/>
            <a:ext cx="8401050" cy="4433162"/>
          </a:xfrm>
          <a:prstGeom prst="rect">
            <a:avLst/>
          </a:prstGeom>
        </p:spPr>
      </p:pic>
    </p:spTree>
    <p:extLst>
      <p:ext uri="{BB962C8B-B14F-4D97-AF65-F5344CB8AC3E}">
        <p14:creationId xmlns:p14="http://schemas.microsoft.com/office/powerpoint/2010/main" val="26038302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20BD00-6493-AF4D-AFC1-2CC032F8BBB7}"/>
              </a:ext>
            </a:extLst>
          </p:cNvPr>
          <p:cNvSpPr>
            <a:spLocks noGrp="1"/>
          </p:cNvSpPr>
          <p:nvPr>
            <p:ph type="title"/>
          </p:nvPr>
        </p:nvSpPr>
        <p:spPr>
          <a:xfrm>
            <a:off x="609601" y="424105"/>
            <a:ext cx="5587999" cy="993533"/>
          </a:xfrm>
        </p:spPr>
        <p:txBody>
          <a:bodyPr/>
          <a:lstStyle/>
          <a:p>
            <a:r>
              <a:rPr lang="en-GB" dirty="0"/>
              <a:t>Modelling</a:t>
            </a:r>
          </a:p>
        </p:txBody>
      </p:sp>
      <p:sp>
        <p:nvSpPr>
          <p:cNvPr id="3" name="Content Placeholder 2">
            <a:extLst>
              <a:ext uri="{FF2B5EF4-FFF2-40B4-BE49-F238E27FC236}">
                <a16:creationId xmlns:a16="http://schemas.microsoft.com/office/drawing/2014/main" id="{4F4085C4-9682-3040-BB34-558A3A6D4DC2}"/>
              </a:ext>
            </a:extLst>
          </p:cNvPr>
          <p:cNvSpPr>
            <a:spLocks noGrp="1"/>
          </p:cNvSpPr>
          <p:nvPr>
            <p:ph sz="half" idx="1"/>
          </p:nvPr>
        </p:nvSpPr>
        <p:spPr>
          <a:xfrm>
            <a:off x="609599" y="1600201"/>
            <a:ext cx="5587999" cy="4525963"/>
          </a:xfrm>
        </p:spPr>
        <p:txBody>
          <a:bodyPr>
            <a:normAutofit fontScale="92500" lnSpcReduction="10000"/>
          </a:bodyPr>
          <a:lstStyle/>
          <a:p>
            <a:r>
              <a:rPr lang="en-GB" dirty="0"/>
              <a:t>Modelled typical small </a:t>
            </a:r>
            <a:r>
              <a:rPr lang="en-GB" dirty="0" err="1"/>
              <a:t>raintank</a:t>
            </a:r>
            <a:r>
              <a:rPr lang="en-GB" dirty="0"/>
              <a:t> on typical terraced house</a:t>
            </a:r>
          </a:p>
          <a:p>
            <a:r>
              <a:rPr lang="en-GB" dirty="0"/>
              <a:t>Considered worst 25 storms in last 25 years, adjusted for climate change</a:t>
            </a:r>
          </a:p>
          <a:p>
            <a:r>
              <a:rPr lang="en-GB" dirty="0"/>
              <a:t>Use four different measures of efficiency in two scenarios</a:t>
            </a:r>
          </a:p>
          <a:p>
            <a:pPr marL="0" indent="0">
              <a:buNone/>
            </a:pPr>
            <a:r>
              <a:rPr lang="en-GB" dirty="0"/>
              <a:t>Conclusion: </a:t>
            </a:r>
          </a:p>
          <a:p>
            <a:pPr marL="0" indent="0">
              <a:buNone/>
            </a:pPr>
            <a:r>
              <a:rPr lang="en-GB" dirty="0"/>
              <a:t>- Small gains from each system</a:t>
            </a:r>
          </a:p>
          <a:p>
            <a:pPr marL="0" indent="0">
              <a:buNone/>
            </a:pPr>
            <a:r>
              <a:rPr lang="en-GB" dirty="0"/>
              <a:t>- Active system and Dual system – different strengths</a:t>
            </a:r>
          </a:p>
          <a:p>
            <a:endParaRPr lang="en-GB" dirty="0"/>
          </a:p>
        </p:txBody>
      </p:sp>
      <p:sp>
        <p:nvSpPr>
          <p:cNvPr id="9" name="Title 1">
            <a:extLst>
              <a:ext uri="{FF2B5EF4-FFF2-40B4-BE49-F238E27FC236}">
                <a16:creationId xmlns:a16="http://schemas.microsoft.com/office/drawing/2014/main" id="{FD23F13B-9570-D249-BDD8-EAE854585109}"/>
              </a:ext>
            </a:extLst>
          </p:cNvPr>
          <p:cNvSpPr txBox="1">
            <a:spLocks/>
          </p:cNvSpPr>
          <p:nvPr/>
        </p:nvSpPr>
        <p:spPr>
          <a:xfrm>
            <a:off x="7333128" y="4903635"/>
            <a:ext cx="3597835" cy="993533"/>
          </a:xfrm>
          <a:prstGeom prst="rect">
            <a:avLst/>
          </a:prstGeom>
        </p:spPr>
        <p:txBody>
          <a:bodyPr/>
          <a:lstStyle>
            <a:lvl1pPr algn="ctr" defTabSz="457200" rtl="0" eaLnBrk="1" latinLnBrk="0" hangingPunct="1">
              <a:spcBef>
                <a:spcPct val="0"/>
              </a:spcBef>
              <a:buNone/>
              <a:defRPr sz="4400" b="0" i="0" kern="1200">
                <a:solidFill>
                  <a:schemeClr val="tx1"/>
                </a:solidFill>
                <a:latin typeface="Futura Book"/>
                <a:ea typeface="+mj-ea"/>
                <a:cs typeface="Futura Book"/>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r>
              <a:rPr kumimoji="0" lang="en-GB" sz="1800" b="0" i="0" u="none" strike="noStrike" kern="1200" cap="none" spc="0" normalizeH="0" baseline="0" noProof="0" dirty="0" err="1">
                <a:ln>
                  <a:noFill/>
                </a:ln>
                <a:solidFill>
                  <a:srgbClr val="141313"/>
                </a:solidFill>
                <a:effectLst/>
                <a:uLnTx/>
                <a:uFillTx/>
                <a:latin typeface="Futura Book"/>
                <a:ea typeface="+mj-ea"/>
              </a:rPr>
              <a:t>Raintank</a:t>
            </a:r>
            <a:r>
              <a:rPr kumimoji="0" lang="en-GB" sz="1800" b="0" i="0" u="none" strike="noStrike" kern="1200" cap="none" spc="0" normalizeH="0" baseline="0" noProof="0" dirty="0">
                <a:ln>
                  <a:noFill/>
                </a:ln>
                <a:solidFill>
                  <a:srgbClr val="141313"/>
                </a:solidFill>
                <a:effectLst/>
                <a:uLnTx/>
                <a:uFillTx/>
                <a:latin typeface="Futura Book"/>
                <a:ea typeface="+mj-ea"/>
              </a:rPr>
              <a:t> </a:t>
            </a:r>
            <a:r>
              <a:rPr kumimoji="0" lang="en-GB" sz="2000" b="0" i="0" u="none" strike="noStrike" kern="1200" cap="none" spc="0" normalizeH="0" baseline="0" noProof="0" dirty="0">
                <a:ln>
                  <a:noFill/>
                </a:ln>
                <a:solidFill>
                  <a:srgbClr val="141313"/>
                </a:solidFill>
                <a:effectLst/>
                <a:uLnTx/>
                <a:uFillTx/>
                <a:latin typeface="Futura Book"/>
                <a:ea typeface="+mj-ea"/>
              </a:rPr>
              <a:t>Efficiency</a:t>
            </a:r>
            <a:r>
              <a:rPr kumimoji="0" lang="en-GB" sz="1800" b="0" i="0" u="none" strike="noStrike" kern="1200" cap="none" spc="0" normalizeH="0" baseline="0" noProof="0" dirty="0">
                <a:ln>
                  <a:noFill/>
                </a:ln>
                <a:solidFill>
                  <a:srgbClr val="141313"/>
                </a:solidFill>
                <a:effectLst/>
                <a:uLnTx/>
                <a:uFillTx/>
                <a:latin typeface="Futura Book"/>
                <a:ea typeface="+mj-ea"/>
              </a:rPr>
              <a:t> </a:t>
            </a:r>
          </a:p>
          <a:p>
            <a:pPr marL="0" marR="0" lvl="0" indent="0" algn="r" defTabSz="457200" rtl="0" eaLnBrk="1" fontAlgn="auto" latinLnBrk="0" hangingPunct="1">
              <a:lnSpc>
                <a:spcPct val="100000"/>
              </a:lnSpc>
              <a:spcBef>
                <a:spcPct val="0"/>
              </a:spcBef>
              <a:spcAft>
                <a:spcPts val="0"/>
              </a:spcAft>
              <a:buClrTx/>
              <a:buSzTx/>
              <a:buFontTx/>
              <a:buNone/>
              <a:tabLst/>
              <a:defRPr/>
            </a:pPr>
            <a:r>
              <a:rPr kumimoji="0" lang="en-GB" sz="1800" b="0" i="0" u="none" strike="noStrike" kern="1200" cap="none" spc="0" normalizeH="0" baseline="0" noProof="0" dirty="0">
                <a:ln>
                  <a:noFill/>
                </a:ln>
                <a:solidFill>
                  <a:srgbClr val="141313"/>
                </a:solidFill>
                <a:effectLst/>
                <a:uLnTx/>
                <a:uFillTx/>
                <a:latin typeface="Futura Book"/>
                <a:ea typeface="+mj-ea"/>
              </a:rPr>
              <a:t>(with tank supplying toilet)</a:t>
            </a:r>
          </a:p>
        </p:txBody>
      </p:sp>
      <p:pic>
        <p:nvPicPr>
          <p:cNvPr id="12" name="Content Placeholder 11">
            <a:extLst>
              <a:ext uri="{FF2B5EF4-FFF2-40B4-BE49-F238E27FC236}">
                <a16:creationId xmlns:a16="http://schemas.microsoft.com/office/drawing/2014/main" id="{F8462E54-5796-2A45-B25E-47A8C3526565}"/>
              </a:ext>
            </a:extLst>
          </p:cNvPr>
          <p:cNvPicPr>
            <a:picLocks noGrp="1" noChangeAspect="1"/>
          </p:cNvPicPr>
          <p:nvPr>
            <p:ph sz="half" idx="2"/>
          </p:nvPr>
        </p:nvPicPr>
        <p:blipFill rotWithShape="1">
          <a:blip r:embed="rId2"/>
          <a:srcRect l="16255" r="15205"/>
          <a:stretch/>
        </p:blipFill>
        <p:spPr>
          <a:xfrm>
            <a:off x="5994400" y="424105"/>
            <a:ext cx="6177890" cy="4291330"/>
          </a:xfrm>
          <a:prstGeom prst="rect">
            <a:avLst/>
          </a:prstGeom>
        </p:spPr>
      </p:pic>
    </p:spTree>
    <p:extLst>
      <p:ext uri="{BB962C8B-B14F-4D97-AF65-F5344CB8AC3E}">
        <p14:creationId xmlns:p14="http://schemas.microsoft.com/office/powerpoint/2010/main" val="33283308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0DE00F4-06B0-4D95-BD6F-5CCA17DC3D79}"/>
              </a:ext>
            </a:extLst>
          </p:cNvPr>
          <p:cNvPicPr>
            <a:picLocks noChangeAspect="1"/>
          </p:cNvPicPr>
          <p:nvPr/>
        </p:nvPicPr>
        <p:blipFill>
          <a:blip r:embed="rId3"/>
          <a:stretch>
            <a:fillRect/>
          </a:stretch>
        </p:blipFill>
        <p:spPr>
          <a:xfrm>
            <a:off x="4689" y="280224"/>
            <a:ext cx="10691446" cy="1114425"/>
          </a:xfrm>
          <a:prstGeom prst="rect">
            <a:avLst/>
          </a:prstGeom>
        </p:spPr>
      </p:pic>
      <p:sp>
        <p:nvSpPr>
          <p:cNvPr id="7" name="TextBox 6">
            <a:extLst>
              <a:ext uri="{FF2B5EF4-FFF2-40B4-BE49-F238E27FC236}">
                <a16:creationId xmlns:a16="http://schemas.microsoft.com/office/drawing/2014/main" id="{D82CB9E6-2A5E-461C-AA19-56FEBD58F43C}"/>
              </a:ext>
            </a:extLst>
          </p:cNvPr>
          <p:cNvSpPr txBox="1"/>
          <p:nvPr/>
        </p:nvSpPr>
        <p:spPr>
          <a:xfrm>
            <a:off x="196948" y="443920"/>
            <a:ext cx="5672910" cy="769441"/>
          </a:xfrm>
          <a:prstGeom prst="rect">
            <a:avLst/>
          </a:prstGeom>
          <a:noFill/>
        </p:spPr>
        <p:txBody>
          <a:bodyPr wrap="square" rtlCol="0">
            <a:spAutoFit/>
          </a:bodyPr>
          <a:lstStyle/>
          <a:p>
            <a:r>
              <a:rPr lang="en-US" sz="4400" dirty="0">
                <a:solidFill>
                  <a:schemeClr val="bg1"/>
                </a:solidFill>
                <a:latin typeface="+mj-lt"/>
              </a:rPr>
              <a:t>How to engage</a:t>
            </a:r>
            <a:endParaRPr lang="en-GB" sz="4400" dirty="0">
              <a:solidFill>
                <a:schemeClr val="bg1"/>
              </a:solidFill>
              <a:latin typeface="+mj-lt"/>
            </a:endParaRPr>
          </a:p>
        </p:txBody>
      </p:sp>
      <p:pic>
        <p:nvPicPr>
          <p:cNvPr id="8" name="Picture 7">
            <a:extLst>
              <a:ext uri="{FF2B5EF4-FFF2-40B4-BE49-F238E27FC236}">
                <a16:creationId xmlns:a16="http://schemas.microsoft.com/office/drawing/2014/main" id="{FEABB755-5357-4A2F-86A2-DE4B0C886036}"/>
              </a:ext>
            </a:extLst>
          </p:cNvPr>
          <p:cNvPicPr>
            <a:picLocks noChangeAspect="1"/>
          </p:cNvPicPr>
          <p:nvPr/>
        </p:nvPicPr>
        <p:blipFill>
          <a:blip r:embed="rId4"/>
          <a:stretch>
            <a:fillRect/>
          </a:stretch>
        </p:blipFill>
        <p:spPr>
          <a:xfrm>
            <a:off x="11410950" y="269264"/>
            <a:ext cx="781050" cy="1114425"/>
          </a:xfrm>
          <a:prstGeom prst="rect">
            <a:avLst/>
          </a:prstGeom>
        </p:spPr>
      </p:pic>
      <p:pic>
        <p:nvPicPr>
          <p:cNvPr id="9" name="Picture 49" descr="A picture containing drawing&#10;&#10;Description automatically generated">
            <a:extLst>
              <a:ext uri="{FF2B5EF4-FFF2-40B4-BE49-F238E27FC236}">
                <a16:creationId xmlns:a16="http://schemas.microsoft.com/office/drawing/2014/main" id="{81750FFE-911C-4D1D-95CF-DCA595CE8C0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05711" y="6098345"/>
            <a:ext cx="2840605" cy="89143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A close up of a sign&#10;&#10;Description automatically generated">
            <a:extLst>
              <a:ext uri="{FF2B5EF4-FFF2-40B4-BE49-F238E27FC236}">
                <a16:creationId xmlns:a16="http://schemas.microsoft.com/office/drawing/2014/main" id="{37F10EA1-8DE0-47D1-9642-ED705F0156B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59927" y="6192966"/>
            <a:ext cx="1921544" cy="566558"/>
          </a:xfrm>
          <a:prstGeom prst="rect">
            <a:avLst/>
          </a:prstGeom>
        </p:spPr>
      </p:pic>
      <p:sp>
        <p:nvSpPr>
          <p:cNvPr id="11" name="Content Placeholder 2">
            <a:extLst>
              <a:ext uri="{FF2B5EF4-FFF2-40B4-BE49-F238E27FC236}">
                <a16:creationId xmlns:a16="http://schemas.microsoft.com/office/drawing/2014/main" id="{B897E649-D4C6-4D43-89F6-5AC84999E5F8}"/>
              </a:ext>
            </a:extLst>
          </p:cNvPr>
          <p:cNvSpPr txBox="1">
            <a:spLocks/>
          </p:cNvSpPr>
          <p:nvPr/>
        </p:nvSpPr>
        <p:spPr>
          <a:xfrm>
            <a:off x="4689" y="1470764"/>
            <a:ext cx="12187311" cy="4586068"/>
          </a:xfrm>
          <a:prstGeom prst="rect">
            <a:avLst/>
          </a:prstGeom>
          <a:solidFill>
            <a:schemeClr val="bg1">
              <a:lumMod val="85000"/>
            </a:schemeClr>
          </a:solidFill>
        </p:spPr>
        <p:txBody>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buFont typeface="Wingdings 2" pitchFamily="18" charset="2"/>
              <a:buNone/>
            </a:pPr>
            <a:endParaRPr lang="en-GB" dirty="0">
              <a:solidFill>
                <a:schemeClr val="tx1"/>
              </a:solidFill>
            </a:endParaRPr>
          </a:p>
        </p:txBody>
      </p:sp>
      <p:pic>
        <p:nvPicPr>
          <p:cNvPr id="12" name="Picture 11" descr="A picture containing device&#10;&#10;Description automatically generated">
            <a:extLst>
              <a:ext uri="{FF2B5EF4-FFF2-40B4-BE49-F238E27FC236}">
                <a16:creationId xmlns:a16="http://schemas.microsoft.com/office/drawing/2014/main" id="{70A4BCE0-C86D-4AF6-A142-CE9F831AEA6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52224" y="72047"/>
            <a:ext cx="1449251" cy="1413238"/>
          </a:xfrm>
          <a:prstGeom prst="rect">
            <a:avLst/>
          </a:prstGeom>
        </p:spPr>
      </p:pic>
      <p:sp>
        <p:nvSpPr>
          <p:cNvPr id="13" name="Content Placeholder 2">
            <a:extLst>
              <a:ext uri="{FF2B5EF4-FFF2-40B4-BE49-F238E27FC236}">
                <a16:creationId xmlns:a16="http://schemas.microsoft.com/office/drawing/2014/main" id="{C434F559-222E-4114-A192-23B837EB097C}"/>
              </a:ext>
            </a:extLst>
          </p:cNvPr>
          <p:cNvSpPr txBox="1">
            <a:spLocks/>
          </p:cNvSpPr>
          <p:nvPr/>
        </p:nvSpPr>
        <p:spPr>
          <a:xfrm>
            <a:off x="4688" y="1602826"/>
            <a:ext cx="8567522" cy="3598541"/>
          </a:xfrm>
          <a:prstGeom prst="rect">
            <a:avLst/>
          </a:prstGeom>
        </p:spPr>
        <p:txBody>
          <a:bodyP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lvl="1">
              <a:spcAft>
                <a:spcPts val="1200"/>
              </a:spcAft>
            </a:pPr>
            <a:r>
              <a:rPr lang="en-GB" sz="2800" dirty="0" smtClean="0">
                <a:solidFill>
                  <a:schemeClr val="accent1">
                    <a:lumMod val="50000"/>
                  </a:schemeClr>
                </a:solidFill>
                <a:latin typeface="Corbel" panose="020B0503020204020204" pitchFamily="34" charset="0"/>
              </a:rPr>
              <a:t>Post </a:t>
            </a:r>
            <a:r>
              <a:rPr lang="en-GB" sz="2800" dirty="0">
                <a:solidFill>
                  <a:schemeClr val="accent1">
                    <a:lumMod val="50000"/>
                  </a:schemeClr>
                </a:solidFill>
                <a:latin typeface="Corbel" panose="020B0503020204020204" pitchFamily="34" charset="0"/>
              </a:rPr>
              <a:t>questions in the </a:t>
            </a:r>
            <a:r>
              <a:rPr lang="en-GB" sz="2800" b="1" dirty="0">
                <a:solidFill>
                  <a:schemeClr val="accent1">
                    <a:lumMod val="50000"/>
                  </a:schemeClr>
                </a:solidFill>
                <a:latin typeface="Corbel" panose="020B0503020204020204" pitchFamily="34" charset="0"/>
              </a:rPr>
              <a:t>Q&amp;A box</a:t>
            </a:r>
            <a:r>
              <a:rPr lang="en-GB" sz="2800" dirty="0">
                <a:solidFill>
                  <a:schemeClr val="accent1">
                    <a:lumMod val="50000"/>
                  </a:schemeClr>
                </a:solidFill>
                <a:latin typeface="Corbel" panose="020B0503020204020204" pitchFamily="34" charset="0"/>
              </a:rPr>
              <a:t> at any time </a:t>
            </a:r>
          </a:p>
          <a:p>
            <a:pPr lvl="1">
              <a:spcAft>
                <a:spcPts val="1200"/>
              </a:spcAft>
            </a:pPr>
            <a:r>
              <a:rPr lang="en-GB" sz="2800" b="1" dirty="0">
                <a:solidFill>
                  <a:schemeClr val="accent1">
                    <a:lumMod val="50000"/>
                  </a:schemeClr>
                </a:solidFill>
                <a:latin typeface="Corbel" panose="020B0503020204020204" pitchFamily="34" charset="0"/>
              </a:rPr>
              <a:t>Upvote </a:t>
            </a:r>
            <a:r>
              <a:rPr lang="en-GB" sz="2800" dirty="0">
                <a:solidFill>
                  <a:schemeClr val="accent1">
                    <a:lumMod val="50000"/>
                  </a:schemeClr>
                </a:solidFill>
                <a:latin typeface="Corbel" panose="020B0503020204020204" pitchFamily="34" charset="0"/>
              </a:rPr>
              <a:t>your favourites</a:t>
            </a:r>
          </a:p>
          <a:p>
            <a:pPr lvl="1">
              <a:spcAft>
                <a:spcPts val="1200"/>
              </a:spcAft>
            </a:pPr>
            <a:r>
              <a:rPr lang="en-GB" sz="2800" dirty="0">
                <a:solidFill>
                  <a:schemeClr val="accent1">
                    <a:lumMod val="50000"/>
                  </a:schemeClr>
                </a:solidFill>
                <a:latin typeface="Corbel" panose="020B0503020204020204" pitchFamily="34" charset="0"/>
              </a:rPr>
              <a:t>Attendees will remain muted unless enabled to speak by the host​</a:t>
            </a:r>
          </a:p>
          <a:p>
            <a:pPr lvl="1">
              <a:spcAft>
                <a:spcPts val="1200"/>
              </a:spcAft>
            </a:pPr>
            <a:r>
              <a:rPr lang="en-GB" sz="2800" dirty="0">
                <a:solidFill>
                  <a:schemeClr val="accent1">
                    <a:lumMod val="50000"/>
                  </a:schemeClr>
                </a:solidFill>
                <a:latin typeface="Corbel" panose="020B0503020204020204" pitchFamily="34" charset="0"/>
              </a:rPr>
              <a:t>Webinar (audio and slides) will be shared after the event</a:t>
            </a:r>
          </a:p>
          <a:p>
            <a:pPr lvl="1"/>
            <a:r>
              <a:rPr lang="en-GB" sz="2800" dirty="0">
                <a:solidFill>
                  <a:schemeClr val="accent1">
                    <a:lumMod val="50000"/>
                  </a:schemeClr>
                </a:solidFill>
                <a:latin typeface="Corbel" panose="020B0503020204020204" pitchFamily="34" charset="0"/>
              </a:rPr>
              <a:t>Technical problems – </a:t>
            </a:r>
            <a:r>
              <a:rPr lang="en-GB" sz="2800" dirty="0" smtClean="0">
                <a:solidFill>
                  <a:schemeClr val="accent1">
                    <a:lumMod val="50000"/>
                  </a:schemeClr>
                </a:solidFill>
                <a:latin typeface="Corbel" panose="020B0503020204020204" pitchFamily="34" charset="0"/>
              </a:rPr>
              <a:t>use chat </a:t>
            </a:r>
            <a:endParaRPr lang="en-GB" sz="2800" dirty="0">
              <a:solidFill>
                <a:schemeClr val="accent1">
                  <a:lumMod val="50000"/>
                </a:schemeClr>
              </a:solidFill>
              <a:latin typeface="Corbel" panose="020B0503020204020204" pitchFamily="34" charset="0"/>
            </a:endParaRPr>
          </a:p>
          <a:p>
            <a:pPr marL="457200" lvl="1" indent="0">
              <a:spcBef>
                <a:spcPts val="0"/>
              </a:spcBef>
              <a:spcAft>
                <a:spcPts val="0"/>
              </a:spcAft>
              <a:buFont typeface="Wingdings 2" pitchFamily="18" charset="2"/>
              <a:buNone/>
            </a:pPr>
            <a:endParaRPr lang="en-GB" sz="1100" b="1" dirty="0">
              <a:solidFill>
                <a:schemeClr val="accent1">
                  <a:lumMod val="50000"/>
                </a:schemeClr>
              </a:solidFill>
            </a:endParaRPr>
          </a:p>
          <a:p>
            <a:pPr marL="457200" lvl="1" indent="0">
              <a:spcBef>
                <a:spcPts val="0"/>
              </a:spcBef>
              <a:spcAft>
                <a:spcPts val="1200"/>
              </a:spcAft>
              <a:buFont typeface="Wingdings 2" pitchFamily="18" charset="2"/>
              <a:buNone/>
            </a:pPr>
            <a:r>
              <a:rPr lang="en-GB" sz="2800" b="1" dirty="0" smtClean="0">
                <a:solidFill>
                  <a:schemeClr val="accent1">
                    <a:lumMod val="50000"/>
                  </a:schemeClr>
                </a:solidFill>
                <a:latin typeface="Corbel" panose="020B0503020204020204" pitchFamily="34" charset="0"/>
              </a:rPr>
              <a:t>Please </a:t>
            </a:r>
            <a:r>
              <a:rPr lang="en-GB" sz="2800" b="1" dirty="0">
                <a:solidFill>
                  <a:schemeClr val="accent1">
                    <a:lumMod val="50000"/>
                  </a:schemeClr>
                </a:solidFill>
                <a:latin typeface="Corbel" panose="020B0503020204020204" pitchFamily="34" charset="0"/>
              </a:rPr>
              <a:t>note</a:t>
            </a:r>
            <a:r>
              <a:rPr lang="en-GB" sz="2800" dirty="0">
                <a:solidFill>
                  <a:schemeClr val="accent1">
                    <a:lumMod val="50000"/>
                  </a:schemeClr>
                </a:solidFill>
                <a:latin typeface="Corbel" panose="020B0503020204020204" pitchFamily="34" charset="0"/>
              </a:rPr>
              <a:t>: this webinar is being recorded</a:t>
            </a:r>
            <a:r>
              <a:rPr lang="en-GB" sz="3600" dirty="0">
                <a:solidFill>
                  <a:schemeClr val="accent1">
                    <a:lumMod val="50000"/>
                  </a:schemeClr>
                </a:solidFill>
              </a:rPr>
              <a:t>​</a:t>
            </a:r>
          </a:p>
        </p:txBody>
      </p:sp>
      <p:sp>
        <p:nvSpPr>
          <p:cNvPr id="15" name="TextBox 14">
            <a:extLst>
              <a:ext uri="{FF2B5EF4-FFF2-40B4-BE49-F238E27FC236}">
                <a16:creationId xmlns:a16="http://schemas.microsoft.com/office/drawing/2014/main" id="{115C3B0F-A99A-4B65-B378-9D4C0D02862C}"/>
              </a:ext>
            </a:extLst>
          </p:cNvPr>
          <p:cNvSpPr txBox="1"/>
          <p:nvPr/>
        </p:nvSpPr>
        <p:spPr>
          <a:xfrm>
            <a:off x="4688" y="6098345"/>
            <a:ext cx="6705827" cy="830997"/>
          </a:xfrm>
          <a:prstGeom prst="rect">
            <a:avLst/>
          </a:prstGeom>
          <a:noFill/>
        </p:spPr>
        <p:txBody>
          <a:bodyPr wrap="square" rtlCol="0">
            <a:spAutoFit/>
          </a:bodyPr>
          <a:lstStyle/>
          <a:p>
            <a:pPr algn="ctr" defTabSz="457200">
              <a:defRPr/>
            </a:pPr>
            <a:r>
              <a:rPr lang="en-GB" sz="2400" dirty="0">
                <a:solidFill>
                  <a:schemeClr val="accent1">
                    <a:lumMod val="50000"/>
                  </a:schemeClr>
                </a:solidFill>
                <a:latin typeface="Corbel" panose="020B0503020204020204" pitchFamily="34" charset="0"/>
              </a:rPr>
              <a:t>Twitter: </a:t>
            </a:r>
            <a:r>
              <a:rPr lang="en-GB" sz="2400" b="1" u="sng" dirty="0">
                <a:solidFill>
                  <a:srgbClr val="0070C0"/>
                </a:solidFill>
                <a:latin typeface="Corbel" panose="020B0503020204020204" pitchFamily="34" charset="0"/>
              </a:rPr>
              <a:t>@UKCRP_SPF</a:t>
            </a:r>
            <a:r>
              <a:rPr lang="en-GB" sz="2400" b="1" dirty="0">
                <a:solidFill>
                  <a:srgbClr val="0070C0"/>
                </a:solidFill>
                <a:latin typeface="Corbel" panose="020B0503020204020204" pitchFamily="34" charset="0"/>
              </a:rPr>
              <a:t>       #UKclimateResil</a:t>
            </a:r>
          </a:p>
          <a:p>
            <a:pPr marL="0" marR="0" lvl="0" indent="0" algn="ctr" defTabSz="457200" rtl="0" eaLnBrk="1" fontAlgn="auto" latinLnBrk="0" hangingPunct="1">
              <a:lnSpc>
                <a:spcPct val="100000"/>
              </a:lnSpc>
              <a:spcBef>
                <a:spcPts val="0"/>
              </a:spcBef>
              <a:spcAft>
                <a:spcPts val="0"/>
              </a:spcAft>
              <a:buClrTx/>
              <a:buSzTx/>
              <a:buFontTx/>
              <a:buNone/>
              <a:tabLst/>
              <a:defRPr/>
            </a:pPr>
            <a:r>
              <a:rPr lang="en-GB" sz="2400" dirty="0">
                <a:solidFill>
                  <a:schemeClr val="accent1">
                    <a:lumMod val="50000"/>
                  </a:schemeClr>
                </a:solidFill>
                <a:latin typeface="Corbel" panose="020B0503020204020204" pitchFamily="34" charset="0"/>
              </a:rPr>
              <a:t>Website: </a:t>
            </a:r>
            <a:r>
              <a:rPr kumimoji="0" lang="en-GB" sz="2400" b="1" i="0" u="none" strike="noStrike" kern="1200" cap="none" spc="0" normalizeH="0" baseline="0" noProof="0" dirty="0">
                <a:ln>
                  <a:noFill/>
                </a:ln>
                <a:solidFill>
                  <a:srgbClr val="0070C0"/>
                </a:solidFill>
                <a:effectLst/>
                <a:uLnTx/>
                <a:uFillTx/>
                <a:latin typeface="Corbel" panose="020B0503020204020204" pitchFamily="34" charset="0"/>
              </a:rPr>
              <a:t>https://www.ukclimateresilience.org</a:t>
            </a:r>
            <a:r>
              <a:rPr kumimoji="0" lang="en-GB" sz="2400" b="1" i="0" u="none" strike="noStrike" kern="1200" cap="none" spc="0" normalizeH="0" baseline="0" noProof="0" dirty="0">
                <a:ln>
                  <a:noFill/>
                </a:ln>
                <a:solidFill>
                  <a:srgbClr val="0070C0"/>
                </a:solidFill>
                <a:effectLst/>
                <a:uLnTx/>
                <a:uFillTx/>
                <a:latin typeface="Corbel" panose="020B0503020204020204"/>
              </a:rPr>
              <a:t>/</a:t>
            </a:r>
          </a:p>
        </p:txBody>
      </p:sp>
      <p:pic>
        <p:nvPicPr>
          <p:cNvPr id="4" name="Picture 3"/>
          <p:cNvPicPr>
            <a:picLocks noChangeAspect="1"/>
          </p:cNvPicPr>
          <p:nvPr/>
        </p:nvPicPr>
        <p:blipFill>
          <a:blip r:embed="rId8"/>
          <a:stretch>
            <a:fillRect/>
          </a:stretch>
        </p:blipFill>
        <p:spPr>
          <a:xfrm>
            <a:off x="9505766" y="2502906"/>
            <a:ext cx="2328729" cy="2328729"/>
          </a:xfrm>
          <a:prstGeom prst="rect">
            <a:avLst/>
          </a:prstGeom>
        </p:spPr>
      </p:pic>
    </p:spTree>
    <p:extLst>
      <p:ext uri="{BB962C8B-B14F-4D97-AF65-F5344CB8AC3E}">
        <p14:creationId xmlns:p14="http://schemas.microsoft.com/office/powerpoint/2010/main" val="289985212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FD8BD5-B747-1E48-AE57-86C44F9A5C57}"/>
              </a:ext>
            </a:extLst>
          </p:cNvPr>
          <p:cNvSpPr>
            <a:spLocks noGrp="1"/>
          </p:cNvSpPr>
          <p:nvPr>
            <p:ph type="title"/>
          </p:nvPr>
        </p:nvSpPr>
        <p:spPr>
          <a:xfrm>
            <a:off x="1979561" y="2299494"/>
            <a:ext cx="8232879" cy="2259013"/>
          </a:xfrm>
        </p:spPr>
        <p:txBody>
          <a:bodyPr>
            <a:normAutofit fontScale="90000"/>
          </a:bodyPr>
          <a:lstStyle/>
          <a:p>
            <a:r>
              <a:rPr lang="en-GB" dirty="0"/>
              <a:t>Findings: </a:t>
            </a:r>
            <a:r>
              <a:rPr lang="en-GB" dirty="0">
                <a:latin typeface="Calibri" panose="020F0502020204030204" pitchFamily="34" charset="0"/>
                <a:ea typeface="Calibri" panose="020F0502020204030204" pitchFamily="34" charset="0"/>
              </a:rPr>
              <a:t>I</a:t>
            </a:r>
            <a:r>
              <a:rPr lang="en-GB" dirty="0">
                <a:effectLst/>
                <a:latin typeface="Calibri" panose="020F0502020204030204" pitchFamily="34" charset="0"/>
                <a:ea typeface="Calibri" panose="020F0502020204030204" pitchFamily="34" charset="0"/>
              </a:rPr>
              <a:t>s investment in a </a:t>
            </a:r>
            <a:r>
              <a:rPr lang="en-GB" dirty="0" err="1">
                <a:effectLst/>
                <a:latin typeface="Calibri" panose="020F0502020204030204" pitchFamily="34" charset="0"/>
                <a:ea typeface="Calibri" panose="020F0502020204030204" pitchFamily="34" charset="0"/>
              </a:rPr>
              <a:t>raintank</a:t>
            </a:r>
            <a:r>
              <a:rPr lang="en-GB" dirty="0">
                <a:effectLst/>
                <a:latin typeface="Calibri" panose="020F0502020204030204" pitchFamily="34" charset="0"/>
                <a:ea typeface="Calibri" panose="020F0502020204030204" pitchFamily="34" charset="0"/>
              </a:rPr>
              <a:t> promotion programme a feasible future option for urban flood managers? </a:t>
            </a:r>
            <a:br>
              <a:rPr lang="en-GB" dirty="0">
                <a:effectLst/>
                <a:latin typeface="Calibri" panose="020F0502020204030204" pitchFamily="34" charset="0"/>
                <a:ea typeface="Calibri" panose="020F0502020204030204" pitchFamily="34" charset="0"/>
              </a:rPr>
            </a:br>
            <a:r>
              <a:rPr lang="en-GB" dirty="0">
                <a:effectLst/>
                <a:latin typeface="Calibri" panose="020F0502020204030204" pitchFamily="34" charset="0"/>
                <a:ea typeface="Calibri" panose="020F0502020204030204" pitchFamily="34" charset="0"/>
              </a:rPr>
              <a:t/>
            </a:r>
            <a:br>
              <a:rPr lang="en-GB" dirty="0">
                <a:effectLst/>
                <a:latin typeface="Calibri" panose="020F0502020204030204" pitchFamily="34" charset="0"/>
                <a:ea typeface="Calibri" panose="020F0502020204030204" pitchFamily="34" charset="0"/>
              </a:rPr>
            </a:br>
            <a:r>
              <a:rPr lang="en-GB" dirty="0">
                <a:effectLst/>
                <a:latin typeface="Calibri" panose="020F0502020204030204" pitchFamily="34" charset="0"/>
                <a:ea typeface="Calibri" panose="020F0502020204030204" pitchFamily="34" charset="0"/>
              </a:rPr>
              <a:t/>
            </a:r>
            <a:br>
              <a:rPr lang="en-GB" dirty="0">
                <a:effectLst/>
                <a:latin typeface="Calibri" panose="020F0502020204030204" pitchFamily="34" charset="0"/>
                <a:ea typeface="Calibri" panose="020F0502020204030204" pitchFamily="34" charset="0"/>
              </a:rPr>
            </a:br>
            <a:endParaRPr lang="en-GB" dirty="0"/>
          </a:p>
        </p:txBody>
      </p:sp>
    </p:spTree>
    <p:extLst>
      <p:ext uri="{BB962C8B-B14F-4D97-AF65-F5344CB8AC3E}">
        <p14:creationId xmlns:p14="http://schemas.microsoft.com/office/powerpoint/2010/main" val="41286062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Urban flood managers told us they</a:t>
            </a:r>
            <a:endParaRPr lang="en-GB" dirty="0"/>
          </a:p>
        </p:txBody>
      </p:sp>
      <p:sp>
        <p:nvSpPr>
          <p:cNvPr id="3" name="Content Placeholder 2"/>
          <p:cNvSpPr>
            <a:spLocks noGrp="1"/>
          </p:cNvSpPr>
          <p:nvPr>
            <p:ph idx="1"/>
          </p:nvPr>
        </p:nvSpPr>
        <p:spPr>
          <a:xfrm>
            <a:off x="609601" y="1600201"/>
            <a:ext cx="7467599" cy="4225230"/>
          </a:xfrm>
        </p:spPr>
        <p:txBody>
          <a:bodyPr>
            <a:normAutofit/>
          </a:bodyPr>
          <a:lstStyle/>
          <a:p>
            <a:r>
              <a:rPr lang="en-US" dirty="0"/>
              <a:t>Enthusiastic – but would prefer to control </a:t>
            </a:r>
            <a:r>
              <a:rPr lang="en-US" dirty="0" err="1"/>
              <a:t>raintanks</a:t>
            </a:r>
            <a:endParaRPr lang="en-US" dirty="0"/>
          </a:p>
          <a:p>
            <a:r>
              <a:rPr lang="en-US" dirty="0"/>
              <a:t>Have concerns about their ability to communicate with the public effectively</a:t>
            </a:r>
          </a:p>
          <a:p>
            <a:r>
              <a:rPr lang="en-US" dirty="0"/>
              <a:t>Are unsure the resource demands of a </a:t>
            </a:r>
            <a:r>
              <a:rPr lang="en-US" dirty="0" err="1"/>
              <a:t>raintank</a:t>
            </a:r>
            <a:r>
              <a:rPr lang="en-US" dirty="0"/>
              <a:t> project is worth the physical flood resilience it delivers.</a:t>
            </a:r>
          </a:p>
        </p:txBody>
      </p:sp>
      <p:pic>
        <p:nvPicPr>
          <p:cNvPr id="4" name="Picture 3">
            <a:extLst>
              <a:ext uri="{FF2B5EF4-FFF2-40B4-BE49-F238E27FC236}">
                <a16:creationId xmlns:a16="http://schemas.microsoft.com/office/drawing/2014/main" id="{8ADC9D43-A0BC-244F-BA0F-523DFFFEEA35}"/>
              </a:ext>
            </a:extLst>
          </p:cNvPr>
          <p:cNvPicPr>
            <a:picLocks noChangeAspect="1"/>
          </p:cNvPicPr>
          <p:nvPr/>
        </p:nvPicPr>
        <p:blipFill rotWithShape="1">
          <a:blip r:embed="rId3">
            <a:extLst>
              <a:ext uri="{28A0092B-C50C-407E-A947-70E740481C1C}">
                <a14:useLocalDpi xmlns:a14="http://schemas.microsoft.com/office/drawing/2010/main" val="0"/>
              </a:ext>
            </a:extLst>
          </a:blip>
          <a:srcRect r="51656"/>
          <a:stretch/>
        </p:blipFill>
        <p:spPr>
          <a:xfrm>
            <a:off x="8077200" y="1365403"/>
            <a:ext cx="3267075" cy="5068492"/>
          </a:xfrm>
          <a:prstGeom prst="rect">
            <a:avLst/>
          </a:prstGeom>
        </p:spPr>
      </p:pic>
    </p:spTree>
    <p:extLst>
      <p:ext uri="{BB962C8B-B14F-4D97-AF65-F5344CB8AC3E}">
        <p14:creationId xmlns:p14="http://schemas.microsoft.com/office/powerpoint/2010/main" val="5812836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798083" y="944005"/>
            <a:ext cx="5461590" cy="5380074"/>
          </a:xfrm>
        </p:spPr>
        <p:txBody>
          <a:bodyPr>
            <a:normAutofit lnSpcReduction="10000"/>
          </a:bodyPr>
          <a:lstStyle/>
          <a:p>
            <a:pPr marL="0" indent="0">
              <a:buNone/>
            </a:pPr>
            <a:r>
              <a:rPr lang="en-US" i="1" dirty="0"/>
              <a:t>“A lot of these little projects – I’m saying little projects in comparison to the other streams in LWW that are more operational and technical, but they take an awful lot of time to understand, and do, and make successful.”</a:t>
            </a:r>
          </a:p>
          <a:p>
            <a:pPr marL="0" indent="0">
              <a:buNone/>
            </a:pPr>
            <a:endParaRPr lang="en-US" i="1" dirty="0"/>
          </a:p>
          <a:p>
            <a:pPr marL="0" indent="0">
              <a:buNone/>
            </a:pPr>
            <a:r>
              <a:rPr lang="en-US" sz="2000" i="1" dirty="0"/>
              <a:t>Urban flood manager - Hull</a:t>
            </a:r>
            <a:endParaRPr lang="en-US" sz="2000" dirty="0"/>
          </a:p>
          <a:p>
            <a:endParaRPr lang="en-GB" dirty="0"/>
          </a:p>
        </p:txBody>
      </p:sp>
      <p:pic>
        <p:nvPicPr>
          <p:cNvPr id="3074" name="Picture 2">
            <a:extLst>
              <a:ext uri="{FF2B5EF4-FFF2-40B4-BE49-F238E27FC236}">
                <a16:creationId xmlns:a16="http://schemas.microsoft.com/office/drawing/2014/main" id="{F53CE0C2-8EF9-354E-A6E6-3FE40D8B5B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5647" y="1671917"/>
            <a:ext cx="4064000" cy="304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50036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1649" y="849486"/>
            <a:ext cx="6113929" cy="993533"/>
          </a:xfrm>
        </p:spPr>
        <p:txBody>
          <a:bodyPr>
            <a:normAutofit fontScale="90000"/>
          </a:bodyPr>
          <a:lstStyle/>
          <a:p>
            <a:pPr algn="l"/>
            <a:r>
              <a:rPr lang="en-US" dirty="0"/>
              <a:t>Current communication strategy</a:t>
            </a:r>
            <a:endParaRPr lang="en-GB" dirty="0"/>
          </a:p>
        </p:txBody>
      </p:sp>
      <p:sp>
        <p:nvSpPr>
          <p:cNvPr id="3" name="Content Placeholder 2"/>
          <p:cNvSpPr>
            <a:spLocks noGrp="1"/>
          </p:cNvSpPr>
          <p:nvPr>
            <p:ph idx="1"/>
          </p:nvPr>
        </p:nvSpPr>
        <p:spPr>
          <a:xfrm>
            <a:off x="7682751" y="849486"/>
            <a:ext cx="3657600" cy="5737074"/>
          </a:xfrm>
        </p:spPr>
        <p:txBody>
          <a:bodyPr>
            <a:normAutofit/>
          </a:bodyPr>
          <a:lstStyle/>
          <a:p>
            <a:r>
              <a:rPr lang="en-US" dirty="0"/>
              <a:t>Generic information &amp; promotion</a:t>
            </a:r>
          </a:p>
          <a:p>
            <a:r>
              <a:rPr lang="en-US" dirty="0"/>
              <a:t>Individual household </a:t>
            </a:r>
            <a:r>
              <a:rPr lang="en-US" dirty="0" err="1"/>
              <a:t>behaviour</a:t>
            </a:r>
            <a:r>
              <a:rPr lang="en-US" dirty="0"/>
              <a:t> change</a:t>
            </a:r>
          </a:p>
          <a:p>
            <a:r>
              <a:rPr lang="en-US" dirty="0"/>
              <a:t>Education of young people through school</a:t>
            </a:r>
          </a:p>
        </p:txBody>
      </p:sp>
      <p:pic>
        <p:nvPicPr>
          <p:cNvPr id="2050" name="Picture 2">
            <a:extLst>
              <a:ext uri="{FF2B5EF4-FFF2-40B4-BE49-F238E27FC236}">
                <a16:creationId xmlns:a16="http://schemas.microsoft.com/office/drawing/2014/main" id="{88D78BE8-BC63-7C40-9A85-721DD55220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649" y="2362679"/>
            <a:ext cx="6481482" cy="34275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91001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Learning by doing</a:t>
            </a:r>
            <a:endParaRPr lang="en-GB" dirty="0"/>
          </a:p>
        </p:txBody>
      </p:sp>
      <p:sp>
        <p:nvSpPr>
          <p:cNvPr id="3" name="Content Placeholder 2"/>
          <p:cNvSpPr>
            <a:spLocks noGrp="1"/>
          </p:cNvSpPr>
          <p:nvPr>
            <p:ph idx="1"/>
          </p:nvPr>
        </p:nvSpPr>
        <p:spPr>
          <a:xfrm>
            <a:off x="1093694" y="1600201"/>
            <a:ext cx="10488706" cy="4225230"/>
          </a:xfrm>
        </p:spPr>
        <p:txBody>
          <a:bodyPr>
            <a:normAutofit/>
          </a:bodyPr>
          <a:lstStyle/>
          <a:p>
            <a:pPr marL="0" indent="0">
              <a:buNone/>
            </a:pPr>
            <a:r>
              <a:rPr lang="en-GB" i="1" dirty="0"/>
              <a:t>“I think MOCA, for me, is helping me understand what ‘right’ looks like, if that makes sense. You and I have discussed how you can bring people with you. You don’t do stuff to people. I think all the organisations involved in trying to help have been guilty of doing that.”</a:t>
            </a:r>
            <a:endParaRPr lang="en-US" sz="2000" i="1" dirty="0"/>
          </a:p>
          <a:p>
            <a:pPr marL="0" indent="0">
              <a:buNone/>
            </a:pPr>
            <a:endParaRPr lang="en-US" sz="2000" i="1" dirty="0"/>
          </a:p>
          <a:p>
            <a:pPr marL="0" indent="0">
              <a:buNone/>
            </a:pPr>
            <a:r>
              <a:rPr lang="en-US" sz="2000" i="1" dirty="0"/>
              <a:t>Urban flood manager</a:t>
            </a:r>
            <a:endParaRPr lang="en-GB" sz="2000" i="1" dirty="0"/>
          </a:p>
          <a:p>
            <a:endParaRPr lang="en-GB" dirty="0"/>
          </a:p>
        </p:txBody>
      </p:sp>
    </p:spTree>
    <p:extLst>
      <p:ext uri="{BB962C8B-B14F-4D97-AF65-F5344CB8AC3E}">
        <p14:creationId xmlns:p14="http://schemas.microsoft.com/office/powerpoint/2010/main" val="152577225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dirty="0"/>
              <a:t>Future Flood Resilience requires both public and authorities to … </a:t>
            </a:r>
            <a:endParaRPr lang="en-GB" dirty="0"/>
          </a:p>
        </p:txBody>
      </p:sp>
      <p:sp>
        <p:nvSpPr>
          <p:cNvPr id="3" name="Content Placeholder 2"/>
          <p:cNvSpPr>
            <a:spLocks noGrp="1"/>
          </p:cNvSpPr>
          <p:nvPr>
            <p:ph idx="1"/>
          </p:nvPr>
        </p:nvSpPr>
        <p:spPr>
          <a:xfrm>
            <a:off x="788894" y="1757363"/>
            <a:ext cx="9421907" cy="4586286"/>
          </a:xfrm>
        </p:spPr>
        <p:txBody>
          <a:bodyPr>
            <a:normAutofit fontScale="92500" lnSpcReduction="10000"/>
          </a:bodyPr>
          <a:lstStyle/>
          <a:p>
            <a:r>
              <a:rPr lang="en-US" dirty="0"/>
              <a:t>Accept uncertainty </a:t>
            </a:r>
          </a:p>
          <a:p>
            <a:r>
              <a:rPr lang="en-US" dirty="0"/>
              <a:t>Share responsibility</a:t>
            </a:r>
          </a:p>
          <a:p>
            <a:r>
              <a:rPr lang="en-US" dirty="0"/>
              <a:t>Develop equitable relationships</a:t>
            </a:r>
          </a:p>
          <a:p>
            <a:r>
              <a:rPr lang="en-US" dirty="0"/>
              <a:t>Value social + technical solutions equally</a:t>
            </a:r>
          </a:p>
          <a:p>
            <a:pPr marL="0" indent="0">
              <a:buNone/>
            </a:pPr>
            <a:endParaRPr lang="en-US" dirty="0"/>
          </a:p>
          <a:p>
            <a:pPr marL="0" indent="0">
              <a:buNone/>
            </a:pPr>
            <a:r>
              <a:rPr lang="en-US" dirty="0"/>
              <a:t>Seismic shift in contemporary norms</a:t>
            </a:r>
          </a:p>
          <a:p>
            <a:pPr lvl="1"/>
            <a:r>
              <a:rPr lang="en-US" dirty="0"/>
              <a:t>Public</a:t>
            </a:r>
          </a:p>
          <a:p>
            <a:pPr lvl="1"/>
            <a:r>
              <a:rPr lang="en-US" dirty="0"/>
              <a:t>Authorities </a:t>
            </a:r>
          </a:p>
          <a:p>
            <a:pPr lvl="1"/>
            <a:r>
              <a:rPr lang="en-US" dirty="0"/>
              <a:t>Existing regulatory and funding process</a:t>
            </a:r>
          </a:p>
          <a:p>
            <a:endParaRPr lang="en-GB" dirty="0"/>
          </a:p>
        </p:txBody>
      </p:sp>
    </p:spTree>
    <p:extLst>
      <p:ext uri="{BB962C8B-B14F-4D97-AF65-F5344CB8AC3E}">
        <p14:creationId xmlns:p14="http://schemas.microsoft.com/office/powerpoint/2010/main" val="373203549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Cultural change means all of us </a:t>
            </a:r>
            <a:endParaRPr lang="en-GB" dirty="0"/>
          </a:p>
        </p:txBody>
      </p:sp>
      <p:sp>
        <p:nvSpPr>
          <p:cNvPr id="3" name="Content Placeholder 2"/>
          <p:cNvSpPr>
            <a:spLocks noGrp="1"/>
          </p:cNvSpPr>
          <p:nvPr>
            <p:ph idx="1"/>
          </p:nvPr>
        </p:nvSpPr>
        <p:spPr/>
        <p:txBody>
          <a:bodyPr>
            <a:normAutofit/>
          </a:bodyPr>
          <a:lstStyle/>
          <a:p>
            <a:pPr marL="0" indent="0">
              <a:buNone/>
            </a:pPr>
            <a:r>
              <a:rPr lang="en-US" i="1" dirty="0"/>
              <a:t>“What we’re looking at is a basic re-think of how we manage water”</a:t>
            </a:r>
            <a:endParaRPr lang="en-US" sz="2400" dirty="0"/>
          </a:p>
          <a:p>
            <a:pPr marL="0" indent="0">
              <a:buNone/>
            </a:pPr>
            <a:r>
              <a:rPr lang="en-US" sz="2000" dirty="0" err="1"/>
              <a:t>Derringham</a:t>
            </a:r>
            <a:r>
              <a:rPr lang="en-US" sz="2000" dirty="0"/>
              <a:t> resident</a:t>
            </a:r>
          </a:p>
          <a:p>
            <a:pPr marL="0" indent="0">
              <a:buNone/>
            </a:pPr>
            <a:endParaRPr lang="en-US" sz="2300" i="1" dirty="0"/>
          </a:p>
          <a:p>
            <a:pPr marL="0" indent="0">
              <a:buNone/>
            </a:pPr>
            <a:r>
              <a:rPr lang="en-GB" sz="3000" dirty="0"/>
              <a:t>Authorities need to </a:t>
            </a:r>
            <a:r>
              <a:rPr lang="en-GB" sz="3000" i="1" dirty="0"/>
              <a:t>“promote conversations to …develop options for action with the active involvement of the community”</a:t>
            </a:r>
            <a:endParaRPr lang="en-US" sz="3000" i="1" dirty="0"/>
          </a:p>
          <a:p>
            <a:pPr marL="0" indent="0">
              <a:buNone/>
            </a:pPr>
            <a:r>
              <a:rPr lang="en-GB" sz="1800" dirty="0">
                <a:hlinkClick r:id="rId3"/>
              </a:rPr>
              <a:t>Defra flood resilience review 2020</a:t>
            </a:r>
            <a:endParaRPr lang="en-US" sz="1800" i="1" dirty="0"/>
          </a:p>
          <a:p>
            <a:pPr marL="0" indent="0">
              <a:buNone/>
            </a:pPr>
            <a:endParaRPr lang="en-US" sz="3000" i="1" dirty="0"/>
          </a:p>
          <a:p>
            <a:pPr marL="0" indent="0">
              <a:buNone/>
            </a:pPr>
            <a:endParaRPr lang="en-US" sz="2000" dirty="0"/>
          </a:p>
          <a:p>
            <a:pPr marL="0" indent="0">
              <a:buNone/>
            </a:pPr>
            <a:endParaRPr lang="en-GB" sz="2000" dirty="0"/>
          </a:p>
        </p:txBody>
      </p:sp>
    </p:spTree>
    <p:extLst>
      <p:ext uri="{BB962C8B-B14F-4D97-AF65-F5344CB8AC3E}">
        <p14:creationId xmlns:p14="http://schemas.microsoft.com/office/powerpoint/2010/main" val="141531491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C6F9D8-8AD7-C444-8C08-47361BD11A38}"/>
              </a:ext>
            </a:extLst>
          </p:cNvPr>
          <p:cNvSpPr>
            <a:spLocks noGrp="1"/>
          </p:cNvSpPr>
          <p:nvPr>
            <p:ph type="title"/>
          </p:nvPr>
        </p:nvSpPr>
        <p:spPr/>
        <p:txBody>
          <a:bodyPr>
            <a:normAutofit/>
          </a:bodyPr>
          <a:lstStyle/>
          <a:p>
            <a:r>
              <a:rPr lang="en-GB" dirty="0"/>
              <a:t>Conclusions</a:t>
            </a:r>
          </a:p>
        </p:txBody>
      </p:sp>
      <p:sp>
        <p:nvSpPr>
          <p:cNvPr id="3" name="Content Placeholder 2">
            <a:extLst>
              <a:ext uri="{FF2B5EF4-FFF2-40B4-BE49-F238E27FC236}">
                <a16:creationId xmlns:a16="http://schemas.microsoft.com/office/drawing/2014/main" id="{D163A706-D71F-8346-8B03-1D6652DE5209}"/>
              </a:ext>
            </a:extLst>
          </p:cNvPr>
          <p:cNvSpPr>
            <a:spLocks noGrp="1"/>
          </p:cNvSpPr>
          <p:nvPr>
            <p:ph idx="1"/>
          </p:nvPr>
        </p:nvSpPr>
        <p:spPr/>
        <p:txBody>
          <a:bodyPr>
            <a:normAutofit lnSpcReduction="10000"/>
          </a:bodyPr>
          <a:lstStyle/>
          <a:p>
            <a:r>
              <a:rPr lang="en-GB" dirty="0"/>
              <a:t>Urban flood resilience could be enhanced by voluntary emptying and dual function tanks;</a:t>
            </a:r>
          </a:p>
          <a:p>
            <a:r>
              <a:rPr lang="en-GB" dirty="0"/>
              <a:t>Promoting </a:t>
            </a:r>
            <a:r>
              <a:rPr lang="en-GB" dirty="0" err="1"/>
              <a:t>raintank</a:t>
            </a:r>
            <a:r>
              <a:rPr lang="en-GB" dirty="0"/>
              <a:t> uptake needs a programme of other visible community </a:t>
            </a:r>
            <a:r>
              <a:rPr lang="en-GB" dirty="0" err="1"/>
              <a:t>SuDS</a:t>
            </a:r>
            <a:r>
              <a:rPr lang="en-GB" dirty="0"/>
              <a:t>;</a:t>
            </a:r>
          </a:p>
          <a:p>
            <a:r>
              <a:rPr lang="en-GB" dirty="0" err="1"/>
              <a:t>Raintank</a:t>
            </a:r>
            <a:r>
              <a:rPr lang="en-GB" dirty="0"/>
              <a:t> &amp; </a:t>
            </a:r>
            <a:r>
              <a:rPr lang="en-GB" dirty="0" err="1"/>
              <a:t>SuDS</a:t>
            </a:r>
            <a:r>
              <a:rPr lang="en-GB" dirty="0"/>
              <a:t> projects could help individuals’ flood knowledge and sense of community empowerment;</a:t>
            </a:r>
          </a:p>
          <a:p>
            <a:r>
              <a:rPr lang="en-GB" dirty="0"/>
              <a:t>A genuinely collaborative </a:t>
            </a:r>
            <a:r>
              <a:rPr lang="en-GB" dirty="0" err="1"/>
              <a:t>SuDS</a:t>
            </a:r>
            <a:r>
              <a:rPr lang="en-GB" dirty="0"/>
              <a:t> programme challenges the contemporary norms of flood management</a:t>
            </a:r>
          </a:p>
        </p:txBody>
      </p:sp>
    </p:spTree>
    <p:extLst>
      <p:ext uri="{BB962C8B-B14F-4D97-AF65-F5344CB8AC3E}">
        <p14:creationId xmlns:p14="http://schemas.microsoft.com/office/powerpoint/2010/main" val="1317394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086542-0FCE-954A-BB32-E47167399303}"/>
              </a:ext>
            </a:extLst>
          </p:cNvPr>
          <p:cNvSpPr>
            <a:spLocks noGrp="1"/>
          </p:cNvSpPr>
          <p:nvPr>
            <p:ph type="title"/>
          </p:nvPr>
        </p:nvSpPr>
        <p:spPr/>
        <p:txBody>
          <a:bodyPr/>
          <a:lstStyle/>
          <a:p>
            <a:r>
              <a:rPr lang="en-GB" dirty="0"/>
              <a:t>MAGIC postscript</a:t>
            </a:r>
          </a:p>
        </p:txBody>
      </p:sp>
      <p:pic>
        <p:nvPicPr>
          <p:cNvPr id="5" name="Content Placeholder 4">
            <a:extLst>
              <a:ext uri="{FF2B5EF4-FFF2-40B4-BE49-F238E27FC236}">
                <a16:creationId xmlns:a16="http://schemas.microsoft.com/office/drawing/2014/main" id="{DB3A7064-E9BD-CB43-9EEB-A83F41BB2FA0}"/>
              </a:ext>
            </a:extLst>
          </p:cNvPr>
          <p:cNvPicPr>
            <a:picLocks noGrp="1" noChangeAspect="1"/>
          </p:cNvPicPr>
          <p:nvPr>
            <p:ph idx="1"/>
          </p:nvPr>
        </p:nvPicPr>
        <p:blipFill>
          <a:blip r:embed="rId2"/>
          <a:stretch>
            <a:fillRect/>
          </a:stretch>
        </p:blipFill>
        <p:spPr>
          <a:xfrm>
            <a:off x="8383741" y="424105"/>
            <a:ext cx="1827059" cy="1283677"/>
          </a:xfrm>
        </p:spPr>
      </p:pic>
      <p:sp>
        <p:nvSpPr>
          <p:cNvPr id="6" name="TextBox 5">
            <a:extLst>
              <a:ext uri="{FF2B5EF4-FFF2-40B4-BE49-F238E27FC236}">
                <a16:creationId xmlns:a16="http://schemas.microsoft.com/office/drawing/2014/main" id="{F7C669BE-6074-8343-9ED2-A666D1EC1B2B}"/>
              </a:ext>
            </a:extLst>
          </p:cNvPr>
          <p:cNvSpPr txBox="1"/>
          <p:nvPr/>
        </p:nvSpPr>
        <p:spPr>
          <a:xfrm>
            <a:off x="1380565" y="1883628"/>
            <a:ext cx="9649385" cy="4524315"/>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3600" b="0" i="0" u="none" strike="noStrike" kern="1200" cap="none" spc="0" normalizeH="0" baseline="0" noProof="0" dirty="0">
                <a:ln>
                  <a:noFill/>
                </a:ln>
                <a:solidFill>
                  <a:srgbClr val="141313"/>
                </a:solidFill>
                <a:effectLst/>
                <a:uLnTx/>
                <a:uFillTx/>
                <a:latin typeface="Futura Medium" panose="020B0602020204020303" pitchFamily="34" charset="-79"/>
                <a:ea typeface="+mn-ea"/>
                <a:cs typeface="Futura Medium" panose="020B0602020204020303" pitchFamily="34" charset="-79"/>
              </a:rPr>
              <a:t>Mobilising Adaptation: Governance of Infrastructure through Coproduction (MAGIC)</a:t>
            </a:r>
            <a:endParaRPr kumimoji="0" lang="en-GB" sz="4400" b="0" i="0" u="none" strike="noStrike" kern="1200" cap="none" spc="0" normalizeH="0" baseline="0" noProof="0" dirty="0">
              <a:ln>
                <a:noFill/>
              </a:ln>
              <a:solidFill>
                <a:srgbClr val="141313"/>
              </a:solidFill>
              <a:effectLst/>
              <a:uLnTx/>
              <a:uFillTx/>
              <a:latin typeface="Futura Medium" panose="020B0602020204020303" pitchFamily="34" charset="-79"/>
              <a:ea typeface="+mn-ea"/>
              <a:cs typeface="Futura Medium" panose="020B0602020204020303" pitchFamily="34" charset="-79"/>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3600" b="0" i="0" u="none" strike="noStrike" kern="1200" cap="none" spc="0" normalizeH="0" baseline="0" noProof="0" dirty="0">
                <a:ln>
                  <a:noFill/>
                </a:ln>
                <a:solidFill>
                  <a:srgbClr val="141313"/>
                </a:solidFill>
                <a:effectLst/>
                <a:uLnTx/>
                <a:uFillTx/>
                <a:latin typeface="Futura Medium" panose="020B0602020204020303" pitchFamily="34" charset="-79"/>
                <a:ea typeface="+mn-ea"/>
                <a:cs typeface="Futura Medium" panose="020B0602020204020303" pitchFamily="34" charset="-79"/>
              </a:rPr>
              <a:t>Support the coproduction of water storage on public and private land in </a:t>
            </a:r>
            <a:r>
              <a:rPr kumimoji="0" lang="en-GB" sz="3600" b="0" i="0" u="none" strike="noStrike" kern="1200" cap="none" spc="0" normalizeH="0" baseline="0" noProof="0" dirty="0" err="1">
                <a:ln>
                  <a:noFill/>
                </a:ln>
                <a:solidFill>
                  <a:srgbClr val="141313"/>
                </a:solidFill>
                <a:effectLst/>
                <a:uLnTx/>
                <a:uFillTx/>
                <a:latin typeface="Futura Medium" panose="020B0602020204020303" pitchFamily="34" charset="-79"/>
                <a:ea typeface="+mn-ea"/>
                <a:cs typeface="Futura Medium" panose="020B0602020204020303" pitchFamily="34" charset="-79"/>
              </a:rPr>
              <a:t>Derringham</a:t>
            </a:r>
            <a:r>
              <a:rPr kumimoji="0" lang="en-GB" sz="3600" b="0" i="0" u="none" strike="noStrike" kern="1200" cap="none" spc="0" normalizeH="0" baseline="0" noProof="0" dirty="0">
                <a:ln>
                  <a:noFill/>
                </a:ln>
                <a:solidFill>
                  <a:srgbClr val="141313"/>
                </a:solidFill>
                <a:effectLst/>
                <a:uLnTx/>
                <a:uFillTx/>
                <a:latin typeface="Futura Medium" panose="020B0602020204020303" pitchFamily="34" charset="-79"/>
                <a:ea typeface="+mn-ea"/>
                <a:cs typeface="Futura Medium" panose="020B0602020204020303" pitchFamily="34" charset="-79"/>
              </a:rPr>
              <a:t> and </a:t>
            </a:r>
            <a:r>
              <a:rPr kumimoji="0" lang="en-GB" sz="3600" b="0" i="0" u="none" strike="noStrike" kern="1200" cap="none" spc="0" normalizeH="0" baseline="0" noProof="0" dirty="0" err="1">
                <a:ln>
                  <a:noFill/>
                </a:ln>
                <a:solidFill>
                  <a:srgbClr val="141313"/>
                </a:solidFill>
                <a:effectLst/>
                <a:uLnTx/>
                <a:uFillTx/>
                <a:latin typeface="Futura Medium" panose="020B0602020204020303" pitchFamily="34" charset="-79"/>
                <a:ea typeface="+mn-ea"/>
                <a:cs typeface="Futura Medium" panose="020B0602020204020303" pitchFamily="34" charset="-79"/>
              </a:rPr>
              <a:t>Bilton</a:t>
            </a:r>
            <a:endParaRPr kumimoji="0" lang="en-GB" sz="3600" b="0" i="0" u="none" strike="noStrike" kern="1200" cap="none" spc="0" normalizeH="0" baseline="0" noProof="0" dirty="0">
              <a:ln>
                <a:noFill/>
              </a:ln>
              <a:solidFill>
                <a:srgbClr val="141313"/>
              </a:solidFill>
              <a:effectLst/>
              <a:uLnTx/>
              <a:uFillTx/>
              <a:latin typeface="Futura Medium" panose="020B0602020204020303" pitchFamily="34" charset="-79"/>
              <a:ea typeface="+mn-ea"/>
              <a:cs typeface="Futura Medium" panose="020B0602020204020303" pitchFamily="34" charset="-79"/>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3600" b="0" i="0" u="none" strike="noStrike" kern="1200" cap="none" spc="0" normalizeH="0" baseline="0" noProof="0" dirty="0">
                <a:ln>
                  <a:noFill/>
                </a:ln>
                <a:solidFill>
                  <a:srgbClr val="141313"/>
                </a:solidFill>
                <a:effectLst/>
                <a:uLnTx/>
                <a:uFillTx/>
                <a:latin typeface="Futura Medium" panose="020B0602020204020303" pitchFamily="34" charset="-79"/>
                <a:ea typeface="+mn-ea"/>
                <a:cs typeface="Futura Medium" panose="020B0602020204020303" pitchFamily="34" charset="-79"/>
              </a:rPr>
              <a:t>Landscape, Public Health, Timebank,  &amp; 24 months</a:t>
            </a:r>
          </a:p>
        </p:txBody>
      </p:sp>
      <p:pic>
        <p:nvPicPr>
          <p:cNvPr id="7" name="Picture 6">
            <a:extLst>
              <a:ext uri="{FF2B5EF4-FFF2-40B4-BE49-F238E27FC236}">
                <a16:creationId xmlns:a16="http://schemas.microsoft.com/office/drawing/2014/main" id="{066F90EB-9B1E-5740-BC68-4DB9213324C2}"/>
              </a:ext>
            </a:extLst>
          </p:cNvPr>
          <p:cNvPicPr>
            <a:picLocks noChangeAspect="1"/>
          </p:cNvPicPr>
          <p:nvPr/>
        </p:nvPicPr>
        <p:blipFill>
          <a:blip r:embed="rId3"/>
          <a:stretch>
            <a:fillRect/>
          </a:stretch>
        </p:blipFill>
        <p:spPr>
          <a:xfrm>
            <a:off x="1981200" y="191108"/>
            <a:ext cx="1459524" cy="1459524"/>
          </a:xfrm>
          <a:prstGeom prst="rect">
            <a:avLst/>
          </a:prstGeom>
        </p:spPr>
      </p:pic>
    </p:spTree>
    <p:extLst>
      <p:ext uri="{BB962C8B-B14F-4D97-AF65-F5344CB8AC3E}">
        <p14:creationId xmlns:p14="http://schemas.microsoft.com/office/powerpoint/2010/main" val="63657659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43080" y="2057901"/>
            <a:ext cx="8325853" cy="3255264"/>
          </a:xfrm>
        </p:spPr>
        <p:txBody>
          <a:bodyPr>
            <a:normAutofit/>
          </a:bodyPr>
          <a:lstStyle/>
          <a:p>
            <a:r>
              <a:rPr lang="en-GB" sz="6000" b="1" dirty="0">
                <a:solidFill>
                  <a:schemeClr val="bg1"/>
                </a:solidFill>
                <a:latin typeface="Corbel"/>
              </a:rPr>
              <a:t>Response</a:t>
            </a:r>
            <a:br>
              <a:rPr lang="en-GB" sz="6000" b="1" dirty="0">
                <a:solidFill>
                  <a:schemeClr val="bg1"/>
                </a:solidFill>
                <a:latin typeface="Corbel"/>
              </a:rPr>
            </a:br>
            <a:r>
              <a:rPr lang="en-GB" sz="6000" b="1" dirty="0">
                <a:solidFill>
                  <a:schemeClr val="bg1"/>
                </a:solidFill>
                <a:latin typeface="Corbel"/>
              </a:rPr>
              <a:t/>
            </a:r>
            <a:br>
              <a:rPr lang="en-GB" sz="6000" b="1" dirty="0">
                <a:solidFill>
                  <a:schemeClr val="bg1"/>
                </a:solidFill>
                <a:latin typeface="Corbel"/>
              </a:rPr>
            </a:br>
            <a:r>
              <a:rPr lang="en-GB" sz="3600" dirty="0" smtClean="0">
                <a:solidFill>
                  <a:schemeClr val="bg1"/>
                </a:solidFill>
                <a:latin typeface="Corbel"/>
              </a:rPr>
              <a:t>Lee Pitcher, </a:t>
            </a:r>
            <a:br>
              <a:rPr lang="en-GB" sz="3600" dirty="0" smtClean="0">
                <a:solidFill>
                  <a:schemeClr val="bg1"/>
                </a:solidFill>
                <a:latin typeface="Corbel"/>
              </a:rPr>
            </a:br>
            <a:r>
              <a:rPr lang="en-GB" sz="3600" dirty="0" smtClean="0">
                <a:solidFill>
                  <a:schemeClr val="bg1"/>
                </a:solidFill>
                <a:latin typeface="Corbel"/>
              </a:rPr>
              <a:t>Head of Resilience, Yorkshire Water</a:t>
            </a:r>
            <a:r>
              <a:rPr lang="en-GB" sz="4800" dirty="0">
                <a:latin typeface="Corbel"/>
              </a:rPr>
              <a:t/>
            </a:r>
            <a:br>
              <a:rPr lang="en-GB" sz="4800" dirty="0">
                <a:latin typeface="Corbel"/>
              </a:rPr>
            </a:br>
            <a:endParaRPr lang="en-US" sz="2800" i="1" dirty="0">
              <a:solidFill>
                <a:schemeClr val="bg1"/>
              </a:solidFill>
            </a:endParaRPr>
          </a:p>
        </p:txBody>
      </p:sp>
      <p:pic>
        <p:nvPicPr>
          <p:cNvPr id="4" name="Picture 3" descr="A picture containing device&#10;&#10;Description automatically generated">
            <a:extLst>
              <a:ext uri="{FF2B5EF4-FFF2-40B4-BE49-F238E27FC236}">
                <a16:creationId xmlns:a16="http://schemas.microsoft.com/office/drawing/2014/main" id="{CDA4976D-ACFF-408B-95D3-7247E29E10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97317" y="808532"/>
            <a:ext cx="2562412" cy="2498738"/>
          </a:xfrm>
          <a:prstGeom prst="rect">
            <a:avLst/>
          </a:prstGeom>
        </p:spPr>
      </p:pic>
      <p:pic>
        <p:nvPicPr>
          <p:cNvPr id="5" name="Picture 49" descr="A picture containing drawing&#10;&#10;Description automatically generated">
            <a:extLst>
              <a:ext uri="{FF2B5EF4-FFF2-40B4-BE49-F238E27FC236}">
                <a16:creationId xmlns:a16="http://schemas.microsoft.com/office/drawing/2014/main" id="{3428CF5F-40F7-4A5F-88DF-959D6F75E3F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5030776"/>
            <a:ext cx="3318907" cy="104153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close up of a sign&#10;&#10;Description automatically generated">
            <a:extLst>
              <a:ext uri="{FF2B5EF4-FFF2-40B4-BE49-F238E27FC236}">
                <a16:creationId xmlns:a16="http://schemas.microsoft.com/office/drawing/2014/main" id="{4C997300-C01F-4E04-B763-5F0E04CD82B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04456" y="5169919"/>
            <a:ext cx="2588649" cy="763251"/>
          </a:xfrm>
          <a:prstGeom prst="rect">
            <a:avLst/>
          </a:prstGeom>
        </p:spPr>
      </p:pic>
      <p:pic>
        <p:nvPicPr>
          <p:cNvPr id="3" name="Picture 2"/>
          <p:cNvPicPr>
            <a:picLocks noChangeAspect="1"/>
          </p:cNvPicPr>
          <p:nvPr/>
        </p:nvPicPr>
        <p:blipFill>
          <a:blip r:embed="rId6"/>
          <a:stretch>
            <a:fillRect/>
          </a:stretch>
        </p:blipFill>
        <p:spPr>
          <a:xfrm>
            <a:off x="7450952" y="4115107"/>
            <a:ext cx="3899371" cy="165789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31669931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695147" y="900778"/>
            <a:ext cx="8130246" cy="5273900"/>
          </a:xfrm>
          <a:prstGeom prst="rect">
            <a:avLst/>
          </a:prstGeom>
          <a:solidFill>
            <a:schemeClr val="bg1">
              <a:lumMod val="85000"/>
            </a:schemeClr>
          </a:solidFill>
        </p:spPr>
        <p:txBody>
          <a:bodyPr wrap="square" rtlCol="0">
            <a:spAutoFit/>
          </a:bodyPr>
          <a:lstStyle/>
          <a:p>
            <a:endParaRPr lang="en-GB" dirty="0"/>
          </a:p>
        </p:txBody>
      </p:sp>
      <p:sp>
        <p:nvSpPr>
          <p:cNvPr id="2" name="Title 1"/>
          <p:cNvSpPr>
            <a:spLocks noGrp="1"/>
          </p:cNvSpPr>
          <p:nvPr>
            <p:ph type="title"/>
          </p:nvPr>
        </p:nvSpPr>
        <p:spPr/>
        <p:txBody>
          <a:bodyPr/>
          <a:lstStyle/>
          <a:p>
            <a:r>
              <a:rPr lang="en-GB" i="1" dirty="0" smtClean="0"/>
              <a:t/>
            </a:r>
            <a:br>
              <a:rPr lang="en-GB" i="1" dirty="0" smtClean="0"/>
            </a:br>
            <a:r>
              <a:rPr lang="en-GB" i="1" dirty="0" smtClean="0"/>
              <a:t/>
            </a:r>
            <a:br>
              <a:rPr lang="en-GB" i="1" dirty="0" smtClean="0"/>
            </a:br>
            <a:r>
              <a:rPr lang="en-GB" i="1" dirty="0" smtClean="0"/>
              <a:t>New research from the programme</a:t>
            </a:r>
            <a:endParaRPr lang="en-GB" i="1" dirty="0"/>
          </a:p>
        </p:txBody>
      </p:sp>
      <p:sp>
        <p:nvSpPr>
          <p:cNvPr id="8" name="Title 1"/>
          <p:cNvSpPr txBox="1">
            <a:spLocks/>
          </p:cNvSpPr>
          <p:nvPr/>
        </p:nvSpPr>
        <p:spPr>
          <a:xfrm>
            <a:off x="252919" y="1123837"/>
            <a:ext cx="3130580" cy="494592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spcBef>
                <a:spcPts val="600"/>
              </a:spcBef>
            </a:pPr>
            <a:endParaRPr lang="en-GB" sz="3200" dirty="0"/>
          </a:p>
        </p:txBody>
      </p:sp>
      <p:pic>
        <p:nvPicPr>
          <p:cNvPr id="10" name="Picture 9" descr="A picture containing device&#10;&#10;Description automatically generated">
            <a:extLst>
              <a:ext uri="{FF2B5EF4-FFF2-40B4-BE49-F238E27FC236}">
                <a16:creationId xmlns:a16="http://schemas.microsoft.com/office/drawing/2014/main" id="{CDA4976D-ACFF-408B-95D3-7247E29E10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2106" y="1018924"/>
            <a:ext cx="1808486" cy="1763547"/>
          </a:xfrm>
          <a:prstGeom prst="rect">
            <a:avLst/>
          </a:prstGeom>
        </p:spPr>
      </p:pic>
      <p:pic>
        <p:nvPicPr>
          <p:cNvPr id="11" name="Picture 10"/>
          <p:cNvPicPr>
            <a:picLocks noChangeAspect="1"/>
          </p:cNvPicPr>
          <p:nvPr/>
        </p:nvPicPr>
        <p:blipFill>
          <a:blip r:embed="rId4"/>
          <a:stretch>
            <a:fillRect/>
          </a:stretch>
        </p:blipFill>
        <p:spPr>
          <a:xfrm>
            <a:off x="6061586" y="2955123"/>
            <a:ext cx="5531797" cy="3114642"/>
          </a:xfrm>
          <a:prstGeom prst="rect">
            <a:avLst/>
          </a:prstGeom>
          <a:ln>
            <a:solidFill>
              <a:schemeClr val="bg2">
                <a:lumMod val="75000"/>
              </a:schemeClr>
            </a:solidFill>
          </a:ln>
          <a:effectLst>
            <a:outerShdw blurRad="50800" dist="38100" dir="2700000" algn="tl" rotWithShape="0">
              <a:prstClr val="black">
                <a:alpha val="40000"/>
              </a:prstClr>
            </a:outerShdw>
          </a:effectLst>
        </p:spPr>
      </p:pic>
      <p:pic>
        <p:nvPicPr>
          <p:cNvPr id="4" name="Content Placeholder 3"/>
          <p:cNvPicPr>
            <a:picLocks noGrp="1" noChangeAspect="1"/>
          </p:cNvPicPr>
          <p:nvPr>
            <p:ph idx="1"/>
          </p:nvPr>
        </p:nvPicPr>
        <p:blipFill>
          <a:blip r:embed="rId5"/>
          <a:stretch>
            <a:fillRect/>
          </a:stretch>
        </p:blipFill>
        <p:spPr>
          <a:xfrm>
            <a:off x="10499086" y="523457"/>
            <a:ext cx="1460172" cy="1954271"/>
          </a:xfrm>
          <a:prstGeom prst="rect">
            <a:avLst/>
          </a:prstGeom>
          <a:effectLst>
            <a:outerShdw blurRad="50800" dist="38100" dir="2700000" algn="tl" rotWithShape="0">
              <a:prstClr val="black">
                <a:alpha val="40000"/>
              </a:prstClr>
            </a:outerShdw>
          </a:effectLst>
        </p:spPr>
      </p:pic>
      <p:pic>
        <p:nvPicPr>
          <p:cNvPr id="5" name="Picture 4"/>
          <p:cNvPicPr>
            <a:picLocks noChangeAspect="1"/>
          </p:cNvPicPr>
          <p:nvPr/>
        </p:nvPicPr>
        <p:blipFill rotWithShape="1">
          <a:blip r:embed="rId6"/>
          <a:srcRect b="65865"/>
          <a:stretch/>
        </p:blipFill>
        <p:spPr>
          <a:xfrm>
            <a:off x="3561283" y="544827"/>
            <a:ext cx="6706346" cy="2290120"/>
          </a:xfrm>
          <a:prstGeom prst="rect">
            <a:avLst/>
          </a:prstGeom>
          <a:ln>
            <a:solidFill>
              <a:schemeClr val="bg2">
                <a:lumMod val="75000"/>
              </a:schemeClr>
            </a:solidFill>
          </a:ln>
          <a:effectLst>
            <a:outerShdw blurRad="50800" dist="38100" dir="2700000" algn="tl" rotWithShape="0">
              <a:prstClr val="black">
                <a:alpha val="40000"/>
              </a:prstClr>
            </a:outerShdw>
          </a:effectLst>
        </p:spPr>
      </p:pic>
      <p:sp>
        <p:nvSpPr>
          <p:cNvPr id="12" name="Rectangle 11"/>
          <p:cNvSpPr/>
          <p:nvPr/>
        </p:nvSpPr>
        <p:spPr>
          <a:xfrm>
            <a:off x="1597784" y="6255513"/>
            <a:ext cx="10227609" cy="461665"/>
          </a:xfrm>
          <a:prstGeom prst="rect">
            <a:avLst/>
          </a:prstGeom>
        </p:spPr>
        <p:txBody>
          <a:bodyPr wrap="square">
            <a:spAutoFit/>
          </a:bodyPr>
          <a:lstStyle/>
          <a:p>
            <a:r>
              <a:rPr lang="en-GB" sz="2400" dirty="0" smtClean="0">
                <a:latin typeface="+mj-lt"/>
              </a:rPr>
              <a:t>https</a:t>
            </a:r>
            <a:r>
              <a:rPr lang="en-GB" sz="2400" dirty="0">
                <a:latin typeface="+mj-lt"/>
              </a:rPr>
              <a:t>://www.sciencedirect.com/science/article/pii/S2212096321000115</a:t>
            </a:r>
            <a:endParaRPr lang="en-GB" sz="2400" b="0" i="0" dirty="0">
              <a:effectLst/>
              <a:latin typeface="+mj-lt"/>
            </a:endParaRPr>
          </a:p>
        </p:txBody>
      </p:sp>
      <p:sp>
        <p:nvSpPr>
          <p:cNvPr id="9" name="Pentagon 8"/>
          <p:cNvSpPr/>
          <p:nvPr/>
        </p:nvSpPr>
        <p:spPr>
          <a:xfrm>
            <a:off x="1" y="184751"/>
            <a:ext cx="3886199" cy="753338"/>
          </a:xfrm>
          <a:prstGeom prst="homePlate">
            <a:avLst/>
          </a:prstGeom>
          <a:ln>
            <a:noFill/>
          </a:ln>
          <a:effectLst>
            <a:outerShdw blurRad="50800" dist="38100" dir="5400000" algn="t"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sz="3200" b="1" i="1" dirty="0"/>
              <a:t>Programme news</a:t>
            </a:r>
          </a:p>
        </p:txBody>
      </p:sp>
    </p:spTree>
    <p:extLst>
      <p:ext uri="{BB962C8B-B14F-4D97-AF65-F5344CB8AC3E}">
        <p14:creationId xmlns:p14="http://schemas.microsoft.com/office/powerpoint/2010/main" val="15807836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49179" y="1298448"/>
            <a:ext cx="8325853" cy="3255264"/>
          </a:xfrm>
        </p:spPr>
        <p:txBody>
          <a:bodyPr>
            <a:normAutofit/>
          </a:bodyPr>
          <a:lstStyle/>
          <a:p>
            <a:r>
              <a:rPr lang="en-US" sz="6000" b="1" dirty="0">
                <a:solidFill>
                  <a:schemeClr val="bg1"/>
                </a:solidFill>
                <a:latin typeface="Corbel" panose="020B0503020204020204" pitchFamily="34" charset="0"/>
              </a:rPr>
              <a:t>Questions, answers, discussion</a:t>
            </a:r>
            <a:endParaRPr lang="en-GB" sz="3600" b="1" dirty="0">
              <a:solidFill>
                <a:schemeClr val="bg1"/>
              </a:solidFill>
              <a:latin typeface="Corbel" panose="020B0503020204020204" pitchFamily="34" charset="0"/>
            </a:endParaRPr>
          </a:p>
        </p:txBody>
      </p:sp>
      <p:pic>
        <p:nvPicPr>
          <p:cNvPr id="4" name="Picture 3" descr="A picture containing device&#10;&#10;Description automatically generated">
            <a:extLst>
              <a:ext uri="{FF2B5EF4-FFF2-40B4-BE49-F238E27FC236}">
                <a16:creationId xmlns:a16="http://schemas.microsoft.com/office/drawing/2014/main" id="{CDA4976D-ACFF-408B-95D3-7247E29E109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56374" y="930262"/>
            <a:ext cx="2562412" cy="2498738"/>
          </a:xfrm>
          <a:prstGeom prst="rect">
            <a:avLst/>
          </a:prstGeom>
        </p:spPr>
      </p:pic>
      <p:pic>
        <p:nvPicPr>
          <p:cNvPr id="5" name="Picture 49" descr="A picture containing drawing&#10;&#10;Description automatically generated">
            <a:extLst>
              <a:ext uri="{FF2B5EF4-FFF2-40B4-BE49-F238E27FC236}">
                <a16:creationId xmlns:a16="http://schemas.microsoft.com/office/drawing/2014/main" id="{3428CF5F-40F7-4A5F-88DF-959D6F75E3F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5030776"/>
            <a:ext cx="3318907" cy="104153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close up of a sign&#10;&#10;Description automatically generated">
            <a:extLst>
              <a:ext uri="{FF2B5EF4-FFF2-40B4-BE49-F238E27FC236}">
                <a16:creationId xmlns:a16="http://schemas.microsoft.com/office/drawing/2014/main" id="{4C997300-C01F-4E04-B763-5F0E04CD82B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96296" y="5169921"/>
            <a:ext cx="2588649" cy="763251"/>
          </a:xfrm>
          <a:prstGeom prst="rect">
            <a:avLst/>
          </a:prstGeom>
        </p:spPr>
      </p:pic>
    </p:spTree>
    <p:extLst>
      <p:ext uri="{BB962C8B-B14F-4D97-AF65-F5344CB8AC3E}">
        <p14:creationId xmlns:p14="http://schemas.microsoft.com/office/powerpoint/2010/main" val="9761934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device&#10;&#10;Description automatically generated">
            <a:extLst>
              <a:ext uri="{FF2B5EF4-FFF2-40B4-BE49-F238E27FC236}">
                <a16:creationId xmlns:a16="http://schemas.microsoft.com/office/drawing/2014/main" id="{CDA4976D-ACFF-408B-95D3-7247E29E10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67912" y="-4267"/>
            <a:ext cx="1937779" cy="1931541"/>
          </a:xfrm>
          <a:prstGeom prst="rect">
            <a:avLst/>
          </a:prstGeom>
        </p:spPr>
      </p:pic>
      <p:pic>
        <p:nvPicPr>
          <p:cNvPr id="5" name="Picture 49" descr="A picture containing drawing&#10;&#10;Description automatically generated">
            <a:extLst>
              <a:ext uri="{FF2B5EF4-FFF2-40B4-BE49-F238E27FC236}">
                <a16:creationId xmlns:a16="http://schemas.microsoft.com/office/drawing/2014/main" id="{3428CF5F-40F7-4A5F-88DF-959D6F75E3F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91625" y="6007748"/>
            <a:ext cx="3000375" cy="94157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close up of a sign&#10;&#10;Description automatically generated">
            <a:extLst>
              <a:ext uri="{FF2B5EF4-FFF2-40B4-BE49-F238E27FC236}">
                <a16:creationId xmlns:a16="http://schemas.microsoft.com/office/drawing/2014/main" id="{4C997300-C01F-4E04-B763-5F0E04CD82B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32015" y="6122216"/>
            <a:ext cx="2273284" cy="670267"/>
          </a:xfrm>
          <a:prstGeom prst="rect">
            <a:avLst/>
          </a:prstGeom>
        </p:spPr>
      </p:pic>
      <p:sp>
        <p:nvSpPr>
          <p:cNvPr id="9" name="Title 1">
            <a:extLst>
              <a:ext uri="{FF2B5EF4-FFF2-40B4-BE49-F238E27FC236}">
                <a16:creationId xmlns:a16="http://schemas.microsoft.com/office/drawing/2014/main" id="{109A333C-CB58-4385-8BD9-527778736C16}"/>
              </a:ext>
            </a:extLst>
          </p:cNvPr>
          <p:cNvSpPr>
            <a:spLocks noGrp="1"/>
          </p:cNvSpPr>
          <p:nvPr>
            <p:ph type="ctrTitle"/>
          </p:nvPr>
        </p:nvSpPr>
        <p:spPr>
          <a:xfrm>
            <a:off x="0" y="262491"/>
            <a:ext cx="9230264" cy="897235"/>
          </a:xfrm>
          <a:solidFill>
            <a:schemeClr val="bg1"/>
          </a:solidFill>
        </p:spPr>
        <p:txBody>
          <a:bodyPr>
            <a:noAutofit/>
          </a:bodyPr>
          <a:lstStyle/>
          <a:p>
            <a:pPr>
              <a:lnSpc>
                <a:spcPct val="100000"/>
              </a:lnSpc>
              <a:spcBef>
                <a:spcPts val="0"/>
              </a:spcBef>
            </a:pPr>
            <a:r>
              <a:rPr lang="en-GB" sz="5400" dirty="0">
                <a:solidFill>
                  <a:srgbClr val="002060"/>
                </a:solidFill>
              </a:rPr>
              <a:t>Next webinars:</a:t>
            </a:r>
            <a:endParaRPr lang="en-GB" sz="2200" dirty="0">
              <a:solidFill>
                <a:schemeClr val="tx1"/>
              </a:solidFill>
              <a:ea typeface="+mj-lt"/>
              <a:cs typeface="+mj-lt"/>
            </a:endParaRPr>
          </a:p>
        </p:txBody>
      </p:sp>
      <p:sp>
        <p:nvSpPr>
          <p:cNvPr id="7" name="Rectangle 6"/>
          <p:cNvSpPr/>
          <p:nvPr/>
        </p:nvSpPr>
        <p:spPr>
          <a:xfrm>
            <a:off x="216088" y="1270717"/>
            <a:ext cx="8394674" cy="1746504"/>
          </a:xfrm>
          <a:prstGeom prst="rect">
            <a:avLst/>
          </a:prstGeom>
        </p:spPr>
        <p:txBody>
          <a:bodyPr wrap="square">
            <a:spAutoFit/>
          </a:bodyPr>
          <a:lstStyle/>
          <a:p>
            <a:pPr marL="914400" indent="-914400">
              <a:lnSpc>
                <a:spcPct val="107000"/>
              </a:lnSpc>
              <a:spcAft>
                <a:spcPts val="800"/>
              </a:spcAft>
            </a:pPr>
            <a:r>
              <a:rPr lang="en-GB" sz="2800" b="1" dirty="0">
                <a:solidFill>
                  <a:schemeClr val="bg1"/>
                </a:solidFill>
                <a:latin typeface="Corbel" panose="020B0503020204020204" pitchFamily="34" charset="0"/>
                <a:ea typeface="Calibri" panose="020F0502020204030204" pitchFamily="34" charset="0"/>
                <a:cs typeface="Times New Roman" panose="02020603050405020304" pitchFamily="18" charset="0"/>
              </a:rPr>
              <a:t>Wednesday, 24</a:t>
            </a:r>
            <a:r>
              <a:rPr lang="en-GB" sz="2800" b="1" baseline="30000" dirty="0">
                <a:solidFill>
                  <a:schemeClr val="bg1"/>
                </a:solidFill>
                <a:latin typeface="Corbel" panose="020B0503020204020204" pitchFamily="34" charset="0"/>
                <a:ea typeface="Calibri" panose="020F0502020204030204" pitchFamily="34" charset="0"/>
                <a:cs typeface="Times New Roman" panose="02020603050405020304" pitchFamily="18" charset="0"/>
              </a:rPr>
              <a:t>th</a:t>
            </a:r>
            <a:r>
              <a:rPr lang="en-GB" sz="2800" b="1" dirty="0">
                <a:solidFill>
                  <a:schemeClr val="bg1"/>
                </a:solidFill>
                <a:latin typeface="Corbel" panose="020B0503020204020204" pitchFamily="34" charset="0"/>
                <a:ea typeface="Calibri" panose="020F0502020204030204" pitchFamily="34" charset="0"/>
                <a:cs typeface="Times New Roman" panose="02020603050405020304" pitchFamily="18" charset="0"/>
              </a:rPr>
              <a:t> February, 2021 12.00-13.00</a:t>
            </a:r>
            <a:endParaRPr lang="en-GB" sz="28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914400" indent="-914400">
              <a:lnSpc>
                <a:spcPct val="107000"/>
              </a:lnSpc>
              <a:spcAft>
                <a:spcPts val="800"/>
              </a:spcAft>
            </a:pPr>
            <a:r>
              <a:rPr lang="en-GB" sz="2000" b="1" dirty="0">
                <a:latin typeface="Corbel" panose="020B0503020204020204" pitchFamily="34" charset="0"/>
                <a:ea typeface="Calibri" panose="020F0502020204030204" pitchFamily="34" charset="0"/>
                <a:cs typeface="Times New Roman" panose="02020603050405020304" pitchFamily="18" charset="0"/>
              </a:rPr>
              <a:t>Speaker:	</a:t>
            </a:r>
            <a:r>
              <a:rPr lang="en-GB" sz="2000" b="1" dirty="0"/>
              <a:t>Paul Sayers, Sayers and Partners</a:t>
            </a:r>
          </a:p>
          <a:p>
            <a:pPr marL="914400" indent="-914400">
              <a:lnSpc>
                <a:spcPct val="107000"/>
              </a:lnSpc>
              <a:spcAft>
                <a:spcPts val="800"/>
              </a:spcAft>
            </a:pPr>
            <a:r>
              <a:rPr lang="en-GB" sz="2000" b="1" dirty="0">
                <a:latin typeface="Corbel" panose="020B0503020204020204" pitchFamily="34" charset="0"/>
                <a:ea typeface="Calibri" panose="020F0502020204030204" pitchFamily="34" charset="0"/>
                <a:cs typeface="Times New Roman" panose="02020603050405020304" pitchFamily="18" charset="0"/>
              </a:rPr>
              <a:t>Title</a:t>
            </a:r>
            <a:r>
              <a:rPr lang="en-GB" sz="2000" dirty="0">
                <a:latin typeface="Corbel" panose="020B0503020204020204" pitchFamily="34" charset="0"/>
                <a:ea typeface="Calibri" panose="020F0502020204030204" pitchFamily="34" charset="0"/>
                <a:cs typeface="Times New Roman" panose="02020603050405020304" pitchFamily="18" charset="0"/>
              </a:rPr>
              <a:t>: </a:t>
            </a:r>
            <a:r>
              <a:rPr lang="en-GB" sz="2000" dirty="0"/>
              <a:t> 		</a:t>
            </a:r>
            <a:r>
              <a:rPr lang="en-GB" sz="2000" b="1" i="1" dirty="0" smtClean="0"/>
              <a:t>An </a:t>
            </a:r>
            <a:r>
              <a:rPr lang="en-GB" sz="2000" b="1" i="1" dirty="0"/>
              <a:t>event-based assessment of the impact of climate change </a:t>
            </a:r>
            <a:r>
              <a:rPr lang="en-GB" sz="2000" b="1" i="1" dirty="0" smtClean="0"/>
              <a:t>  	on future </a:t>
            </a:r>
            <a:r>
              <a:rPr lang="en-GB" sz="2000" b="1" i="1" dirty="0"/>
              <a:t>flood risk </a:t>
            </a:r>
            <a:endParaRPr lang="en-GB" sz="2000" b="1" i="1" dirty="0">
              <a:latin typeface="Calibri" panose="020F0502020204030204" pitchFamily="34" charset="0"/>
              <a:ea typeface="Calibri" panose="020F0502020204030204" pitchFamily="34" charset="0"/>
              <a:cs typeface="Times New Roman" panose="02020603050405020304" pitchFamily="18" charset="0"/>
            </a:endParaRPr>
          </a:p>
        </p:txBody>
      </p:sp>
      <p:sp>
        <p:nvSpPr>
          <p:cNvPr id="8" name="Rounded Rectangle 7"/>
          <p:cNvSpPr/>
          <p:nvPr/>
        </p:nvSpPr>
        <p:spPr>
          <a:xfrm>
            <a:off x="8487047" y="3500281"/>
            <a:ext cx="2204765" cy="1665123"/>
          </a:xfrm>
          <a:prstGeom prst="roundRect">
            <a:avLst/>
          </a:prstGeom>
          <a:blipFill dpi="0" rotWithShape="1">
            <a:blip r:embed="rId6"/>
            <a:srcRect/>
            <a:stretch>
              <a:fillRect/>
            </a:stretch>
          </a:bli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p:cNvSpPr/>
          <p:nvPr/>
        </p:nvSpPr>
        <p:spPr>
          <a:xfrm>
            <a:off x="216089" y="4988859"/>
            <a:ext cx="8394674" cy="1015663"/>
          </a:xfrm>
          <a:prstGeom prst="rect">
            <a:avLst/>
          </a:prstGeom>
          <a:solidFill>
            <a:schemeClr val="accent1">
              <a:lumMod val="20000"/>
              <a:lumOff val="80000"/>
            </a:schemeClr>
          </a:solidFill>
          <a:effectLst>
            <a:outerShdw blurRad="50800" dist="38100" dir="2700000" algn="tl" rotWithShape="0">
              <a:prstClr val="black">
                <a:alpha val="40000"/>
              </a:prstClr>
            </a:outerShdw>
          </a:effectLst>
        </p:spPr>
        <p:txBody>
          <a:bodyPr wrap="square">
            <a:spAutoFit/>
          </a:bodyPr>
          <a:lstStyle/>
          <a:p>
            <a:pPr marL="914400" indent="-914400"/>
            <a:r>
              <a:rPr lang="en-GB" sz="2000" b="1" i="1" dirty="0">
                <a:solidFill>
                  <a:schemeClr val="accent1">
                    <a:lumMod val="50000"/>
                  </a:schemeClr>
                </a:solidFill>
                <a:latin typeface="Corbel" panose="020B0503020204020204" pitchFamily="34" charset="0"/>
                <a:ea typeface="Calibri" panose="020F0502020204030204" pitchFamily="34" charset="0"/>
                <a:cs typeface="Times New Roman" panose="02020603050405020304" pitchFamily="18" charset="0"/>
              </a:rPr>
              <a:t>Register on our website</a:t>
            </a:r>
            <a:r>
              <a:rPr lang="en-GB" sz="2000" b="1" dirty="0">
                <a:solidFill>
                  <a:schemeClr val="accent1">
                    <a:lumMod val="50000"/>
                  </a:schemeClr>
                </a:solidFill>
                <a:latin typeface="Corbel" panose="020B0503020204020204" pitchFamily="34" charset="0"/>
                <a:ea typeface="Calibri" panose="020F0502020204030204" pitchFamily="34" charset="0"/>
                <a:cs typeface="Times New Roman" panose="02020603050405020304" pitchFamily="18" charset="0"/>
              </a:rPr>
              <a:t>: </a:t>
            </a:r>
          </a:p>
          <a:p>
            <a:pPr marL="914400" indent="-914400"/>
            <a:r>
              <a:rPr lang="en-GB" sz="2000" dirty="0">
                <a:solidFill>
                  <a:srgbClr val="0070C0"/>
                </a:solidFill>
                <a:latin typeface="Corbel" panose="020B0503020204020204" pitchFamily="34" charset="0"/>
                <a:ea typeface="Calibri" panose="020F0502020204030204" pitchFamily="34" charset="0"/>
                <a:cs typeface="Times New Roman" panose="02020603050405020304" pitchFamily="18" charset="0"/>
              </a:rPr>
              <a:t>https://www.ukclimateresilience.org/news-events/climate-resilience-webinar-series-2020-2021/</a:t>
            </a:r>
            <a:endParaRPr lang="en-GB" sz="1100" dirty="0">
              <a:solidFill>
                <a:srgbClr val="0070C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1" name="Rectangle 10"/>
          <p:cNvSpPr/>
          <p:nvPr/>
        </p:nvSpPr>
        <p:spPr>
          <a:xfrm>
            <a:off x="216088" y="2975933"/>
            <a:ext cx="8394674" cy="1746504"/>
          </a:xfrm>
          <a:prstGeom prst="rect">
            <a:avLst/>
          </a:prstGeom>
        </p:spPr>
        <p:txBody>
          <a:bodyPr wrap="square">
            <a:spAutoFit/>
          </a:bodyPr>
          <a:lstStyle/>
          <a:p>
            <a:pPr marL="914400" indent="-914400">
              <a:lnSpc>
                <a:spcPct val="107000"/>
              </a:lnSpc>
              <a:spcAft>
                <a:spcPts val="800"/>
              </a:spcAft>
            </a:pPr>
            <a:r>
              <a:rPr lang="en-GB" sz="2800" b="1" dirty="0">
                <a:solidFill>
                  <a:schemeClr val="bg1"/>
                </a:solidFill>
                <a:latin typeface="Corbel" panose="020B0503020204020204" pitchFamily="34" charset="0"/>
                <a:ea typeface="Calibri" panose="020F0502020204030204" pitchFamily="34" charset="0"/>
                <a:cs typeface="Times New Roman" panose="02020603050405020304" pitchFamily="18" charset="0"/>
              </a:rPr>
              <a:t>Wednesday</a:t>
            </a:r>
            <a:r>
              <a:rPr lang="en-GB" sz="2800" b="1" dirty="0" smtClean="0">
                <a:solidFill>
                  <a:schemeClr val="bg1"/>
                </a:solidFill>
                <a:latin typeface="Corbel" panose="020B0503020204020204" pitchFamily="34" charset="0"/>
                <a:ea typeface="Calibri" panose="020F0502020204030204" pitchFamily="34" charset="0"/>
                <a:cs typeface="Times New Roman" panose="02020603050405020304" pitchFamily="18" charset="0"/>
              </a:rPr>
              <a:t>,  10</a:t>
            </a:r>
            <a:r>
              <a:rPr lang="en-GB" sz="2800" b="1" baseline="30000" dirty="0" smtClean="0">
                <a:solidFill>
                  <a:schemeClr val="bg1"/>
                </a:solidFill>
                <a:latin typeface="Corbel" panose="020B0503020204020204" pitchFamily="34" charset="0"/>
                <a:ea typeface="Calibri" panose="020F0502020204030204" pitchFamily="34" charset="0"/>
                <a:cs typeface="Times New Roman" panose="02020603050405020304" pitchFamily="18" charset="0"/>
              </a:rPr>
              <a:t>th </a:t>
            </a:r>
            <a:r>
              <a:rPr lang="en-GB" sz="2800" b="1" dirty="0" smtClean="0">
                <a:solidFill>
                  <a:schemeClr val="bg1"/>
                </a:solidFill>
                <a:latin typeface="Corbel" panose="020B0503020204020204" pitchFamily="34" charset="0"/>
                <a:ea typeface="Calibri" panose="020F0502020204030204" pitchFamily="34" charset="0"/>
                <a:cs typeface="Times New Roman" panose="02020603050405020304" pitchFamily="18" charset="0"/>
              </a:rPr>
              <a:t>March, </a:t>
            </a:r>
            <a:r>
              <a:rPr lang="en-GB" sz="2800" b="1" dirty="0">
                <a:solidFill>
                  <a:schemeClr val="bg1"/>
                </a:solidFill>
                <a:latin typeface="Corbel" panose="020B0503020204020204" pitchFamily="34" charset="0"/>
                <a:ea typeface="Calibri" panose="020F0502020204030204" pitchFamily="34" charset="0"/>
                <a:cs typeface="Times New Roman" panose="02020603050405020304" pitchFamily="18" charset="0"/>
              </a:rPr>
              <a:t>2021 12.00-13.00</a:t>
            </a:r>
            <a:endParaRPr lang="en-GB" sz="28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914400" indent="-914400">
              <a:lnSpc>
                <a:spcPct val="107000"/>
              </a:lnSpc>
              <a:spcAft>
                <a:spcPts val="800"/>
              </a:spcAft>
            </a:pPr>
            <a:r>
              <a:rPr lang="en-GB" sz="2000" b="1" dirty="0">
                <a:latin typeface="Corbel" panose="020B0503020204020204" pitchFamily="34" charset="0"/>
                <a:ea typeface="Calibri" panose="020F0502020204030204" pitchFamily="34" charset="0"/>
                <a:cs typeface="Times New Roman" panose="02020603050405020304" pitchFamily="18" charset="0"/>
              </a:rPr>
              <a:t>Speaker:	</a:t>
            </a:r>
            <a:r>
              <a:rPr lang="en-GB" sz="2000" b="1" dirty="0" smtClean="0"/>
              <a:t>Harriet Orr and Alex Cutler, Environment Agency </a:t>
            </a:r>
            <a:endParaRPr lang="en-GB" sz="2000" b="1" dirty="0"/>
          </a:p>
          <a:p>
            <a:pPr marL="914400" indent="-914400">
              <a:lnSpc>
                <a:spcPct val="107000"/>
              </a:lnSpc>
              <a:spcAft>
                <a:spcPts val="800"/>
              </a:spcAft>
            </a:pPr>
            <a:r>
              <a:rPr lang="en-GB" sz="2000" b="1" dirty="0">
                <a:latin typeface="Corbel" panose="020B0503020204020204" pitchFamily="34" charset="0"/>
                <a:ea typeface="Calibri" panose="020F0502020204030204" pitchFamily="34" charset="0"/>
                <a:cs typeface="Times New Roman" panose="02020603050405020304" pitchFamily="18" charset="0"/>
              </a:rPr>
              <a:t>Title</a:t>
            </a:r>
            <a:r>
              <a:rPr lang="en-GB" sz="2000" dirty="0">
                <a:latin typeface="Corbel" panose="020B0503020204020204" pitchFamily="34" charset="0"/>
                <a:ea typeface="Calibri" panose="020F0502020204030204" pitchFamily="34" charset="0"/>
                <a:cs typeface="Times New Roman" panose="02020603050405020304" pitchFamily="18" charset="0"/>
              </a:rPr>
              <a:t>: </a:t>
            </a:r>
            <a:r>
              <a:rPr lang="en-GB" sz="2000" dirty="0"/>
              <a:t> 		</a:t>
            </a:r>
            <a:r>
              <a:rPr lang="en-GB" sz="2000" b="1" i="1" dirty="0"/>
              <a:t>Climate resilience and the national flood and coastal erosion </a:t>
            </a:r>
            <a:r>
              <a:rPr lang="en-GB" sz="2000" b="1" i="1" dirty="0" smtClean="0"/>
              <a:t> 	risk 	management </a:t>
            </a:r>
            <a:r>
              <a:rPr lang="en-GB" sz="2000" b="1" i="1" dirty="0"/>
              <a:t>strategy</a:t>
            </a:r>
            <a:r>
              <a:rPr lang="en-GB" sz="2000" b="1" dirty="0"/>
              <a:t> </a:t>
            </a:r>
            <a:endParaRPr lang="en-GB" sz="2400" b="1" i="1" dirty="0">
              <a:latin typeface="Calibri" panose="020F0502020204030204" pitchFamily="34" charset="0"/>
              <a:ea typeface="Calibri" panose="020F0502020204030204" pitchFamily="34" charset="0"/>
              <a:cs typeface="Times New Roman" panose="02020603050405020304" pitchFamily="18" charset="0"/>
            </a:endParaRPr>
          </a:p>
        </p:txBody>
      </p:sp>
      <p:pic>
        <p:nvPicPr>
          <p:cNvPr id="10" name="Picture 9">
            <a:extLst>
              <a:ext uri="{FF2B5EF4-FFF2-40B4-BE49-F238E27FC236}">
                <a16:creationId xmlns:a16="http://schemas.microsoft.com/office/drawing/2014/main" id="{D7DC177C-A9E2-4EC2-841E-03539C7551B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87047" y="1617767"/>
            <a:ext cx="2204765" cy="1620340"/>
          </a:xfrm>
          <a:prstGeom prst="roundRect">
            <a:avLst>
              <a:gd name="adj" fmla="val 16667"/>
            </a:avLst>
          </a:prstGeom>
          <a:blipFill>
            <a:blip r:embed="rId8"/>
            <a:stretch>
              <a:fillRect/>
            </a:stretch>
          </a:blipFill>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90755896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GB" dirty="0"/>
              <a:t>Contact details</a:t>
            </a:r>
            <a:br>
              <a:rPr lang="en-GB" dirty="0"/>
            </a:br>
            <a:r>
              <a:rPr lang="en-GB" dirty="0"/>
              <a:t/>
            </a:r>
            <a:br>
              <a:rPr lang="en-GB" dirty="0"/>
            </a:br>
            <a:r>
              <a:rPr lang="en-GB" sz="2400" b="1" dirty="0">
                <a:solidFill>
                  <a:schemeClr val="bg1"/>
                </a:solidFill>
                <a:latin typeface="+mn-lt"/>
                <a:cs typeface="Arial" panose="020B0604020202020204" pitchFamily="34" charset="0"/>
              </a:rPr>
              <a:t>Website: </a:t>
            </a:r>
            <a:r>
              <a:rPr lang="en-GB" sz="2400" dirty="0">
                <a:solidFill>
                  <a:schemeClr val="bg1"/>
                </a:solidFill>
                <a:latin typeface="+mn-lt"/>
                <a:cs typeface="Arial" panose="020B0604020202020204" pitchFamily="34" charset="0"/>
              </a:rPr>
              <a:t>www.ukclimateresilience.org</a:t>
            </a:r>
            <a:br>
              <a:rPr lang="en-GB" sz="2400" dirty="0">
                <a:solidFill>
                  <a:schemeClr val="bg1"/>
                </a:solidFill>
                <a:latin typeface="+mn-lt"/>
                <a:cs typeface="Arial" panose="020B0604020202020204" pitchFamily="34" charset="0"/>
              </a:rPr>
            </a:br>
            <a:r>
              <a:rPr lang="en-GB" sz="2400" dirty="0">
                <a:solidFill>
                  <a:schemeClr val="bg1"/>
                </a:solidFill>
                <a:latin typeface="+mn-lt"/>
                <a:cs typeface="Arial" panose="020B0604020202020204" pitchFamily="34" charset="0"/>
              </a:rPr>
              <a:t>	</a:t>
            </a:r>
            <a:br>
              <a:rPr lang="en-GB" sz="2400" dirty="0">
                <a:solidFill>
                  <a:schemeClr val="bg1"/>
                </a:solidFill>
                <a:latin typeface="+mn-lt"/>
                <a:cs typeface="Arial" panose="020B0604020202020204" pitchFamily="34" charset="0"/>
              </a:rPr>
            </a:br>
            <a:r>
              <a:rPr lang="en-GB" sz="2400" b="1" dirty="0">
                <a:solidFill>
                  <a:schemeClr val="bg1"/>
                </a:solidFill>
                <a:latin typeface="+mn-lt"/>
                <a:cs typeface="Arial" panose="020B0604020202020204" pitchFamily="34" charset="0"/>
              </a:rPr>
              <a:t>Twitter:	</a:t>
            </a:r>
            <a:r>
              <a:rPr lang="en-GB" sz="2400" dirty="0">
                <a:solidFill>
                  <a:schemeClr val="bg1"/>
                </a:solidFill>
                <a:latin typeface="+mn-lt"/>
                <a:cs typeface="Arial" panose="020B0604020202020204" pitchFamily="34" charset="0"/>
              </a:rPr>
              <a:t>@UKCRP_SPF</a:t>
            </a:r>
            <a:br>
              <a:rPr lang="en-GB" sz="2400" dirty="0">
                <a:solidFill>
                  <a:schemeClr val="bg1"/>
                </a:solidFill>
                <a:latin typeface="+mn-lt"/>
                <a:cs typeface="Arial" panose="020B0604020202020204" pitchFamily="34" charset="0"/>
              </a:rPr>
            </a:br>
            <a:r>
              <a:rPr lang="en-GB" sz="2400" dirty="0">
                <a:solidFill>
                  <a:schemeClr val="bg1"/>
                </a:solidFill>
                <a:latin typeface="+mn-lt"/>
                <a:cs typeface="Arial" panose="020B0604020202020204" pitchFamily="34" charset="0"/>
              </a:rPr>
              <a:t/>
            </a:r>
            <a:br>
              <a:rPr lang="en-GB" sz="2400" dirty="0">
                <a:solidFill>
                  <a:schemeClr val="bg1"/>
                </a:solidFill>
                <a:latin typeface="+mn-lt"/>
                <a:cs typeface="Arial" panose="020B0604020202020204" pitchFamily="34" charset="0"/>
              </a:rPr>
            </a:br>
            <a:r>
              <a:rPr lang="en-GB" sz="2400" b="1" dirty="0">
                <a:solidFill>
                  <a:schemeClr val="bg1"/>
                </a:solidFill>
                <a:latin typeface="+mn-lt"/>
                <a:cs typeface="Arial" panose="020B0604020202020204" pitchFamily="34" charset="0"/>
              </a:rPr>
              <a:t>YouTube: </a:t>
            </a:r>
            <a:r>
              <a:rPr lang="en-GB" sz="2400" dirty="0">
                <a:solidFill>
                  <a:schemeClr val="bg1"/>
                </a:solidFill>
                <a:latin typeface="+mn-lt"/>
                <a:cs typeface="Arial" panose="020B0604020202020204" pitchFamily="34" charset="0"/>
              </a:rPr>
              <a:t>UK Climate Resilience programme</a:t>
            </a:r>
            <a:endParaRPr lang="en-GB" sz="2400" dirty="0">
              <a:solidFill>
                <a:schemeClr val="bg1"/>
              </a:solidFill>
              <a:latin typeface="+mn-lt"/>
            </a:endParaRPr>
          </a:p>
        </p:txBody>
      </p:sp>
      <p:pic>
        <p:nvPicPr>
          <p:cNvPr id="4" name="Picture 3" descr="A picture containing device&#10;&#10;Description automatically generated">
            <a:extLst>
              <a:ext uri="{FF2B5EF4-FFF2-40B4-BE49-F238E27FC236}">
                <a16:creationId xmlns:a16="http://schemas.microsoft.com/office/drawing/2014/main" id="{CDA4976D-ACFF-408B-95D3-7247E29E109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56374" y="930262"/>
            <a:ext cx="2562412" cy="2498738"/>
          </a:xfrm>
          <a:prstGeom prst="rect">
            <a:avLst/>
          </a:prstGeom>
        </p:spPr>
      </p:pic>
      <p:pic>
        <p:nvPicPr>
          <p:cNvPr id="5" name="Picture 49" descr="A picture containing drawing&#10;&#10;Description automatically generated">
            <a:extLst>
              <a:ext uri="{FF2B5EF4-FFF2-40B4-BE49-F238E27FC236}">
                <a16:creationId xmlns:a16="http://schemas.microsoft.com/office/drawing/2014/main" id="{3428CF5F-40F7-4A5F-88DF-959D6F75E3F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5030776"/>
            <a:ext cx="3318907" cy="104153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close up of a sign&#10;&#10;Description automatically generated">
            <a:extLst>
              <a:ext uri="{FF2B5EF4-FFF2-40B4-BE49-F238E27FC236}">
                <a16:creationId xmlns:a16="http://schemas.microsoft.com/office/drawing/2014/main" id="{4C997300-C01F-4E04-B763-5F0E04CD82B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96296" y="5169921"/>
            <a:ext cx="2588649" cy="763251"/>
          </a:xfrm>
          <a:prstGeom prst="rect">
            <a:avLst/>
          </a:prstGeom>
        </p:spPr>
      </p:pic>
      <p:sp>
        <p:nvSpPr>
          <p:cNvPr id="3" name="TextBox 2">
            <a:extLst>
              <a:ext uri="{FF2B5EF4-FFF2-40B4-BE49-F238E27FC236}">
                <a16:creationId xmlns:a16="http://schemas.microsoft.com/office/drawing/2014/main" id="{74F0002C-6C5D-4804-AC93-F846708F3BE7}"/>
              </a:ext>
            </a:extLst>
          </p:cNvPr>
          <p:cNvSpPr txBox="1"/>
          <p:nvPr/>
        </p:nvSpPr>
        <p:spPr>
          <a:xfrm>
            <a:off x="601733" y="6180047"/>
            <a:ext cx="8251429" cy="73866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Corbel" panose="020B0503020204020204"/>
                <a:ea typeface="+mn-ea"/>
                <a:cs typeface="+mn-cs"/>
              </a:rPr>
              <a:t>The UK Climate Resilience programme is supported by the UKRI Strategic Priorities Fund.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Corbel" panose="020B0503020204020204"/>
                <a:ea typeface="+mn-ea"/>
                <a:cs typeface="+mn-cs"/>
              </a:rPr>
              <a:t>The programme is co-delivered by the Met Office and NERC on behalf of UKRI partners AHRC, EPSRC, ESRC. </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Corbel" panose="020B0503020204020204"/>
              <a:ea typeface="+mn-ea"/>
              <a:cs typeface="+mn-cs"/>
            </a:endParaRPr>
          </a:p>
        </p:txBody>
      </p:sp>
    </p:spTree>
    <p:extLst>
      <p:ext uri="{BB962C8B-B14F-4D97-AF65-F5344CB8AC3E}">
        <p14:creationId xmlns:p14="http://schemas.microsoft.com/office/powerpoint/2010/main" val="230853152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3551667" y="757896"/>
            <a:ext cx="8219246" cy="5372100"/>
          </a:xfrm>
          <a:prstGeom prst="rect">
            <a:avLst/>
          </a:prstGeom>
          <a:solidFill>
            <a:schemeClr val="bg1">
              <a:lumMod val="85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Corbel" panose="020B0503020204020204"/>
              <a:ea typeface="+mn-ea"/>
              <a:cs typeface="+mn-cs"/>
            </a:endParaRPr>
          </a:p>
        </p:txBody>
      </p:sp>
      <p:sp>
        <p:nvSpPr>
          <p:cNvPr id="2" name="Title 1"/>
          <p:cNvSpPr>
            <a:spLocks noGrp="1"/>
          </p:cNvSpPr>
          <p:nvPr>
            <p:ph type="title"/>
          </p:nvPr>
        </p:nvSpPr>
        <p:spPr>
          <a:xfrm>
            <a:off x="252919" y="1123837"/>
            <a:ext cx="3130580" cy="4945928"/>
          </a:xfrm>
        </p:spPr>
        <p:txBody>
          <a:bodyPr>
            <a:normAutofit/>
          </a:bodyPr>
          <a:lstStyle/>
          <a:p>
            <a:pPr>
              <a:spcBef>
                <a:spcPts val="600"/>
              </a:spcBef>
            </a:pPr>
            <a:r>
              <a:rPr lang="en-GB" dirty="0"/>
              <a:t/>
            </a:r>
            <a:br>
              <a:rPr lang="en-GB" dirty="0"/>
            </a:br>
            <a:r>
              <a:rPr lang="en-GB" dirty="0"/>
              <a:t/>
            </a:r>
            <a:br>
              <a:rPr lang="en-GB" dirty="0"/>
            </a:br>
            <a:r>
              <a:rPr lang="en-GB" dirty="0"/>
              <a:t/>
            </a:r>
            <a:br>
              <a:rPr lang="en-GB" dirty="0"/>
            </a:br>
            <a:r>
              <a:rPr lang="en-GB" b="1" dirty="0"/>
              <a:t>Met Office hackathon</a:t>
            </a:r>
            <a:br>
              <a:rPr lang="en-GB" b="1" dirty="0"/>
            </a:br>
            <a:r>
              <a:rPr lang="en-GB" b="1" dirty="0" smtClean="0"/>
              <a:t/>
            </a:r>
            <a:br>
              <a:rPr lang="en-GB" b="1" dirty="0" smtClean="0"/>
            </a:br>
            <a:r>
              <a:rPr lang="en-GB" sz="2800" dirty="0" smtClean="0"/>
              <a:t>Two-day </a:t>
            </a:r>
            <a:r>
              <a:rPr lang="en-GB" sz="2800" dirty="0"/>
              <a:t>virtual event 16-17 March 2021</a:t>
            </a:r>
            <a:r>
              <a:rPr lang="en-GB" sz="3200" dirty="0"/>
              <a:t> </a:t>
            </a:r>
          </a:p>
        </p:txBody>
      </p:sp>
      <p:sp>
        <p:nvSpPr>
          <p:cNvPr id="7" name="Pentagon 6"/>
          <p:cNvSpPr/>
          <p:nvPr/>
        </p:nvSpPr>
        <p:spPr>
          <a:xfrm>
            <a:off x="1" y="184751"/>
            <a:ext cx="3886199" cy="753338"/>
          </a:xfrm>
          <a:prstGeom prst="homePlate">
            <a:avLst/>
          </a:prstGeom>
          <a:ln>
            <a:noFill/>
          </a:ln>
          <a:effectLst>
            <a:outerShdw blurRad="50800" dist="38100" dir="5400000" algn="t"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3200" b="1" i="1" u="none" strike="noStrike" kern="1200" cap="none" spc="0" normalizeH="0" baseline="0" noProof="0" dirty="0">
                <a:ln>
                  <a:noFill/>
                </a:ln>
                <a:solidFill>
                  <a:srgbClr val="FFFFFF"/>
                </a:solidFill>
                <a:effectLst/>
                <a:uLnTx/>
                <a:uFillTx/>
                <a:latin typeface="Corbel" panose="020B0503020204020204"/>
                <a:ea typeface="+mn-ea"/>
                <a:cs typeface="+mn-cs"/>
              </a:rPr>
              <a:t>Programme news</a:t>
            </a:r>
          </a:p>
        </p:txBody>
      </p:sp>
      <p:pic>
        <p:nvPicPr>
          <p:cNvPr id="8" name="Picture 7" descr="A picture containing device&#10;&#10;Description automatically generated">
            <a:extLst>
              <a:ext uri="{FF2B5EF4-FFF2-40B4-BE49-F238E27FC236}">
                <a16:creationId xmlns:a16="http://schemas.microsoft.com/office/drawing/2014/main" id="{CDA4976D-ACFF-408B-95D3-7247E29E10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2106" y="1018924"/>
            <a:ext cx="1808486" cy="1763547"/>
          </a:xfrm>
          <a:prstGeom prst="rect">
            <a:avLst/>
          </a:prstGeom>
        </p:spPr>
      </p:pic>
      <p:sp>
        <p:nvSpPr>
          <p:cNvPr id="6" name="Rectangle 5"/>
          <p:cNvSpPr/>
          <p:nvPr/>
        </p:nvSpPr>
        <p:spPr>
          <a:xfrm>
            <a:off x="3551667" y="817628"/>
            <a:ext cx="8219246" cy="513217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smtClean="0">
                <a:ln>
                  <a:noFill/>
                </a:ln>
                <a:solidFill>
                  <a:srgbClr val="003366"/>
                </a:solidFill>
                <a:effectLst/>
                <a:uLnTx/>
                <a:uFillTx/>
                <a:latin typeface="Corbel" panose="020B0503020204020204"/>
                <a:ea typeface="+mn-ea"/>
                <a:cs typeface="+mn-cs"/>
              </a:rPr>
              <a:t>Opportunity to explore new </a:t>
            </a:r>
            <a:r>
              <a:rPr kumimoji="0" lang="en-GB" sz="2200" b="0" i="0" u="none" strike="noStrike" kern="1200" cap="none" spc="0" normalizeH="0" baseline="0" noProof="0" dirty="0">
                <a:ln>
                  <a:noFill/>
                </a:ln>
                <a:solidFill>
                  <a:srgbClr val="003366"/>
                </a:solidFill>
                <a:effectLst/>
                <a:uLnTx/>
                <a:uFillTx/>
                <a:latin typeface="Corbel" panose="020B0503020204020204"/>
                <a:ea typeface="+mn-ea"/>
                <a:cs typeface="+mn-cs"/>
              </a:rPr>
              <a:t>ways to visualise climate data such as UK Climate Projections (UKCP) and how to combine it with other types of data to produce new and innovative tools. Successful outputs may be showcased at </a:t>
            </a:r>
            <a:r>
              <a:rPr kumimoji="0" lang="en-GB" sz="2200" b="0" i="0" u="none" strike="noStrike" kern="1200" cap="none" spc="0" normalizeH="0" baseline="0" noProof="0" dirty="0" smtClean="0">
                <a:ln>
                  <a:noFill/>
                </a:ln>
                <a:solidFill>
                  <a:srgbClr val="003366"/>
                </a:solidFill>
                <a:effectLst/>
                <a:uLnTx/>
                <a:uFillTx/>
                <a:latin typeface="Corbel" panose="020B0503020204020204"/>
                <a:ea typeface="+mn-ea"/>
                <a:cs typeface="+mn-cs"/>
              </a:rPr>
              <a:t>COP26.</a:t>
            </a:r>
            <a:endParaRPr kumimoji="0" lang="en-GB" sz="2200" b="0" i="0" u="none" strike="noStrike" kern="1200" cap="none" spc="0" normalizeH="0" baseline="0" noProof="0" dirty="0">
              <a:ln>
                <a:noFill/>
              </a:ln>
              <a:solidFill>
                <a:srgbClr val="003366"/>
              </a:solidFill>
              <a:effectLst/>
              <a:uLnTx/>
              <a:uFillTx/>
              <a:latin typeface="Corbel" panose="020B0503020204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dirty="0">
              <a:ln>
                <a:noFill/>
              </a:ln>
              <a:solidFill>
                <a:srgbClr val="003366"/>
              </a:solidFill>
              <a:effectLst/>
              <a:uLnTx/>
              <a:uFillTx/>
              <a:latin typeface="Corbel" panose="020B0503020204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smtClean="0">
                <a:ln>
                  <a:noFill/>
                </a:ln>
                <a:solidFill>
                  <a:srgbClr val="003366"/>
                </a:solidFill>
                <a:effectLst/>
                <a:uLnTx/>
                <a:uFillTx/>
                <a:latin typeface="Corbel" panose="020B0503020204020204"/>
                <a:ea typeface="+mn-ea"/>
                <a:cs typeface="+mn-cs"/>
              </a:rPr>
              <a:t>3 themes</a:t>
            </a:r>
            <a:r>
              <a:rPr kumimoji="0" lang="en-GB" sz="2200" b="0" i="0" u="none" strike="noStrike" kern="1200" cap="none" spc="0" normalizeH="0" baseline="0" noProof="0" dirty="0">
                <a:ln>
                  <a:noFill/>
                </a:ln>
                <a:solidFill>
                  <a:srgbClr val="003366"/>
                </a:solidFill>
                <a:effectLst/>
                <a:uLnTx/>
                <a:uFillTx/>
                <a:latin typeface="Corbel" panose="020B0503020204020204"/>
                <a:ea typeface="+mn-ea"/>
                <a:cs typeface="+mn-cs"/>
              </a:rPr>
              <a:t>: </a:t>
            </a:r>
            <a:endParaRPr kumimoji="0" lang="en-GB" sz="2200" b="0" i="0" u="none" strike="noStrike" kern="1200" cap="none" spc="0" normalizeH="0" baseline="0" noProof="0" dirty="0" smtClean="0">
              <a:ln>
                <a:noFill/>
              </a:ln>
              <a:solidFill>
                <a:srgbClr val="003366"/>
              </a:solidFill>
              <a:effectLst/>
              <a:uLnTx/>
              <a:uFillTx/>
              <a:latin typeface="Corbel" panose="020B0503020204020204"/>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200" b="0" i="0" u="none" strike="noStrike" kern="1200" cap="none" spc="0" normalizeH="0" baseline="0" noProof="0" dirty="0" smtClean="0">
                <a:ln>
                  <a:noFill/>
                </a:ln>
                <a:solidFill>
                  <a:srgbClr val="003366"/>
                </a:solidFill>
                <a:effectLst/>
                <a:uLnTx/>
                <a:uFillTx/>
                <a:latin typeface="Corbel" panose="020B0503020204020204"/>
                <a:ea typeface="+mn-ea"/>
                <a:cs typeface="+mn-cs"/>
              </a:rPr>
              <a:t>Marine </a:t>
            </a:r>
            <a:r>
              <a:rPr kumimoji="0" lang="en-GB" sz="2200" b="0" i="0" u="none" strike="noStrike" kern="1200" cap="none" spc="0" normalizeH="0" baseline="0" noProof="0" dirty="0">
                <a:ln>
                  <a:noFill/>
                </a:ln>
                <a:solidFill>
                  <a:srgbClr val="003366"/>
                </a:solidFill>
                <a:effectLst/>
                <a:uLnTx/>
                <a:uFillTx/>
                <a:latin typeface="Corbel" panose="020B0503020204020204"/>
                <a:ea typeface="+mn-ea"/>
                <a:cs typeface="+mn-cs"/>
              </a:rPr>
              <a:t>and Coastal; </a:t>
            </a:r>
            <a:endParaRPr kumimoji="0" lang="en-GB" sz="2200" b="0" i="0" u="none" strike="noStrike" kern="1200" cap="none" spc="0" normalizeH="0" baseline="0" noProof="0" dirty="0" smtClean="0">
              <a:ln>
                <a:noFill/>
              </a:ln>
              <a:solidFill>
                <a:srgbClr val="003366"/>
              </a:solidFill>
              <a:effectLst/>
              <a:uLnTx/>
              <a:uFillTx/>
              <a:latin typeface="Corbel" panose="020B0503020204020204"/>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200" b="0" i="0" u="none" strike="noStrike" kern="1200" cap="none" spc="0" normalizeH="0" baseline="0" noProof="0" dirty="0" smtClean="0">
                <a:ln>
                  <a:noFill/>
                </a:ln>
                <a:solidFill>
                  <a:srgbClr val="003366"/>
                </a:solidFill>
                <a:effectLst/>
                <a:uLnTx/>
                <a:uFillTx/>
                <a:latin typeface="Corbel" panose="020B0503020204020204"/>
                <a:ea typeface="+mn-ea"/>
                <a:cs typeface="+mn-cs"/>
              </a:rPr>
              <a:t>Nature </a:t>
            </a:r>
            <a:r>
              <a:rPr kumimoji="0" lang="en-GB" sz="2200" b="0" i="0" u="none" strike="noStrike" kern="1200" cap="none" spc="0" normalizeH="0" baseline="0" noProof="0" dirty="0">
                <a:ln>
                  <a:noFill/>
                </a:ln>
                <a:solidFill>
                  <a:srgbClr val="003366"/>
                </a:solidFill>
                <a:effectLst/>
                <a:uLnTx/>
                <a:uFillTx/>
                <a:latin typeface="Corbel" panose="020B0503020204020204"/>
                <a:ea typeface="+mn-ea"/>
                <a:cs typeface="+mn-cs"/>
              </a:rPr>
              <a:t>Based Solutions; </a:t>
            </a:r>
            <a:endParaRPr kumimoji="0" lang="en-GB" sz="2200" b="0" i="0" u="none" strike="noStrike" kern="1200" cap="none" spc="0" normalizeH="0" baseline="0" noProof="0" dirty="0" smtClean="0">
              <a:ln>
                <a:noFill/>
              </a:ln>
              <a:solidFill>
                <a:srgbClr val="003366"/>
              </a:solidFill>
              <a:effectLst/>
              <a:uLnTx/>
              <a:uFillTx/>
              <a:latin typeface="Corbel" panose="020B0503020204020204"/>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200" b="0" i="0" u="none" strike="noStrike" kern="1200" cap="none" spc="0" normalizeH="0" baseline="0" noProof="0" dirty="0" smtClean="0">
                <a:ln>
                  <a:noFill/>
                </a:ln>
                <a:solidFill>
                  <a:srgbClr val="003366"/>
                </a:solidFill>
                <a:effectLst/>
                <a:uLnTx/>
                <a:uFillTx/>
                <a:latin typeface="Corbel" panose="020B0503020204020204"/>
                <a:ea typeface="+mn-ea"/>
                <a:cs typeface="+mn-cs"/>
              </a:rPr>
              <a:t>Sustainable </a:t>
            </a:r>
            <a:r>
              <a:rPr kumimoji="0" lang="en-GB" sz="2200" b="0" i="0" u="none" strike="noStrike" kern="1200" cap="none" spc="0" normalizeH="0" baseline="0" noProof="0" dirty="0">
                <a:ln>
                  <a:noFill/>
                </a:ln>
                <a:solidFill>
                  <a:srgbClr val="003366"/>
                </a:solidFill>
                <a:effectLst/>
                <a:uLnTx/>
                <a:uFillTx/>
                <a:latin typeface="Corbel" panose="020B0503020204020204"/>
                <a:ea typeface="+mn-ea"/>
                <a:cs typeface="+mn-cs"/>
              </a:rPr>
              <a:t>Development at Home and Abroad. </a:t>
            </a:r>
            <a:endParaRPr kumimoji="0" lang="en-GB" sz="1200" b="0" i="0" u="none" strike="noStrike" kern="1200" cap="none" spc="0" normalizeH="0" baseline="0" noProof="0" dirty="0">
              <a:ln>
                <a:noFill/>
              </a:ln>
              <a:solidFill>
                <a:srgbClr val="003366"/>
              </a:solidFill>
              <a:effectLst/>
              <a:uLnTx/>
              <a:uFillTx/>
              <a:latin typeface="Corbel" panose="020B0503020204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rgbClr val="003366"/>
              </a:solidFill>
              <a:effectLst/>
              <a:uLnTx/>
              <a:uFillTx/>
              <a:latin typeface="Corbel" panose="020B0503020204020204"/>
              <a:ea typeface="+mn-ea"/>
              <a:cs typeface="+mn-cs"/>
            </a:endParaRP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GB" sz="2200" b="0" i="0" u="none" strike="noStrike" kern="1200" cap="none" spc="0" normalizeH="0" baseline="0" noProof="0" dirty="0">
                <a:ln>
                  <a:noFill/>
                </a:ln>
                <a:solidFill>
                  <a:srgbClr val="003366"/>
                </a:solidFill>
                <a:effectLst/>
                <a:uLnTx/>
                <a:uFillTx/>
                <a:latin typeface="Corbel" panose="020B0503020204020204"/>
                <a:ea typeface="+mn-ea"/>
                <a:cs typeface="+mn-cs"/>
              </a:rPr>
              <a:t>To register </a:t>
            </a:r>
            <a:r>
              <a:rPr kumimoji="0" lang="en-GB" sz="2200" b="0" i="0" u="none" strike="noStrike" kern="1200" cap="none" spc="0" normalizeH="0" baseline="0" noProof="0" dirty="0" smtClean="0">
                <a:ln>
                  <a:noFill/>
                </a:ln>
                <a:solidFill>
                  <a:srgbClr val="003366"/>
                </a:solidFill>
                <a:effectLst/>
                <a:uLnTx/>
                <a:uFillTx/>
                <a:latin typeface="Corbel" panose="020B0503020204020204"/>
                <a:ea typeface="+mn-ea"/>
                <a:cs typeface="+mn-cs"/>
              </a:rPr>
              <a:t>email</a:t>
            </a:r>
            <a:r>
              <a:rPr kumimoji="0" lang="en-GB" sz="2200" b="0" i="0" u="none" strike="noStrike" kern="1200" cap="none" spc="0" normalizeH="0" baseline="0" noProof="0" dirty="0">
                <a:ln>
                  <a:noFill/>
                </a:ln>
                <a:solidFill>
                  <a:srgbClr val="003366"/>
                </a:solidFill>
                <a:effectLst/>
                <a:uLnTx/>
                <a:uFillTx/>
                <a:latin typeface="Corbel" panose="020B0503020204020204"/>
                <a:ea typeface="+mn-ea"/>
                <a:cs typeface="+mn-cs"/>
              </a:rPr>
              <a:t> </a:t>
            </a:r>
            <a:r>
              <a:rPr kumimoji="0" lang="en-GB" sz="2200" b="1" i="0" u="sng" strike="noStrike" kern="1200" cap="none" spc="0" normalizeH="0" baseline="0" noProof="0" dirty="0">
                <a:ln>
                  <a:noFill/>
                </a:ln>
                <a:solidFill>
                  <a:srgbClr val="C00000"/>
                </a:solidFill>
                <a:effectLst/>
                <a:uLnTx/>
                <a:uFillTx/>
                <a:latin typeface="Corbel" panose="020B0503020204020204"/>
                <a:ea typeface="+mn-ea"/>
                <a:cs typeface="+mn-cs"/>
              </a:rPr>
              <a:t>cop26@metoffice.gov.uk</a:t>
            </a:r>
            <a:r>
              <a:rPr kumimoji="0" lang="en-GB" sz="2200" b="0" i="0" u="none" strike="noStrike" kern="1200" cap="none" spc="0" normalizeH="0" baseline="0" noProof="0" dirty="0">
                <a:ln>
                  <a:noFill/>
                </a:ln>
                <a:solidFill>
                  <a:srgbClr val="003366"/>
                </a:solidFill>
                <a:effectLst/>
                <a:uLnTx/>
                <a:uFillTx/>
                <a:latin typeface="Corbel" panose="020B0503020204020204"/>
                <a:ea typeface="+mn-ea"/>
                <a:cs typeface="+mn-cs"/>
              </a:rPr>
              <a:t> with </a:t>
            </a:r>
            <a:r>
              <a:rPr kumimoji="0" lang="en-GB" sz="2200" b="0" i="0" u="none" strike="noStrike" kern="1200" cap="none" spc="0" normalizeH="0" baseline="0" noProof="0" dirty="0" smtClean="0">
                <a:ln>
                  <a:noFill/>
                </a:ln>
                <a:solidFill>
                  <a:srgbClr val="003366"/>
                </a:solidFill>
                <a:effectLst/>
                <a:uLnTx/>
                <a:uFillTx/>
                <a:latin typeface="Corbel" panose="020B0503020204020204"/>
                <a:ea typeface="+mn-ea"/>
                <a:cs typeface="+mn-cs"/>
              </a:rPr>
              <a:t>subject </a:t>
            </a: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GB" sz="2200" b="1" i="0" u="none" strike="noStrike" kern="1200" cap="none" spc="0" normalizeH="0" baseline="0" noProof="0" dirty="0" smtClean="0">
                <a:ln>
                  <a:noFill/>
                </a:ln>
                <a:solidFill>
                  <a:srgbClr val="003366"/>
                </a:solidFill>
                <a:effectLst/>
                <a:uLnTx/>
                <a:uFillTx/>
                <a:latin typeface="Corbel" panose="020B0503020204020204"/>
                <a:ea typeface="+mn-ea"/>
                <a:cs typeface="+mn-cs"/>
              </a:rPr>
              <a:t>‘</a:t>
            </a:r>
            <a:r>
              <a:rPr kumimoji="0" lang="en-GB" sz="2200" b="1" i="0" u="none" strike="noStrike" kern="1200" cap="none" spc="0" normalizeH="0" baseline="0" noProof="0" dirty="0">
                <a:ln>
                  <a:noFill/>
                </a:ln>
                <a:solidFill>
                  <a:srgbClr val="003366"/>
                </a:solidFill>
                <a:effectLst/>
                <a:uLnTx/>
                <a:uFillTx/>
                <a:latin typeface="Corbel" panose="020B0503020204020204"/>
                <a:ea typeface="+mn-ea"/>
                <a:cs typeface="+mn-cs"/>
              </a:rPr>
              <a:t>Met Office Hackathon – Keep Me Informed’</a:t>
            </a:r>
            <a:r>
              <a:rPr kumimoji="0" lang="en-GB" sz="2200" b="0" i="0" u="none" strike="noStrike" kern="1200" cap="none" spc="0" normalizeH="0" baseline="0" noProof="0" dirty="0">
                <a:ln>
                  <a:noFill/>
                </a:ln>
                <a:solidFill>
                  <a:srgbClr val="003366"/>
                </a:solidFill>
                <a:effectLst/>
                <a:uLnTx/>
                <a:uFillTx/>
                <a:latin typeface="Corbel" panose="020B0503020204020204"/>
                <a:ea typeface="+mn-ea"/>
                <a:cs typeface="+mn-cs"/>
              </a:rPr>
              <a:t> </a:t>
            </a:r>
            <a:endParaRPr kumimoji="0" lang="en-GB" sz="2200" b="0" i="0" u="none" strike="noStrike" kern="1200" cap="none" spc="0" normalizeH="0" baseline="0" noProof="0" dirty="0" smtClean="0">
              <a:ln>
                <a:noFill/>
              </a:ln>
              <a:solidFill>
                <a:srgbClr val="003366"/>
              </a:solidFill>
              <a:effectLst/>
              <a:uLnTx/>
              <a:uFillTx/>
              <a:latin typeface="Corbel" panose="020B0503020204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200" b="0" i="1" u="none" strike="noStrike" kern="1200" cap="none" spc="0" normalizeH="0" baseline="0" noProof="0" dirty="0" smtClean="0">
                <a:ln>
                  <a:noFill/>
                </a:ln>
                <a:solidFill>
                  <a:srgbClr val="003366"/>
                </a:solidFill>
                <a:effectLst/>
                <a:uLnTx/>
                <a:uFillTx/>
                <a:latin typeface="Corbel" panose="020B0503020204020204"/>
                <a:ea typeface="+mn-ea"/>
                <a:cs typeface="+mn-cs"/>
              </a:rPr>
              <a:t>Include: </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200" b="0" i="0" u="none" strike="noStrike" kern="1200" cap="none" spc="0" normalizeH="0" baseline="0" noProof="0" dirty="0" smtClean="0">
                <a:ln>
                  <a:noFill/>
                </a:ln>
                <a:solidFill>
                  <a:srgbClr val="003366"/>
                </a:solidFill>
                <a:effectLst/>
                <a:uLnTx/>
                <a:uFillTx/>
                <a:latin typeface="Corbel" panose="020B0503020204020204"/>
                <a:ea typeface="+mn-ea"/>
                <a:cs typeface="+mn-cs"/>
              </a:rPr>
              <a:t>your organisation’s name</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200" b="0" i="0" u="none" strike="noStrike" kern="1200" cap="none" spc="0" normalizeH="0" baseline="0" noProof="0" dirty="0">
                <a:ln>
                  <a:noFill/>
                </a:ln>
                <a:solidFill>
                  <a:srgbClr val="003366"/>
                </a:solidFill>
                <a:effectLst/>
                <a:uLnTx/>
                <a:uFillTx/>
                <a:latin typeface="Corbel" panose="020B0503020204020204"/>
                <a:ea typeface="+mn-ea"/>
                <a:cs typeface="+mn-cs"/>
              </a:rPr>
              <a:t>t</a:t>
            </a:r>
            <a:r>
              <a:rPr kumimoji="0" lang="en-GB" sz="2200" b="0" i="0" u="none" strike="noStrike" kern="1200" cap="none" spc="0" normalizeH="0" baseline="0" noProof="0" dirty="0" smtClean="0">
                <a:ln>
                  <a:noFill/>
                </a:ln>
                <a:solidFill>
                  <a:srgbClr val="003366"/>
                </a:solidFill>
                <a:effectLst/>
                <a:uLnTx/>
                <a:uFillTx/>
                <a:latin typeface="Corbel" panose="020B0503020204020204"/>
                <a:ea typeface="+mn-ea"/>
                <a:cs typeface="+mn-cs"/>
              </a:rPr>
              <a:t>heme(s) you </a:t>
            </a:r>
            <a:r>
              <a:rPr kumimoji="0" lang="en-GB" sz="2200" b="0" i="0" u="none" strike="noStrike" kern="1200" cap="none" spc="0" normalizeH="0" baseline="0" noProof="0" dirty="0">
                <a:ln>
                  <a:noFill/>
                </a:ln>
                <a:solidFill>
                  <a:srgbClr val="003366"/>
                </a:solidFill>
                <a:effectLst/>
                <a:uLnTx/>
                <a:uFillTx/>
                <a:latin typeface="Corbel" panose="020B0503020204020204"/>
                <a:ea typeface="+mn-ea"/>
                <a:cs typeface="+mn-cs"/>
              </a:rPr>
              <a:t>are </a:t>
            </a:r>
            <a:r>
              <a:rPr kumimoji="0" lang="en-GB" sz="2200" b="0" i="0" u="none" strike="noStrike" kern="1200" cap="none" spc="0" normalizeH="0" baseline="0" noProof="0" dirty="0" smtClean="0">
                <a:ln>
                  <a:noFill/>
                </a:ln>
                <a:solidFill>
                  <a:srgbClr val="003366"/>
                </a:solidFill>
                <a:effectLst/>
                <a:uLnTx/>
                <a:uFillTx/>
                <a:latin typeface="Corbel" panose="020B0503020204020204"/>
                <a:ea typeface="+mn-ea"/>
                <a:cs typeface="+mn-cs"/>
              </a:rPr>
              <a:t>interested </a:t>
            </a:r>
            <a:r>
              <a:rPr kumimoji="0" lang="en-GB" sz="2200" b="0" i="0" u="none" strike="noStrike" kern="1200" cap="none" spc="0" normalizeH="0" baseline="0" noProof="0" dirty="0">
                <a:ln>
                  <a:noFill/>
                </a:ln>
                <a:solidFill>
                  <a:srgbClr val="003366"/>
                </a:solidFill>
                <a:effectLst/>
                <a:uLnTx/>
                <a:uFillTx/>
                <a:latin typeface="Corbel" panose="020B0503020204020204"/>
                <a:ea typeface="+mn-ea"/>
                <a:cs typeface="+mn-cs"/>
              </a:rPr>
              <a:t>in.</a:t>
            </a:r>
          </a:p>
        </p:txBody>
      </p:sp>
      <p:pic>
        <p:nvPicPr>
          <p:cNvPr id="3" name="Picture 2"/>
          <p:cNvPicPr>
            <a:picLocks noChangeAspect="1"/>
          </p:cNvPicPr>
          <p:nvPr/>
        </p:nvPicPr>
        <p:blipFill>
          <a:blip r:embed="rId4"/>
          <a:stretch>
            <a:fillRect/>
          </a:stretch>
        </p:blipFill>
        <p:spPr>
          <a:xfrm>
            <a:off x="9386047" y="4209238"/>
            <a:ext cx="2622949" cy="248577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3887129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3551667" y="724658"/>
            <a:ext cx="8172110" cy="4854039"/>
          </a:xfrm>
          <a:prstGeom prst="rect">
            <a:avLst/>
          </a:prstGeom>
          <a:solidFill>
            <a:schemeClr val="bg1">
              <a:lumMod val="85000"/>
            </a:schemeClr>
          </a:solidFill>
        </p:spPr>
        <p:txBody>
          <a:bodyPr wrap="square" rtlCol="0">
            <a:spAutoFit/>
          </a:bodyPr>
          <a:lstStyle/>
          <a:p>
            <a:endParaRPr lang="en-GB" dirty="0"/>
          </a:p>
        </p:txBody>
      </p:sp>
      <p:sp>
        <p:nvSpPr>
          <p:cNvPr id="2" name="Title 1"/>
          <p:cNvSpPr>
            <a:spLocks noGrp="1"/>
          </p:cNvSpPr>
          <p:nvPr>
            <p:ph type="title"/>
          </p:nvPr>
        </p:nvSpPr>
        <p:spPr/>
        <p:txBody>
          <a:bodyPr>
            <a:normAutofit/>
          </a:bodyPr>
          <a:lstStyle/>
          <a:p>
            <a:r>
              <a:rPr lang="en-GB" sz="3200" dirty="0"/>
              <a:t/>
            </a:r>
            <a:br>
              <a:rPr lang="en-GB" sz="3200" dirty="0"/>
            </a:br>
            <a:r>
              <a:rPr lang="en-GB" sz="3200" dirty="0"/>
              <a:t/>
            </a:r>
            <a:br>
              <a:rPr lang="en-GB" sz="3200" dirty="0"/>
            </a:br>
            <a:r>
              <a:rPr lang="en-GB" sz="3200" dirty="0"/>
              <a:t/>
            </a:r>
            <a:br>
              <a:rPr lang="en-GB" sz="3200" dirty="0"/>
            </a:br>
            <a:r>
              <a:rPr lang="en-GB" sz="3200" dirty="0"/>
              <a:t/>
            </a:r>
            <a:br>
              <a:rPr lang="en-GB" sz="3200" dirty="0"/>
            </a:br>
            <a:endParaRPr lang="en-GB" sz="3100" b="1" dirty="0">
              <a:solidFill>
                <a:schemeClr val="bg1"/>
              </a:solidFill>
            </a:endParaRPr>
          </a:p>
        </p:txBody>
      </p:sp>
      <p:pic>
        <p:nvPicPr>
          <p:cNvPr id="4" name="Content Placeholder 3"/>
          <p:cNvPicPr>
            <a:picLocks noGrp="1" noChangeAspect="1"/>
          </p:cNvPicPr>
          <p:nvPr>
            <p:ph idx="1"/>
          </p:nvPr>
        </p:nvPicPr>
        <p:blipFill>
          <a:blip r:embed="rId3"/>
          <a:stretch>
            <a:fillRect/>
          </a:stretch>
        </p:blipFill>
        <p:spPr>
          <a:xfrm>
            <a:off x="535724" y="4179843"/>
            <a:ext cx="2258972" cy="1274060"/>
          </a:xfrm>
          <a:prstGeom prst="rect">
            <a:avLst/>
          </a:prstGeom>
          <a:effectLst>
            <a:outerShdw blurRad="50800" dist="38100" dir="2700000" algn="tl" rotWithShape="0">
              <a:prstClr val="black">
                <a:alpha val="40000"/>
              </a:prstClr>
            </a:outerShdw>
          </a:effectLst>
        </p:spPr>
      </p:pic>
      <p:pic>
        <p:nvPicPr>
          <p:cNvPr id="15" name="Picture 14" descr="A picture containing device&#10;&#10;Description automatically generated">
            <a:extLst>
              <a:ext uri="{FF2B5EF4-FFF2-40B4-BE49-F238E27FC236}">
                <a16:creationId xmlns:a16="http://schemas.microsoft.com/office/drawing/2014/main" id="{CDA4976D-ACFF-408B-95D3-7247E29E109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2106" y="1018924"/>
            <a:ext cx="1808486" cy="1763547"/>
          </a:xfrm>
          <a:prstGeom prst="rect">
            <a:avLst/>
          </a:prstGeom>
        </p:spPr>
      </p:pic>
      <p:sp>
        <p:nvSpPr>
          <p:cNvPr id="3" name="Pentagon 2"/>
          <p:cNvSpPr/>
          <p:nvPr/>
        </p:nvSpPr>
        <p:spPr>
          <a:xfrm>
            <a:off x="1" y="184751"/>
            <a:ext cx="4243176" cy="753338"/>
          </a:xfrm>
          <a:prstGeom prst="homePlate">
            <a:avLst/>
          </a:prstGeom>
          <a:ln>
            <a:noFill/>
          </a:ln>
          <a:effectLst>
            <a:outerShdw blurRad="50800" dist="38100" dir="5400000" algn="t"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sz="3200" b="1" i="1" dirty="0" smtClean="0"/>
              <a:t>Wider News</a:t>
            </a:r>
            <a:endParaRPr lang="en-GB" sz="3200" b="1" i="1" dirty="0"/>
          </a:p>
        </p:txBody>
      </p:sp>
      <p:pic>
        <p:nvPicPr>
          <p:cNvPr id="5" name="Picture 4"/>
          <p:cNvPicPr>
            <a:picLocks noChangeAspect="1"/>
          </p:cNvPicPr>
          <p:nvPr/>
        </p:nvPicPr>
        <p:blipFill rotWithShape="1">
          <a:blip r:embed="rId5"/>
          <a:srcRect b="21524"/>
          <a:stretch/>
        </p:blipFill>
        <p:spPr>
          <a:xfrm>
            <a:off x="4374526" y="1666127"/>
            <a:ext cx="6526392" cy="1814866"/>
          </a:xfrm>
          <a:prstGeom prst="rect">
            <a:avLst/>
          </a:prstGeom>
        </p:spPr>
      </p:pic>
      <p:pic>
        <p:nvPicPr>
          <p:cNvPr id="6" name="Picture 5"/>
          <p:cNvPicPr>
            <a:picLocks noChangeAspect="1"/>
          </p:cNvPicPr>
          <p:nvPr/>
        </p:nvPicPr>
        <p:blipFill rotWithShape="1">
          <a:blip r:embed="rId6"/>
          <a:srcRect b="21396"/>
          <a:stretch/>
        </p:blipFill>
        <p:spPr>
          <a:xfrm>
            <a:off x="4416251" y="3619811"/>
            <a:ext cx="6550555" cy="1781962"/>
          </a:xfrm>
          <a:prstGeom prst="rect">
            <a:avLst/>
          </a:prstGeom>
        </p:spPr>
      </p:pic>
      <p:sp>
        <p:nvSpPr>
          <p:cNvPr id="7" name="Rectangle 6"/>
          <p:cNvSpPr/>
          <p:nvPr/>
        </p:nvSpPr>
        <p:spPr>
          <a:xfrm>
            <a:off x="4243177" y="863477"/>
            <a:ext cx="7480600" cy="646331"/>
          </a:xfrm>
          <a:prstGeom prst="rect">
            <a:avLst/>
          </a:prstGeom>
        </p:spPr>
        <p:txBody>
          <a:bodyPr wrap="square">
            <a:spAutoFit/>
          </a:bodyPr>
          <a:lstStyle/>
          <a:p>
            <a:r>
              <a:rPr lang="en-GB" sz="3600" b="1" dirty="0" smtClean="0">
                <a:solidFill>
                  <a:srgbClr val="003366"/>
                </a:solidFill>
              </a:rPr>
              <a:t>Adapt Lock-In   </a:t>
            </a:r>
            <a:r>
              <a:rPr lang="en-GB" sz="3600" b="1" dirty="0" smtClean="0"/>
              <a:t> </a:t>
            </a:r>
            <a:r>
              <a:rPr lang="en-GB" sz="2800" b="1" dirty="0" smtClean="0"/>
              <a:t>https</a:t>
            </a:r>
            <a:r>
              <a:rPr lang="en-GB" sz="2800" b="1" dirty="0"/>
              <a:t>://adaptlockin.eu</a:t>
            </a:r>
            <a:r>
              <a:rPr lang="en-GB" sz="2800" b="1" dirty="0" smtClean="0"/>
              <a:t>/</a:t>
            </a:r>
            <a:endParaRPr lang="en-GB" sz="2800" b="1" dirty="0"/>
          </a:p>
        </p:txBody>
      </p:sp>
      <p:sp>
        <p:nvSpPr>
          <p:cNvPr id="11" name="Title 1"/>
          <p:cNvSpPr txBox="1">
            <a:spLocks/>
          </p:cNvSpPr>
          <p:nvPr/>
        </p:nvSpPr>
        <p:spPr>
          <a:xfrm>
            <a:off x="252919" y="1123837"/>
            <a:ext cx="3130580" cy="494592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spcBef>
                <a:spcPts val="600"/>
              </a:spcBef>
            </a:pPr>
            <a:r>
              <a:rPr lang="en-GB" dirty="0" smtClean="0"/>
              <a:t/>
            </a:r>
            <a:br>
              <a:rPr lang="en-GB" dirty="0" smtClean="0"/>
            </a:br>
            <a:r>
              <a:rPr lang="en-GB" b="1" i="1" dirty="0" smtClean="0"/>
              <a:t>New research </a:t>
            </a:r>
          </a:p>
          <a:p>
            <a:pPr>
              <a:spcBef>
                <a:spcPts val="600"/>
              </a:spcBef>
            </a:pPr>
            <a:endParaRPr lang="en-GB" sz="3200" b="1" dirty="0"/>
          </a:p>
          <a:p>
            <a:pPr>
              <a:spcBef>
                <a:spcPts val="600"/>
              </a:spcBef>
            </a:pPr>
            <a:endParaRPr lang="en-GB" sz="3200" dirty="0"/>
          </a:p>
        </p:txBody>
      </p:sp>
      <p:pic>
        <p:nvPicPr>
          <p:cNvPr id="8" name="Picture 7"/>
          <p:cNvPicPr>
            <a:picLocks noChangeAspect="1"/>
          </p:cNvPicPr>
          <p:nvPr/>
        </p:nvPicPr>
        <p:blipFill>
          <a:blip r:embed="rId7"/>
          <a:stretch>
            <a:fillRect/>
          </a:stretch>
        </p:blipFill>
        <p:spPr>
          <a:xfrm>
            <a:off x="5418667" y="5794142"/>
            <a:ext cx="3917510" cy="1035662"/>
          </a:xfrm>
          <a:prstGeom prst="rect">
            <a:avLst/>
          </a:prstGeom>
        </p:spPr>
      </p:pic>
    </p:spTree>
    <p:extLst>
      <p:ext uri="{BB962C8B-B14F-4D97-AF65-F5344CB8AC3E}">
        <p14:creationId xmlns:p14="http://schemas.microsoft.com/office/powerpoint/2010/main" val="3538131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200" dirty="0"/>
              <a:t/>
            </a:r>
            <a:br>
              <a:rPr lang="en-GB" sz="3200" dirty="0"/>
            </a:br>
            <a:r>
              <a:rPr lang="en-GB" sz="3200" dirty="0"/>
              <a:t/>
            </a:r>
            <a:br>
              <a:rPr lang="en-GB" sz="3200" dirty="0"/>
            </a:br>
            <a:r>
              <a:rPr lang="en-GB" sz="3200" dirty="0"/>
              <a:t/>
            </a:r>
            <a:br>
              <a:rPr lang="en-GB" sz="3200" dirty="0"/>
            </a:br>
            <a:r>
              <a:rPr lang="en-GB" sz="3200" dirty="0"/>
              <a:t/>
            </a:r>
            <a:br>
              <a:rPr lang="en-GB" sz="3200" dirty="0"/>
            </a:br>
            <a:endParaRPr lang="en-GB" sz="3100" b="1" dirty="0">
              <a:solidFill>
                <a:schemeClr val="bg1"/>
              </a:solidFill>
            </a:endParaRPr>
          </a:p>
        </p:txBody>
      </p:sp>
      <p:pic>
        <p:nvPicPr>
          <p:cNvPr id="15" name="Picture 14" descr="A picture containing device&#10;&#10;Description automatically generated">
            <a:extLst>
              <a:ext uri="{FF2B5EF4-FFF2-40B4-BE49-F238E27FC236}">
                <a16:creationId xmlns:a16="http://schemas.microsoft.com/office/drawing/2014/main" id="{CDA4976D-ACFF-408B-95D3-7247E29E10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2106" y="1018924"/>
            <a:ext cx="1808486" cy="1763547"/>
          </a:xfrm>
          <a:prstGeom prst="rect">
            <a:avLst/>
          </a:prstGeom>
        </p:spPr>
      </p:pic>
      <p:sp>
        <p:nvSpPr>
          <p:cNvPr id="3" name="Pentagon 2"/>
          <p:cNvSpPr/>
          <p:nvPr/>
        </p:nvSpPr>
        <p:spPr>
          <a:xfrm>
            <a:off x="1" y="184751"/>
            <a:ext cx="4243176" cy="753338"/>
          </a:xfrm>
          <a:prstGeom prst="homePlate">
            <a:avLst/>
          </a:prstGeom>
          <a:ln>
            <a:noFill/>
          </a:ln>
          <a:effectLst>
            <a:outerShdw blurRad="50800" dist="38100" dir="5400000" algn="t"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3200" b="1" i="1" u="none" strike="noStrike" kern="1200" cap="none" spc="0" normalizeH="0" baseline="0" noProof="0" dirty="0" smtClean="0">
                <a:ln>
                  <a:noFill/>
                </a:ln>
                <a:solidFill>
                  <a:srgbClr val="FFFFFF"/>
                </a:solidFill>
                <a:effectLst/>
                <a:uLnTx/>
                <a:uFillTx/>
                <a:latin typeface="Corbel" panose="020B0503020204020204"/>
                <a:ea typeface="+mn-ea"/>
                <a:cs typeface="+mn-cs"/>
              </a:rPr>
              <a:t>Wider News</a:t>
            </a:r>
            <a:endParaRPr kumimoji="0" lang="en-GB" sz="3200" b="1" i="1" u="none" strike="noStrike" kern="1200" cap="none" spc="0" normalizeH="0" baseline="0" noProof="0" dirty="0">
              <a:ln>
                <a:noFill/>
              </a:ln>
              <a:solidFill>
                <a:srgbClr val="FFFFFF"/>
              </a:solidFill>
              <a:effectLst/>
              <a:uLnTx/>
              <a:uFillTx/>
              <a:latin typeface="Corbel" panose="020B0503020204020204"/>
              <a:ea typeface="+mn-ea"/>
              <a:cs typeface="+mn-cs"/>
            </a:endParaRPr>
          </a:p>
        </p:txBody>
      </p:sp>
      <p:sp>
        <p:nvSpPr>
          <p:cNvPr id="11" name="Title 1"/>
          <p:cNvSpPr txBox="1">
            <a:spLocks/>
          </p:cNvSpPr>
          <p:nvPr/>
        </p:nvSpPr>
        <p:spPr>
          <a:xfrm>
            <a:off x="252919" y="1123837"/>
            <a:ext cx="3130580" cy="494592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marL="0" marR="0" lvl="0" indent="0" algn="l" defTabSz="914400" rtl="0" eaLnBrk="1" fontAlgn="auto" latinLnBrk="0" hangingPunct="1">
              <a:lnSpc>
                <a:spcPct val="90000"/>
              </a:lnSpc>
              <a:spcBef>
                <a:spcPts val="600"/>
              </a:spcBef>
              <a:spcAft>
                <a:spcPts val="0"/>
              </a:spcAft>
              <a:buClrTx/>
              <a:buSzTx/>
              <a:buFontTx/>
              <a:buNone/>
              <a:tabLst/>
              <a:defRPr/>
            </a:pPr>
            <a:r>
              <a:rPr kumimoji="0" lang="en-GB" sz="3600" b="0" i="0" u="none" strike="noStrike" kern="1200" cap="none" spc="-60" normalizeH="0" baseline="0" noProof="0" dirty="0" smtClean="0">
                <a:ln>
                  <a:noFill/>
                </a:ln>
                <a:solidFill>
                  <a:srgbClr val="FFFFFF"/>
                </a:solidFill>
                <a:effectLst/>
                <a:uLnTx/>
                <a:uFillTx/>
                <a:latin typeface="Corbel" panose="020B0503020204020204"/>
                <a:ea typeface="+mj-ea"/>
                <a:cs typeface="+mj-cs"/>
              </a:rPr>
              <a:t/>
            </a:r>
            <a:br>
              <a:rPr kumimoji="0" lang="en-GB" sz="3600" b="0" i="0" u="none" strike="noStrike" kern="1200" cap="none" spc="-60" normalizeH="0" baseline="0" noProof="0" dirty="0" smtClean="0">
                <a:ln>
                  <a:noFill/>
                </a:ln>
                <a:solidFill>
                  <a:srgbClr val="FFFFFF"/>
                </a:solidFill>
                <a:effectLst/>
                <a:uLnTx/>
                <a:uFillTx/>
                <a:latin typeface="Corbel" panose="020B0503020204020204"/>
                <a:ea typeface="+mj-ea"/>
                <a:cs typeface="+mj-cs"/>
              </a:rPr>
            </a:br>
            <a:endParaRPr kumimoji="0" lang="en-GB" sz="3600" b="0" i="0" u="none" strike="noStrike" kern="1200" cap="none" spc="-60" normalizeH="0" baseline="0" noProof="0" dirty="0" smtClean="0">
              <a:ln>
                <a:noFill/>
              </a:ln>
              <a:solidFill>
                <a:srgbClr val="FFFFFF"/>
              </a:solidFill>
              <a:effectLst/>
              <a:uLnTx/>
              <a:uFillTx/>
              <a:latin typeface="Corbel" panose="020B0503020204020204"/>
              <a:ea typeface="+mj-ea"/>
              <a:cs typeface="+mj-cs"/>
            </a:endParaRPr>
          </a:p>
          <a:p>
            <a:pPr marL="0" marR="0" lvl="0" indent="0" algn="l" defTabSz="914400" rtl="0" eaLnBrk="1" fontAlgn="auto" latinLnBrk="0" hangingPunct="1">
              <a:lnSpc>
                <a:spcPct val="90000"/>
              </a:lnSpc>
              <a:spcBef>
                <a:spcPts val="600"/>
              </a:spcBef>
              <a:spcAft>
                <a:spcPts val="0"/>
              </a:spcAft>
              <a:buClrTx/>
              <a:buSzTx/>
              <a:buFontTx/>
              <a:buNone/>
              <a:tabLst/>
              <a:defRPr/>
            </a:pPr>
            <a:r>
              <a:rPr kumimoji="0" lang="en-GB" sz="3600" b="1" i="1" u="none" strike="noStrike" kern="1200" cap="none" spc="-60" normalizeH="0" baseline="0" noProof="0" dirty="0" smtClean="0">
                <a:ln>
                  <a:noFill/>
                </a:ln>
                <a:solidFill>
                  <a:srgbClr val="FFFFFF"/>
                </a:solidFill>
                <a:effectLst/>
                <a:uLnTx/>
                <a:uFillTx/>
                <a:latin typeface="Corbel" panose="020B0503020204020204"/>
                <a:ea typeface="+mj-ea"/>
                <a:cs typeface="+mj-cs"/>
              </a:rPr>
              <a:t>New dates</a:t>
            </a:r>
          </a:p>
          <a:p>
            <a:pPr marL="0" marR="0" lvl="0" indent="0" algn="l" defTabSz="914400" rtl="0" eaLnBrk="1" fontAlgn="auto" latinLnBrk="0" hangingPunct="1">
              <a:lnSpc>
                <a:spcPct val="90000"/>
              </a:lnSpc>
              <a:spcBef>
                <a:spcPts val="600"/>
              </a:spcBef>
              <a:spcAft>
                <a:spcPts val="0"/>
              </a:spcAft>
              <a:buClrTx/>
              <a:buSzTx/>
              <a:buFontTx/>
              <a:buNone/>
              <a:tabLst/>
              <a:defRPr/>
            </a:pPr>
            <a:endParaRPr kumimoji="0" lang="en-GB" sz="3200" b="1" i="0" u="none" strike="noStrike" kern="1200" cap="none" spc="-60" normalizeH="0" baseline="0" noProof="0" dirty="0">
              <a:ln>
                <a:noFill/>
              </a:ln>
              <a:solidFill>
                <a:srgbClr val="FFFFFF"/>
              </a:solidFill>
              <a:effectLst/>
              <a:uLnTx/>
              <a:uFillTx/>
              <a:latin typeface="Corbel" panose="020B0503020204020204"/>
              <a:ea typeface="+mj-ea"/>
              <a:cs typeface="+mj-cs"/>
            </a:endParaRPr>
          </a:p>
          <a:p>
            <a:pPr marL="0" marR="0" lvl="0" indent="0" algn="l" defTabSz="914400" rtl="0" eaLnBrk="1" fontAlgn="auto" latinLnBrk="0" hangingPunct="1">
              <a:lnSpc>
                <a:spcPct val="90000"/>
              </a:lnSpc>
              <a:spcBef>
                <a:spcPts val="600"/>
              </a:spcBef>
              <a:spcAft>
                <a:spcPts val="0"/>
              </a:spcAft>
              <a:buClrTx/>
              <a:buSzTx/>
              <a:buFontTx/>
              <a:buNone/>
              <a:tabLst/>
              <a:defRPr/>
            </a:pPr>
            <a:endParaRPr kumimoji="0" lang="en-GB" sz="3200" b="0" i="0" u="none" strike="noStrike" kern="1200" cap="none" spc="-60" normalizeH="0" baseline="0" noProof="0" dirty="0">
              <a:ln>
                <a:noFill/>
              </a:ln>
              <a:solidFill>
                <a:srgbClr val="FFFFFF"/>
              </a:solidFill>
              <a:effectLst/>
              <a:uLnTx/>
              <a:uFillTx/>
              <a:latin typeface="Corbel" panose="020B0503020204020204"/>
              <a:ea typeface="+mj-ea"/>
              <a:cs typeface="+mj-cs"/>
            </a:endParaRPr>
          </a:p>
        </p:txBody>
      </p:sp>
      <p:pic>
        <p:nvPicPr>
          <p:cNvPr id="10" name="Content Placeholder 9"/>
          <p:cNvPicPr>
            <a:picLocks noGrp="1" noChangeAspect="1"/>
          </p:cNvPicPr>
          <p:nvPr>
            <p:ph idx="1"/>
          </p:nvPr>
        </p:nvPicPr>
        <p:blipFill>
          <a:blip r:embed="rId4"/>
          <a:stretch>
            <a:fillRect/>
          </a:stretch>
        </p:blipFill>
        <p:spPr>
          <a:xfrm>
            <a:off x="3769587" y="1862667"/>
            <a:ext cx="7820751" cy="4207098"/>
          </a:xfrm>
          <a:prstGeom prst="rect">
            <a:avLst/>
          </a:prstGeom>
        </p:spPr>
      </p:pic>
      <p:sp>
        <p:nvSpPr>
          <p:cNvPr id="16" name="Rectangle 15"/>
          <p:cNvSpPr/>
          <p:nvPr/>
        </p:nvSpPr>
        <p:spPr>
          <a:xfrm>
            <a:off x="5254950" y="938089"/>
            <a:ext cx="4850023" cy="769441"/>
          </a:xfrm>
          <a:prstGeom prst="rect">
            <a:avLst/>
          </a:prstGeom>
          <a:solidFill>
            <a:schemeClr val="accent2"/>
          </a:solidFill>
          <a:ln w="69850">
            <a:solidFill>
              <a:schemeClr val="accent2">
                <a:lumMod val="40000"/>
                <a:lumOff val="60000"/>
              </a:schemeClr>
            </a:solidFill>
          </a:ln>
        </p:spPr>
        <p:txBody>
          <a:bodyPr wrap="square">
            <a:spAutoFit/>
          </a:bodyPr>
          <a:lstStyle/>
          <a:p>
            <a:r>
              <a:rPr lang="en-GB" dirty="0"/>
              <a:t> </a:t>
            </a:r>
            <a:r>
              <a:rPr lang="en-GB" sz="4400" b="1" dirty="0">
                <a:solidFill>
                  <a:srgbClr val="C00000"/>
                </a:solidFill>
              </a:rPr>
              <a:t>4 - 8 October 2021</a:t>
            </a:r>
            <a:endParaRPr lang="en-GB" sz="6000" b="1" dirty="0">
              <a:solidFill>
                <a:srgbClr val="C00000"/>
              </a:solidFill>
            </a:endParaRPr>
          </a:p>
        </p:txBody>
      </p:sp>
      <p:pic>
        <p:nvPicPr>
          <p:cNvPr id="12" name="Picture 11"/>
          <p:cNvPicPr>
            <a:picLocks noChangeAspect="1"/>
          </p:cNvPicPr>
          <p:nvPr/>
        </p:nvPicPr>
        <p:blipFill>
          <a:blip r:embed="rId5"/>
          <a:stretch>
            <a:fillRect/>
          </a:stretch>
        </p:blipFill>
        <p:spPr>
          <a:xfrm>
            <a:off x="510837" y="4654340"/>
            <a:ext cx="2172003" cy="1057423"/>
          </a:xfrm>
          <a:prstGeom prst="rect">
            <a:avLst/>
          </a:prstGeom>
        </p:spPr>
      </p:pic>
    </p:spTree>
    <p:extLst>
      <p:ext uri="{BB962C8B-B14F-4D97-AF65-F5344CB8AC3E}">
        <p14:creationId xmlns:p14="http://schemas.microsoft.com/office/powerpoint/2010/main" val="2820249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49176" y="1569657"/>
            <a:ext cx="8258723" cy="3391547"/>
          </a:xfrm>
        </p:spPr>
        <p:txBody>
          <a:bodyPr>
            <a:normAutofit fontScale="90000"/>
          </a:bodyPr>
          <a:lstStyle/>
          <a:p>
            <a:pPr>
              <a:lnSpc>
                <a:spcPct val="100000"/>
              </a:lnSpc>
              <a:spcBef>
                <a:spcPts val="0"/>
              </a:spcBef>
              <a:spcAft>
                <a:spcPts val="1800"/>
              </a:spcAft>
              <a:defRPr/>
            </a:pPr>
            <a:r>
              <a:rPr lang="en-GB" sz="5400" b="1" dirty="0">
                <a:solidFill>
                  <a:schemeClr val="bg1"/>
                </a:solidFill>
              </a:rPr>
              <a:t>The feasibility of domestic rain tanks contributing to urban flood </a:t>
            </a:r>
            <a:r>
              <a:rPr lang="en-GB" sz="5400" b="1" dirty="0" smtClean="0">
                <a:solidFill>
                  <a:schemeClr val="bg1"/>
                </a:solidFill>
              </a:rPr>
              <a:t>resilience</a:t>
            </a:r>
            <a:r>
              <a:rPr lang="en-GB" sz="4900" b="1" dirty="0">
                <a:solidFill>
                  <a:schemeClr val="bg1"/>
                </a:solidFill>
              </a:rPr>
              <a:t/>
            </a:r>
            <a:br>
              <a:rPr lang="en-GB" sz="4900" b="1" dirty="0">
                <a:solidFill>
                  <a:schemeClr val="bg1"/>
                </a:solidFill>
              </a:rPr>
            </a:br>
            <a:r>
              <a:rPr lang="en-US" sz="3200" dirty="0">
                <a:solidFill>
                  <a:schemeClr val="bg1"/>
                </a:solidFill>
                <a:ea typeface="+mj-lt"/>
                <a:cs typeface="+mj-lt"/>
              </a:rPr>
              <a:t/>
            </a:r>
            <a:br>
              <a:rPr lang="en-US" sz="3200" dirty="0">
                <a:solidFill>
                  <a:schemeClr val="bg1"/>
                </a:solidFill>
                <a:ea typeface="+mj-lt"/>
                <a:cs typeface="+mj-lt"/>
              </a:rPr>
            </a:br>
            <a:r>
              <a:rPr lang="en-US" sz="4000" dirty="0" err="1" smtClean="0">
                <a:solidFill>
                  <a:schemeClr val="bg1"/>
                </a:solidFill>
                <a:ea typeface="+mj-lt"/>
                <a:cs typeface="+mj-lt"/>
              </a:rPr>
              <a:t>Dr</a:t>
            </a:r>
            <a:r>
              <a:rPr lang="en-US" sz="4000" dirty="0" smtClean="0">
                <a:solidFill>
                  <a:schemeClr val="bg1"/>
                </a:solidFill>
                <a:ea typeface="+mj-lt"/>
                <a:cs typeface="+mj-lt"/>
              </a:rPr>
              <a:t> Liz Sharp, </a:t>
            </a:r>
            <a:r>
              <a:rPr lang="en-US" sz="4000" dirty="0">
                <a:solidFill>
                  <a:schemeClr val="bg1"/>
                </a:solidFill>
                <a:ea typeface="+mj-lt"/>
                <a:cs typeface="+mj-lt"/>
              </a:rPr>
              <a:t>University of </a:t>
            </a:r>
            <a:r>
              <a:rPr lang="en-US" sz="4000" dirty="0" smtClean="0">
                <a:solidFill>
                  <a:schemeClr val="bg1"/>
                </a:solidFill>
                <a:ea typeface="+mj-lt"/>
                <a:cs typeface="+mj-lt"/>
              </a:rPr>
              <a:t>Sheffield</a:t>
            </a:r>
            <a:endParaRPr lang="en-US" sz="4000" dirty="0">
              <a:solidFill>
                <a:schemeClr val="bg1"/>
              </a:solidFill>
            </a:endParaRPr>
          </a:p>
        </p:txBody>
      </p:sp>
      <p:pic>
        <p:nvPicPr>
          <p:cNvPr id="4" name="Picture 3" descr="A picture containing device&#10;&#10;Description automatically generated">
            <a:extLst>
              <a:ext uri="{FF2B5EF4-FFF2-40B4-BE49-F238E27FC236}">
                <a16:creationId xmlns:a16="http://schemas.microsoft.com/office/drawing/2014/main" id="{CDA4976D-ACFF-408B-95D3-7247E29E10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56374" y="766692"/>
            <a:ext cx="2562412" cy="2498738"/>
          </a:xfrm>
          <a:prstGeom prst="rect">
            <a:avLst/>
          </a:prstGeom>
        </p:spPr>
      </p:pic>
      <p:pic>
        <p:nvPicPr>
          <p:cNvPr id="5" name="Picture 49" descr="A picture containing drawing&#10;&#10;Description automatically generated">
            <a:extLst>
              <a:ext uri="{FF2B5EF4-FFF2-40B4-BE49-F238E27FC236}">
                <a16:creationId xmlns:a16="http://schemas.microsoft.com/office/drawing/2014/main" id="{3428CF5F-40F7-4A5F-88DF-959D6F75E3F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5030776"/>
            <a:ext cx="3318907" cy="104153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close up of a sign&#10;&#10;Description automatically generated">
            <a:extLst>
              <a:ext uri="{FF2B5EF4-FFF2-40B4-BE49-F238E27FC236}">
                <a16:creationId xmlns:a16="http://schemas.microsoft.com/office/drawing/2014/main" id="{4C997300-C01F-4E04-B763-5F0E04CD82B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84214" y="5169920"/>
            <a:ext cx="2588649" cy="763251"/>
          </a:xfrm>
          <a:prstGeom prst="rect">
            <a:avLst/>
          </a:prstGeom>
        </p:spPr>
      </p:pic>
      <p:pic>
        <p:nvPicPr>
          <p:cNvPr id="3" name="Picture 2"/>
          <p:cNvPicPr>
            <a:picLocks noChangeAspect="1"/>
          </p:cNvPicPr>
          <p:nvPr/>
        </p:nvPicPr>
        <p:blipFill>
          <a:blip r:embed="rId6"/>
          <a:stretch>
            <a:fillRect/>
          </a:stretch>
        </p:blipFill>
        <p:spPr>
          <a:xfrm>
            <a:off x="7766210" y="3135816"/>
            <a:ext cx="2235823" cy="332323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35589591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805543" y="1985052"/>
            <a:ext cx="10014857" cy="1470025"/>
          </a:xfrm>
        </p:spPr>
        <p:txBody>
          <a:bodyPr>
            <a:normAutofit fontScale="90000"/>
          </a:bodyPr>
          <a:lstStyle/>
          <a:p>
            <a:r>
              <a:rPr lang="en-GB" b="1" dirty="0"/>
              <a:t>The feasibility of domestic </a:t>
            </a:r>
            <a:r>
              <a:rPr lang="en-GB" b="1" dirty="0" err="1"/>
              <a:t>raintanks</a:t>
            </a:r>
            <a:r>
              <a:rPr lang="en-GB" b="1" dirty="0"/>
              <a:t> contributing to urban flood resilience</a:t>
            </a:r>
            <a:r>
              <a:rPr lang="en-GB" dirty="0"/>
              <a:t/>
            </a:r>
            <a:br>
              <a:rPr lang="en-GB" dirty="0"/>
            </a:br>
            <a:endParaRPr lang="en-GB" dirty="0"/>
          </a:p>
        </p:txBody>
      </p:sp>
      <p:sp>
        <p:nvSpPr>
          <p:cNvPr id="6" name="Subtitle 5"/>
          <p:cNvSpPr>
            <a:spLocks noGrp="1"/>
          </p:cNvSpPr>
          <p:nvPr>
            <p:ph type="subTitle" idx="1"/>
          </p:nvPr>
        </p:nvSpPr>
        <p:spPr>
          <a:xfrm>
            <a:off x="1480457" y="3639672"/>
            <a:ext cx="8969829" cy="2528047"/>
          </a:xfrm>
        </p:spPr>
        <p:txBody>
          <a:bodyPr>
            <a:normAutofit fontScale="92500" lnSpcReduction="20000"/>
          </a:bodyPr>
          <a:lstStyle/>
          <a:p>
            <a:r>
              <a:rPr lang="en-GB" dirty="0"/>
              <a:t>Liz Sharp</a:t>
            </a:r>
            <a:r>
              <a:rPr lang="en-GB" baseline="30000" dirty="0"/>
              <a:t>$</a:t>
            </a:r>
            <a:r>
              <a:rPr lang="en-GB" dirty="0"/>
              <a:t>, Christine Sefton</a:t>
            </a:r>
            <a:r>
              <a:rPr lang="en-GB" baseline="30000" dirty="0"/>
              <a:t>$</a:t>
            </a:r>
            <a:r>
              <a:rPr lang="en-GB" dirty="0"/>
              <a:t>, Virginia Stovin*, Ruth Quinn* </a:t>
            </a:r>
          </a:p>
          <a:p>
            <a:r>
              <a:rPr lang="en-GB" dirty="0"/>
              <a:t>$ University of Sheffield, Department of Urban Studies and Planning</a:t>
            </a:r>
          </a:p>
          <a:p>
            <a:r>
              <a:rPr lang="en-GB" dirty="0"/>
              <a:t>*University of Sheffield, Department of Civil Engineering </a:t>
            </a:r>
          </a:p>
        </p:txBody>
      </p:sp>
      <p:pic>
        <p:nvPicPr>
          <p:cNvPr id="4" name="Picture 3">
            <a:extLst>
              <a:ext uri="{FF2B5EF4-FFF2-40B4-BE49-F238E27FC236}">
                <a16:creationId xmlns:a16="http://schemas.microsoft.com/office/drawing/2014/main" id="{9A68A985-EB32-A04E-B340-9836DAC6F335}"/>
              </a:ext>
            </a:extLst>
          </p:cNvPr>
          <p:cNvPicPr>
            <a:picLocks noChangeAspect="1"/>
          </p:cNvPicPr>
          <p:nvPr/>
        </p:nvPicPr>
        <p:blipFill>
          <a:blip r:embed="rId2"/>
          <a:stretch>
            <a:fillRect/>
          </a:stretch>
        </p:blipFill>
        <p:spPr>
          <a:xfrm>
            <a:off x="3946693" y="280754"/>
            <a:ext cx="1925921" cy="1129874"/>
          </a:xfrm>
          <a:prstGeom prst="rect">
            <a:avLst/>
          </a:prstGeom>
        </p:spPr>
      </p:pic>
      <p:pic>
        <p:nvPicPr>
          <p:cNvPr id="7" name="Picture 6">
            <a:extLst>
              <a:ext uri="{FF2B5EF4-FFF2-40B4-BE49-F238E27FC236}">
                <a16:creationId xmlns:a16="http://schemas.microsoft.com/office/drawing/2014/main" id="{48D54CDE-6EA0-9D4E-96C0-AD01F70787AC}"/>
              </a:ext>
            </a:extLst>
          </p:cNvPr>
          <p:cNvPicPr>
            <a:picLocks noChangeAspect="1"/>
          </p:cNvPicPr>
          <p:nvPr/>
        </p:nvPicPr>
        <p:blipFill>
          <a:blip r:embed="rId3"/>
          <a:stretch>
            <a:fillRect/>
          </a:stretch>
        </p:blipFill>
        <p:spPr>
          <a:xfrm>
            <a:off x="8806562" y="371008"/>
            <a:ext cx="1415242" cy="848192"/>
          </a:xfrm>
          <a:prstGeom prst="rect">
            <a:avLst/>
          </a:prstGeom>
        </p:spPr>
      </p:pic>
      <p:pic>
        <p:nvPicPr>
          <p:cNvPr id="3" name="Picture 2" descr="Graphical user interface, application&#10;&#10;Description automatically generated">
            <a:extLst>
              <a:ext uri="{FF2B5EF4-FFF2-40B4-BE49-F238E27FC236}">
                <a16:creationId xmlns:a16="http://schemas.microsoft.com/office/drawing/2014/main" id="{DE45AC8E-D5A2-FD42-A5F8-64BAC04EE201}"/>
              </a:ext>
            </a:extLst>
          </p:cNvPr>
          <p:cNvPicPr>
            <a:picLocks noChangeAspect="1"/>
          </p:cNvPicPr>
          <p:nvPr/>
        </p:nvPicPr>
        <p:blipFill>
          <a:blip r:embed="rId4"/>
          <a:stretch>
            <a:fillRect/>
          </a:stretch>
        </p:blipFill>
        <p:spPr>
          <a:xfrm>
            <a:off x="6008163" y="280754"/>
            <a:ext cx="2527300" cy="1028700"/>
          </a:xfrm>
          <a:prstGeom prst="rect">
            <a:avLst/>
          </a:prstGeom>
        </p:spPr>
      </p:pic>
    </p:spTree>
    <p:extLst>
      <p:ext uri="{BB962C8B-B14F-4D97-AF65-F5344CB8AC3E}">
        <p14:creationId xmlns:p14="http://schemas.microsoft.com/office/powerpoint/2010/main" val="4094107241"/>
      </p:ext>
    </p:extLst>
  </p:cSld>
  <p:clrMapOvr>
    <a:masterClrMapping/>
  </p:clrMapOvr>
</p:sld>
</file>

<file path=ppt/theme/theme1.xml><?xml version="1.0" encoding="utf-8"?>
<a:theme xmlns:a="http://schemas.openxmlformats.org/drawingml/2006/main" name="Frame">
  <a:themeElements>
    <a:clrScheme name="Frame">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ppt/theme/theme2.xml><?xml version="1.0" encoding="utf-8"?>
<a:theme xmlns:a="http://schemas.openxmlformats.org/drawingml/2006/main" name="Office Theme">
  <a:themeElements>
    <a:clrScheme name="TWENTY65">
      <a:dk1>
        <a:srgbClr val="141313"/>
      </a:dk1>
      <a:lt1>
        <a:sysClr val="window" lastClr="FFFFFF"/>
      </a:lt1>
      <a:dk2>
        <a:srgbClr val="13235B"/>
      </a:dk2>
      <a:lt2>
        <a:srgbClr val="EEECE1"/>
      </a:lt2>
      <a:accent1>
        <a:srgbClr val="13235B"/>
      </a:accent1>
      <a:accent2>
        <a:srgbClr val="0D3082"/>
      </a:accent2>
      <a:accent3>
        <a:srgbClr val="0A71B3"/>
      </a:accent3>
      <a:accent4>
        <a:srgbClr val="00AFD7"/>
      </a:accent4>
      <a:accent5>
        <a:srgbClr val="73CAEE"/>
      </a:accent5>
      <a:accent6>
        <a:srgbClr val="BCE3F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A4DEAF4E78F2243A182C331F5ADC7A4" ma:contentTypeVersion="12" ma:contentTypeDescription="Create a new document." ma:contentTypeScope="" ma:versionID="6aadbbe93bf0e200b77ad90009fa4983">
  <xsd:schema xmlns:xsd="http://www.w3.org/2001/XMLSchema" xmlns:xs="http://www.w3.org/2001/XMLSchema" xmlns:p="http://schemas.microsoft.com/office/2006/metadata/properties" xmlns:ns2="8a03cd44-7435-4cc0-9b31-fee50fc395cf" xmlns:ns3="beb20fc5-2c51-4543-b6f9-a2f51fb33384" targetNamespace="http://schemas.microsoft.com/office/2006/metadata/properties" ma:root="true" ma:fieldsID="4fac0675677bb9789ffd4bbaa2afd9cd" ns2:_="" ns3:_="">
    <xsd:import namespace="8a03cd44-7435-4cc0-9b31-fee50fc395cf"/>
    <xsd:import namespace="beb20fc5-2c51-4543-b6f9-a2f51fb33384"/>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2:MediaServiceOCR"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a03cd44-7435-4cc0-9b31-fee50fc395c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eb20fc5-2c51-4543-b6f9-a2f51fb33384"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804FFB4-D834-4309-B1D4-D0131562D718}">
  <ds:schemaRefs>
    <ds:schemaRef ds:uri="http://schemas.microsoft.com/sharepoint/v3/contenttype/forms"/>
  </ds:schemaRefs>
</ds:datastoreItem>
</file>

<file path=customXml/itemProps2.xml><?xml version="1.0" encoding="utf-8"?>
<ds:datastoreItem xmlns:ds="http://schemas.openxmlformats.org/officeDocument/2006/customXml" ds:itemID="{EC89AAE0-AC03-40FF-8711-EE4CD7D2660C}">
  <ds:schemaRefs>
    <ds:schemaRef ds:uri="http://schemas.microsoft.com/office/2006/documentManagement/types"/>
    <ds:schemaRef ds:uri="http://schemas.microsoft.com/office/infopath/2007/PartnerControls"/>
    <ds:schemaRef ds:uri="http://purl.org/dc/elements/1.1/"/>
    <ds:schemaRef ds:uri="9a49fa1c-0137-4d92-8b99-7368dda12825"/>
    <ds:schemaRef ds:uri="http://schemas.microsoft.com/office/2006/metadata/properties"/>
    <ds:schemaRef ds:uri="http://purl.org/dc/terms/"/>
    <ds:schemaRef ds:uri="http://schemas.openxmlformats.org/package/2006/metadata/core-properties"/>
    <ds:schemaRef ds:uri="ad831afd-7895-456d-83ea-f7a7fbb16e2d"/>
    <ds:schemaRef ds:uri="http://www.w3.org/XML/1998/namespace"/>
    <ds:schemaRef ds:uri="http://purl.org/dc/dcmitype/"/>
  </ds:schemaRefs>
</ds:datastoreItem>
</file>

<file path=customXml/itemProps3.xml><?xml version="1.0" encoding="utf-8"?>
<ds:datastoreItem xmlns:ds="http://schemas.openxmlformats.org/officeDocument/2006/customXml" ds:itemID="{5066C054-9821-46CE-855E-49FD8FBD2065}"/>
</file>

<file path=docProps/app.xml><?xml version="1.0" encoding="utf-8"?>
<Properties xmlns="http://schemas.openxmlformats.org/officeDocument/2006/extended-properties" xmlns:vt="http://schemas.openxmlformats.org/officeDocument/2006/docPropsVTypes">
  <TotalTime>3638</TotalTime>
  <Words>2603</Words>
  <Application>Microsoft Office PowerPoint</Application>
  <PresentationFormat>Widescreen</PresentationFormat>
  <Paragraphs>261</Paragraphs>
  <Slides>42</Slides>
  <Notes>33</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42</vt:i4>
      </vt:variant>
    </vt:vector>
  </HeadingPairs>
  <TitlesOfParts>
    <vt:vector size="53" baseType="lpstr">
      <vt:lpstr>Arial</vt:lpstr>
      <vt:lpstr>brandon-grotesque</vt:lpstr>
      <vt:lpstr>Calibri</vt:lpstr>
      <vt:lpstr>Corbel</vt:lpstr>
      <vt:lpstr>Futura Book</vt:lpstr>
      <vt:lpstr>Futura Medium</vt:lpstr>
      <vt:lpstr>Times New Roman</vt:lpstr>
      <vt:lpstr>Verdana</vt:lpstr>
      <vt:lpstr>Wingdings 2</vt:lpstr>
      <vt:lpstr>Frame</vt:lpstr>
      <vt:lpstr>Office Theme</vt:lpstr>
      <vt:lpstr>SPF UK Climate Resilience Programme Webinar Series 2021</vt:lpstr>
      <vt:lpstr>PowerPoint Presentation</vt:lpstr>
      <vt:lpstr>PowerPoint Presentation</vt:lpstr>
      <vt:lpstr>  New research from the programme</vt:lpstr>
      <vt:lpstr>   Met Office hackathon  Two-day virtual event 16-17 March 2021 </vt:lpstr>
      <vt:lpstr>    </vt:lpstr>
      <vt:lpstr>    </vt:lpstr>
      <vt:lpstr>The feasibility of domestic rain tanks contributing to urban flood resilience  Dr Liz Sharp, University of Sheffield</vt:lpstr>
      <vt:lpstr>The feasibility of domestic raintanks contributing to urban flood resilience </vt:lpstr>
      <vt:lpstr>Introduction</vt:lpstr>
      <vt:lpstr>Flood Defence</vt:lpstr>
      <vt:lpstr>Flood Risk Management</vt:lpstr>
      <vt:lpstr>Flood resilience</vt:lpstr>
      <vt:lpstr>New relationships?</vt:lpstr>
      <vt:lpstr>Central question</vt:lpstr>
      <vt:lpstr>Urban flooding is getting worse</vt:lpstr>
      <vt:lpstr>Raintanks as SuDS</vt:lpstr>
      <vt:lpstr>Sub-questions</vt:lpstr>
      <vt:lpstr>PowerPoint Presentation</vt:lpstr>
      <vt:lpstr>Two case localities</vt:lpstr>
      <vt:lpstr>Action research – feasibility study</vt:lpstr>
      <vt:lpstr>Findings: Is there potential for widespread uptake of raintanks and what would be needed in a raintank promotion programme to maximise uptake?   </vt:lpstr>
      <vt:lpstr>Residents told us they were …</vt:lpstr>
      <vt:lpstr>… that raintank promotion would need:</vt:lpstr>
      <vt:lpstr>Findings: What sorts of raintanks could be effective (in terms of emptying) and acceptable? </vt:lpstr>
      <vt:lpstr>How can the raintank be empty?</vt:lpstr>
      <vt:lpstr>Raintank preferences</vt:lpstr>
      <vt:lpstr>“Empty tank” message origin</vt:lpstr>
      <vt:lpstr>Modelling</vt:lpstr>
      <vt:lpstr>Findings: Is investment in a raintank promotion programme a feasible future option for urban flood managers?    </vt:lpstr>
      <vt:lpstr>Urban flood managers told us they</vt:lpstr>
      <vt:lpstr>PowerPoint Presentation</vt:lpstr>
      <vt:lpstr>Current communication strategy</vt:lpstr>
      <vt:lpstr>Learning by doing</vt:lpstr>
      <vt:lpstr>Future Flood Resilience requires both public and authorities to … </vt:lpstr>
      <vt:lpstr>Cultural change means all of us </vt:lpstr>
      <vt:lpstr>Conclusions</vt:lpstr>
      <vt:lpstr>MAGIC postscript</vt:lpstr>
      <vt:lpstr>Response  Lee Pitcher,  Head of Resilience, Yorkshire Water </vt:lpstr>
      <vt:lpstr>Questions, answers, discussion</vt:lpstr>
      <vt:lpstr>Next webinars:</vt:lpstr>
      <vt:lpstr>Contact details  Website: www.ukclimateresilience.org   Twitter: @UKCRP_SPF  YouTube: UK Climate Resilience programme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Jones, Hayley</dc:creator>
  <cp:lastModifiedBy>Kate Lonsdale</cp:lastModifiedBy>
  <cp:revision>276</cp:revision>
  <dcterms:created xsi:type="dcterms:W3CDTF">2020-05-22T12:36:03Z</dcterms:created>
  <dcterms:modified xsi:type="dcterms:W3CDTF">2021-02-10T11:17:15Z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0x0101000A4DEAF4E78F2243A182C331F5ADC7A4</vt:lpwstr>
  </property>
</Properties>
</file>