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32"/>
  </p:notesMasterIdLst>
  <p:sldIdLst>
    <p:sldId id="256" r:id="rId5"/>
    <p:sldId id="259" r:id="rId6"/>
    <p:sldId id="338" r:id="rId7"/>
    <p:sldId id="339" r:id="rId8"/>
    <p:sldId id="340" r:id="rId9"/>
    <p:sldId id="341" r:id="rId10"/>
    <p:sldId id="342" r:id="rId11"/>
    <p:sldId id="343" r:id="rId12"/>
    <p:sldId id="345" r:id="rId13"/>
    <p:sldId id="346" r:id="rId14"/>
    <p:sldId id="347" r:id="rId15"/>
    <p:sldId id="348" r:id="rId16"/>
    <p:sldId id="349" r:id="rId17"/>
    <p:sldId id="350" r:id="rId18"/>
    <p:sldId id="351" r:id="rId19"/>
    <p:sldId id="352" r:id="rId20"/>
    <p:sldId id="353" r:id="rId21"/>
    <p:sldId id="354" r:id="rId22"/>
    <p:sldId id="499" r:id="rId23"/>
    <p:sldId id="356" r:id="rId24"/>
    <p:sldId id="495" r:id="rId25"/>
    <p:sldId id="497" r:id="rId26"/>
    <p:sldId id="496" r:id="rId27"/>
    <p:sldId id="498" r:id="rId28"/>
    <p:sldId id="344" r:id="rId29"/>
    <p:sldId id="355" r:id="rId30"/>
    <p:sldId id="26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94663"/>
  </p:normalViewPr>
  <p:slideViewPr>
    <p:cSldViewPr snapToGrid="0">
      <p:cViewPr>
        <p:scale>
          <a:sx n="120" d="100"/>
          <a:sy n="120" d="100"/>
        </p:scale>
        <p:origin x="-24" y="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91544-CA07-42A1-84AE-DC3E2CE10220}" type="datetimeFigureOut">
              <a:rPr lang="en-GB" smtClean="0"/>
              <a:t>23/03/2021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7D084-C66D-4EE9-8753-B3E322AD1CAB}" type="slidenum">
              <a:rPr lang="en-GB" smtClean="0"/>
              <a:t>‹#›</a:t>
            </a:fld>
            <a:endParaRPr lang="en-GB"/>
          </a:p>
        </p:txBody>
      </p:sp>
    </p:spTree>
    <p:extLst>
      <p:ext uri="{BB962C8B-B14F-4D97-AF65-F5344CB8AC3E}">
        <p14:creationId xmlns:p14="http://schemas.microsoft.com/office/powerpoint/2010/main" val="321461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a:t>
            </a:fld>
            <a:endParaRPr lang="en-GB"/>
          </a:p>
        </p:txBody>
      </p:sp>
    </p:spTree>
    <p:extLst>
      <p:ext uri="{BB962C8B-B14F-4D97-AF65-F5344CB8AC3E}">
        <p14:creationId xmlns:p14="http://schemas.microsoft.com/office/powerpoint/2010/main" val="1204602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11</a:t>
            </a:fld>
            <a:endParaRPr lang="en-GB"/>
          </a:p>
        </p:txBody>
      </p:sp>
    </p:spTree>
    <p:extLst>
      <p:ext uri="{BB962C8B-B14F-4D97-AF65-F5344CB8AC3E}">
        <p14:creationId xmlns:p14="http://schemas.microsoft.com/office/powerpoint/2010/main" val="3197243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12</a:t>
            </a:fld>
            <a:endParaRPr lang="en-GB"/>
          </a:p>
        </p:txBody>
      </p:sp>
    </p:spTree>
    <p:extLst>
      <p:ext uri="{BB962C8B-B14F-4D97-AF65-F5344CB8AC3E}">
        <p14:creationId xmlns:p14="http://schemas.microsoft.com/office/powerpoint/2010/main" val="307594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13</a:t>
            </a:fld>
            <a:endParaRPr lang="en-GB"/>
          </a:p>
        </p:txBody>
      </p:sp>
    </p:spTree>
    <p:extLst>
      <p:ext uri="{BB962C8B-B14F-4D97-AF65-F5344CB8AC3E}">
        <p14:creationId xmlns:p14="http://schemas.microsoft.com/office/powerpoint/2010/main" val="484252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14</a:t>
            </a:fld>
            <a:endParaRPr lang="en-GB"/>
          </a:p>
        </p:txBody>
      </p:sp>
    </p:spTree>
    <p:extLst>
      <p:ext uri="{BB962C8B-B14F-4D97-AF65-F5344CB8AC3E}">
        <p14:creationId xmlns:p14="http://schemas.microsoft.com/office/powerpoint/2010/main" val="4150340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15</a:t>
            </a:fld>
            <a:endParaRPr lang="en-GB"/>
          </a:p>
        </p:txBody>
      </p:sp>
    </p:spTree>
    <p:extLst>
      <p:ext uri="{BB962C8B-B14F-4D97-AF65-F5344CB8AC3E}">
        <p14:creationId xmlns:p14="http://schemas.microsoft.com/office/powerpoint/2010/main" val="134095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16</a:t>
            </a:fld>
            <a:endParaRPr lang="en-GB"/>
          </a:p>
        </p:txBody>
      </p:sp>
    </p:spTree>
    <p:extLst>
      <p:ext uri="{BB962C8B-B14F-4D97-AF65-F5344CB8AC3E}">
        <p14:creationId xmlns:p14="http://schemas.microsoft.com/office/powerpoint/2010/main" val="241813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17</a:t>
            </a:fld>
            <a:endParaRPr lang="en-GB"/>
          </a:p>
        </p:txBody>
      </p:sp>
    </p:spTree>
    <p:extLst>
      <p:ext uri="{BB962C8B-B14F-4D97-AF65-F5344CB8AC3E}">
        <p14:creationId xmlns:p14="http://schemas.microsoft.com/office/powerpoint/2010/main" val="2828440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18</a:t>
            </a:fld>
            <a:endParaRPr lang="en-GB"/>
          </a:p>
        </p:txBody>
      </p:sp>
    </p:spTree>
    <p:extLst>
      <p:ext uri="{BB962C8B-B14F-4D97-AF65-F5344CB8AC3E}">
        <p14:creationId xmlns:p14="http://schemas.microsoft.com/office/powerpoint/2010/main" val="3820916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19</a:t>
            </a:fld>
            <a:endParaRPr lang="en-GB"/>
          </a:p>
        </p:txBody>
      </p:sp>
    </p:spTree>
    <p:extLst>
      <p:ext uri="{BB962C8B-B14F-4D97-AF65-F5344CB8AC3E}">
        <p14:creationId xmlns:p14="http://schemas.microsoft.com/office/powerpoint/2010/main" val="3961759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20</a:t>
            </a:fld>
            <a:endParaRPr lang="en-GB"/>
          </a:p>
        </p:txBody>
      </p:sp>
    </p:spTree>
    <p:extLst>
      <p:ext uri="{BB962C8B-B14F-4D97-AF65-F5344CB8AC3E}">
        <p14:creationId xmlns:p14="http://schemas.microsoft.com/office/powerpoint/2010/main" val="289583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3</a:t>
            </a:fld>
            <a:endParaRPr lang="en-GB"/>
          </a:p>
        </p:txBody>
      </p:sp>
    </p:spTree>
    <p:extLst>
      <p:ext uri="{BB962C8B-B14F-4D97-AF65-F5344CB8AC3E}">
        <p14:creationId xmlns:p14="http://schemas.microsoft.com/office/powerpoint/2010/main" val="103316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21</a:t>
            </a:fld>
            <a:endParaRPr lang="en-GB"/>
          </a:p>
        </p:txBody>
      </p:sp>
    </p:spTree>
    <p:extLst>
      <p:ext uri="{BB962C8B-B14F-4D97-AF65-F5344CB8AC3E}">
        <p14:creationId xmlns:p14="http://schemas.microsoft.com/office/powerpoint/2010/main" val="831820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22</a:t>
            </a:fld>
            <a:endParaRPr lang="en-GB"/>
          </a:p>
        </p:txBody>
      </p:sp>
    </p:spTree>
    <p:extLst>
      <p:ext uri="{BB962C8B-B14F-4D97-AF65-F5344CB8AC3E}">
        <p14:creationId xmlns:p14="http://schemas.microsoft.com/office/powerpoint/2010/main" val="3019844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23</a:t>
            </a:fld>
            <a:endParaRPr lang="en-GB"/>
          </a:p>
        </p:txBody>
      </p:sp>
    </p:spTree>
    <p:extLst>
      <p:ext uri="{BB962C8B-B14F-4D97-AF65-F5344CB8AC3E}">
        <p14:creationId xmlns:p14="http://schemas.microsoft.com/office/powerpoint/2010/main" val="1052713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24</a:t>
            </a:fld>
            <a:endParaRPr lang="en-GB"/>
          </a:p>
        </p:txBody>
      </p:sp>
    </p:spTree>
    <p:extLst>
      <p:ext uri="{BB962C8B-B14F-4D97-AF65-F5344CB8AC3E}">
        <p14:creationId xmlns:p14="http://schemas.microsoft.com/office/powerpoint/2010/main" val="1439564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25</a:t>
            </a:fld>
            <a:endParaRPr lang="en-GB"/>
          </a:p>
        </p:txBody>
      </p:sp>
    </p:spTree>
    <p:extLst>
      <p:ext uri="{BB962C8B-B14F-4D97-AF65-F5344CB8AC3E}">
        <p14:creationId xmlns:p14="http://schemas.microsoft.com/office/powerpoint/2010/main" val="1308910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26</a:t>
            </a:fld>
            <a:endParaRPr lang="en-GB"/>
          </a:p>
        </p:txBody>
      </p:sp>
    </p:spTree>
    <p:extLst>
      <p:ext uri="{BB962C8B-B14F-4D97-AF65-F5344CB8AC3E}">
        <p14:creationId xmlns:p14="http://schemas.microsoft.com/office/powerpoint/2010/main" val="2586874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4</a:t>
            </a:fld>
            <a:endParaRPr lang="en-GB"/>
          </a:p>
        </p:txBody>
      </p:sp>
    </p:spTree>
    <p:extLst>
      <p:ext uri="{BB962C8B-B14F-4D97-AF65-F5344CB8AC3E}">
        <p14:creationId xmlns:p14="http://schemas.microsoft.com/office/powerpoint/2010/main" val="89864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5</a:t>
            </a:fld>
            <a:endParaRPr lang="en-GB"/>
          </a:p>
        </p:txBody>
      </p:sp>
    </p:spTree>
    <p:extLst>
      <p:ext uri="{BB962C8B-B14F-4D97-AF65-F5344CB8AC3E}">
        <p14:creationId xmlns:p14="http://schemas.microsoft.com/office/powerpoint/2010/main" val="419131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6</a:t>
            </a:fld>
            <a:endParaRPr lang="en-GB"/>
          </a:p>
        </p:txBody>
      </p:sp>
    </p:spTree>
    <p:extLst>
      <p:ext uri="{BB962C8B-B14F-4D97-AF65-F5344CB8AC3E}">
        <p14:creationId xmlns:p14="http://schemas.microsoft.com/office/powerpoint/2010/main" val="176622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7</a:t>
            </a:fld>
            <a:endParaRPr lang="en-GB"/>
          </a:p>
        </p:txBody>
      </p:sp>
    </p:spTree>
    <p:extLst>
      <p:ext uri="{BB962C8B-B14F-4D97-AF65-F5344CB8AC3E}">
        <p14:creationId xmlns:p14="http://schemas.microsoft.com/office/powerpoint/2010/main" val="207485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8</a:t>
            </a:fld>
            <a:endParaRPr lang="en-GB"/>
          </a:p>
        </p:txBody>
      </p:sp>
    </p:spTree>
    <p:extLst>
      <p:ext uri="{BB962C8B-B14F-4D97-AF65-F5344CB8AC3E}">
        <p14:creationId xmlns:p14="http://schemas.microsoft.com/office/powerpoint/2010/main" val="42866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9</a:t>
            </a:fld>
            <a:endParaRPr lang="en-GB"/>
          </a:p>
        </p:txBody>
      </p:sp>
    </p:spTree>
    <p:extLst>
      <p:ext uri="{BB962C8B-B14F-4D97-AF65-F5344CB8AC3E}">
        <p14:creationId xmlns:p14="http://schemas.microsoft.com/office/powerpoint/2010/main" val="53870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1 layout</a:t>
            </a:r>
          </a:p>
        </p:txBody>
      </p:sp>
      <p:sp>
        <p:nvSpPr>
          <p:cNvPr id="4" name="Slide Number Placeholder 3"/>
          <p:cNvSpPr>
            <a:spLocks noGrp="1"/>
          </p:cNvSpPr>
          <p:nvPr>
            <p:ph type="sldNum" sz="quarter" idx="5"/>
          </p:nvPr>
        </p:nvSpPr>
        <p:spPr/>
        <p:txBody>
          <a:bodyPr/>
          <a:lstStyle/>
          <a:p>
            <a:fld id="{8CD7D084-C66D-4EE9-8753-B3E322AD1CAB}" type="slidenum">
              <a:rPr lang="en-GB" smtClean="0"/>
              <a:t>10</a:t>
            </a:fld>
            <a:endParaRPr lang="en-GB"/>
          </a:p>
        </p:txBody>
      </p:sp>
    </p:spTree>
    <p:extLst>
      <p:ext uri="{BB962C8B-B14F-4D97-AF65-F5344CB8AC3E}">
        <p14:creationId xmlns:p14="http://schemas.microsoft.com/office/powerpoint/2010/main" val="1984836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pic>
        <p:nvPicPr>
          <p:cNvPr id="7" name="Picture 49" descr="A picture containing drawing&#10;&#10;Description automatically generated">
            <a:extLst>
              <a:ext uri="{FF2B5EF4-FFF2-40B4-BE49-F238E27FC236}">
                <a16:creationId xmlns:a16="http://schemas.microsoft.com/office/drawing/2014/main" id="{B107FD85-8E52-8C4D-A6D7-1A8836E225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BFA3FA7B-45E4-8646-BE5B-291B062BB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3/23/21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3/23/21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9.tiff"/></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6.png"/><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5.png"/><Relationship Id="rId5" Type="http://schemas.openxmlformats.org/officeDocument/2006/relationships/image" Target="../media/image1.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37.png"/><Relationship Id="rId4" Type="http://schemas.openxmlformats.org/officeDocument/2006/relationships/image" Target="../media/image5.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pn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2318656"/>
            <a:ext cx="7315200" cy="2235055"/>
          </a:xfrm>
        </p:spPr>
        <p:txBody>
          <a:bodyPr>
            <a:normAutofit fontScale="90000"/>
          </a:bodyPr>
          <a:lstStyle/>
          <a:p>
            <a:r>
              <a:rPr lang="en-GB" dirty="0"/>
              <a:t>ClimaCare: Overheating in care homes</a:t>
            </a:r>
            <a:br>
              <a:rPr lang="en-GB" dirty="0"/>
            </a:br>
            <a:br>
              <a:rPr lang="en-GB" dirty="0"/>
            </a:br>
            <a:r>
              <a:rPr lang="en-GB" sz="3200" dirty="0"/>
              <a:t>Professor Mike Davies</a:t>
            </a:r>
            <a:br>
              <a:rPr lang="en-GB" sz="3200" dirty="0"/>
            </a:br>
            <a:r>
              <a:rPr lang="en-GB" sz="3200" dirty="0"/>
              <a:t>University College London (UCL)</a:t>
            </a:r>
            <a:br>
              <a:rPr lang="en-GB" sz="3200" dirty="0"/>
            </a:br>
            <a:r>
              <a:rPr lang="en-GB" sz="3200" dirty="0"/>
              <a:t>24/3/21</a:t>
            </a:r>
            <a:endParaRPr lang="en-GB" dirty="0"/>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296" y="5169921"/>
            <a:ext cx="2588649" cy="763251"/>
          </a:xfrm>
          <a:prstGeom prst="rect">
            <a:avLst/>
          </a:prstGeom>
        </p:spPr>
      </p:pic>
    </p:spTree>
    <p:extLst>
      <p:ext uri="{BB962C8B-B14F-4D97-AF65-F5344CB8AC3E}">
        <p14:creationId xmlns:p14="http://schemas.microsoft.com/office/powerpoint/2010/main" val="161223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Methods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10</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FE433559-8621-3243-BFB9-005E2DE1E7A0}"/>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10</a:t>
            </a:fld>
            <a:endParaRPr lang="en-US" dirty="0"/>
          </a:p>
        </p:txBody>
      </p:sp>
      <p:sp>
        <p:nvSpPr>
          <p:cNvPr id="18" name="Text Placeholder 10">
            <a:extLst>
              <a:ext uri="{FF2B5EF4-FFF2-40B4-BE49-F238E27FC236}">
                <a16:creationId xmlns:a16="http://schemas.microsoft.com/office/drawing/2014/main" id="{3AB33DA6-9904-654B-A49D-A8A2D37F1455}"/>
              </a:ext>
            </a:extLst>
          </p:cNvPr>
          <p:cNvSpPr txBox="1">
            <a:spLocks/>
          </p:cNvSpPr>
          <p:nvPr/>
        </p:nvSpPr>
        <p:spPr>
          <a:xfrm>
            <a:off x="218521" y="1648997"/>
            <a:ext cx="3395512"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Environmental </a:t>
            </a:r>
            <a:r>
              <a:rPr lang="en-US" b="1" dirty="0">
                <a:solidFill>
                  <a:schemeClr val="tx1">
                    <a:lumMod val="75000"/>
                    <a:lumOff val="25000"/>
                  </a:schemeClr>
                </a:solidFill>
                <a:latin typeface="+mn-lt"/>
                <a:cs typeface="+mn-cs"/>
              </a:rPr>
              <a:t>monitoring</a:t>
            </a:r>
            <a:r>
              <a:rPr lang="en-US" dirty="0">
                <a:solidFill>
                  <a:schemeClr val="tx1">
                    <a:lumMod val="75000"/>
                    <a:lumOff val="25000"/>
                  </a:schemeClr>
                </a:solidFill>
                <a:latin typeface="+mn-lt"/>
                <a:cs typeface="+mn-cs"/>
              </a:rPr>
              <a:t> of temperature, relative humidity, CO</a:t>
            </a:r>
            <a:r>
              <a:rPr lang="en-US" baseline="-25000" dirty="0">
                <a:solidFill>
                  <a:schemeClr val="tx1">
                    <a:lumMod val="75000"/>
                    <a:lumOff val="25000"/>
                  </a:schemeClr>
                </a:solidFill>
                <a:latin typeface="+mn-lt"/>
                <a:cs typeface="+mn-cs"/>
              </a:rPr>
              <a:t>2</a:t>
            </a:r>
            <a:r>
              <a:rPr lang="en-US" dirty="0">
                <a:solidFill>
                  <a:schemeClr val="tx1">
                    <a:lumMod val="75000"/>
                    <a:lumOff val="25000"/>
                  </a:schemeClr>
                </a:solidFill>
                <a:latin typeface="+mn-lt"/>
                <a:cs typeface="+mn-cs"/>
              </a:rPr>
              <a:t> levels</a:t>
            </a:r>
          </a:p>
          <a:p>
            <a:pPr marL="285750" indent="-285750">
              <a:spcBef>
                <a:spcPts val="0"/>
              </a:spcBef>
              <a:spcAft>
                <a:spcPts val="800"/>
              </a:spcAft>
              <a:buFont typeface="Arial" panose="020B0604020202020204" pitchFamily="34" charset="0"/>
              <a:buChar char="•"/>
            </a:pPr>
            <a:r>
              <a:rPr lang="en-US" b="1" dirty="0">
                <a:solidFill>
                  <a:schemeClr val="tx1">
                    <a:lumMod val="75000"/>
                    <a:lumOff val="25000"/>
                  </a:schemeClr>
                </a:solidFill>
                <a:latin typeface="+mn-lt"/>
                <a:cs typeface="+mn-cs"/>
              </a:rPr>
              <a:t>Survey</a:t>
            </a:r>
            <a:r>
              <a:rPr lang="en-US" dirty="0">
                <a:solidFill>
                  <a:schemeClr val="tx1">
                    <a:lumMod val="75000"/>
                    <a:lumOff val="25000"/>
                  </a:schemeClr>
                </a:solidFill>
                <a:latin typeface="+mn-lt"/>
                <a:cs typeface="+mn-cs"/>
              </a:rPr>
              <a:t> to record perception of thermal comfort of residents at repeated time points on hot days during the 2019 summer</a:t>
            </a:r>
          </a:p>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Semi-structured </a:t>
            </a:r>
            <a:r>
              <a:rPr lang="en-US" b="1" dirty="0">
                <a:solidFill>
                  <a:schemeClr val="tx1">
                    <a:lumMod val="75000"/>
                    <a:lumOff val="25000"/>
                  </a:schemeClr>
                </a:solidFill>
                <a:latin typeface="+mn-lt"/>
                <a:cs typeface="+mn-cs"/>
              </a:rPr>
              <a:t>interviews</a:t>
            </a:r>
            <a:r>
              <a:rPr lang="en-US" dirty="0">
                <a:solidFill>
                  <a:schemeClr val="tx1">
                    <a:lumMod val="75000"/>
                    <a:lumOff val="25000"/>
                  </a:schemeClr>
                </a:solidFill>
                <a:latin typeface="+mn-lt"/>
                <a:cs typeface="+mn-cs"/>
              </a:rPr>
              <a:t> with care home managers, staff and residents to understand how overheating is currently managed, and assess barriers to implementation of heat risk mitigation strategies</a:t>
            </a:r>
          </a:p>
        </p:txBody>
      </p:sp>
      <p:pic>
        <p:nvPicPr>
          <p:cNvPr id="19" name="Picture 18">
            <a:extLst>
              <a:ext uri="{FF2B5EF4-FFF2-40B4-BE49-F238E27FC236}">
                <a16:creationId xmlns:a16="http://schemas.microsoft.com/office/drawing/2014/main" id="{404BE29F-1A60-F746-AE31-741373A2A197}"/>
              </a:ext>
            </a:extLst>
          </p:cNvPr>
          <p:cNvPicPr>
            <a:picLocks noChangeAspect="1"/>
          </p:cNvPicPr>
          <p:nvPr/>
        </p:nvPicPr>
        <p:blipFill rotWithShape="1">
          <a:blip r:embed="rId8">
            <a:extLst>
              <a:ext uri="{28A0092B-C50C-407E-A947-70E740481C1C}">
                <a14:useLocalDpi xmlns:a14="http://schemas.microsoft.com/office/drawing/2010/main" val="0"/>
              </a:ext>
            </a:extLst>
          </a:blip>
          <a:srcRect l="8426"/>
          <a:stretch/>
        </p:blipFill>
        <p:spPr>
          <a:xfrm>
            <a:off x="7553741" y="2198263"/>
            <a:ext cx="4065467" cy="2725923"/>
          </a:xfrm>
          <a:prstGeom prst="rect">
            <a:avLst/>
          </a:prstGeom>
        </p:spPr>
      </p:pic>
      <p:sp>
        <p:nvSpPr>
          <p:cNvPr id="20" name="Right Arrow 19">
            <a:extLst>
              <a:ext uri="{FF2B5EF4-FFF2-40B4-BE49-F238E27FC236}">
                <a16:creationId xmlns:a16="http://schemas.microsoft.com/office/drawing/2014/main" id="{E5BF2EBF-9859-2C45-B7A9-1294EF590612}"/>
              </a:ext>
            </a:extLst>
          </p:cNvPr>
          <p:cNvSpPr/>
          <p:nvPr/>
        </p:nvSpPr>
        <p:spPr>
          <a:xfrm rot="12600000">
            <a:off x="10168501" y="2656676"/>
            <a:ext cx="571500" cy="571500"/>
          </a:xfrm>
          <a:prstGeom prst="rightArrow">
            <a:avLst/>
          </a:prstGeom>
          <a:solidFill>
            <a:srgbClr val="6587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005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Methods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11</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AB01DD62-6B30-6740-B39F-7AE1FF88A850}"/>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11</a:t>
            </a:fld>
            <a:endParaRPr lang="en-US" dirty="0"/>
          </a:p>
        </p:txBody>
      </p:sp>
      <p:sp>
        <p:nvSpPr>
          <p:cNvPr id="18" name="Text Placeholder 10">
            <a:extLst>
              <a:ext uri="{FF2B5EF4-FFF2-40B4-BE49-F238E27FC236}">
                <a16:creationId xmlns:a16="http://schemas.microsoft.com/office/drawing/2014/main" id="{A34E3B1B-3831-D044-99E2-CC8790A24DFB}"/>
              </a:ext>
            </a:extLst>
          </p:cNvPr>
          <p:cNvSpPr txBox="1">
            <a:spLocks/>
          </p:cNvSpPr>
          <p:nvPr/>
        </p:nvSpPr>
        <p:spPr>
          <a:xfrm>
            <a:off x="6018601" y="1653266"/>
            <a:ext cx="5862870"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Dynamic building performance </a:t>
            </a:r>
            <a:r>
              <a:rPr lang="en-US" b="1" dirty="0">
                <a:solidFill>
                  <a:schemeClr val="tx1">
                    <a:lumMod val="75000"/>
                    <a:lumOff val="25000"/>
                  </a:schemeClr>
                </a:solidFill>
                <a:latin typeface="+mn-lt"/>
                <a:cs typeface="+mn-cs"/>
              </a:rPr>
              <a:t>modelling</a:t>
            </a:r>
            <a:r>
              <a:rPr lang="en-US" dirty="0">
                <a:solidFill>
                  <a:schemeClr val="tx1">
                    <a:lumMod val="75000"/>
                    <a:lumOff val="25000"/>
                  </a:schemeClr>
                </a:solidFill>
                <a:latin typeface="+mn-lt"/>
                <a:cs typeface="+mn-cs"/>
              </a:rPr>
              <a:t> using </a:t>
            </a:r>
            <a:r>
              <a:rPr lang="en-US" dirty="0" err="1">
                <a:solidFill>
                  <a:schemeClr val="tx1">
                    <a:lumMod val="75000"/>
                    <a:lumOff val="25000"/>
                  </a:schemeClr>
                </a:solidFill>
                <a:latin typeface="+mn-lt"/>
                <a:cs typeface="+mn-cs"/>
              </a:rPr>
              <a:t>EnergyPlus</a:t>
            </a:r>
            <a:r>
              <a:rPr lang="en-US" dirty="0">
                <a:solidFill>
                  <a:schemeClr val="tx1">
                    <a:lumMod val="75000"/>
                    <a:lumOff val="25000"/>
                  </a:schemeClr>
                </a:solidFill>
                <a:latin typeface="+mn-lt"/>
                <a:cs typeface="+mn-cs"/>
              </a:rPr>
              <a:t> V8.9 via </a:t>
            </a:r>
            <a:r>
              <a:rPr lang="en-US" dirty="0" err="1">
                <a:solidFill>
                  <a:schemeClr val="tx1">
                    <a:lumMod val="75000"/>
                    <a:lumOff val="25000"/>
                  </a:schemeClr>
                </a:solidFill>
                <a:latin typeface="+mn-lt"/>
                <a:cs typeface="+mn-cs"/>
              </a:rPr>
              <a:t>DesignBuilder</a:t>
            </a:r>
            <a:r>
              <a:rPr lang="en-US" dirty="0">
                <a:solidFill>
                  <a:schemeClr val="tx1">
                    <a:lumMod val="75000"/>
                    <a:lumOff val="25000"/>
                  </a:schemeClr>
                </a:solidFill>
                <a:latin typeface="+mn-lt"/>
                <a:cs typeface="+mn-cs"/>
              </a:rPr>
              <a:t> GUI</a:t>
            </a:r>
          </a:p>
          <a:p>
            <a:pPr marL="285750" indent="-285750">
              <a:spcBef>
                <a:spcPts val="0"/>
              </a:spcBef>
              <a:spcAft>
                <a:spcPts val="800"/>
              </a:spcAft>
              <a:buFont typeface="Arial" panose="020B0604020202020204" pitchFamily="34" charset="0"/>
              <a:buChar char="•"/>
            </a:pPr>
            <a:r>
              <a:rPr lang="en-US" b="1" dirty="0">
                <a:solidFill>
                  <a:schemeClr val="tx1">
                    <a:lumMod val="75000"/>
                    <a:lumOff val="25000"/>
                  </a:schemeClr>
                </a:solidFill>
                <a:latin typeface="+mn-lt"/>
                <a:cs typeface="+mn-cs"/>
              </a:rPr>
              <a:t>CIBSE weather files </a:t>
            </a:r>
            <a:r>
              <a:rPr lang="en-US" dirty="0">
                <a:solidFill>
                  <a:schemeClr val="tx1">
                    <a:lumMod val="75000"/>
                    <a:lumOff val="25000"/>
                  </a:schemeClr>
                </a:solidFill>
                <a:latin typeface="+mn-lt"/>
                <a:cs typeface="+mn-cs"/>
              </a:rPr>
              <a:t>DSY1 based on </a:t>
            </a:r>
            <a:r>
              <a:rPr lang="en-US" b="1" dirty="0">
                <a:solidFill>
                  <a:schemeClr val="tx1">
                    <a:lumMod val="75000"/>
                    <a:lumOff val="25000"/>
                  </a:schemeClr>
                </a:solidFill>
                <a:latin typeface="+mn-lt"/>
                <a:cs typeface="+mn-cs"/>
              </a:rPr>
              <a:t>UKCP09</a:t>
            </a:r>
            <a:r>
              <a:rPr lang="en-US" dirty="0">
                <a:solidFill>
                  <a:schemeClr val="tx1">
                    <a:lumMod val="75000"/>
                    <a:lumOff val="25000"/>
                  </a:schemeClr>
                </a:solidFill>
                <a:latin typeface="+mn-lt"/>
                <a:cs typeface="+mn-cs"/>
              </a:rPr>
              <a:t>: </a:t>
            </a:r>
          </a:p>
          <a:p>
            <a:pPr marL="622300" indent="-352425">
              <a:spcBef>
                <a:spcPts val="0"/>
              </a:spcBef>
              <a:spcAft>
                <a:spcPts val="800"/>
              </a:spcAft>
              <a:buFont typeface="Courier New" panose="02070309020205020404" pitchFamily="49" charset="0"/>
              <a:buChar char="o"/>
            </a:pPr>
            <a:r>
              <a:rPr lang="en-US" dirty="0">
                <a:solidFill>
                  <a:schemeClr val="tx1">
                    <a:lumMod val="75000"/>
                    <a:lumOff val="25000"/>
                  </a:schemeClr>
                </a:solidFill>
                <a:latin typeface="+mn-lt"/>
                <a:cs typeface="+mn-cs"/>
              </a:rPr>
              <a:t>one urban (London Weather Centre) and </a:t>
            </a:r>
          </a:p>
          <a:p>
            <a:pPr marL="622300" indent="-352425">
              <a:spcBef>
                <a:spcPts val="0"/>
              </a:spcBef>
              <a:spcAft>
                <a:spcPts val="800"/>
              </a:spcAft>
              <a:buFont typeface="Courier New" panose="02070309020205020404" pitchFamily="49" charset="0"/>
              <a:buChar char="o"/>
            </a:pPr>
            <a:r>
              <a:rPr lang="en-US" dirty="0">
                <a:solidFill>
                  <a:schemeClr val="tx1">
                    <a:lumMod val="75000"/>
                    <a:lumOff val="25000"/>
                  </a:schemeClr>
                </a:solidFill>
                <a:latin typeface="+mn-lt"/>
                <a:cs typeface="+mn-cs"/>
              </a:rPr>
              <a:t>one peri-urban (London Heathrow) </a:t>
            </a:r>
          </a:p>
          <a:p>
            <a:pPr marL="622300">
              <a:spcBef>
                <a:spcPts val="0"/>
              </a:spcBef>
              <a:spcAft>
                <a:spcPts val="800"/>
              </a:spcAft>
            </a:pPr>
            <a:r>
              <a:rPr lang="en-US" dirty="0">
                <a:solidFill>
                  <a:schemeClr val="tx1">
                    <a:lumMod val="75000"/>
                    <a:lumOff val="25000"/>
                  </a:schemeClr>
                </a:solidFill>
                <a:latin typeface="+mn-lt"/>
                <a:cs typeface="+mn-cs"/>
              </a:rPr>
              <a:t>for different timescales and emissions scenarios (</a:t>
            </a:r>
            <a:r>
              <a:rPr lang="en-US" dirty="0">
                <a:solidFill>
                  <a:schemeClr val="tx1">
                    <a:lumMod val="75000"/>
                    <a:lumOff val="25000"/>
                  </a:schemeClr>
                </a:solidFill>
                <a:latin typeface="+mn-lt"/>
              </a:rPr>
              <a:t>50</a:t>
            </a:r>
            <a:r>
              <a:rPr lang="en-US" baseline="30000" dirty="0">
                <a:solidFill>
                  <a:schemeClr val="tx1">
                    <a:lumMod val="75000"/>
                    <a:lumOff val="25000"/>
                  </a:schemeClr>
                </a:solidFill>
                <a:latin typeface="+mn-lt"/>
              </a:rPr>
              <a:t>th</a:t>
            </a:r>
            <a:r>
              <a:rPr lang="en-US" dirty="0">
                <a:solidFill>
                  <a:schemeClr val="tx1">
                    <a:lumMod val="75000"/>
                    <a:lumOff val="25000"/>
                  </a:schemeClr>
                </a:solidFill>
                <a:latin typeface="+mn-lt"/>
              </a:rPr>
              <a:t> percentile</a:t>
            </a:r>
            <a:r>
              <a:rPr lang="en-US" dirty="0">
                <a:solidFill>
                  <a:schemeClr val="tx1">
                    <a:lumMod val="75000"/>
                    <a:lumOff val="25000"/>
                  </a:schemeClr>
                </a:solidFill>
                <a:latin typeface="+mn-lt"/>
                <a:cs typeface="+mn-cs"/>
              </a:rPr>
              <a:t>):</a:t>
            </a:r>
          </a:p>
          <a:p>
            <a:pPr marL="908050" indent="-285750">
              <a:spcBef>
                <a:spcPts val="0"/>
              </a:spcBef>
              <a:spcAft>
                <a:spcPts val="800"/>
              </a:spcAft>
              <a:buFont typeface="Wingdings" pitchFamily="2" charset="2"/>
              <a:buChar char="§"/>
            </a:pPr>
            <a:r>
              <a:rPr lang="en-US" dirty="0">
                <a:solidFill>
                  <a:schemeClr val="tx1">
                    <a:lumMod val="75000"/>
                    <a:lumOff val="25000"/>
                  </a:schemeClr>
                </a:solidFill>
                <a:latin typeface="+mn-lt"/>
                <a:cs typeface="+mn-cs"/>
              </a:rPr>
              <a:t>2020s high emissions</a:t>
            </a:r>
          </a:p>
          <a:p>
            <a:pPr marL="908050" indent="-285750">
              <a:spcBef>
                <a:spcPts val="0"/>
              </a:spcBef>
              <a:spcAft>
                <a:spcPts val="800"/>
              </a:spcAft>
              <a:buFont typeface="Wingdings" pitchFamily="2" charset="2"/>
              <a:buChar char="§"/>
            </a:pPr>
            <a:r>
              <a:rPr lang="en-US" dirty="0">
                <a:solidFill>
                  <a:schemeClr val="tx1">
                    <a:lumMod val="75000"/>
                    <a:lumOff val="25000"/>
                  </a:schemeClr>
                </a:solidFill>
                <a:latin typeface="+mn-lt"/>
                <a:cs typeface="+mn-cs"/>
              </a:rPr>
              <a:t>2080s low emissions</a:t>
            </a:r>
          </a:p>
          <a:p>
            <a:pPr marL="908050" indent="-285750">
              <a:spcBef>
                <a:spcPts val="0"/>
              </a:spcBef>
              <a:spcAft>
                <a:spcPts val="800"/>
              </a:spcAft>
              <a:buFont typeface="Wingdings" pitchFamily="2" charset="2"/>
              <a:buChar char="§"/>
            </a:pPr>
            <a:r>
              <a:rPr lang="en-US" dirty="0">
                <a:solidFill>
                  <a:schemeClr val="tx1">
                    <a:lumMod val="75000"/>
                    <a:lumOff val="25000"/>
                  </a:schemeClr>
                </a:solidFill>
                <a:latin typeface="+mn-lt"/>
                <a:cs typeface="+mn-cs"/>
              </a:rPr>
              <a:t>2080s high emissions</a:t>
            </a:r>
          </a:p>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Building fabric inputs established through building physical surveys</a:t>
            </a:r>
          </a:p>
        </p:txBody>
      </p:sp>
      <p:pic>
        <p:nvPicPr>
          <p:cNvPr id="19" name="Picture 2">
            <a:extLst>
              <a:ext uri="{FF2B5EF4-FFF2-40B4-BE49-F238E27FC236}">
                <a16:creationId xmlns:a16="http://schemas.microsoft.com/office/drawing/2014/main" id="{B0878426-3F71-5D4A-ABA7-66D0798BB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6" y="1586284"/>
            <a:ext cx="2310331" cy="43717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7D60E44-C4A9-434C-9CBB-61101DA579BC}"/>
              </a:ext>
            </a:extLst>
          </p:cNvPr>
          <p:cNvPicPr>
            <a:picLocks noChangeAspect="1"/>
          </p:cNvPicPr>
          <p:nvPr/>
        </p:nvPicPr>
        <p:blipFill>
          <a:blip r:embed="rId9"/>
          <a:stretch>
            <a:fillRect/>
          </a:stretch>
        </p:blipFill>
        <p:spPr>
          <a:xfrm>
            <a:off x="599285" y="1586284"/>
            <a:ext cx="602182" cy="433388"/>
          </a:xfrm>
          <a:prstGeom prst="rect">
            <a:avLst/>
          </a:prstGeom>
        </p:spPr>
      </p:pic>
    </p:spTree>
    <p:extLst>
      <p:ext uri="{BB962C8B-B14F-4D97-AF65-F5344CB8AC3E}">
        <p14:creationId xmlns:p14="http://schemas.microsoft.com/office/powerpoint/2010/main" val="3155552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Methods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12</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pic>
        <p:nvPicPr>
          <p:cNvPr id="11" name="Picture 10">
            <a:extLst>
              <a:ext uri="{FF2B5EF4-FFF2-40B4-BE49-F238E27FC236}">
                <a16:creationId xmlns:a16="http://schemas.microsoft.com/office/drawing/2014/main" id="{D629BF4D-2187-3346-84D9-B3A885D78415}"/>
              </a:ext>
            </a:extLst>
          </p:cNvPr>
          <p:cNvPicPr>
            <a:picLocks noChangeAspect="1"/>
          </p:cNvPicPr>
          <p:nvPr/>
        </p:nvPicPr>
        <p:blipFill>
          <a:blip r:embed="rId8"/>
          <a:stretch>
            <a:fillRect/>
          </a:stretch>
        </p:blipFill>
        <p:spPr>
          <a:xfrm>
            <a:off x="1785346" y="1698480"/>
            <a:ext cx="4057307" cy="4371711"/>
          </a:xfrm>
          <a:prstGeom prst="rect">
            <a:avLst/>
          </a:prstGeom>
        </p:spPr>
      </p:pic>
      <p:sp>
        <p:nvSpPr>
          <p:cNvPr id="13" name="Rectangle 6">
            <a:extLst>
              <a:ext uri="{FF2B5EF4-FFF2-40B4-BE49-F238E27FC236}">
                <a16:creationId xmlns:a16="http://schemas.microsoft.com/office/drawing/2014/main" id="{C55D963C-D9CD-2948-B985-0D03E01253E6}"/>
              </a:ext>
            </a:extLst>
          </p:cNvPr>
          <p:cNvSpPr txBox="1">
            <a:spLocks noChangeArrowheads="1"/>
          </p:cNvSpPr>
          <p:nvPr/>
        </p:nvSpPr>
        <p:spPr bwMode="auto">
          <a:xfrm>
            <a:off x="11144364"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12</a:t>
            </a:fld>
            <a:endParaRPr lang="en-US" dirty="0"/>
          </a:p>
        </p:txBody>
      </p:sp>
      <p:sp>
        <p:nvSpPr>
          <p:cNvPr id="19" name="Text Placeholder 10">
            <a:extLst>
              <a:ext uri="{FF2B5EF4-FFF2-40B4-BE49-F238E27FC236}">
                <a16:creationId xmlns:a16="http://schemas.microsoft.com/office/drawing/2014/main" id="{D858605A-DF2C-7746-8996-119FF27E7B0B}"/>
              </a:ext>
            </a:extLst>
          </p:cNvPr>
          <p:cNvSpPr txBox="1">
            <a:spLocks/>
          </p:cNvSpPr>
          <p:nvPr/>
        </p:nvSpPr>
        <p:spPr>
          <a:xfrm>
            <a:off x="8117114" y="1766876"/>
            <a:ext cx="2289540"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pPr>
            <a:r>
              <a:rPr lang="en-US" dirty="0">
                <a:solidFill>
                  <a:schemeClr val="tx1">
                    <a:lumMod val="75000"/>
                    <a:lumOff val="25000"/>
                  </a:schemeClr>
                </a:solidFill>
                <a:latin typeface="+mn-lt"/>
                <a:cs typeface="+mn-cs"/>
              </a:rPr>
              <a:t>The interventions tested include both </a:t>
            </a:r>
          </a:p>
          <a:p>
            <a:pPr marL="285750" indent="-285750">
              <a:spcBef>
                <a:spcPts val="0"/>
              </a:spcBef>
              <a:spcAft>
                <a:spcPts val="800"/>
              </a:spcAft>
              <a:buFont typeface="Arial" panose="020B0604020202020204" pitchFamily="34" charset="0"/>
              <a:buChar char="•"/>
            </a:pPr>
            <a:r>
              <a:rPr lang="en-US" b="1" dirty="0">
                <a:solidFill>
                  <a:schemeClr val="tx1">
                    <a:lumMod val="75000"/>
                    <a:lumOff val="25000"/>
                  </a:schemeClr>
                </a:solidFill>
                <a:latin typeface="+mn-lt"/>
                <a:cs typeface="+mn-cs"/>
              </a:rPr>
              <a:t>non-structural (‘soft’) </a:t>
            </a:r>
            <a:r>
              <a:rPr lang="en-US" dirty="0">
                <a:solidFill>
                  <a:schemeClr val="tx1">
                    <a:lumMod val="75000"/>
                    <a:lumOff val="25000"/>
                  </a:schemeClr>
                </a:solidFill>
                <a:latin typeface="+mn-lt"/>
                <a:cs typeface="+mn-cs"/>
              </a:rPr>
              <a:t>and </a:t>
            </a:r>
          </a:p>
          <a:p>
            <a:pPr marL="285750" indent="-285750">
              <a:spcBef>
                <a:spcPts val="0"/>
              </a:spcBef>
              <a:spcAft>
                <a:spcPts val="800"/>
              </a:spcAft>
              <a:buFont typeface="Arial" panose="020B0604020202020204" pitchFamily="34" charset="0"/>
              <a:buChar char="•"/>
            </a:pPr>
            <a:r>
              <a:rPr lang="en-US" b="1" dirty="0">
                <a:solidFill>
                  <a:schemeClr val="tx1">
                    <a:lumMod val="75000"/>
                    <a:lumOff val="25000"/>
                  </a:schemeClr>
                </a:solidFill>
                <a:latin typeface="+mn-lt"/>
                <a:cs typeface="+mn-cs"/>
              </a:rPr>
              <a:t>structural (‘hard’) </a:t>
            </a:r>
            <a:r>
              <a:rPr lang="en-US" dirty="0">
                <a:solidFill>
                  <a:schemeClr val="tx1">
                    <a:lumMod val="75000"/>
                    <a:lumOff val="25000"/>
                  </a:schemeClr>
                </a:solidFill>
                <a:latin typeface="+mn-lt"/>
                <a:cs typeface="+mn-cs"/>
              </a:rPr>
              <a:t>engineering solutions.</a:t>
            </a:r>
          </a:p>
          <a:p>
            <a:pPr marL="285750" indent="-285750">
              <a:spcBef>
                <a:spcPts val="0"/>
              </a:spcBef>
              <a:spcAft>
                <a:spcPts val="800"/>
              </a:spcAft>
              <a:buFont typeface="Arial" panose="020B0604020202020204" pitchFamily="34" charset="0"/>
              <a:buChar char="•"/>
            </a:pPr>
            <a:endParaRPr lang="en-US" dirty="0">
              <a:solidFill>
                <a:schemeClr val="tx1">
                  <a:lumMod val="75000"/>
                  <a:lumOff val="25000"/>
                </a:schemeClr>
              </a:solidFill>
              <a:latin typeface="Avenir Light" panose="020B0402020203020204" pitchFamily="34" charset="77"/>
              <a:cs typeface="+mn-cs"/>
            </a:endParaRPr>
          </a:p>
        </p:txBody>
      </p:sp>
      <p:pic>
        <p:nvPicPr>
          <p:cNvPr id="20" name="Picture 2">
            <a:extLst>
              <a:ext uri="{FF2B5EF4-FFF2-40B4-BE49-F238E27FC236}">
                <a16:creationId xmlns:a16="http://schemas.microsoft.com/office/drawing/2014/main" id="{AF3AFC3D-01E7-C74A-A4FC-FD812133AF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5899" y="4073000"/>
            <a:ext cx="2289540" cy="1222501"/>
          </a:xfrm>
          <a:prstGeom prst="rect">
            <a:avLst/>
          </a:prstGeom>
          <a:noFill/>
          <a:extLst>
            <a:ext uri="{909E8E84-426E-40DD-AFC4-6F175D3DCCD1}">
              <a14:hiddenFill xmlns:a14="http://schemas.microsoft.com/office/drawing/2010/main">
                <a:solidFill>
                  <a:srgbClr val="FFFFFF"/>
                </a:solidFill>
              </a14:hiddenFill>
            </a:ext>
          </a:extLst>
        </p:spPr>
      </p:pic>
      <p:sp>
        <p:nvSpPr>
          <p:cNvPr id="21" name="Left Brace 20">
            <a:extLst>
              <a:ext uri="{FF2B5EF4-FFF2-40B4-BE49-F238E27FC236}">
                <a16:creationId xmlns:a16="http://schemas.microsoft.com/office/drawing/2014/main" id="{B1281561-04CE-D74B-97BA-7C44A6BFCF31}"/>
              </a:ext>
            </a:extLst>
          </p:cNvPr>
          <p:cNvSpPr/>
          <p:nvPr/>
        </p:nvSpPr>
        <p:spPr>
          <a:xfrm>
            <a:off x="1511926" y="2054842"/>
            <a:ext cx="251999" cy="665018"/>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3A532BC4-F753-E740-AB83-9CB8C78CAAF9}"/>
              </a:ext>
            </a:extLst>
          </p:cNvPr>
          <p:cNvSpPr txBox="1"/>
          <p:nvPr/>
        </p:nvSpPr>
        <p:spPr>
          <a:xfrm>
            <a:off x="421189" y="2064186"/>
            <a:ext cx="1103469" cy="646331"/>
          </a:xfrm>
          <a:prstGeom prst="rect">
            <a:avLst/>
          </a:prstGeom>
          <a:noFill/>
        </p:spPr>
        <p:txBody>
          <a:bodyPr wrap="square" rtlCol="0">
            <a:spAutoFit/>
          </a:bodyPr>
          <a:lstStyle/>
          <a:p>
            <a:pPr algn="r"/>
            <a:r>
              <a:rPr lang="en-US" sz="1200" dirty="0">
                <a:latin typeface="Avenir Light" panose="020B0402020203020204" pitchFamily="34" charset="77"/>
              </a:rPr>
              <a:t>B. </a:t>
            </a:r>
            <a:r>
              <a:rPr lang="en-US" sz="1200" dirty="0" err="1">
                <a:latin typeface="Avenir Light" panose="020B0402020203020204" pitchFamily="34" charset="77"/>
              </a:rPr>
              <a:t>Minimise</a:t>
            </a:r>
            <a:r>
              <a:rPr lang="en-US" sz="1200" dirty="0">
                <a:latin typeface="Avenir Light" panose="020B0402020203020204" pitchFamily="34" charset="77"/>
              </a:rPr>
              <a:t> internal heat generation</a:t>
            </a:r>
          </a:p>
        </p:txBody>
      </p:sp>
      <p:sp>
        <p:nvSpPr>
          <p:cNvPr id="23" name="Left Brace 22">
            <a:extLst>
              <a:ext uri="{FF2B5EF4-FFF2-40B4-BE49-F238E27FC236}">
                <a16:creationId xmlns:a16="http://schemas.microsoft.com/office/drawing/2014/main" id="{1C5F9767-3FCB-8945-945C-DF877291CAF0}"/>
              </a:ext>
            </a:extLst>
          </p:cNvPr>
          <p:cNvSpPr/>
          <p:nvPr/>
        </p:nvSpPr>
        <p:spPr>
          <a:xfrm>
            <a:off x="1511926" y="2861985"/>
            <a:ext cx="251999" cy="1372403"/>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C2263F52-1492-E342-92F0-CC1ABEC18907}"/>
              </a:ext>
            </a:extLst>
          </p:cNvPr>
          <p:cNvSpPr txBox="1"/>
          <p:nvPr/>
        </p:nvSpPr>
        <p:spPr>
          <a:xfrm>
            <a:off x="392905" y="3317353"/>
            <a:ext cx="1103469" cy="461665"/>
          </a:xfrm>
          <a:prstGeom prst="rect">
            <a:avLst/>
          </a:prstGeom>
          <a:noFill/>
        </p:spPr>
        <p:txBody>
          <a:bodyPr wrap="square" rtlCol="0">
            <a:spAutoFit/>
          </a:bodyPr>
          <a:lstStyle/>
          <a:p>
            <a:pPr algn="r"/>
            <a:r>
              <a:rPr lang="en-US" sz="1200" dirty="0">
                <a:latin typeface="Avenir Light" panose="020B0402020203020204" pitchFamily="34" charset="77"/>
              </a:rPr>
              <a:t>C. Keep the heat out</a:t>
            </a:r>
          </a:p>
        </p:txBody>
      </p:sp>
      <p:sp>
        <p:nvSpPr>
          <p:cNvPr id="25" name="Left Brace 24">
            <a:extLst>
              <a:ext uri="{FF2B5EF4-FFF2-40B4-BE49-F238E27FC236}">
                <a16:creationId xmlns:a16="http://schemas.microsoft.com/office/drawing/2014/main" id="{E67DD7E4-55C0-BA4E-A8CE-B099F1096D96}"/>
              </a:ext>
            </a:extLst>
          </p:cNvPr>
          <p:cNvSpPr/>
          <p:nvPr/>
        </p:nvSpPr>
        <p:spPr>
          <a:xfrm>
            <a:off x="1511926" y="4417391"/>
            <a:ext cx="251999" cy="455368"/>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A8649674-195A-9148-9D47-DEE554E37CF6}"/>
              </a:ext>
            </a:extLst>
          </p:cNvPr>
          <p:cNvSpPr txBox="1"/>
          <p:nvPr/>
        </p:nvSpPr>
        <p:spPr>
          <a:xfrm>
            <a:off x="392905" y="4417392"/>
            <a:ext cx="1103469" cy="461665"/>
          </a:xfrm>
          <a:prstGeom prst="rect">
            <a:avLst/>
          </a:prstGeom>
          <a:noFill/>
        </p:spPr>
        <p:txBody>
          <a:bodyPr wrap="square" rtlCol="0">
            <a:spAutoFit/>
          </a:bodyPr>
          <a:lstStyle/>
          <a:p>
            <a:pPr algn="r"/>
            <a:r>
              <a:rPr lang="en-US" sz="1200" dirty="0">
                <a:latin typeface="Avenir Light" panose="020B0402020203020204" pitchFamily="34" charset="77"/>
              </a:rPr>
              <a:t>D. Manage heat</a:t>
            </a:r>
          </a:p>
        </p:txBody>
      </p:sp>
      <p:sp>
        <p:nvSpPr>
          <p:cNvPr id="27" name="Left Brace 26">
            <a:extLst>
              <a:ext uri="{FF2B5EF4-FFF2-40B4-BE49-F238E27FC236}">
                <a16:creationId xmlns:a16="http://schemas.microsoft.com/office/drawing/2014/main" id="{6CB3666E-09FE-C347-966F-3CAA650B37E2}"/>
              </a:ext>
            </a:extLst>
          </p:cNvPr>
          <p:cNvSpPr/>
          <p:nvPr/>
        </p:nvSpPr>
        <p:spPr>
          <a:xfrm>
            <a:off x="1511926" y="5009809"/>
            <a:ext cx="251999" cy="744629"/>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C3AE854A-D2CB-374C-ABE0-ADDFD5ABB368}"/>
              </a:ext>
            </a:extLst>
          </p:cNvPr>
          <p:cNvSpPr txBox="1"/>
          <p:nvPr/>
        </p:nvSpPr>
        <p:spPr>
          <a:xfrm>
            <a:off x="392905" y="5151290"/>
            <a:ext cx="1103469" cy="461665"/>
          </a:xfrm>
          <a:prstGeom prst="rect">
            <a:avLst/>
          </a:prstGeom>
          <a:noFill/>
        </p:spPr>
        <p:txBody>
          <a:bodyPr wrap="square" rtlCol="0">
            <a:spAutoFit/>
          </a:bodyPr>
          <a:lstStyle/>
          <a:p>
            <a:pPr algn="r"/>
            <a:r>
              <a:rPr lang="en-US" sz="1200" dirty="0">
                <a:latin typeface="Avenir Light" panose="020B0402020203020204" pitchFamily="34" charset="77"/>
              </a:rPr>
              <a:t>E. Passive ventilation</a:t>
            </a:r>
          </a:p>
        </p:txBody>
      </p:sp>
      <p:sp>
        <p:nvSpPr>
          <p:cNvPr id="29" name="Left Brace 28">
            <a:extLst>
              <a:ext uri="{FF2B5EF4-FFF2-40B4-BE49-F238E27FC236}">
                <a16:creationId xmlns:a16="http://schemas.microsoft.com/office/drawing/2014/main" id="{1892908D-78EE-2E45-8779-86B466B411DF}"/>
              </a:ext>
            </a:extLst>
          </p:cNvPr>
          <p:cNvSpPr/>
          <p:nvPr/>
        </p:nvSpPr>
        <p:spPr>
          <a:xfrm>
            <a:off x="1511926" y="5846029"/>
            <a:ext cx="251999" cy="133318"/>
          </a:xfrm>
          <a:prstGeom prst="lef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7EDAC755-886A-E149-9AFA-8A961D7AD6EC}"/>
              </a:ext>
            </a:extLst>
          </p:cNvPr>
          <p:cNvSpPr txBox="1"/>
          <p:nvPr/>
        </p:nvSpPr>
        <p:spPr>
          <a:xfrm>
            <a:off x="429181" y="5650822"/>
            <a:ext cx="1103469" cy="461665"/>
          </a:xfrm>
          <a:prstGeom prst="rect">
            <a:avLst/>
          </a:prstGeom>
          <a:noFill/>
        </p:spPr>
        <p:txBody>
          <a:bodyPr wrap="square" rtlCol="0">
            <a:spAutoFit/>
          </a:bodyPr>
          <a:lstStyle/>
          <a:p>
            <a:pPr algn="r"/>
            <a:r>
              <a:rPr lang="en-US" sz="1200" dirty="0">
                <a:latin typeface="Avenir Light" panose="020B0402020203020204" pitchFamily="34" charset="77"/>
              </a:rPr>
              <a:t>F. Cumulative impact</a:t>
            </a:r>
          </a:p>
        </p:txBody>
      </p:sp>
      <p:sp>
        <p:nvSpPr>
          <p:cNvPr id="31" name="TextBox 30">
            <a:extLst>
              <a:ext uri="{FF2B5EF4-FFF2-40B4-BE49-F238E27FC236}">
                <a16:creationId xmlns:a16="http://schemas.microsoft.com/office/drawing/2014/main" id="{1E07055B-1D98-1C47-BA77-81AFD8FE15A9}"/>
              </a:ext>
            </a:extLst>
          </p:cNvPr>
          <p:cNvSpPr txBox="1"/>
          <p:nvPr/>
        </p:nvSpPr>
        <p:spPr>
          <a:xfrm>
            <a:off x="428075" y="1749995"/>
            <a:ext cx="1103469" cy="276999"/>
          </a:xfrm>
          <a:prstGeom prst="rect">
            <a:avLst/>
          </a:prstGeom>
          <a:noFill/>
        </p:spPr>
        <p:txBody>
          <a:bodyPr wrap="square" rtlCol="0">
            <a:spAutoFit/>
          </a:bodyPr>
          <a:lstStyle/>
          <a:p>
            <a:pPr algn="r"/>
            <a:r>
              <a:rPr lang="en-US" sz="1200" dirty="0">
                <a:latin typeface="Avenir Light" panose="020B0402020203020204" pitchFamily="34" charset="77"/>
              </a:rPr>
              <a:t>A. Base case</a:t>
            </a:r>
          </a:p>
        </p:txBody>
      </p:sp>
    </p:spTree>
    <p:extLst>
      <p:ext uri="{BB962C8B-B14F-4D97-AF65-F5344CB8AC3E}">
        <p14:creationId xmlns:p14="http://schemas.microsoft.com/office/powerpoint/2010/main" val="102840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Methods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13</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8CB6B3A0-405A-864C-BFDC-1DFB99E6D61A}"/>
              </a:ext>
            </a:extLst>
          </p:cNvPr>
          <p:cNvSpPr txBox="1">
            <a:spLocks noChangeArrowheads="1"/>
          </p:cNvSpPr>
          <p:nvPr/>
        </p:nvSpPr>
        <p:spPr bwMode="auto">
          <a:xfrm>
            <a:off x="11155249"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13</a:t>
            </a:fld>
            <a:endParaRPr lang="en-US" dirty="0"/>
          </a:p>
        </p:txBody>
      </p:sp>
      <p:grpSp>
        <p:nvGrpSpPr>
          <p:cNvPr id="18" name="Group 17">
            <a:extLst>
              <a:ext uri="{FF2B5EF4-FFF2-40B4-BE49-F238E27FC236}">
                <a16:creationId xmlns:a16="http://schemas.microsoft.com/office/drawing/2014/main" id="{A2D9D9F9-C8FB-1F4A-9E1B-6F5C94E231B8}"/>
              </a:ext>
            </a:extLst>
          </p:cNvPr>
          <p:cNvGrpSpPr/>
          <p:nvPr/>
        </p:nvGrpSpPr>
        <p:grpSpPr>
          <a:xfrm>
            <a:off x="1667433" y="1874170"/>
            <a:ext cx="2738562" cy="3699964"/>
            <a:chOff x="344707" y="1885618"/>
            <a:chExt cx="2738562" cy="3699964"/>
          </a:xfrm>
        </p:grpSpPr>
        <p:pic>
          <p:nvPicPr>
            <p:cNvPr id="19" name="Picture 18" descr="Screen Shot 2019-08-13 at 17.08.03.png">
              <a:extLst>
                <a:ext uri="{FF2B5EF4-FFF2-40B4-BE49-F238E27FC236}">
                  <a16:creationId xmlns:a16="http://schemas.microsoft.com/office/drawing/2014/main" id="{6B63570B-F2C7-7849-B79D-520C7F63D611}"/>
                </a:ext>
              </a:extLst>
            </p:cNvPr>
            <p:cNvPicPr preferRelativeResize="0">
              <a:picLocks/>
            </p:cNvPicPr>
            <p:nvPr/>
          </p:nvPicPr>
          <p:blipFill>
            <a:blip r:embed="rId8">
              <a:extLst>
                <a:ext uri="{28A0092B-C50C-407E-A947-70E740481C1C}">
                  <a14:useLocalDpi xmlns:a14="http://schemas.microsoft.com/office/drawing/2010/main"/>
                </a:ext>
              </a:extLst>
            </a:blip>
            <a:stretch>
              <a:fillRect/>
            </a:stretch>
          </p:blipFill>
          <p:spPr>
            <a:xfrm>
              <a:off x="1463269" y="1895222"/>
              <a:ext cx="1620000" cy="900000"/>
            </a:xfrm>
            <a:prstGeom prst="rect">
              <a:avLst/>
            </a:prstGeom>
            <a:noFill/>
            <a:effectLst/>
          </p:spPr>
        </p:pic>
        <p:pic>
          <p:nvPicPr>
            <p:cNvPr id="20" name="Picture 19">
              <a:extLst>
                <a:ext uri="{FF2B5EF4-FFF2-40B4-BE49-F238E27FC236}">
                  <a16:creationId xmlns:a16="http://schemas.microsoft.com/office/drawing/2014/main" id="{B89CF8DA-F547-4644-BCCE-A2456E98788E}"/>
                </a:ext>
              </a:extLst>
            </p:cNvPr>
            <p:cNvPicPr preferRelativeResize="0">
              <a:picLocks/>
            </p:cNvPicPr>
            <p:nvPr/>
          </p:nvPicPr>
          <p:blipFill rotWithShape="1">
            <a:blip r:embed="rId9" cstate="print">
              <a:extLst>
                <a:ext uri="{28A0092B-C50C-407E-A947-70E740481C1C}">
                  <a14:useLocalDpi xmlns:a14="http://schemas.microsoft.com/office/drawing/2010/main"/>
                </a:ext>
              </a:extLst>
            </a:blip>
            <a:srcRect/>
            <a:stretch/>
          </p:blipFill>
          <p:spPr>
            <a:xfrm>
              <a:off x="1463269" y="3290402"/>
              <a:ext cx="1620000" cy="900000"/>
            </a:xfrm>
            <a:prstGeom prst="rect">
              <a:avLst/>
            </a:prstGeom>
            <a:noFill/>
            <a:effectLst/>
          </p:spPr>
        </p:pic>
        <p:pic>
          <p:nvPicPr>
            <p:cNvPr id="21" name="Picture 20">
              <a:extLst>
                <a:ext uri="{FF2B5EF4-FFF2-40B4-BE49-F238E27FC236}">
                  <a16:creationId xmlns:a16="http://schemas.microsoft.com/office/drawing/2014/main" id="{CF2A1236-0D94-2545-B53F-E7FAC61A6FF4}"/>
                </a:ext>
              </a:extLst>
            </p:cNvPr>
            <p:cNvPicPr preferRelativeResize="0">
              <a:picLocks/>
            </p:cNvPicPr>
            <p:nvPr/>
          </p:nvPicPr>
          <p:blipFill>
            <a:blip r:embed="rId10"/>
            <a:stretch>
              <a:fillRect/>
            </a:stretch>
          </p:blipFill>
          <p:spPr>
            <a:xfrm>
              <a:off x="1463269" y="4685582"/>
              <a:ext cx="1620000" cy="900000"/>
            </a:xfrm>
            <a:prstGeom prst="rect">
              <a:avLst/>
            </a:prstGeom>
          </p:spPr>
        </p:pic>
        <p:sp>
          <p:nvSpPr>
            <p:cNvPr id="22" name="TextBox 21">
              <a:extLst>
                <a:ext uri="{FF2B5EF4-FFF2-40B4-BE49-F238E27FC236}">
                  <a16:creationId xmlns:a16="http://schemas.microsoft.com/office/drawing/2014/main" id="{3B26817C-E134-7C42-AD88-3B2C3A9C5751}"/>
                </a:ext>
              </a:extLst>
            </p:cNvPr>
            <p:cNvSpPr txBox="1"/>
            <p:nvPr/>
          </p:nvSpPr>
          <p:spPr>
            <a:xfrm>
              <a:off x="359800" y="1885618"/>
              <a:ext cx="1103469" cy="830997"/>
            </a:xfrm>
            <a:prstGeom prst="rect">
              <a:avLst/>
            </a:prstGeom>
            <a:noFill/>
          </p:spPr>
          <p:txBody>
            <a:bodyPr wrap="square" rtlCol="0">
              <a:spAutoFit/>
            </a:bodyPr>
            <a:lstStyle/>
            <a:p>
              <a:pPr algn="r"/>
              <a:r>
                <a:rPr lang="en-US" sz="1200" dirty="0">
                  <a:latin typeface="Avenir Light" panose="020B0402020203020204" pitchFamily="34" charset="77"/>
                </a:rPr>
                <a:t>Internal heat sources &amp; management practices</a:t>
              </a:r>
            </a:p>
          </p:txBody>
        </p:sp>
        <p:sp>
          <p:nvSpPr>
            <p:cNvPr id="23" name="TextBox 22">
              <a:extLst>
                <a:ext uri="{FF2B5EF4-FFF2-40B4-BE49-F238E27FC236}">
                  <a16:creationId xmlns:a16="http://schemas.microsoft.com/office/drawing/2014/main" id="{0DAD8458-322E-714C-AC0E-725D15B90D3D}"/>
                </a:ext>
              </a:extLst>
            </p:cNvPr>
            <p:cNvSpPr txBox="1"/>
            <p:nvPr/>
          </p:nvSpPr>
          <p:spPr>
            <a:xfrm>
              <a:off x="344708" y="3288053"/>
              <a:ext cx="1103469" cy="830997"/>
            </a:xfrm>
            <a:prstGeom prst="rect">
              <a:avLst/>
            </a:prstGeom>
            <a:noFill/>
          </p:spPr>
          <p:txBody>
            <a:bodyPr wrap="square" rtlCol="0">
              <a:spAutoFit/>
            </a:bodyPr>
            <a:lstStyle/>
            <a:p>
              <a:pPr algn="r"/>
              <a:r>
                <a:rPr lang="en-US" sz="1200" dirty="0">
                  <a:latin typeface="Avenir Light" panose="020B0402020203020204" pitchFamily="34" charset="77"/>
                </a:rPr>
                <a:t>Window solar protection</a:t>
              </a:r>
            </a:p>
            <a:p>
              <a:pPr algn="r"/>
              <a:endParaRPr lang="en-US" sz="1200" dirty="0">
                <a:latin typeface="Avenir Light" panose="020B0402020203020204" pitchFamily="34" charset="77"/>
              </a:endParaRPr>
            </a:p>
          </p:txBody>
        </p:sp>
        <p:sp>
          <p:nvSpPr>
            <p:cNvPr id="24" name="TextBox 23">
              <a:extLst>
                <a:ext uri="{FF2B5EF4-FFF2-40B4-BE49-F238E27FC236}">
                  <a16:creationId xmlns:a16="http://schemas.microsoft.com/office/drawing/2014/main" id="{93E1B861-4288-F847-9090-C5D7D6B5726D}"/>
                </a:ext>
              </a:extLst>
            </p:cNvPr>
            <p:cNvSpPr txBox="1"/>
            <p:nvPr/>
          </p:nvSpPr>
          <p:spPr>
            <a:xfrm>
              <a:off x="344707" y="4680884"/>
              <a:ext cx="1103469" cy="461665"/>
            </a:xfrm>
            <a:prstGeom prst="rect">
              <a:avLst/>
            </a:prstGeom>
            <a:noFill/>
          </p:spPr>
          <p:txBody>
            <a:bodyPr wrap="square" rtlCol="0">
              <a:spAutoFit/>
            </a:bodyPr>
            <a:lstStyle/>
            <a:p>
              <a:pPr algn="r"/>
              <a:r>
                <a:rPr lang="en-US" sz="1200" dirty="0">
                  <a:latin typeface="Avenir Light" panose="020B0402020203020204" pitchFamily="34" charset="77"/>
                </a:rPr>
                <a:t>Green/blue infrastructure</a:t>
              </a:r>
            </a:p>
          </p:txBody>
        </p:sp>
      </p:grpSp>
      <p:grpSp>
        <p:nvGrpSpPr>
          <p:cNvPr id="25" name="Group 24">
            <a:extLst>
              <a:ext uri="{FF2B5EF4-FFF2-40B4-BE49-F238E27FC236}">
                <a16:creationId xmlns:a16="http://schemas.microsoft.com/office/drawing/2014/main" id="{172AC117-31D4-4441-9AA1-D7208D704598}"/>
              </a:ext>
            </a:extLst>
          </p:cNvPr>
          <p:cNvGrpSpPr/>
          <p:nvPr/>
        </p:nvGrpSpPr>
        <p:grpSpPr>
          <a:xfrm>
            <a:off x="4571130" y="1883774"/>
            <a:ext cx="2731016" cy="3699964"/>
            <a:chOff x="3090814" y="1885618"/>
            <a:chExt cx="2731016" cy="3699964"/>
          </a:xfrm>
        </p:grpSpPr>
        <p:pic>
          <p:nvPicPr>
            <p:cNvPr id="26" name="Picture 25">
              <a:extLst>
                <a:ext uri="{FF2B5EF4-FFF2-40B4-BE49-F238E27FC236}">
                  <a16:creationId xmlns:a16="http://schemas.microsoft.com/office/drawing/2014/main" id="{AD8DD40D-85C9-4843-BA9D-443CFAC1E1C8}"/>
                </a:ext>
              </a:extLst>
            </p:cNvPr>
            <p:cNvPicPr preferRelativeResize="0">
              <a:picLocks/>
            </p:cNvPicPr>
            <p:nvPr/>
          </p:nvPicPr>
          <p:blipFill>
            <a:blip r:embed="rId11"/>
            <a:stretch>
              <a:fillRect/>
            </a:stretch>
          </p:blipFill>
          <p:spPr>
            <a:xfrm>
              <a:off x="4201829" y="1895222"/>
              <a:ext cx="1620000" cy="900000"/>
            </a:xfrm>
            <a:prstGeom prst="rect">
              <a:avLst/>
            </a:prstGeom>
            <a:noFill/>
            <a:effectLst/>
          </p:spPr>
        </p:pic>
        <p:pic>
          <p:nvPicPr>
            <p:cNvPr id="27" name="Picture 26" descr="Screen Shot 2019-08-13 at 17.28.36.png">
              <a:extLst>
                <a:ext uri="{FF2B5EF4-FFF2-40B4-BE49-F238E27FC236}">
                  <a16:creationId xmlns:a16="http://schemas.microsoft.com/office/drawing/2014/main" id="{D84737EF-9F5C-BE44-A4AE-12985939ECB2}"/>
                </a:ext>
              </a:extLst>
            </p:cNvPr>
            <p:cNvPicPr preferRelativeResize="0">
              <a:picLocks/>
            </p:cNvPicPr>
            <p:nvPr/>
          </p:nvPicPr>
          <p:blipFill>
            <a:blip r:embed="rId12">
              <a:extLst>
                <a:ext uri="{28A0092B-C50C-407E-A947-70E740481C1C}">
                  <a14:useLocalDpi xmlns:a14="http://schemas.microsoft.com/office/drawing/2010/main"/>
                </a:ext>
              </a:extLst>
            </a:blip>
            <a:stretch>
              <a:fillRect/>
            </a:stretch>
          </p:blipFill>
          <p:spPr>
            <a:xfrm>
              <a:off x="4201830" y="3290402"/>
              <a:ext cx="1620000" cy="900000"/>
            </a:xfrm>
            <a:prstGeom prst="rect">
              <a:avLst/>
            </a:prstGeom>
            <a:noFill/>
            <a:effectLst/>
          </p:spPr>
        </p:pic>
        <p:pic>
          <p:nvPicPr>
            <p:cNvPr id="28" name="Picture 27">
              <a:extLst>
                <a:ext uri="{FF2B5EF4-FFF2-40B4-BE49-F238E27FC236}">
                  <a16:creationId xmlns:a16="http://schemas.microsoft.com/office/drawing/2014/main" id="{FBD8BD12-5BAC-C34A-9EDA-0B8AD338D9E3}"/>
                </a:ext>
              </a:extLst>
            </p:cNvPr>
            <p:cNvPicPr preferRelativeResize="0">
              <a:picLocks/>
            </p:cNvPicPr>
            <p:nvPr/>
          </p:nvPicPr>
          <p:blipFill rotWithShape="1">
            <a:blip r:embed="rId13" cstate="print">
              <a:extLst>
                <a:ext uri="{28A0092B-C50C-407E-A947-70E740481C1C}">
                  <a14:useLocalDpi xmlns:a14="http://schemas.microsoft.com/office/drawing/2010/main"/>
                </a:ext>
              </a:extLst>
            </a:blip>
            <a:srcRect l="-11051" r="-5623"/>
            <a:stretch/>
          </p:blipFill>
          <p:spPr>
            <a:xfrm>
              <a:off x="4201830" y="4685582"/>
              <a:ext cx="1620000" cy="900000"/>
            </a:xfrm>
            <a:prstGeom prst="rect">
              <a:avLst/>
            </a:prstGeom>
          </p:spPr>
        </p:pic>
        <p:sp>
          <p:nvSpPr>
            <p:cNvPr id="29" name="TextBox 28">
              <a:extLst>
                <a:ext uri="{FF2B5EF4-FFF2-40B4-BE49-F238E27FC236}">
                  <a16:creationId xmlns:a16="http://schemas.microsoft.com/office/drawing/2014/main" id="{B93C1684-E698-3742-A175-B4D883ACBE15}"/>
                </a:ext>
              </a:extLst>
            </p:cNvPr>
            <p:cNvSpPr txBox="1"/>
            <p:nvPr/>
          </p:nvSpPr>
          <p:spPr>
            <a:xfrm>
              <a:off x="3090814" y="1885618"/>
              <a:ext cx="1103469" cy="830997"/>
            </a:xfrm>
            <a:prstGeom prst="rect">
              <a:avLst/>
            </a:prstGeom>
            <a:noFill/>
          </p:spPr>
          <p:txBody>
            <a:bodyPr wrap="square" rtlCol="0">
              <a:spAutoFit/>
            </a:bodyPr>
            <a:lstStyle/>
            <a:p>
              <a:pPr algn="r"/>
              <a:r>
                <a:rPr lang="en-US" sz="1200" dirty="0">
                  <a:latin typeface="Avenir Light" panose="020B0402020203020204" pitchFamily="34" charset="77"/>
                </a:rPr>
                <a:t>Building fabric insulation level</a:t>
              </a:r>
            </a:p>
          </p:txBody>
        </p:sp>
        <p:sp>
          <p:nvSpPr>
            <p:cNvPr id="30" name="TextBox 29">
              <a:extLst>
                <a:ext uri="{FF2B5EF4-FFF2-40B4-BE49-F238E27FC236}">
                  <a16:creationId xmlns:a16="http://schemas.microsoft.com/office/drawing/2014/main" id="{EDD16B76-9987-4245-B2B2-23354EE52AB0}"/>
                </a:ext>
              </a:extLst>
            </p:cNvPr>
            <p:cNvSpPr txBox="1"/>
            <p:nvPr/>
          </p:nvSpPr>
          <p:spPr>
            <a:xfrm>
              <a:off x="3098361" y="3288053"/>
              <a:ext cx="1103469" cy="646331"/>
            </a:xfrm>
            <a:prstGeom prst="rect">
              <a:avLst/>
            </a:prstGeom>
            <a:noFill/>
          </p:spPr>
          <p:txBody>
            <a:bodyPr wrap="square" rtlCol="0">
              <a:spAutoFit/>
            </a:bodyPr>
            <a:lstStyle/>
            <a:p>
              <a:pPr algn="r"/>
              <a:r>
                <a:rPr lang="en-US" sz="1200" dirty="0">
                  <a:latin typeface="Avenir Light" panose="020B0402020203020204" pitchFamily="34" charset="77"/>
                </a:rPr>
                <a:t>Thermal mass</a:t>
              </a:r>
            </a:p>
            <a:p>
              <a:pPr algn="r"/>
              <a:endParaRPr lang="en-US" sz="1200" dirty="0">
                <a:latin typeface="Avenir Light" panose="020B0402020203020204" pitchFamily="34" charset="77"/>
              </a:endParaRPr>
            </a:p>
          </p:txBody>
        </p:sp>
        <p:sp>
          <p:nvSpPr>
            <p:cNvPr id="31" name="TextBox 30">
              <a:extLst>
                <a:ext uri="{FF2B5EF4-FFF2-40B4-BE49-F238E27FC236}">
                  <a16:creationId xmlns:a16="http://schemas.microsoft.com/office/drawing/2014/main" id="{F2B4421D-E5E9-6A41-86B5-4311D15B3486}"/>
                </a:ext>
              </a:extLst>
            </p:cNvPr>
            <p:cNvSpPr txBox="1"/>
            <p:nvPr/>
          </p:nvSpPr>
          <p:spPr>
            <a:xfrm>
              <a:off x="3098361" y="4680884"/>
              <a:ext cx="1103469" cy="830997"/>
            </a:xfrm>
            <a:prstGeom prst="rect">
              <a:avLst/>
            </a:prstGeom>
            <a:noFill/>
          </p:spPr>
          <p:txBody>
            <a:bodyPr wrap="square" rtlCol="0">
              <a:spAutoFit/>
            </a:bodyPr>
            <a:lstStyle/>
            <a:p>
              <a:pPr algn="r"/>
              <a:r>
                <a:rPr lang="en-US" sz="1200" dirty="0">
                  <a:latin typeface="Avenir Light" panose="020B0402020203020204" pitchFamily="34" charset="77"/>
                </a:rPr>
                <a:t>Active cooling options</a:t>
              </a:r>
            </a:p>
            <a:p>
              <a:pPr algn="r"/>
              <a:endParaRPr lang="en-US" sz="1200" dirty="0">
                <a:latin typeface="Avenir Light" panose="020B0402020203020204" pitchFamily="34" charset="77"/>
              </a:endParaRPr>
            </a:p>
          </p:txBody>
        </p:sp>
      </p:grpSp>
      <p:grpSp>
        <p:nvGrpSpPr>
          <p:cNvPr id="32" name="Group 31">
            <a:extLst>
              <a:ext uri="{FF2B5EF4-FFF2-40B4-BE49-F238E27FC236}">
                <a16:creationId xmlns:a16="http://schemas.microsoft.com/office/drawing/2014/main" id="{AC029E6E-997A-4247-A3DE-75B7FDE88E08}"/>
              </a:ext>
            </a:extLst>
          </p:cNvPr>
          <p:cNvGrpSpPr/>
          <p:nvPr/>
        </p:nvGrpSpPr>
        <p:grpSpPr>
          <a:xfrm>
            <a:off x="7422273" y="1874170"/>
            <a:ext cx="2768479" cy="3699964"/>
            <a:chOff x="6062081" y="1885618"/>
            <a:chExt cx="2768479" cy="3699964"/>
          </a:xfrm>
        </p:grpSpPr>
        <p:pic>
          <p:nvPicPr>
            <p:cNvPr id="33" name="Picture 32">
              <a:extLst>
                <a:ext uri="{FF2B5EF4-FFF2-40B4-BE49-F238E27FC236}">
                  <a16:creationId xmlns:a16="http://schemas.microsoft.com/office/drawing/2014/main" id="{D62A2590-7555-494E-9DE1-F7653456D5B6}"/>
                </a:ext>
              </a:extLst>
            </p:cNvPr>
            <p:cNvPicPr preferRelativeResize="0">
              <a:picLocks/>
            </p:cNvPicPr>
            <p:nvPr/>
          </p:nvPicPr>
          <p:blipFill>
            <a:blip r:embed="rId14"/>
            <a:stretch>
              <a:fillRect/>
            </a:stretch>
          </p:blipFill>
          <p:spPr>
            <a:xfrm>
              <a:off x="7210560" y="1895222"/>
              <a:ext cx="1620000" cy="900000"/>
            </a:xfrm>
            <a:prstGeom prst="rect">
              <a:avLst/>
            </a:prstGeom>
            <a:noFill/>
            <a:effectLst/>
          </p:spPr>
        </p:pic>
        <p:pic>
          <p:nvPicPr>
            <p:cNvPr id="34" name="Picture 33">
              <a:extLst>
                <a:ext uri="{FF2B5EF4-FFF2-40B4-BE49-F238E27FC236}">
                  <a16:creationId xmlns:a16="http://schemas.microsoft.com/office/drawing/2014/main" id="{B7CF8C6B-AFCF-CB4C-92D8-431406A41D40}"/>
                </a:ext>
              </a:extLst>
            </p:cNvPr>
            <p:cNvPicPr preferRelativeResize="0">
              <a:picLocks/>
            </p:cNvPicPr>
            <p:nvPr/>
          </p:nvPicPr>
          <p:blipFill>
            <a:blip r:embed="rId15"/>
            <a:stretch>
              <a:fillRect/>
            </a:stretch>
          </p:blipFill>
          <p:spPr>
            <a:xfrm>
              <a:off x="7210560" y="3290402"/>
              <a:ext cx="1620000" cy="900000"/>
            </a:xfrm>
            <a:prstGeom prst="rect">
              <a:avLst/>
            </a:prstGeom>
            <a:noFill/>
            <a:effectLst/>
          </p:spPr>
        </p:pic>
        <p:pic>
          <p:nvPicPr>
            <p:cNvPr id="35" name="Picture 34">
              <a:extLst>
                <a:ext uri="{FF2B5EF4-FFF2-40B4-BE49-F238E27FC236}">
                  <a16:creationId xmlns:a16="http://schemas.microsoft.com/office/drawing/2014/main" id="{6F3EDD25-7D17-1140-B3B6-047295D6F74C}"/>
                </a:ext>
              </a:extLst>
            </p:cNvPr>
            <p:cNvPicPr preferRelativeResize="0">
              <a:picLocks/>
            </p:cNvPicPr>
            <p:nvPr/>
          </p:nvPicPr>
          <p:blipFill rotWithShape="1">
            <a:blip r:embed="rId16" cstate="print">
              <a:extLst>
                <a:ext uri="{28A0092B-C50C-407E-A947-70E740481C1C}">
                  <a14:useLocalDpi xmlns:a14="http://schemas.microsoft.com/office/drawing/2010/main"/>
                </a:ext>
              </a:extLst>
            </a:blip>
            <a:srcRect/>
            <a:stretch/>
          </p:blipFill>
          <p:spPr>
            <a:xfrm>
              <a:off x="7210560" y="4685582"/>
              <a:ext cx="1620000" cy="900000"/>
            </a:xfrm>
            <a:prstGeom prst="rect">
              <a:avLst/>
            </a:prstGeom>
          </p:spPr>
        </p:pic>
        <p:sp>
          <p:nvSpPr>
            <p:cNvPr id="36" name="TextBox 35">
              <a:extLst>
                <a:ext uri="{FF2B5EF4-FFF2-40B4-BE49-F238E27FC236}">
                  <a16:creationId xmlns:a16="http://schemas.microsoft.com/office/drawing/2014/main" id="{2DCA0BAD-CEF1-5D4A-84B8-6623ACF510B1}"/>
                </a:ext>
              </a:extLst>
            </p:cNvPr>
            <p:cNvSpPr txBox="1"/>
            <p:nvPr/>
          </p:nvSpPr>
          <p:spPr>
            <a:xfrm>
              <a:off x="6107090" y="1885618"/>
              <a:ext cx="1103469" cy="830997"/>
            </a:xfrm>
            <a:prstGeom prst="rect">
              <a:avLst/>
            </a:prstGeom>
            <a:noFill/>
          </p:spPr>
          <p:txBody>
            <a:bodyPr wrap="square" rtlCol="0">
              <a:spAutoFit/>
            </a:bodyPr>
            <a:lstStyle/>
            <a:p>
              <a:pPr algn="r"/>
              <a:r>
                <a:rPr lang="en-US" sz="1200" dirty="0">
                  <a:latin typeface="Avenir Light" panose="020B0402020203020204" pitchFamily="34" charset="77"/>
                </a:rPr>
                <a:t>External surface albedo</a:t>
              </a:r>
            </a:p>
            <a:p>
              <a:pPr algn="r"/>
              <a:endParaRPr lang="en-US" sz="1200" dirty="0">
                <a:latin typeface="Avenir Light" panose="020B0402020203020204" pitchFamily="34" charset="77"/>
              </a:endParaRPr>
            </a:p>
          </p:txBody>
        </p:sp>
        <p:sp>
          <p:nvSpPr>
            <p:cNvPr id="37" name="TextBox 36">
              <a:extLst>
                <a:ext uri="{FF2B5EF4-FFF2-40B4-BE49-F238E27FC236}">
                  <a16:creationId xmlns:a16="http://schemas.microsoft.com/office/drawing/2014/main" id="{4367283B-2253-E14C-8869-19D577187C5E}"/>
                </a:ext>
              </a:extLst>
            </p:cNvPr>
            <p:cNvSpPr txBox="1"/>
            <p:nvPr/>
          </p:nvSpPr>
          <p:spPr>
            <a:xfrm>
              <a:off x="6091999" y="3288053"/>
              <a:ext cx="1103469" cy="646331"/>
            </a:xfrm>
            <a:prstGeom prst="rect">
              <a:avLst/>
            </a:prstGeom>
            <a:noFill/>
          </p:spPr>
          <p:txBody>
            <a:bodyPr wrap="square" rtlCol="0">
              <a:spAutoFit/>
            </a:bodyPr>
            <a:lstStyle/>
            <a:p>
              <a:pPr algn="r"/>
              <a:r>
                <a:rPr lang="en-US" sz="1200" dirty="0">
                  <a:latin typeface="Avenir Light" panose="020B0402020203020204" pitchFamily="34" charset="77"/>
                </a:rPr>
                <a:t>Ventilation regimes</a:t>
              </a:r>
            </a:p>
            <a:p>
              <a:pPr algn="r"/>
              <a:endParaRPr lang="en-US" sz="1200" dirty="0">
                <a:latin typeface="Avenir Light" panose="020B0402020203020204" pitchFamily="34" charset="77"/>
              </a:endParaRPr>
            </a:p>
          </p:txBody>
        </p:sp>
        <p:sp>
          <p:nvSpPr>
            <p:cNvPr id="38" name="TextBox 37">
              <a:extLst>
                <a:ext uri="{FF2B5EF4-FFF2-40B4-BE49-F238E27FC236}">
                  <a16:creationId xmlns:a16="http://schemas.microsoft.com/office/drawing/2014/main" id="{223C5CEE-D4AD-1747-8F73-98FDDC0AF56C}"/>
                </a:ext>
              </a:extLst>
            </p:cNvPr>
            <p:cNvSpPr txBox="1"/>
            <p:nvPr/>
          </p:nvSpPr>
          <p:spPr>
            <a:xfrm>
              <a:off x="6062081" y="4680884"/>
              <a:ext cx="1103469" cy="830997"/>
            </a:xfrm>
            <a:prstGeom prst="rect">
              <a:avLst/>
            </a:prstGeom>
            <a:noFill/>
          </p:spPr>
          <p:txBody>
            <a:bodyPr wrap="square" rtlCol="0">
              <a:spAutoFit/>
            </a:bodyPr>
            <a:lstStyle/>
            <a:p>
              <a:pPr algn="r"/>
              <a:r>
                <a:rPr lang="en-US" sz="1200" dirty="0">
                  <a:latin typeface="Avenir Light" panose="020B0402020203020204" pitchFamily="34" charset="77"/>
                </a:rPr>
                <a:t>Selective application of measures</a:t>
              </a:r>
            </a:p>
            <a:p>
              <a:pPr algn="r"/>
              <a:endParaRPr lang="en-US" sz="1200" dirty="0">
                <a:latin typeface="Avenir Light" panose="020B0402020203020204" pitchFamily="34" charset="77"/>
              </a:endParaRPr>
            </a:p>
          </p:txBody>
        </p:sp>
      </p:grpSp>
    </p:spTree>
    <p:extLst>
      <p:ext uri="{BB962C8B-B14F-4D97-AF65-F5344CB8AC3E}">
        <p14:creationId xmlns:p14="http://schemas.microsoft.com/office/powerpoint/2010/main" val="1495929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6997066" cy="1200329"/>
          </a:xfrm>
          <a:prstGeom prst="rect">
            <a:avLst/>
          </a:prstGeom>
          <a:noFill/>
        </p:spPr>
        <p:txBody>
          <a:bodyPr wrap="square" rtlCol="0">
            <a:spAutoFit/>
          </a:bodyPr>
          <a:lstStyle/>
          <a:p>
            <a:r>
              <a:rPr lang="en-GB" sz="3600" dirty="0">
                <a:solidFill>
                  <a:schemeClr val="bg1"/>
                </a:solidFill>
                <a:latin typeface="+mj-lt"/>
              </a:rPr>
              <a:t>Preliminary outputs (monitoring)</a:t>
            </a:r>
          </a:p>
          <a:p>
            <a:endParaRPr lang="en-GB" sz="36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14</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964E2E27-6496-A746-A591-A3E8605AC498}"/>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14</a:t>
            </a:fld>
            <a:endParaRPr lang="en-US" dirty="0"/>
          </a:p>
        </p:txBody>
      </p:sp>
      <p:sp>
        <p:nvSpPr>
          <p:cNvPr id="18" name="Text Placeholder 10">
            <a:extLst>
              <a:ext uri="{FF2B5EF4-FFF2-40B4-BE49-F238E27FC236}">
                <a16:creationId xmlns:a16="http://schemas.microsoft.com/office/drawing/2014/main" id="{9B7AD1DA-A233-FA4A-9B71-8851CED65817}"/>
              </a:ext>
            </a:extLst>
          </p:cNvPr>
          <p:cNvSpPr txBox="1">
            <a:spLocks/>
          </p:cNvSpPr>
          <p:nvPr/>
        </p:nvSpPr>
        <p:spPr>
          <a:xfrm>
            <a:off x="251362" y="1892217"/>
            <a:ext cx="2763410"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Occupants in older, heavyweight buildings were less likely to feel hot in the summer. </a:t>
            </a:r>
          </a:p>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Summer daily temperatures were significantly higher than the 26°C threshold recommended by Public Health England (PHE). </a:t>
            </a:r>
          </a:p>
        </p:txBody>
      </p:sp>
      <p:pic>
        <p:nvPicPr>
          <p:cNvPr id="19" name="Picture 18">
            <a:extLst>
              <a:ext uri="{FF2B5EF4-FFF2-40B4-BE49-F238E27FC236}">
                <a16:creationId xmlns:a16="http://schemas.microsoft.com/office/drawing/2014/main" id="{8C4CADA8-44C9-9747-B0AF-CBA0F0A01624}"/>
              </a:ext>
            </a:extLst>
          </p:cNvPr>
          <p:cNvPicPr>
            <a:picLocks noChangeAspect="1"/>
          </p:cNvPicPr>
          <p:nvPr/>
        </p:nvPicPr>
        <p:blipFill>
          <a:blip r:embed="rId8"/>
          <a:stretch>
            <a:fillRect/>
          </a:stretch>
        </p:blipFill>
        <p:spPr>
          <a:xfrm>
            <a:off x="6096000" y="1766668"/>
            <a:ext cx="5527760" cy="3854077"/>
          </a:xfrm>
          <a:prstGeom prst="rect">
            <a:avLst/>
          </a:prstGeom>
        </p:spPr>
      </p:pic>
    </p:spTree>
    <p:extLst>
      <p:ext uri="{BB962C8B-B14F-4D97-AF65-F5344CB8AC3E}">
        <p14:creationId xmlns:p14="http://schemas.microsoft.com/office/powerpoint/2010/main" val="2529809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7585324" cy="1200329"/>
          </a:xfrm>
          <a:prstGeom prst="rect">
            <a:avLst/>
          </a:prstGeom>
          <a:noFill/>
        </p:spPr>
        <p:txBody>
          <a:bodyPr wrap="square" rtlCol="0">
            <a:spAutoFit/>
          </a:bodyPr>
          <a:lstStyle/>
          <a:p>
            <a:r>
              <a:rPr lang="en-GB" sz="3600" dirty="0">
                <a:solidFill>
                  <a:schemeClr val="bg1"/>
                </a:solidFill>
                <a:latin typeface="+mj-lt"/>
              </a:rPr>
              <a:t>Preliminary outputs (modelling)</a:t>
            </a:r>
          </a:p>
          <a:p>
            <a:endParaRPr lang="en-GB" sz="36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15</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B6C6E23C-A357-764D-964B-059E3BE1481D}"/>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15</a:t>
            </a:fld>
            <a:endParaRPr lang="en-US" dirty="0"/>
          </a:p>
        </p:txBody>
      </p:sp>
      <p:sp>
        <p:nvSpPr>
          <p:cNvPr id="18" name="Text Placeholder 10">
            <a:extLst>
              <a:ext uri="{FF2B5EF4-FFF2-40B4-BE49-F238E27FC236}">
                <a16:creationId xmlns:a16="http://schemas.microsoft.com/office/drawing/2014/main" id="{9F911F6C-BD96-BD43-8C4B-AACB7EBB107D}"/>
              </a:ext>
            </a:extLst>
          </p:cNvPr>
          <p:cNvSpPr txBox="1">
            <a:spLocks/>
          </p:cNvSpPr>
          <p:nvPr/>
        </p:nvSpPr>
        <p:spPr>
          <a:xfrm>
            <a:off x="1970886" y="1774825"/>
            <a:ext cx="8424400"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pPr>
            <a:endParaRPr lang="en-US" dirty="0">
              <a:solidFill>
                <a:schemeClr val="tx1">
                  <a:lumMod val="75000"/>
                  <a:lumOff val="25000"/>
                </a:schemeClr>
              </a:solidFill>
              <a:latin typeface="Avenir Light" panose="020B0402020203020204" pitchFamily="34" charset="77"/>
              <a:cs typeface="+mn-cs"/>
            </a:endParaRPr>
          </a:p>
        </p:txBody>
      </p:sp>
      <p:pic>
        <p:nvPicPr>
          <p:cNvPr id="19" name="Picture 18">
            <a:extLst>
              <a:ext uri="{FF2B5EF4-FFF2-40B4-BE49-F238E27FC236}">
                <a16:creationId xmlns:a16="http://schemas.microsoft.com/office/drawing/2014/main" id="{DF8E32E7-4615-A649-9258-59064323ADF6}"/>
              </a:ext>
            </a:extLst>
          </p:cNvPr>
          <p:cNvPicPr/>
          <p:nvPr/>
        </p:nvPicPr>
        <p:blipFill rotWithShape="1">
          <a:blip r:embed="rId8" cstate="print">
            <a:extLst>
              <a:ext uri="{28A0092B-C50C-407E-A947-70E740481C1C}">
                <a14:useLocalDpi xmlns:a14="http://schemas.microsoft.com/office/drawing/2010/main" val="0"/>
              </a:ext>
            </a:extLst>
          </a:blip>
          <a:srcRect l="1047" t="4425" r="2175" b="842"/>
          <a:stretch/>
        </p:blipFill>
        <p:spPr bwMode="auto">
          <a:xfrm>
            <a:off x="3511531" y="2507212"/>
            <a:ext cx="3956113" cy="2530764"/>
          </a:xfrm>
          <a:prstGeom prst="rect">
            <a:avLst/>
          </a:prstGeom>
          <a:noFill/>
          <a:ln>
            <a:noFill/>
          </a:ln>
        </p:spPr>
      </p:pic>
      <p:pic>
        <p:nvPicPr>
          <p:cNvPr id="20" name="Picture 19">
            <a:extLst>
              <a:ext uri="{FF2B5EF4-FFF2-40B4-BE49-F238E27FC236}">
                <a16:creationId xmlns:a16="http://schemas.microsoft.com/office/drawing/2014/main" id="{BC0B4D4D-CB42-4541-8276-FB229D5691FA}"/>
              </a:ext>
            </a:extLst>
          </p:cNvPr>
          <p:cNvPicPr/>
          <p:nvPr/>
        </p:nvPicPr>
        <p:blipFill rotWithShape="1">
          <a:blip r:embed="rId9" cstate="print">
            <a:extLst>
              <a:ext uri="{28A0092B-C50C-407E-A947-70E740481C1C}">
                <a14:useLocalDpi xmlns:a14="http://schemas.microsoft.com/office/drawing/2010/main" val="0"/>
              </a:ext>
            </a:extLst>
          </a:blip>
          <a:srcRect l="1351" t="3267" r="439" b="841"/>
          <a:stretch/>
        </p:blipFill>
        <p:spPr bwMode="auto">
          <a:xfrm>
            <a:off x="7806067" y="2475750"/>
            <a:ext cx="4015350" cy="2562226"/>
          </a:xfrm>
          <a:prstGeom prst="rect">
            <a:avLst/>
          </a:prstGeom>
          <a:noFill/>
        </p:spPr>
      </p:pic>
      <p:sp>
        <p:nvSpPr>
          <p:cNvPr id="21" name="TextBox 20">
            <a:extLst>
              <a:ext uri="{FF2B5EF4-FFF2-40B4-BE49-F238E27FC236}">
                <a16:creationId xmlns:a16="http://schemas.microsoft.com/office/drawing/2014/main" id="{43A6A7F5-E293-4941-BF52-415B49021FA1}"/>
              </a:ext>
            </a:extLst>
          </p:cNvPr>
          <p:cNvSpPr txBox="1"/>
          <p:nvPr/>
        </p:nvSpPr>
        <p:spPr>
          <a:xfrm>
            <a:off x="3397016" y="2179230"/>
            <a:ext cx="8424400" cy="461665"/>
          </a:xfrm>
          <a:prstGeom prst="rect">
            <a:avLst/>
          </a:prstGeom>
          <a:noFill/>
        </p:spPr>
        <p:txBody>
          <a:bodyPr wrap="square" rtlCol="0">
            <a:spAutoFit/>
          </a:bodyPr>
          <a:lstStyle/>
          <a:p>
            <a:pPr algn="ctr"/>
            <a:r>
              <a:rPr lang="en-US" sz="1200" dirty="0">
                <a:latin typeface="Avenir Light" panose="020B0402020203020204" pitchFamily="34" charset="77"/>
              </a:rPr>
              <a:t>Resident indoor temperature exposure during a 5-day heatwave period in the newest (left) and oldest (right) case study</a:t>
            </a:r>
          </a:p>
          <a:p>
            <a:pPr algn="ctr"/>
            <a:endParaRPr lang="en-US" sz="1200" dirty="0">
              <a:latin typeface="Avenir Light" panose="020B0402020203020204" pitchFamily="34" charset="77"/>
            </a:endParaRPr>
          </a:p>
        </p:txBody>
      </p:sp>
      <p:sp>
        <p:nvSpPr>
          <p:cNvPr id="22" name="Rectangle 21">
            <a:extLst>
              <a:ext uri="{FF2B5EF4-FFF2-40B4-BE49-F238E27FC236}">
                <a16:creationId xmlns:a16="http://schemas.microsoft.com/office/drawing/2014/main" id="{89329578-1F1F-EB4A-92F8-55A768F89090}"/>
              </a:ext>
            </a:extLst>
          </p:cNvPr>
          <p:cNvSpPr/>
          <p:nvPr/>
        </p:nvSpPr>
        <p:spPr>
          <a:xfrm>
            <a:off x="283936" y="2240425"/>
            <a:ext cx="2513693" cy="2585323"/>
          </a:xfrm>
          <a:prstGeom prst="rect">
            <a:avLst/>
          </a:prstGeom>
        </p:spPr>
        <p:txBody>
          <a:bodyPr wrap="square">
            <a:spAutoFit/>
          </a:bodyPr>
          <a:lstStyle/>
          <a:p>
            <a:pPr>
              <a:spcBef>
                <a:spcPts val="0"/>
              </a:spcBef>
              <a:spcAft>
                <a:spcPts val="800"/>
              </a:spcAft>
            </a:pPr>
            <a:r>
              <a:rPr lang="en-US" dirty="0">
                <a:solidFill>
                  <a:schemeClr val="tx1">
                    <a:lumMod val="75000"/>
                    <a:lumOff val="25000"/>
                  </a:schemeClr>
                </a:solidFill>
              </a:rPr>
              <a:t>Older buildings appear to benefit more from the application of high albedo materials. Newer buildings seem to benefit more from higher ventilation rates and external shading systems.</a:t>
            </a:r>
          </a:p>
        </p:txBody>
      </p:sp>
    </p:spTree>
    <p:extLst>
      <p:ext uri="{BB962C8B-B14F-4D97-AF65-F5344CB8AC3E}">
        <p14:creationId xmlns:p14="http://schemas.microsoft.com/office/powerpoint/2010/main" val="3336530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7107235" cy="1200329"/>
          </a:xfrm>
          <a:prstGeom prst="rect">
            <a:avLst/>
          </a:prstGeom>
          <a:noFill/>
        </p:spPr>
        <p:txBody>
          <a:bodyPr wrap="square" rtlCol="0">
            <a:spAutoFit/>
          </a:bodyPr>
          <a:lstStyle/>
          <a:p>
            <a:r>
              <a:rPr lang="en-GB" sz="3600" dirty="0">
                <a:solidFill>
                  <a:schemeClr val="bg1"/>
                </a:solidFill>
                <a:latin typeface="+mj-lt"/>
              </a:rPr>
              <a:t>Preliminary outputs (modelling)</a:t>
            </a:r>
          </a:p>
          <a:p>
            <a:endParaRPr lang="en-GB" sz="36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16</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75BC87D0-CCC2-FD45-90B3-F20442AD7E88}"/>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16</a:t>
            </a:fld>
            <a:endParaRPr lang="en-US" dirty="0"/>
          </a:p>
        </p:txBody>
      </p:sp>
      <p:sp>
        <p:nvSpPr>
          <p:cNvPr id="18" name="Text Placeholder 10">
            <a:extLst>
              <a:ext uri="{FF2B5EF4-FFF2-40B4-BE49-F238E27FC236}">
                <a16:creationId xmlns:a16="http://schemas.microsoft.com/office/drawing/2014/main" id="{1CA16E40-9A8C-384D-B338-1F203E61644B}"/>
              </a:ext>
            </a:extLst>
          </p:cNvPr>
          <p:cNvSpPr txBox="1">
            <a:spLocks/>
          </p:cNvSpPr>
          <p:nvPr/>
        </p:nvSpPr>
        <p:spPr>
          <a:xfrm>
            <a:off x="240057" y="1999179"/>
            <a:ext cx="3214673"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The most impactful measures lie in the area of passive ventilation and heat management. </a:t>
            </a:r>
          </a:p>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The single most impactful measure for all case studies was the implementation of night ventilation followed by the implementation of increased ventilation rates and the application of internal door rules. </a:t>
            </a:r>
          </a:p>
        </p:txBody>
      </p:sp>
      <p:pic>
        <p:nvPicPr>
          <p:cNvPr id="19" name="Picture 18">
            <a:extLst>
              <a:ext uri="{FF2B5EF4-FFF2-40B4-BE49-F238E27FC236}">
                <a16:creationId xmlns:a16="http://schemas.microsoft.com/office/drawing/2014/main" id="{478E4F30-D3F5-A94F-B90E-CD7889424063}"/>
              </a:ext>
            </a:extLst>
          </p:cNvPr>
          <p:cNvPicPr>
            <a:picLocks noChangeAspect="1"/>
          </p:cNvPicPr>
          <p:nvPr/>
        </p:nvPicPr>
        <p:blipFill>
          <a:blip r:embed="rId8"/>
          <a:stretch>
            <a:fillRect/>
          </a:stretch>
        </p:blipFill>
        <p:spPr>
          <a:xfrm>
            <a:off x="5442857" y="1725344"/>
            <a:ext cx="4999520" cy="3732134"/>
          </a:xfrm>
          <a:prstGeom prst="rect">
            <a:avLst/>
          </a:prstGeom>
        </p:spPr>
      </p:pic>
      <p:sp>
        <p:nvSpPr>
          <p:cNvPr id="20" name="TextBox 19">
            <a:extLst>
              <a:ext uri="{FF2B5EF4-FFF2-40B4-BE49-F238E27FC236}">
                <a16:creationId xmlns:a16="http://schemas.microsoft.com/office/drawing/2014/main" id="{B918501D-66BF-FC4B-B136-4EBB9B7F2662}"/>
              </a:ext>
            </a:extLst>
          </p:cNvPr>
          <p:cNvSpPr txBox="1"/>
          <p:nvPr/>
        </p:nvSpPr>
        <p:spPr>
          <a:xfrm>
            <a:off x="5442856" y="5457479"/>
            <a:ext cx="4999520" cy="461665"/>
          </a:xfrm>
          <a:prstGeom prst="rect">
            <a:avLst/>
          </a:prstGeom>
          <a:noFill/>
        </p:spPr>
        <p:txBody>
          <a:bodyPr wrap="square" rtlCol="0">
            <a:spAutoFit/>
          </a:bodyPr>
          <a:lstStyle/>
          <a:p>
            <a:pPr algn="ctr"/>
            <a:r>
              <a:rPr lang="en-US" sz="1200" dirty="0">
                <a:latin typeface="Avenir Light" panose="020B0402020203020204" pitchFamily="34" charset="77"/>
              </a:rPr>
              <a:t>Average impact of individual interventions on the reduction of residents’ temperature exposure during a 5-day heatwave period</a:t>
            </a:r>
          </a:p>
        </p:txBody>
      </p:sp>
    </p:spTree>
    <p:extLst>
      <p:ext uri="{BB962C8B-B14F-4D97-AF65-F5344CB8AC3E}">
        <p14:creationId xmlns:p14="http://schemas.microsoft.com/office/powerpoint/2010/main" val="242886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1200329"/>
          </a:xfrm>
          <a:prstGeom prst="rect">
            <a:avLst/>
          </a:prstGeom>
          <a:noFill/>
        </p:spPr>
        <p:txBody>
          <a:bodyPr wrap="square" rtlCol="0">
            <a:spAutoFit/>
          </a:bodyPr>
          <a:lstStyle/>
          <a:p>
            <a:r>
              <a:rPr lang="en-GB" sz="3600" dirty="0">
                <a:solidFill>
                  <a:schemeClr val="bg1"/>
                </a:solidFill>
                <a:latin typeface="+mj-lt"/>
              </a:rPr>
              <a:t>Key preliminary findings</a:t>
            </a:r>
          </a:p>
          <a:p>
            <a:endParaRPr lang="en-GB" sz="3600" dirty="0">
              <a:solidFill>
                <a:schemeClr val="bg1"/>
              </a:solidFill>
              <a:latin typeface="+mj-lt"/>
            </a:endParaRP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17</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CCC9CC1F-3D08-D249-B917-ADDDF7BC9894}"/>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17</a:t>
            </a:fld>
            <a:endParaRPr lang="en-US" dirty="0"/>
          </a:p>
        </p:txBody>
      </p:sp>
      <p:sp>
        <p:nvSpPr>
          <p:cNvPr id="18" name="Text Placeholder 10">
            <a:extLst>
              <a:ext uri="{FF2B5EF4-FFF2-40B4-BE49-F238E27FC236}">
                <a16:creationId xmlns:a16="http://schemas.microsoft.com/office/drawing/2014/main" id="{DBA3C7B7-E212-224B-8B91-E4210349D0F4}"/>
              </a:ext>
            </a:extLst>
          </p:cNvPr>
          <p:cNvSpPr txBox="1">
            <a:spLocks/>
          </p:cNvSpPr>
          <p:nvPr/>
        </p:nvSpPr>
        <p:spPr>
          <a:xfrm>
            <a:off x="310529" y="1874170"/>
            <a:ext cx="8424400"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dirty="0">
                <a:latin typeface="+mn-lt"/>
              </a:rPr>
              <a:t>Mean internal temperatures in the five case studies during the heatwave remained predominantly </a:t>
            </a:r>
            <a:r>
              <a:rPr lang="en-GB" b="1" dirty="0">
                <a:latin typeface="+mn-lt"/>
              </a:rPr>
              <a:t>above the 26 </a:t>
            </a:r>
            <a:r>
              <a:rPr lang="en-GB" b="1" baseline="30000" dirty="0" err="1">
                <a:latin typeface="+mn-lt"/>
              </a:rPr>
              <a:t>o</a:t>
            </a:r>
            <a:r>
              <a:rPr lang="en-GB" b="1" dirty="0" err="1">
                <a:latin typeface="+mn-lt"/>
              </a:rPr>
              <a:t>C</a:t>
            </a:r>
            <a:r>
              <a:rPr lang="en-GB" b="1" dirty="0">
                <a:latin typeface="+mn-lt"/>
              </a:rPr>
              <a:t> threshold </a:t>
            </a:r>
            <a:r>
              <a:rPr lang="en-GB" dirty="0">
                <a:latin typeface="+mn-lt"/>
              </a:rPr>
              <a:t>and were projected to remain at significantly higher levels under the future climate scenarios. </a:t>
            </a:r>
          </a:p>
          <a:p>
            <a:pPr marL="285750" indent="-285750">
              <a:buFont typeface="Arial" panose="020B0604020202020204" pitchFamily="34" charset="0"/>
              <a:buChar char="•"/>
            </a:pPr>
            <a:r>
              <a:rPr lang="en-GB" dirty="0">
                <a:latin typeface="+mn-lt"/>
              </a:rPr>
              <a:t>The combination of </a:t>
            </a:r>
            <a:r>
              <a:rPr lang="en-GB" b="1" dirty="0">
                <a:latin typeface="+mn-lt"/>
              </a:rPr>
              <a:t>soft- and hard- engineered passive strategies </a:t>
            </a:r>
            <a:r>
              <a:rPr lang="en-GB" dirty="0">
                <a:latin typeface="+mn-lt"/>
              </a:rPr>
              <a:t>appears to be capable of reducing the residents’ indoor temperature exposure from approximately 1.3 </a:t>
            </a:r>
            <a:r>
              <a:rPr lang="en-GB" baseline="30000" dirty="0" err="1">
                <a:latin typeface="+mn-lt"/>
              </a:rPr>
              <a:t>o</a:t>
            </a:r>
            <a:r>
              <a:rPr lang="en-GB" dirty="0" err="1">
                <a:latin typeface="+mn-lt"/>
              </a:rPr>
              <a:t>C</a:t>
            </a:r>
            <a:r>
              <a:rPr lang="en-GB" dirty="0">
                <a:latin typeface="+mn-lt"/>
              </a:rPr>
              <a:t> to 4.4 </a:t>
            </a:r>
            <a:r>
              <a:rPr lang="en-GB" baseline="30000" dirty="0" err="1">
                <a:latin typeface="+mn-lt"/>
              </a:rPr>
              <a:t>o</a:t>
            </a:r>
            <a:r>
              <a:rPr lang="en-GB" dirty="0" err="1">
                <a:latin typeface="+mn-lt"/>
              </a:rPr>
              <a:t>C.</a:t>
            </a:r>
            <a:r>
              <a:rPr lang="en-GB" dirty="0">
                <a:latin typeface="+mn-lt"/>
              </a:rPr>
              <a:t> </a:t>
            </a:r>
          </a:p>
          <a:p>
            <a:pPr marL="285750" indent="-285750">
              <a:buFont typeface="Arial" panose="020B0604020202020204" pitchFamily="34" charset="0"/>
              <a:buChar char="•"/>
            </a:pPr>
            <a:r>
              <a:rPr lang="en-GB" dirty="0">
                <a:latin typeface="+mn-lt"/>
              </a:rPr>
              <a:t>Older, heavyweight, single-glazed and well ventilated buildings were found to benefit more from the application of </a:t>
            </a:r>
            <a:r>
              <a:rPr lang="en-GB" b="1" dirty="0">
                <a:latin typeface="+mn-lt"/>
              </a:rPr>
              <a:t>high albedo materials </a:t>
            </a:r>
            <a:r>
              <a:rPr lang="en-GB" dirty="0">
                <a:latin typeface="+mn-lt"/>
              </a:rPr>
              <a:t>rather than external shading methods, whereas newer and well insulated buildings seem to benefit more </a:t>
            </a:r>
            <a:r>
              <a:rPr lang="en-GB" b="1" dirty="0">
                <a:latin typeface="+mn-lt"/>
              </a:rPr>
              <a:t>from higher ventilation rates </a:t>
            </a:r>
            <a:r>
              <a:rPr lang="en-GB" dirty="0">
                <a:latin typeface="+mn-lt"/>
              </a:rPr>
              <a:t>and appropriate </a:t>
            </a:r>
            <a:r>
              <a:rPr lang="en-GB" b="1" dirty="0">
                <a:latin typeface="+mn-lt"/>
              </a:rPr>
              <a:t>external shading </a:t>
            </a:r>
            <a:r>
              <a:rPr lang="en-GB" dirty="0">
                <a:latin typeface="+mn-lt"/>
              </a:rPr>
              <a:t>systems.</a:t>
            </a:r>
          </a:p>
          <a:p>
            <a:pPr marL="285750" indent="-285750">
              <a:buFont typeface="Arial" panose="020B0604020202020204" pitchFamily="34" charset="0"/>
              <a:buChar char="•"/>
            </a:pPr>
            <a:r>
              <a:rPr lang="en-GB" b="1" dirty="0">
                <a:latin typeface="+mn-lt"/>
              </a:rPr>
              <a:t>Night ventilation </a:t>
            </a:r>
            <a:r>
              <a:rPr lang="en-GB" dirty="0">
                <a:latin typeface="+mn-lt"/>
              </a:rPr>
              <a:t>emerged as the single most impactful measure, irrespective of building type.</a:t>
            </a:r>
          </a:p>
        </p:txBody>
      </p:sp>
    </p:spTree>
    <p:extLst>
      <p:ext uri="{BB962C8B-B14F-4D97-AF65-F5344CB8AC3E}">
        <p14:creationId xmlns:p14="http://schemas.microsoft.com/office/powerpoint/2010/main" val="277168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Next steps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18</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98CDE176-F02F-6D41-9AAD-33BC78219C03}"/>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18</a:t>
            </a:fld>
            <a:endParaRPr lang="en-US" dirty="0"/>
          </a:p>
        </p:txBody>
      </p:sp>
      <p:sp>
        <p:nvSpPr>
          <p:cNvPr id="18" name="Text Placeholder 10">
            <a:extLst>
              <a:ext uri="{FF2B5EF4-FFF2-40B4-BE49-F238E27FC236}">
                <a16:creationId xmlns:a16="http://schemas.microsoft.com/office/drawing/2014/main" id="{580B0078-E894-5745-814A-23CD4DB75425}"/>
              </a:ext>
            </a:extLst>
          </p:cNvPr>
          <p:cNvSpPr txBox="1">
            <a:spLocks/>
          </p:cNvSpPr>
          <p:nvPr/>
        </p:nvSpPr>
        <p:spPr>
          <a:xfrm>
            <a:off x="1883800" y="1774825"/>
            <a:ext cx="8424400"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pPr>
            <a:endParaRPr lang="en-US" dirty="0">
              <a:solidFill>
                <a:schemeClr val="tx1">
                  <a:lumMod val="75000"/>
                  <a:lumOff val="25000"/>
                </a:schemeClr>
              </a:solidFill>
              <a:latin typeface="Avenir Light" panose="020B0402020203020204" pitchFamily="34" charset="77"/>
              <a:cs typeface="+mn-cs"/>
            </a:endParaRPr>
          </a:p>
        </p:txBody>
      </p:sp>
      <p:graphicFrame>
        <p:nvGraphicFramePr>
          <p:cNvPr id="19" name="Table 6">
            <a:extLst>
              <a:ext uri="{FF2B5EF4-FFF2-40B4-BE49-F238E27FC236}">
                <a16:creationId xmlns:a16="http://schemas.microsoft.com/office/drawing/2014/main" id="{CAA46CDB-3410-8C46-A388-52567694D25C}"/>
              </a:ext>
            </a:extLst>
          </p:cNvPr>
          <p:cNvGraphicFramePr>
            <a:graphicFrameLocks noGrp="1"/>
          </p:cNvGraphicFramePr>
          <p:nvPr>
            <p:extLst>
              <p:ext uri="{D42A27DB-BD31-4B8C-83A1-F6EECF244321}">
                <p14:modId xmlns:p14="http://schemas.microsoft.com/office/powerpoint/2010/main" val="2084824077"/>
              </p:ext>
            </p:extLst>
          </p:nvPr>
        </p:nvGraphicFramePr>
        <p:xfrm>
          <a:off x="3523057" y="1695483"/>
          <a:ext cx="8352687" cy="2973852"/>
        </p:xfrm>
        <a:graphic>
          <a:graphicData uri="http://schemas.openxmlformats.org/drawingml/2006/table">
            <a:tbl>
              <a:tblPr firstRow="1" bandRow="1">
                <a:tableStyleId>{F5AB1C69-6EDB-4FF4-983F-18BD219EF322}</a:tableStyleId>
              </a:tblPr>
              <a:tblGrid>
                <a:gridCol w="2784229">
                  <a:extLst>
                    <a:ext uri="{9D8B030D-6E8A-4147-A177-3AD203B41FA5}">
                      <a16:colId xmlns:a16="http://schemas.microsoft.com/office/drawing/2014/main" val="2142003410"/>
                    </a:ext>
                  </a:extLst>
                </a:gridCol>
                <a:gridCol w="2784229">
                  <a:extLst>
                    <a:ext uri="{9D8B030D-6E8A-4147-A177-3AD203B41FA5}">
                      <a16:colId xmlns:a16="http://schemas.microsoft.com/office/drawing/2014/main" val="549524061"/>
                    </a:ext>
                  </a:extLst>
                </a:gridCol>
                <a:gridCol w="2784229">
                  <a:extLst>
                    <a:ext uri="{9D8B030D-6E8A-4147-A177-3AD203B41FA5}">
                      <a16:colId xmlns:a16="http://schemas.microsoft.com/office/drawing/2014/main" val="303613614"/>
                    </a:ext>
                  </a:extLst>
                </a:gridCol>
              </a:tblGrid>
              <a:tr h="33008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a:solidFill>
                            <a:schemeClr val="tx1">
                              <a:lumMod val="75000"/>
                              <a:lumOff val="25000"/>
                            </a:schemeClr>
                          </a:solidFill>
                          <a:latin typeface="Avenir Black" panose="02000503020000020003" pitchFamily="2" charset="0"/>
                        </a:rPr>
                        <a:t>Pathway 1</a:t>
                      </a:r>
                    </a:p>
                  </a:txBody>
                  <a:tcPr marL="89869" marR="89869" marT="44934" marB="44934">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kern="1200" dirty="0">
                          <a:solidFill>
                            <a:schemeClr val="tx1">
                              <a:lumMod val="75000"/>
                              <a:lumOff val="25000"/>
                            </a:schemeClr>
                          </a:solidFill>
                          <a:latin typeface="Avenir Black" panose="02000503020000020003" pitchFamily="2" charset="0"/>
                          <a:ea typeface="+mn-ea"/>
                          <a:cs typeface="+mn-cs"/>
                        </a:rPr>
                        <a:t>Pathway</a:t>
                      </a:r>
                      <a:r>
                        <a:rPr lang="en-US" sz="1400" b="1" i="0" dirty="0">
                          <a:solidFill>
                            <a:schemeClr val="tx1">
                              <a:lumMod val="75000"/>
                              <a:lumOff val="25000"/>
                            </a:schemeClr>
                          </a:solidFill>
                          <a:latin typeface="Avenir Black" panose="02000503020000020003" pitchFamily="2" charset="0"/>
                        </a:rPr>
                        <a:t> 2</a:t>
                      </a:r>
                      <a:endParaRPr lang="en-US" sz="1400" b="0" i="0" dirty="0">
                        <a:solidFill>
                          <a:schemeClr val="tx1">
                            <a:lumMod val="75000"/>
                            <a:lumOff val="25000"/>
                          </a:schemeClr>
                        </a:solidFill>
                        <a:latin typeface="Avenir Light" panose="020B0402020203020204" pitchFamily="34" charset="77"/>
                      </a:endParaRPr>
                    </a:p>
                  </a:txBody>
                  <a:tcPr marL="89869" marR="89869" marT="44934" marB="44934">
                    <a:solidFill>
                      <a:schemeClr val="bg1">
                        <a:lumMod val="8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a:solidFill>
                            <a:schemeClr val="tx1">
                              <a:lumMod val="75000"/>
                              <a:lumOff val="25000"/>
                            </a:schemeClr>
                          </a:solidFill>
                          <a:latin typeface="Avenir Black" panose="02000503020000020003" pitchFamily="2" charset="0"/>
                        </a:rPr>
                        <a:t>Pathway 3</a:t>
                      </a:r>
                      <a:endParaRPr lang="en-US" sz="1400" b="0" i="0" dirty="0">
                        <a:solidFill>
                          <a:schemeClr val="tx1">
                            <a:lumMod val="75000"/>
                            <a:lumOff val="25000"/>
                          </a:schemeClr>
                        </a:solidFill>
                        <a:latin typeface="Avenir Light" panose="020B0402020203020204" pitchFamily="34" charset="77"/>
                      </a:endParaRPr>
                    </a:p>
                  </a:txBody>
                  <a:tcPr marL="89869" marR="89869" marT="44934" marB="44934">
                    <a:solidFill>
                      <a:schemeClr val="bg1">
                        <a:lumMod val="75000"/>
                      </a:schemeClr>
                    </a:solidFill>
                  </a:tcPr>
                </a:tc>
                <a:extLst>
                  <a:ext uri="{0D108BD9-81ED-4DB2-BD59-A6C34878D82A}">
                    <a16:rowId xmlns:a16="http://schemas.microsoft.com/office/drawing/2014/main" val="2781124252"/>
                  </a:ext>
                </a:extLst>
              </a:tr>
              <a:tr h="2643765">
                <a:tc>
                  <a:txBody>
                    <a:bodyPr/>
                    <a:lstStyle/>
                    <a:p>
                      <a:r>
                        <a:rPr lang="en-US" sz="1400" b="0" i="0" dirty="0">
                          <a:solidFill>
                            <a:schemeClr val="tx1">
                              <a:lumMod val="75000"/>
                              <a:lumOff val="25000"/>
                            </a:schemeClr>
                          </a:solidFill>
                          <a:latin typeface="Avenir Light" panose="020B0402020203020204" pitchFamily="34" charset="77"/>
                        </a:rPr>
                        <a:t>By providing </a:t>
                      </a:r>
                      <a:r>
                        <a:rPr lang="en-US" sz="1400" b="1" i="0" kern="1200" dirty="0">
                          <a:solidFill>
                            <a:schemeClr val="tx1">
                              <a:lumMod val="75000"/>
                              <a:lumOff val="25000"/>
                            </a:schemeClr>
                          </a:solidFill>
                          <a:latin typeface="Avenir Black" panose="02000503020000020003" pitchFamily="2" charset="0"/>
                          <a:ea typeface="+mn-ea"/>
                          <a:cs typeface="+mn-cs"/>
                        </a:rPr>
                        <a:t>building construction practitioners </a:t>
                      </a:r>
                      <a:r>
                        <a:rPr lang="en-US" sz="1400" b="0" i="0" dirty="0">
                          <a:solidFill>
                            <a:schemeClr val="tx1">
                              <a:lumMod val="75000"/>
                              <a:lumOff val="25000"/>
                            </a:schemeClr>
                          </a:solidFill>
                          <a:latin typeface="Avenir Light" panose="020B0402020203020204" pitchFamily="34" charset="77"/>
                        </a:rPr>
                        <a:t>responsible for the design and delivery of healthy care homes with improved climate change adaptation design and decision making tools. This will facilitate the development of best practice guidance provided by professional </a:t>
                      </a:r>
                      <a:r>
                        <a:rPr lang="en-US" sz="1400" b="0" i="0" dirty="0" err="1">
                          <a:solidFill>
                            <a:schemeClr val="tx1">
                              <a:lumMod val="75000"/>
                              <a:lumOff val="25000"/>
                            </a:schemeClr>
                          </a:solidFill>
                          <a:latin typeface="Avenir Light" panose="020B0402020203020204" pitchFamily="34" charset="77"/>
                        </a:rPr>
                        <a:t>organisations</a:t>
                      </a:r>
                      <a:r>
                        <a:rPr lang="en-US" sz="1400" b="0" i="0" dirty="0">
                          <a:solidFill>
                            <a:schemeClr val="tx1">
                              <a:lumMod val="75000"/>
                              <a:lumOff val="25000"/>
                            </a:schemeClr>
                          </a:solidFill>
                          <a:latin typeface="Avenir Light" panose="020B0402020203020204" pitchFamily="34" charset="77"/>
                        </a:rPr>
                        <a:t> and associations.</a:t>
                      </a:r>
                    </a:p>
                  </a:txBody>
                  <a:tcPr marL="89869" marR="89869" marT="44934" marB="44934">
                    <a:solidFill>
                      <a:schemeClr val="accent3">
                        <a:lumMod val="20000"/>
                        <a:lumOff val="80000"/>
                      </a:schemeClr>
                    </a:solidFill>
                  </a:tcPr>
                </a:tc>
                <a:tc>
                  <a:txBody>
                    <a:bodyPr/>
                    <a:lstStyle/>
                    <a:p>
                      <a:r>
                        <a:rPr lang="en-US" sz="1400" b="0" i="0" dirty="0">
                          <a:solidFill>
                            <a:schemeClr val="tx1">
                              <a:lumMod val="75000"/>
                              <a:lumOff val="25000"/>
                            </a:schemeClr>
                          </a:solidFill>
                          <a:latin typeface="Avenir Light" panose="020B0402020203020204" pitchFamily="34" charset="77"/>
                        </a:rPr>
                        <a:t>By providing </a:t>
                      </a:r>
                      <a:r>
                        <a:rPr lang="en-US" sz="1400" b="1" i="0" kern="1200" dirty="0">
                          <a:solidFill>
                            <a:schemeClr val="tx1">
                              <a:lumMod val="75000"/>
                              <a:lumOff val="25000"/>
                            </a:schemeClr>
                          </a:solidFill>
                          <a:latin typeface="Avenir Black" panose="02000503020000020003" pitchFamily="2" charset="0"/>
                          <a:ea typeface="+mn-ea"/>
                          <a:cs typeface="+mn-cs"/>
                        </a:rPr>
                        <a:t>policymakers</a:t>
                      </a:r>
                      <a:r>
                        <a:rPr lang="en-US" sz="1400" b="0" i="0" dirty="0">
                          <a:solidFill>
                            <a:schemeClr val="tx1">
                              <a:lumMod val="75000"/>
                              <a:lumOff val="25000"/>
                            </a:schemeClr>
                          </a:solidFill>
                          <a:latin typeface="Avenir Light" panose="020B0402020203020204" pitchFamily="34" charset="77"/>
                        </a:rPr>
                        <a:t> with evidence based recommendations to help revise regulations and policies pertaining to thermal comfort and energy efficiency in care settings.</a:t>
                      </a:r>
                    </a:p>
                  </a:txBody>
                  <a:tcPr marL="89869" marR="89869" marT="44934" marB="44934">
                    <a:solidFill>
                      <a:schemeClr val="accent3">
                        <a:lumMod val="40000"/>
                        <a:lumOff val="60000"/>
                      </a:schemeClr>
                    </a:solidFill>
                  </a:tcPr>
                </a:tc>
                <a:tc>
                  <a:txBody>
                    <a:bodyPr/>
                    <a:lstStyle/>
                    <a:p>
                      <a:r>
                        <a:rPr lang="en-US" sz="1400" b="0" i="0" dirty="0">
                          <a:solidFill>
                            <a:schemeClr val="tx1">
                              <a:lumMod val="75000"/>
                              <a:lumOff val="25000"/>
                            </a:schemeClr>
                          </a:solidFill>
                          <a:latin typeface="Avenir Light" panose="020B0402020203020204" pitchFamily="34" charset="77"/>
                        </a:rPr>
                        <a:t>By providing </a:t>
                      </a:r>
                      <a:r>
                        <a:rPr lang="en-US" sz="1400" b="1" i="0" kern="1200" dirty="0">
                          <a:solidFill>
                            <a:schemeClr val="tx1">
                              <a:lumMod val="75000"/>
                              <a:lumOff val="25000"/>
                            </a:schemeClr>
                          </a:solidFill>
                          <a:latin typeface="Avenir Black" panose="02000503020000020003" pitchFamily="2" charset="0"/>
                          <a:ea typeface="+mn-ea"/>
                          <a:cs typeface="+mn-cs"/>
                        </a:rPr>
                        <a:t>care home managers, frontline staff and residents </a:t>
                      </a:r>
                      <a:r>
                        <a:rPr lang="en-US" sz="1400" b="0" i="0" dirty="0">
                          <a:solidFill>
                            <a:schemeClr val="tx1">
                              <a:lumMod val="75000"/>
                              <a:lumOff val="25000"/>
                            </a:schemeClr>
                          </a:solidFill>
                          <a:latin typeface="Avenir Light" panose="020B0402020203020204" pitchFamily="34" charset="77"/>
                        </a:rPr>
                        <a:t>with best practice guidelines for the optimum operation of care environments in a warming climate.</a:t>
                      </a:r>
                    </a:p>
                    <a:p>
                      <a:endParaRPr lang="en-US" sz="1400" b="0" i="0" dirty="0">
                        <a:solidFill>
                          <a:schemeClr val="tx1">
                            <a:lumMod val="75000"/>
                            <a:lumOff val="25000"/>
                          </a:schemeClr>
                        </a:solidFill>
                        <a:latin typeface="Avenir Light" panose="020B0402020203020204" pitchFamily="34" charset="77"/>
                      </a:endParaRPr>
                    </a:p>
                    <a:p>
                      <a:endParaRPr lang="en-US" sz="1400" b="0" i="0" dirty="0">
                        <a:solidFill>
                          <a:schemeClr val="tx1">
                            <a:lumMod val="75000"/>
                            <a:lumOff val="25000"/>
                          </a:schemeClr>
                        </a:solidFill>
                        <a:latin typeface="Avenir Light" panose="020B0402020203020204" pitchFamily="34" charset="77"/>
                      </a:endParaRPr>
                    </a:p>
                  </a:txBody>
                  <a:tcPr marL="89869" marR="89869" marT="44934" marB="44934">
                    <a:solidFill>
                      <a:schemeClr val="accent3">
                        <a:lumMod val="60000"/>
                        <a:lumOff val="40000"/>
                      </a:schemeClr>
                    </a:solidFill>
                  </a:tcPr>
                </a:tc>
                <a:extLst>
                  <a:ext uri="{0D108BD9-81ED-4DB2-BD59-A6C34878D82A}">
                    <a16:rowId xmlns:a16="http://schemas.microsoft.com/office/drawing/2014/main" val="2078574999"/>
                  </a:ext>
                </a:extLst>
              </a:tr>
            </a:tbl>
          </a:graphicData>
        </a:graphic>
      </p:graphicFrame>
      <p:sp>
        <p:nvSpPr>
          <p:cNvPr id="20" name="Rectangle 19">
            <a:extLst>
              <a:ext uri="{FF2B5EF4-FFF2-40B4-BE49-F238E27FC236}">
                <a16:creationId xmlns:a16="http://schemas.microsoft.com/office/drawing/2014/main" id="{40C43C48-0C62-8C46-8923-83FAAB3DE5AA}"/>
              </a:ext>
            </a:extLst>
          </p:cNvPr>
          <p:cNvSpPr/>
          <p:nvPr/>
        </p:nvSpPr>
        <p:spPr>
          <a:xfrm>
            <a:off x="218286" y="1726103"/>
            <a:ext cx="2655543" cy="2410916"/>
          </a:xfrm>
          <a:prstGeom prst="rect">
            <a:avLst/>
          </a:prstGeom>
        </p:spPr>
        <p:txBody>
          <a:bodyPr wrap="square">
            <a:spAutoFit/>
          </a:bodyPr>
          <a:lstStyle/>
          <a:p>
            <a:pPr>
              <a:spcBef>
                <a:spcPts val="0"/>
              </a:spcBef>
              <a:spcAft>
                <a:spcPts val="800"/>
              </a:spcAft>
            </a:pPr>
            <a:r>
              <a:rPr lang="en-US" dirty="0">
                <a:solidFill>
                  <a:schemeClr val="tx1">
                    <a:lumMod val="75000"/>
                    <a:lumOff val="25000"/>
                  </a:schemeClr>
                </a:solidFill>
              </a:rPr>
              <a:t>We plan to quantify climate-related heat risks in care settings </a:t>
            </a:r>
            <a:r>
              <a:rPr lang="en-US" b="1" dirty="0">
                <a:solidFill>
                  <a:schemeClr val="tx1">
                    <a:lumMod val="75000"/>
                    <a:lumOff val="25000"/>
                  </a:schemeClr>
                </a:solidFill>
              </a:rPr>
              <a:t>nationwide</a:t>
            </a:r>
            <a:r>
              <a:rPr lang="en-US" dirty="0">
                <a:solidFill>
                  <a:schemeClr val="tx1">
                    <a:lumMod val="75000"/>
                    <a:lumOff val="25000"/>
                  </a:schemeClr>
                </a:solidFill>
              </a:rPr>
              <a:t>.</a:t>
            </a:r>
            <a:br>
              <a:rPr lang="en-US" dirty="0">
                <a:solidFill>
                  <a:schemeClr val="tx1">
                    <a:lumMod val="75000"/>
                    <a:lumOff val="25000"/>
                  </a:schemeClr>
                </a:solidFill>
              </a:rPr>
            </a:br>
            <a:endParaRPr lang="en-US" dirty="0">
              <a:solidFill>
                <a:schemeClr val="tx1">
                  <a:lumMod val="75000"/>
                  <a:lumOff val="25000"/>
                </a:schemeClr>
              </a:solidFill>
            </a:endParaRPr>
          </a:p>
          <a:p>
            <a:pPr>
              <a:spcBef>
                <a:spcPts val="0"/>
              </a:spcBef>
              <a:spcAft>
                <a:spcPts val="800"/>
              </a:spcAft>
            </a:pPr>
            <a:r>
              <a:rPr lang="en-US" dirty="0">
                <a:solidFill>
                  <a:schemeClr val="tx1">
                    <a:lumMod val="75000"/>
                    <a:lumOff val="25000"/>
                  </a:schemeClr>
                </a:solidFill>
              </a:rPr>
              <a:t>The project will generate impact along three main pathways:</a:t>
            </a:r>
          </a:p>
        </p:txBody>
      </p:sp>
    </p:spTree>
    <p:extLst>
      <p:ext uri="{BB962C8B-B14F-4D97-AF65-F5344CB8AC3E}">
        <p14:creationId xmlns:p14="http://schemas.microsoft.com/office/powerpoint/2010/main" val="415930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Next steps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19</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98CDE176-F02F-6D41-9AAD-33BC78219C03}"/>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19</a:t>
            </a:fld>
            <a:endParaRPr lang="en-US" dirty="0"/>
          </a:p>
        </p:txBody>
      </p:sp>
      <p:sp>
        <p:nvSpPr>
          <p:cNvPr id="18" name="Text Placeholder 10">
            <a:extLst>
              <a:ext uri="{FF2B5EF4-FFF2-40B4-BE49-F238E27FC236}">
                <a16:creationId xmlns:a16="http://schemas.microsoft.com/office/drawing/2014/main" id="{580B0078-E894-5745-814A-23CD4DB75425}"/>
              </a:ext>
            </a:extLst>
          </p:cNvPr>
          <p:cNvSpPr txBox="1">
            <a:spLocks/>
          </p:cNvSpPr>
          <p:nvPr/>
        </p:nvSpPr>
        <p:spPr>
          <a:xfrm>
            <a:off x="1883800" y="1774825"/>
            <a:ext cx="8424400" cy="4371718"/>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pPr>
            <a:endParaRPr lang="en-US" dirty="0">
              <a:solidFill>
                <a:schemeClr val="tx1">
                  <a:lumMod val="75000"/>
                  <a:lumOff val="25000"/>
                </a:schemeClr>
              </a:solidFill>
              <a:latin typeface="Avenir Light" panose="020B0402020203020204" pitchFamily="34" charset="77"/>
              <a:cs typeface="+mn-cs"/>
            </a:endParaRPr>
          </a:p>
        </p:txBody>
      </p:sp>
      <p:sp>
        <p:nvSpPr>
          <p:cNvPr id="20" name="Rectangle 19">
            <a:extLst>
              <a:ext uri="{FF2B5EF4-FFF2-40B4-BE49-F238E27FC236}">
                <a16:creationId xmlns:a16="http://schemas.microsoft.com/office/drawing/2014/main" id="{40C43C48-0C62-8C46-8923-83FAAB3DE5AA}"/>
              </a:ext>
            </a:extLst>
          </p:cNvPr>
          <p:cNvSpPr/>
          <p:nvPr/>
        </p:nvSpPr>
        <p:spPr>
          <a:xfrm>
            <a:off x="215173" y="1774825"/>
            <a:ext cx="2655543" cy="369332"/>
          </a:xfrm>
          <a:prstGeom prst="rect">
            <a:avLst/>
          </a:prstGeom>
        </p:spPr>
        <p:txBody>
          <a:bodyPr wrap="square">
            <a:spAutoFit/>
          </a:bodyPr>
          <a:lstStyle/>
          <a:p>
            <a:pPr>
              <a:spcBef>
                <a:spcPts val="0"/>
              </a:spcBef>
              <a:spcAft>
                <a:spcPts val="800"/>
              </a:spcAft>
            </a:pPr>
            <a:r>
              <a:rPr lang="en-US" dirty="0">
                <a:solidFill>
                  <a:schemeClr val="tx1">
                    <a:lumMod val="75000"/>
                    <a:lumOff val="25000"/>
                  </a:schemeClr>
                </a:solidFill>
              </a:rPr>
              <a:t>COVID-19</a:t>
            </a:r>
          </a:p>
        </p:txBody>
      </p:sp>
    </p:spTree>
    <p:extLst>
      <p:ext uri="{BB962C8B-B14F-4D97-AF65-F5344CB8AC3E}">
        <p14:creationId xmlns:p14="http://schemas.microsoft.com/office/powerpoint/2010/main" val="213408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1754326"/>
          </a:xfrm>
          <a:prstGeom prst="rect">
            <a:avLst/>
          </a:prstGeom>
          <a:noFill/>
        </p:spPr>
        <p:txBody>
          <a:bodyPr wrap="square" rtlCol="0">
            <a:spAutoFit/>
          </a:bodyPr>
          <a:lstStyle/>
          <a:p>
            <a:r>
              <a:rPr lang="en-GB" sz="3600" dirty="0">
                <a:solidFill>
                  <a:schemeClr val="bg1"/>
                </a:solidFill>
                <a:latin typeface="+mj-lt"/>
              </a:rPr>
              <a:t>Presentation outline</a:t>
            </a:r>
          </a:p>
          <a:p>
            <a:endParaRPr lang="en-GB" sz="3600" dirty="0">
              <a:solidFill>
                <a:schemeClr val="bg1"/>
              </a:solidFill>
              <a:latin typeface="+mj-lt"/>
            </a:endParaRPr>
          </a:p>
          <a:p>
            <a:r>
              <a:rPr lang="en-GB" sz="3600" dirty="0">
                <a:solidFill>
                  <a:schemeClr val="bg1"/>
                </a:solidFill>
                <a:latin typeface="+mj-lt"/>
              </a:rPr>
              <a:t>e title</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3" name="Rectangle 6">
            <a:extLst>
              <a:ext uri="{FF2B5EF4-FFF2-40B4-BE49-F238E27FC236}">
                <a16:creationId xmlns:a16="http://schemas.microsoft.com/office/drawing/2014/main" id="{EF331BF1-2F73-8F43-88DE-92F7E9904D48}"/>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a:t>
            </a:fld>
            <a:endParaRPr lang="en-US" dirty="0"/>
          </a:p>
        </p:txBody>
      </p:sp>
      <p:sp>
        <p:nvSpPr>
          <p:cNvPr id="15" name="Text Placeholder 13">
            <a:extLst>
              <a:ext uri="{FF2B5EF4-FFF2-40B4-BE49-F238E27FC236}">
                <a16:creationId xmlns:a16="http://schemas.microsoft.com/office/drawing/2014/main" id="{E32C882A-4A93-814E-8BA0-FB64AD634BE1}"/>
              </a:ext>
            </a:extLst>
          </p:cNvPr>
          <p:cNvSpPr txBox="1">
            <a:spLocks/>
          </p:cNvSpPr>
          <p:nvPr/>
        </p:nvSpPr>
        <p:spPr>
          <a:xfrm>
            <a:off x="272714" y="900000"/>
            <a:ext cx="8424400" cy="433388"/>
          </a:xfrm>
          <a:prstGeom prst="rect">
            <a:avLst/>
          </a:prstGeom>
        </p:spPr>
        <p:txBody>
          <a:bodyPr vert="horz"/>
          <a:lstStyle>
            <a:lvl1pPr marL="0" indent="0" algn="l" defTabSz="457200" rtl="0" eaLnBrk="1" latinLnBrk="0" hangingPunct="1">
              <a:spcBef>
                <a:spcPct val="20000"/>
              </a:spcBef>
              <a:buFont typeface="Arial"/>
              <a:buNone/>
              <a:defRPr sz="2400" kern="1200" baseline="0">
                <a:solidFill>
                  <a:srgbClr val="606060"/>
                </a:solidFill>
                <a:latin typeface="Avenir Black"/>
                <a:ea typeface="+mn-ea"/>
                <a:cs typeface="Avenir Black"/>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715963" indent="-174625"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endParaRPr lang="en-US" dirty="0">
              <a:solidFill>
                <a:schemeClr val="tx1">
                  <a:lumMod val="65000"/>
                  <a:lumOff val="35000"/>
                </a:schemeClr>
              </a:solidFill>
            </a:endParaRPr>
          </a:p>
        </p:txBody>
      </p:sp>
      <p:pic>
        <p:nvPicPr>
          <p:cNvPr id="16" name="Picture 15">
            <a:extLst>
              <a:ext uri="{FF2B5EF4-FFF2-40B4-BE49-F238E27FC236}">
                <a16:creationId xmlns:a16="http://schemas.microsoft.com/office/drawing/2014/main" id="{2E248364-4E25-9D48-AAB5-843F3D4CF99E}"/>
              </a:ext>
            </a:extLst>
          </p:cNvPr>
          <p:cNvPicPr>
            <a:picLocks noChangeAspect="1"/>
          </p:cNvPicPr>
          <p:nvPr/>
        </p:nvPicPr>
        <p:blipFill rotWithShape="1">
          <a:blip r:embed="rId8"/>
          <a:srcRect l="2640"/>
          <a:stretch/>
        </p:blipFill>
        <p:spPr>
          <a:xfrm>
            <a:off x="7853826" y="1643042"/>
            <a:ext cx="4212201" cy="4318796"/>
          </a:xfrm>
          <a:prstGeom prst="rect">
            <a:avLst/>
          </a:prstGeom>
        </p:spPr>
      </p:pic>
      <p:sp>
        <p:nvSpPr>
          <p:cNvPr id="17" name="Text Placeholder 10">
            <a:extLst>
              <a:ext uri="{FF2B5EF4-FFF2-40B4-BE49-F238E27FC236}">
                <a16:creationId xmlns:a16="http://schemas.microsoft.com/office/drawing/2014/main" id="{79420C70-1E70-4A49-85D8-02C04F833AC0}"/>
              </a:ext>
            </a:extLst>
          </p:cNvPr>
          <p:cNvSpPr txBox="1">
            <a:spLocks/>
          </p:cNvSpPr>
          <p:nvPr/>
        </p:nvSpPr>
        <p:spPr>
          <a:xfrm>
            <a:off x="348914" y="1774825"/>
            <a:ext cx="842440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6213" lvl="1" indent="-176213">
              <a:spcBef>
                <a:spcPts val="0"/>
              </a:spcBef>
              <a:spcAft>
                <a:spcPts val="800"/>
              </a:spcAft>
            </a:pPr>
            <a:r>
              <a:rPr lang="en-GB" dirty="0">
                <a:solidFill>
                  <a:schemeClr val="tx1">
                    <a:lumMod val="65000"/>
                    <a:lumOff val="35000"/>
                  </a:schemeClr>
                </a:solidFill>
                <a:latin typeface="+mn-lt"/>
              </a:rPr>
              <a:t>Background</a:t>
            </a:r>
          </a:p>
          <a:p>
            <a:pPr marL="176213" lvl="1" indent="-176213">
              <a:spcBef>
                <a:spcPts val="0"/>
              </a:spcBef>
              <a:spcAft>
                <a:spcPts val="800"/>
              </a:spcAft>
            </a:pPr>
            <a:r>
              <a:rPr lang="en-GB" dirty="0">
                <a:solidFill>
                  <a:schemeClr val="tx1">
                    <a:lumMod val="65000"/>
                    <a:lumOff val="35000"/>
                  </a:schemeClr>
                </a:solidFill>
                <a:latin typeface="+mn-lt"/>
              </a:rPr>
              <a:t>Project summary</a:t>
            </a:r>
          </a:p>
          <a:p>
            <a:pPr marL="176213" lvl="1" indent="-176213">
              <a:spcBef>
                <a:spcPts val="0"/>
              </a:spcBef>
              <a:spcAft>
                <a:spcPts val="800"/>
              </a:spcAft>
            </a:pPr>
            <a:r>
              <a:rPr lang="en-GB" dirty="0">
                <a:solidFill>
                  <a:schemeClr val="tx1">
                    <a:lumMod val="65000"/>
                    <a:lumOff val="35000"/>
                  </a:schemeClr>
                </a:solidFill>
                <a:latin typeface="+mn-lt"/>
              </a:rPr>
              <a:t>Methods</a:t>
            </a:r>
          </a:p>
          <a:p>
            <a:pPr marL="176213" lvl="1" indent="-176213">
              <a:spcBef>
                <a:spcPts val="0"/>
              </a:spcBef>
              <a:spcAft>
                <a:spcPts val="800"/>
              </a:spcAft>
            </a:pPr>
            <a:r>
              <a:rPr lang="en-GB" dirty="0">
                <a:solidFill>
                  <a:schemeClr val="tx1">
                    <a:lumMod val="65000"/>
                    <a:lumOff val="35000"/>
                  </a:schemeClr>
                </a:solidFill>
                <a:latin typeface="+mn-lt"/>
              </a:rPr>
              <a:t>Preliminary outputs</a:t>
            </a:r>
          </a:p>
          <a:p>
            <a:pPr marL="176213" lvl="1" indent="-176213">
              <a:spcBef>
                <a:spcPts val="0"/>
              </a:spcBef>
              <a:spcAft>
                <a:spcPts val="800"/>
              </a:spcAft>
            </a:pPr>
            <a:r>
              <a:rPr lang="en-GB" dirty="0">
                <a:solidFill>
                  <a:schemeClr val="tx1">
                    <a:lumMod val="65000"/>
                    <a:lumOff val="35000"/>
                  </a:schemeClr>
                </a:solidFill>
                <a:latin typeface="+mn-lt"/>
              </a:rPr>
              <a:t>Next steps</a:t>
            </a:r>
          </a:p>
        </p:txBody>
      </p:sp>
      <p:sp>
        <p:nvSpPr>
          <p:cNvPr id="18" name="Text Placeholder 10">
            <a:extLst>
              <a:ext uri="{FF2B5EF4-FFF2-40B4-BE49-F238E27FC236}">
                <a16:creationId xmlns:a16="http://schemas.microsoft.com/office/drawing/2014/main" id="{E6B8518A-0B31-3545-AF7E-37B53CA378FD}"/>
              </a:ext>
            </a:extLst>
          </p:cNvPr>
          <p:cNvSpPr txBox="1">
            <a:spLocks/>
          </p:cNvSpPr>
          <p:nvPr/>
        </p:nvSpPr>
        <p:spPr>
          <a:xfrm>
            <a:off x="6314903" y="5859537"/>
            <a:ext cx="4026548" cy="234084"/>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r">
              <a:spcBef>
                <a:spcPts val="0"/>
              </a:spcBef>
              <a:spcAft>
                <a:spcPts val="800"/>
              </a:spcAft>
              <a:buNone/>
            </a:pPr>
            <a:r>
              <a:rPr lang="en-GB" sz="800" dirty="0">
                <a:solidFill>
                  <a:schemeClr val="bg1"/>
                </a:solidFill>
              </a:rPr>
              <a:t>Image credits: © Greater London Authority</a:t>
            </a:r>
          </a:p>
        </p:txBody>
      </p:sp>
    </p:spTree>
    <p:extLst>
      <p:ext uri="{BB962C8B-B14F-4D97-AF65-F5344CB8AC3E}">
        <p14:creationId xmlns:p14="http://schemas.microsoft.com/office/powerpoint/2010/main" val="3726593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Methods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20</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10">
            <a:extLst>
              <a:ext uri="{FF2B5EF4-FFF2-40B4-BE49-F238E27FC236}">
                <a16:creationId xmlns:a16="http://schemas.microsoft.com/office/drawing/2014/main" id="{BB7D04D3-2431-E841-AE50-18F702546371}"/>
              </a:ext>
            </a:extLst>
          </p:cNvPr>
          <p:cNvSpPr/>
          <p:nvPr/>
        </p:nvSpPr>
        <p:spPr>
          <a:xfrm>
            <a:off x="1319554" y="2308711"/>
            <a:ext cx="9552892" cy="1031051"/>
          </a:xfrm>
          <a:prstGeom prst="rect">
            <a:avLst/>
          </a:prstGeom>
        </p:spPr>
        <p:txBody>
          <a:bodyPr wrap="square">
            <a:spAutoFit/>
          </a:bodyPr>
          <a:lstStyle/>
          <a:p>
            <a:pPr algn="ctr">
              <a:spcAft>
                <a:spcPts val="600"/>
              </a:spcAft>
            </a:pPr>
            <a:r>
              <a:rPr lang="en-GB" sz="2800" b="1" dirty="0">
                <a:solidFill>
                  <a:schemeClr val="tx1">
                    <a:lumMod val="65000"/>
                    <a:lumOff val="35000"/>
                  </a:schemeClr>
                </a:solidFill>
              </a:rPr>
              <a:t>Mortality benefit of building adaptations </a:t>
            </a:r>
          </a:p>
          <a:p>
            <a:pPr algn="ctr">
              <a:spcAft>
                <a:spcPts val="600"/>
              </a:spcAft>
            </a:pPr>
            <a:r>
              <a:rPr lang="en-GB" sz="2800" b="1" dirty="0">
                <a:solidFill>
                  <a:schemeClr val="tx1">
                    <a:lumMod val="65000"/>
                    <a:lumOff val="35000"/>
                  </a:schemeClr>
                </a:solidFill>
              </a:rPr>
              <a:t>to protect care home residents against heat risks</a:t>
            </a:r>
            <a:endParaRPr lang="en-GB" sz="2800" b="1" dirty="0">
              <a:solidFill>
                <a:schemeClr val="tx1">
                  <a:lumMod val="65000"/>
                  <a:lumOff val="35000"/>
                </a:schemeClr>
              </a:solidFill>
              <a:latin typeface="+mn-lt"/>
            </a:endParaRPr>
          </a:p>
        </p:txBody>
      </p:sp>
      <p:sp>
        <p:nvSpPr>
          <p:cNvPr id="2" name="TextBox 1">
            <a:extLst>
              <a:ext uri="{FF2B5EF4-FFF2-40B4-BE49-F238E27FC236}">
                <a16:creationId xmlns:a16="http://schemas.microsoft.com/office/drawing/2014/main" id="{EEA0C011-666D-AF42-99E4-E0C9A38ED7B6}"/>
              </a:ext>
            </a:extLst>
          </p:cNvPr>
          <p:cNvSpPr txBox="1"/>
          <p:nvPr/>
        </p:nvSpPr>
        <p:spPr>
          <a:xfrm>
            <a:off x="133320" y="6212008"/>
            <a:ext cx="6872391" cy="830997"/>
          </a:xfrm>
          <a:prstGeom prst="rect">
            <a:avLst/>
          </a:prstGeom>
          <a:noFill/>
        </p:spPr>
        <p:txBody>
          <a:bodyPr wrap="square" rtlCol="0">
            <a:spAutoFit/>
          </a:bodyPr>
          <a:lstStyle/>
          <a:p>
            <a:r>
              <a:rPr lang="en-US" sz="1000" dirty="0">
                <a:solidFill>
                  <a:schemeClr val="tx1">
                    <a:lumMod val="50000"/>
                    <a:lumOff val="50000"/>
                  </a:schemeClr>
                </a:solidFill>
              </a:rPr>
              <a:t>Andrew Ibbetson, Ai </a:t>
            </a:r>
            <a:r>
              <a:rPr lang="en-US" sz="1000" dirty="0" err="1">
                <a:solidFill>
                  <a:schemeClr val="tx1">
                    <a:lumMod val="50000"/>
                    <a:lumOff val="50000"/>
                  </a:schemeClr>
                </a:solidFill>
              </a:rPr>
              <a:t>Milocevic</a:t>
            </a:r>
            <a:r>
              <a:rPr lang="en-US" sz="1000" dirty="0">
                <a:solidFill>
                  <a:schemeClr val="tx1">
                    <a:lumMod val="50000"/>
                    <a:lumOff val="50000"/>
                  </a:schemeClr>
                </a:solidFill>
              </a:rPr>
              <a:t>, Anna </a:t>
            </a:r>
            <a:r>
              <a:rPr lang="en-US" sz="1000" dirty="0" err="1">
                <a:solidFill>
                  <a:schemeClr val="tx1">
                    <a:lumMod val="50000"/>
                    <a:lumOff val="50000"/>
                  </a:schemeClr>
                </a:solidFill>
              </a:rPr>
              <a:t>Mavrogianni</a:t>
            </a:r>
            <a:r>
              <a:rPr lang="en-US" sz="1000" dirty="0">
                <a:solidFill>
                  <a:schemeClr val="tx1">
                    <a:lumMod val="50000"/>
                    <a:lumOff val="50000"/>
                  </a:schemeClr>
                </a:solidFill>
              </a:rPr>
              <a:t>, Eleni </a:t>
            </a:r>
            <a:r>
              <a:rPr lang="en-US" sz="1000" dirty="0" err="1">
                <a:solidFill>
                  <a:schemeClr val="tx1">
                    <a:lumMod val="50000"/>
                    <a:lumOff val="50000"/>
                  </a:schemeClr>
                </a:solidFill>
              </a:rPr>
              <a:t>Oikonomou</a:t>
            </a:r>
            <a:r>
              <a:rPr lang="en-US" sz="1000" dirty="0">
                <a:solidFill>
                  <a:schemeClr val="tx1">
                    <a:lumMod val="50000"/>
                    <a:lumOff val="50000"/>
                  </a:schemeClr>
                </a:solidFill>
              </a:rPr>
              <a:t>, </a:t>
            </a:r>
            <a:r>
              <a:rPr lang="en-US" sz="1000" dirty="0" err="1">
                <a:solidFill>
                  <a:schemeClr val="tx1">
                    <a:lumMod val="50000"/>
                    <a:lumOff val="50000"/>
                  </a:schemeClr>
                </a:solidFill>
              </a:rPr>
              <a:t>Nishesh</a:t>
            </a:r>
            <a:r>
              <a:rPr lang="en-US" sz="1000" dirty="0">
                <a:solidFill>
                  <a:schemeClr val="tx1">
                    <a:lumMod val="50000"/>
                    <a:lumOff val="50000"/>
                  </a:schemeClr>
                </a:solidFill>
              </a:rPr>
              <a:t> Jain, </a:t>
            </a:r>
            <a:r>
              <a:rPr lang="en-US" sz="1000" dirty="0" err="1">
                <a:solidFill>
                  <a:schemeClr val="tx1">
                    <a:lumMod val="50000"/>
                    <a:lumOff val="50000"/>
                  </a:schemeClr>
                </a:solidFill>
              </a:rPr>
              <a:t>Ioanna</a:t>
            </a:r>
            <a:r>
              <a:rPr lang="en-US" sz="1000" dirty="0">
                <a:solidFill>
                  <a:schemeClr val="tx1">
                    <a:lumMod val="50000"/>
                    <a:lumOff val="50000"/>
                  </a:schemeClr>
                </a:solidFill>
              </a:rPr>
              <a:t> </a:t>
            </a:r>
            <a:r>
              <a:rPr lang="en-US" sz="1000" dirty="0" err="1">
                <a:solidFill>
                  <a:schemeClr val="tx1">
                    <a:lumMod val="50000"/>
                    <a:lumOff val="50000"/>
                  </a:schemeClr>
                </a:solidFill>
              </a:rPr>
              <a:t>Tsoulou</a:t>
            </a:r>
            <a:r>
              <a:rPr lang="en-US" sz="1000" dirty="0">
                <a:solidFill>
                  <a:schemeClr val="tx1">
                    <a:lumMod val="50000"/>
                    <a:lumOff val="50000"/>
                  </a:schemeClr>
                </a:solidFill>
              </a:rPr>
              <a:t>, </a:t>
            </a:r>
            <a:r>
              <a:rPr lang="en-US" sz="1000" dirty="0" err="1">
                <a:solidFill>
                  <a:schemeClr val="tx1">
                    <a:lumMod val="50000"/>
                    <a:lumOff val="50000"/>
                  </a:schemeClr>
                </a:solidFill>
              </a:rPr>
              <a:t>Giorgos</a:t>
            </a:r>
            <a:r>
              <a:rPr lang="en-US" sz="1000" dirty="0">
                <a:solidFill>
                  <a:schemeClr val="tx1">
                    <a:lumMod val="50000"/>
                    <a:lumOff val="50000"/>
                  </a:schemeClr>
                </a:solidFill>
              </a:rPr>
              <a:t> </a:t>
            </a:r>
            <a:r>
              <a:rPr lang="en-US" sz="1000" dirty="0" err="1">
                <a:solidFill>
                  <a:schemeClr val="tx1">
                    <a:lumMod val="50000"/>
                    <a:lumOff val="50000"/>
                  </a:schemeClr>
                </a:solidFill>
              </a:rPr>
              <a:t>Petrou</a:t>
            </a:r>
            <a:r>
              <a:rPr lang="en-US" sz="1000" dirty="0">
                <a:solidFill>
                  <a:schemeClr val="tx1">
                    <a:lumMod val="50000"/>
                    <a:lumOff val="50000"/>
                  </a:schemeClr>
                </a:solidFill>
              </a:rPr>
              <a:t>, Rajat Gupta, Michael Davies, Paul Wilkinson, (2021) "Mortality benefit of building adaptations to protect care home residents against heat risks in the context of uncertainty over loss of like expectancy from heat". Climate Risk Management (in press) </a:t>
            </a:r>
          </a:p>
          <a:p>
            <a:endParaRPr lang="en-US" dirty="0"/>
          </a:p>
        </p:txBody>
      </p:sp>
    </p:spTree>
    <p:extLst>
      <p:ext uri="{BB962C8B-B14F-4D97-AF65-F5344CB8AC3E}">
        <p14:creationId xmlns:p14="http://schemas.microsoft.com/office/powerpoint/2010/main" val="130654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Issue</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21</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2" name="Rectangle 1">
            <a:extLst>
              <a:ext uri="{FF2B5EF4-FFF2-40B4-BE49-F238E27FC236}">
                <a16:creationId xmlns:a16="http://schemas.microsoft.com/office/drawing/2014/main" id="{82A1A818-D43A-D44F-8F61-6A8E8D23C276}"/>
              </a:ext>
            </a:extLst>
          </p:cNvPr>
          <p:cNvSpPr/>
          <p:nvPr/>
        </p:nvSpPr>
        <p:spPr>
          <a:xfrm>
            <a:off x="295313" y="2126334"/>
            <a:ext cx="7658865" cy="3046988"/>
          </a:xfrm>
          <a:prstGeom prst="rect">
            <a:avLst/>
          </a:prstGeom>
        </p:spPr>
        <p:txBody>
          <a:bodyPr wrap="square">
            <a:spAutoFit/>
          </a:bodyPr>
          <a:lstStyle/>
          <a:p>
            <a:pPr marL="342900" lvl="0" indent="-342900" defTabSz="914400" eaLnBrk="0" fontAlgn="base" hangingPunct="0">
              <a:spcBef>
                <a:spcPct val="0"/>
              </a:spcBef>
              <a:spcAft>
                <a:spcPts val="1200"/>
              </a:spcAft>
              <a:buFont typeface="Arial" panose="020B0604020202020204" pitchFamily="34" charset="0"/>
              <a:buChar char="•"/>
            </a:pPr>
            <a:r>
              <a:rPr lang="en-GB" altLang="en-US" dirty="0"/>
              <a:t>Age and frailty are key determinants of heat-related mortality and morbidity</a:t>
            </a:r>
          </a:p>
          <a:p>
            <a:pPr marL="342900" lvl="0" indent="-342900" defTabSz="914400" eaLnBrk="0" fontAlgn="base" hangingPunct="0">
              <a:spcBef>
                <a:spcPct val="0"/>
              </a:spcBef>
              <a:spcAft>
                <a:spcPts val="1200"/>
              </a:spcAft>
              <a:buFont typeface="Arial" panose="020B0604020202020204" pitchFamily="34" charset="0"/>
              <a:buChar char="•"/>
            </a:pPr>
            <a:r>
              <a:rPr lang="en-GB" altLang="en-US" dirty="0"/>
              <a:t>Direct epidemiological evidence that the elderly residents of care homes are especially vulnerable during heat</a:t>
            </a:r>
          </a:p>
          <a:p>
            <a:pPr marL="342900" indent="-342900">
              <a:spcAft>
                <a:spcPts val="1200"/>
              </a:spcAft>
              <a:buFont typeface="Arial" panose="020B0604020202020204" pitchFamily="34" charset="0"/>
              <a:buChar char="•"/>
            </a:pPr>
            <a:r>
              <a:rPr lang="en-GB" dirty="0"/>
              <a:t>However, the life expectancy of elderly care home residents is comparatively short and there are uncertainties about the degree of ‘harvesting’ in heat death</a:t>
            </a:r>
          </a:p>
          <a:p>
            <a:pPr marL="342900" indent="-342900">
              <a:spcAft>
                <a:spcPts val="1200"/>
              </a:spcAft>
              <a:buFont typeface="Arial" panose="020B0604020202020204" pitchFamily="34" charset="0"/>
              <a:buChar char="•"/>
            </a:pPr>
            <a:r>
              <a:rPr lang="en-GB" dirty="0"/>
              <a:t>We examined possible implications of these uncertainties for health-related cost-benefit assessment of building adaptations to heat in care homes</a:t>
            </a:r>
          </a:p>
        </p:txBody>
      </p:sp>
    </p:spTree>
    <p:extLst>
      <p:ext uri="{BB962C8B-B14F-4D97-AF65-F5344CB8AC3E}">
        <p14:creationId xmlns:p14="http://schemas.microsoft.com/office/powerpoint/2010/main" val="1781817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Methods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22</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2" name="Rectangle 1">
            <a:extLst>
              <a:ext uri="{FF2B5EF4-FFF2-40B4-BE49-F238E27FC236}">
                <a16:creationId xmlns:a16="http://schemas.microsoft.com/office/drawing/2014/main" id="{73AB5AE2-3F3C-BC4D-B187-0B4744A4E503}"/>
              </a:ext>
            </a:extLst>
          </p:cNvPr>
          <p:cNvSpPr/>
          <p:nvPr/>
        </p:nvSpPr>
        <p:spPr>
          <a:xfrm>
            <a:off x="262877" y="1967061"/>
            <a:ext cx="8233272" cy="1661993"/>
          </a:xfrm>
          <a:prstGeom prst="rect">
            <a:avLst/>
          </a:prstGeom>
        </p:spPr>
        <p:txBody>
          <a:bodyPr wrap="square">
            <a:spAutoFit/>
          </a:bodyPr>
          <a:lstStyle/>
          <a:p>
            <a:pPr marL="285750" lvl="0" indent="-285750">
              <a:spcAft>
                <a:spcPts val="1200"/>
              </a:spcAft>
              <a:buFont typeface="Arial" panose="020B0604020202020204" pitchFamily="34" charset="0"/>
              <a:buChar char="•"/>
            </a:pPr>
            <a:r>
              <a:rPr lang="en-GB" altLang="en-US" dirty="0"/>
              <a:t>Three methods of estimating mortality risk and life expectancy:</a:t>
            </a:r>
          </a:p>
          <a:p>
            <a:pPr marL="742950" lvl="1" indent="-285750">
              <a:spcAft>
                <a:spcPts val="1200"/>
              </a:spcAft>
              <a:buFont typeface="Arial" panose="020B0604020202020204" pitchFamily="34" charset="0"/>
              <a:buChar char="•"/>
            </a:pPr>
            <a:r>
              <a:rPr lang="en-GB" altLang="en-US" dirty="0"/>
              <a:t>Standard lifetable</a:t>
            </a:r>
          </a:p>
          <a:p>
            <a:pPr marL="742950" lvl="1" indent="-285750">
              <a:spcAft>
                <a:spcPts val="1200"/>
              </a:spcAft>
              <a:buFont typeface="Arial" panose="020B0604020202020204" pitchFamily="34" charset="0"/>
              <a:buChar char="•"/>
            </a:pPr>
            <a:r>
              <a:rPr lang="en-US" altLang="en-US" dirty="0"/>
              <a:t>Life table scaled to fit care home survival</a:t>
            </a:r>
          </a:p>
          <a:p>
            <a:pPr marL="742950" lvl="1" indent="-285750">
              <a:spcAft>
                <a:spcPts val="1200"/>
              </a:spcAft>
              <a:buFont typeface="Arial" panose="020B0604020202020204" pitchFamily="34" charset="0"/>
              <a:buChar char="•"/>
            </a:pPr>
            <a:r>
              <a:rPr lang="en-US" altLang="en-US" dirty="0"/>
              <a:t>6 months life expectancy applied to assumed vulnerable population</a:t>
            </a:r>
          </a:p>
        </p:txBody>
      </p:sp>
    </p:spTree>
    <p:extLst>
      <p:ext uri="{BB962C8B-B14F-4D97-AF65-F5344CB8AC3E}">
        <p14:creationId xmlns:p14="http://schemas.microsoft.com/office/powerpoint/2010/main" val="3520365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DRAFT results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23</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graphicFrame>
        <p:nvGraphicFramePr>
          <p:cNvPr id="3" name="Table 2">
            <a:extLst>
              <a:ext uri="{FF2B5EF4-FFF2-40B4-BE49-F238E27FC236}">
                <a16:creationId xmlns:a16="http://schemas.microsoft.com/office/drawing/2014/main" id="{E8719523-6AE2-6F46-9218-BE57BCA212FC}"/>
              </a:ext>
            </a:extLst>
          </p:cNvPr>
          <p:cNvGraphicFramePr>
            <a:graphicFrameLocks noGrp="1"/>
          </p:cNvGraphicFramePr>
          <p:nvPr>
            <p:extLst>
              <p:ext uri="{D42A27DB-BD31-4B8C-83A1-F6EECF244321}">
                <p14:modId xmlns:p14="http://schemas.microsoft.com/office/powerpoint/2010/main" val="2984691797"/>
              </p:ext>
            </p:extLst>
          </p:nvPr>
        </p:nvGraphicFramePr>
        <p:xfrm>
          <a:off x="332324" y="1785498"/>
          <a:ext cx="10993014" cy="4184642"/>
        </p:xfrm>
        <a:graphic>
          <a:graphicData uri="http://schemas.openxmlformats.org/drawingml/2006/table">
            <a:tbl>
              <a:tblPr firstRow="1" firstCol="1" bandRow="1">
                <a:tableStyleId>{5C22544A-7EE6-4342-B048-85BDC9FD1C3A}</a:tableStyleId>
              </a:tblPr>
              <a:tblGrid>
                <a:gridCol w="2502367">
                  <a:extLst>
                    <a:ext uri="{9D8B030D-6E8A-4147-A177-3AD203B41FA5}">
                      <a16:colId xmlns:a16="http://schemas.microsoft.com/office/drawing/2014/main" val="1823217381"/>
                    </a:ext>
                  </a:extLst>
                </a:gridCol>
                <a:gridCol w="2502367">
                  <a:extLst>
                    <a:ext uri="{9D8B030D-6E8A-4147-A177-3AD203B41FA5}">
                      <a16:colId xmlns:a16="http://schemas.microsoft.com/office/drawing/2014/main" val="4070477005"/>
                    </a:ext>
                  </a:extLst>
                </a:gridCol>
                <a:gridCol w="1024025">
                  <a:extLst>
                    <a:ext uri="{9D8B030D-6E8A-4147-A177-3AD203B41FA5}">
                      <a16:colId xmlns:a16="http://schemas.microsoft.com/office/drawing/2014/main" val="1957715268"/>
                    </a:ext>
                  </a:extLst>
                </a:gridCol>
                <a:gridCol w="1024025">
                  <a:extLst>
                    <a:ext uri="{9D8B030D-6E8A-4147-A177-3AD203B41FA5}">
                      <a16:colId xmlns:a16="http://schemas.microsoft.com/office/drawing/2014/main" val="3582498726"/>
                    </a:ext>
                  </a:extLst>
                </a:gridCol>
                <a:gridCol w="856677">
                  <a:extLst>
                    <a:ext uri="{9D8B030D-6E8A-4147-A177-3AD203B41FA5}">
                      <a16:colId xmlns:a16="http://schemas.microsoft.com/office/drawing/2014/main" val="3462758904"/>
                    </a:ext>
                  </a:extLst>
                </a:gridCol>
                <a:gridCol w="856677">
                  <a:extLst>
                    <a:ext uri="{9D8B030D-6E8A-4147-A177-3AD203B41FA5}">
                      <a16:colId xmlns:a16="http://schemas.microsoft.com/office/drawing/2014/main" val="1931061717"/>
                    </a:ext>
                  </a:extLst>
                </a:gridCol>
                <a:gridCol w="1113438">
                  <a:extLst>
                    <a:ext uri="{9D8B030D-6E8A-4147-A177-3AD203B41FA5}">
                      <a16:colId xmlns:a16="http://schemas.microsoft.com/office/drawing/2014/main" val="3197572483"/>
                    </a:ext>
                  </a:extLst>
                </a:gridCol>
                <a:gridCol w="1113438">
                  <a:extLst>
                    <a:ext uri="{9D8B030D-6E8A-4147-A177-3AD203B41FA5}">
                      <a16:colId xmlns:a16="http://schemas.microsoft.com/office/drawing/2014/main" val="3162538329"/>
                    </a:ext>
                  </a:extLst>
                </a:gridCol>
              </a:tblGrid>
              <a:tr h="428458">
                <a:tc gridSpan="8">
                  <a:txBody>
                    <a:bodyPr/>
                    <a:lstStyle/>
                    <a:p>
                      <a:pPr>
                        <a:spcBef>
                          <a:spcPts val="600"/>
                        </a:spcBef>
                        <a:spcAft>
                          <a:spcPts val="1200"/>
                        </a:spcAft>
                      </a:pPr>
                      <a:r>
                        <a:rPr lang="en-GB" sz="1400" dirty="0">
                          <a:effectLst/>
                        </a:rPr>
                        <a:t> Impact of intervention (shading) on mortality and life years lost to heat for a care home of 50 residents: results for one year using DSY1 (‘hot year’) and TRY (‘average year’) weather files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0092190"/>
                  </a:ext>
                </a:extLst>
              </a:tr>
              <a:tr h="283408">
                <a:tc rowSpan="2">
                  <a:txBody>
                    <a:bodyPr/>
                    <a:lstStyle/>
                    <a:p>
                      <a:pPr>
                        <a:spcAft>
                          <a:spcPts val="600"/>
                        </a:spcAft>
                      </a:pPr>
                      <a:r>
                        <a:rPr lang="en-GB" sz="1400">
                          <a:effectLst/>
                        </a:rPr>
                        <a:t>Weather file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rowSpan="2">
                  <a:txBody>
                    <a:bodyPr/>
                    <a:lstStyle/>
                    <a:p>
                      <a:pPr>
                        <a:spcAft>
                          <a:spcPts val="600"/>
                        </a:spcAft>
                      </a:pPr>
                      <a:r>
                        <a:rPr lang="en-GB" sz="1400">
                          <a:effectLst/>
                        </a:rPr>
                        <a:t>Assumption for mortality and life expectancy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rowSpan="2">
                  <a:txBody>
                    <a:bodyPr/>
                    <a:lstStyle/>
                    <a:p>
                      <a:pPr algn="ctr">
                        <a:spcAft>
                          <a:spcPts val="600"/>
                        </a:spcAft>
                      </a:pPr>
                      <a:r>
                        <a:rPr lang="en-GB" sz="1400">
                          <a:effectLst/>
                        </a:rPr>
                        <a:t>Intervention change in indoor daily mean temp. (°C)</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rowSpan="2">
                  <a:txBody>
                    <a:bodyPr/>
                    <a:lstStyle/>
                    <a:p>
                      <a:pPr algn="ctr">
                        <a:spcAft>
                          <a:spcPts val="600"/>
                        </a:spcAft>
                      </a:pPr>
                      <a:r>
                        <a:rPr lang="en-GB" sz="1400">
                          <a:effectLst/>
                        </a:rPr>
                        <a:t>Heat deaths averted by intervention</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gridSpan="3">
                  <a:txBody>
                    <a:bodyPr/>
                    <a:lstStyle/>
                    <a:p>
                      <a:pPr algn="ctr">
                        <a:spcAft>
                          <a:spcPts val="600"/>
                        </a:spcAft>
                      </a:pPr>
                      <a:r>
                        <a:rPr lang="en-GB" sz="1400">
                          <a:effectLst/>
                        </a:rPr>
                        <a:t>Life years lost to heat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hMerge="1">
                  <a:txBody>
                    <a:bodyPr/>
                    <a:lstStyle/>
                    <a:p>
                      <a:endParaRPr lang="en-US"/>
                    </a:p>
                  </a:txBody>
                  <a:tcPr/>
                </a:tc>
                <a:tc hMerge="1">
                  <a:txBody>
                    <a:bodyPr/>
                    <a:lstStyle/>
                    <a:p>
                      <a:endParaRPr lang="en-US"/>
                    </a:p>
                  </a:txBody>
                  <a:tcPr/>
                </a:tc>
                <a:tc rowSpan="2">
                  <a:txBody>
                    <a:bodyPr/>
                    <a:lstStyle/>
                    <a:p>
                      <a:pPr algn="ctr">
                        <a:spcAft>
                          <a:spcPts val="600"/>
                        </a:spcAft>
                      </a:pPr>
                      <a:r>
                        <a:rPr lang="en-GB" sz="1400">
                          <a:effectLst/>
                        </a:rPr>
                        <a:t>Monetized value of lost life years averted by intervention*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extLst>
                  <a:ext uri="{0D108BD9-81ED-4DB2-BD59-A6C34878D82A}">
                    <a16:rowId xmlns:a16="http://schemas.microsoft.com/office/drawing/2014/main" val="2785689511"/>
                  </a:ext>
                </a:extLst>
              </a:tr>
              <a:tr h="96179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Aft>
                          <a:spcPts val="600"/>
                        </a:spcAft>
                      </a:pPr>
                      <a:r>
                        <a:rPr lang="en-GB" sz="1100">
                          <a:effectLst/>
                        </a:rPr>
                        <a:t>Before intervention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100">
                          <a:effectLst/>
                        </a:rPr>
                        <a:t>After intervention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100" dirty="0">
                          <a:effectLst/>
                        </a:rPr>
                        <a:t>Difference (averted life years)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vMerge="1">
                  <a:txBody>
                    <a:bodyPr/>
                    <a:lstStyle/>
                    <a:p>
                      <a:endParaRPr lang="en-US"/>
                    </a:p>
                  </a:txBody>
                  <a:tcPr/>
                </a:tc>
                <a:extLst>
                  <a:ext uri="{0D108BD9-81ED-4DB2-BD59-A6C34878D82A}">
                    <a16:rowId xmlns:a16="http://schemas.microsoft.com/office/drawing/2014/main" val="2687361444"/>
                  </a:ext>
                </a:extLst>
              </a:tr>
              <a:tr h="277457">
                <a:tc rowSpan="3">
                  <a:txBody>
                    <a:bodyPr/>
                    <a:lstStyle/>
                    <a:p>
                      <a:pPr>
                        <a:spcAft>
                          <a:spcPts val="600"/>
                        </a:spcAft>
                      </a:pPr>
                      <a:r>
                        <a:rPr lang="en-GB" sz="1400">
                          <a:effectLst/>
                        </a:rPr>
                        <a:t>DSY1</a:t>
                      </a:r>
                    </a:p>
                    <a:p>
                      <a:pPr>
                        <a:spcAft>
                          <a:spcPts val="600"/>
                        </a:spcAft>
                      </a:pPr>
                      <a:r>
                        <a:rPr lang="en-GB" sz="1400">
                          <a:effectLst/>
                        </a:rPr>
                        <a:t>(‘hot year’)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spcAft>
                          <a:spcPts val="600"/>
                        </a:spcAft>
                      </a:pPr>
                      <a:r>
                        <a:rPr lang="en-GB" sz="1400" kern="1200">
                          <a:effectLst/>
                        </a:rPr>
                        <a:t>E&amp;W life table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rowSpan="3">
                  <a:txBody>
                    <a:bodyPr/>
                    <a:lstStyle/>
                    <a:p>
                      <a:pPr algn="ctr">
                        <a:spcAft>
                          <a:spcPts val="600"/>
                        </a:spcAft>
                      </a:pPr>
                      <a:r>
                        <a:rPr lang="en-GB" sz="1400" kern="1200">
                          <a:effectLst/>
                        </a:rPr>
                        <a:t>-0.90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0.07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kern="1200">
                          <a:effectLst/>
                        </a:rPr>
                        <a:t>0.99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0.70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0.29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8 800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extLst>
                  <a:ext uri="{0D108BD9-81ED-4DB2-BD59-A6C34878D82A}">
                    <a16:rowId xmlns:a16="http://schemas.microsoft.com/office/drawing/2014/main" val="500546862"/>
                  </a:ext>
                </a:extLst>
              </a:tr>
              <a:tr h="415069">
                <a:tc vMerge="1">
                  <a:txBody>
                    <a:bodyPr/>
                    <a:lstStyle/>
                    <a:p>
                      <a:endParaRPr lang="en-US"/>
                    </a:p>
                  </a:txBody>
                  <a:tcPr/>
                </a:tc>
                <a:tc>
                  <a:txBody>
                    <a:bodyPr/>
                    <a:lstStyle/>
                    <a:p>
                      <a:pPr>
                        <a:spcAft>
                          <a:spcPts val="600"/>
                        </a:spcAft>
                      </a:pPr>
                      <a:r>
                        <a:rPr lang="en-GB" sz="1400" kern="1200">
                          <a:effectLst/>
                        </a:rPr>
                        <a:t>E&amp;W life table scaled to care home survival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vMerge="1">
                  <a:txBody>
                    <a:bodyPr/>
                    <a:lstStyle/>
                    <a:p>
                      <a:endParaRPr lang="en-US"/>
                    </a:p>
                  </a:txBody>
                  <a:tcPr/>
                </a:tc>
                <a:tc>
                  <a:txBody>
                    <a:bodyPr/>
                    <a:lstStyle/>
                    <a:p>
                      <a:pPr algn="ctr">
                        <a:spcAft>
                          <a:spcPts val="600"/>
                        </a:spcAft>
                      </a:pPr>
                      <a:r>
                        <a:rPr lang="en-GB" sz="1400">
                          <a:effectLst/>
                        </a:rPr>
                        <a:t>0.47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kern="1200">
                          <a:effectLst/>
                        </a:rPr>
                        <a:t>2.58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1.82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0.76</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22 700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extLst>
                  <a:ext uri="{0D108BD9-81ED-4DB2-BD59-A6C34878D82A}">
                    <a16:rowId xmlns:a16="http://schemas.microsoft.com/office/drawing/2014/main" val="951707198"/>
                  </a:ext>
                </a:extLst>
              </a:tr>
              <a:tr h="415069">
                <a:tc vMerge="1">
                  <a:txBody>
                    <a:bodyPr/>
                    <a:lstStyle/>
                    <a:p>
                      <a:endParaRPr lang="en-US"/>
                    </a:p>
                  </a:txBody>
                  <a:tcPr/>
                </a:tc>
                <a:tc>
                  <a:txBody>
                    <a:bodyPr/>
                    <a:lstStyle/>
                    <a:p>
                      <a:pPr>
                        <a:spcAft>
                          <a:spcPts val="600"/>
                        </a:spcAft>
                      </a:pPr>
                      <a:r>
                        <a:rPr lang="en-GB" sz="1400" kern="1200">
                          <a:effectLst/>
                        </a:rPr>
                        <a:t>6 months life expectancy for heat deaths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vMerge="1">
                  <a:txBody>
                    <a:bodyPr/>
                    <a:lstStyle/>
                    <a:p>
                      <a:endParaRPr lang="en-US"/>
                    </a:p>
                  </a:txBody>
                  <a:tcPr/>
                </a:tc>
                <a:tc>
                  <a:txBody>
                    <a:bodyPr/>
                    <a:lstStyle/>
                    <a:p>
                      <a:pPr algn="ctr">
                        <a:spcAft>
                          <a:spcPts val="600"/>
                        </a:spcAft>
                      </a:pPr>
                      <a:r>
                        <a:rPr lang="en-GB" sz="1400">
                          <a:effectLst/>
                        </a:rPr>
                        <a:t>0.28</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kern="1200">
                          <a:effectLst/>
                        </a:rPr>
                        <a:t>0.49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0.35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0.14</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4 200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extLst>
                  <a:ext uri="{0D108BD9-81ED-4DB2-BD59-A6C34878D82A}">
                    <a16:rowId xmlns:a16="http://schemas.microsoft.com/office/drawing/2014/main" val="488663489"/>
                  </a:ext>
                </a:extLst>
              </a:tr>
              <a:tr h="277457">
                <a:tc rowSpan="3">
                  <a:txBody>
                    <a:bodyPr/>
                    <a:lstStyle/>
                    <a:p>
                      <a:pPr>
                        <a:spcAft>
                          <a:spcPts val="600"/>
                        </a:spcAft>
                      </a:pPr>
                      <a:r>
                        <a:rPr lang="en-GB" sz="1400">
                          <a:effectLst/>
                        </a:rPr>
                        <a:t>TRY</a:t>
                      </a:r>
                    </a:p>
                    <a:p>
                      <a:pPr>
                        <a:spcAft>
                          <a:spcPts val="600"/>
                        </a:spcAft>
                      </a:pPr>
                      <a:r>
                        <a:rPr lang="en-GB" sz="1400">
                          <a:effectLst/>
                        </a:rPr>
                        <a:t>(‘average year’)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spcAft>
                          <a:spcPts val="600"/>
                        </a:spcAft>
                      </a:pPr>
                      <a:r>
                        <a:rPr lang="en-GB" sz="1400" kern="1200">
                          <a:effectLst/>
                        </a:rPr>
                        <a:t>E&amp;W life table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rowSpan="3">
                  <a:txBody>
                    <a:bodyPr/>
                    <a:lstStyle/>
                    <a:p>
                      <a:pPr algn="ctr">
                        <a:spcAft>
                          <a:spcPts val="600"/>
                        </a:spcAft>
                      </a:pPr>
                      <a:r>
                        <a:rPr lang="en-GB" sz="1400">
                          <a:effectLst/>
                        </a:rPr>
                        <a:t>-0.60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0.05</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0.62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0.42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0.20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5 900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extLst>
                  <a:ext uri="{0D108BD9-81ED-4DB2-BD59-A6C34878D82A}">
                    <a16:rowId xmlns:a16="http://schemas.microsoft.com/office/drawing/2014/main" val="2064842825"/>
                  </a:ext>
                </a:extLst>
              </a:tr>
              <a:tr h="415069">
                <a:tc vMerge="1">
                  <a:txBody>
                    <a:bodyPr/>
                    <a:lstStyle/>
                    <a:p>
                      <a:endParaRPr lang="en-US"/>
                    </a:p>
                  </a:txBody>
                  <a:tcPr/>
                </a:tc>
                <a:tc>
                  <a:txBody>
                    <a:bodyPr/>
                    <a:lstStyle/>
                    <a:p>
                      <a:pPr>
                        <a:spcAft>
                          <a:spcPts val="600"/>
                        </a:spcAft>
                      </a:pPr>
                      <a:r>
                        <a:rPr lang="en-GB" sz="1400" kern="1200">
                          <a:effectLst/>
                        </a:rPr>
                        <a:t>E&amp;W life table scaled to care home survival</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vMerge="1">
                  <a:txBody>
                    <a:bodyPr/>
                    <a:lstStyle/>
                    <a:p>
                      <a:endParaRPr lang="en-US"/>
                    </a:p>
                  </a:txBody>
                  <a:tcPr/>
                </a:tc>
                <a:tc>
                  <a:txBody>
                    <a:bodyPr/>
                    <a:lstStyle/>
                    <a:p>
                      <a:pPr algn="ctr">
                        <a:spcAft>
                          <a:spcPts val="600"/>
                        </a:spcAft>
                      </a:pPr>
                      <a:r>
                        <a:rPr lang="en-GB" sz="1400">
                          <a:effectLst/>
                        </a:rPr>
                        <a:t>0.31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1.61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1.10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0.51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15 300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extLst>
                  <a:ext uri="{0D108BD9-81ED-4DB2-BD59-A6C34878D82A}">
                    <a16:rowId xmlns:a16="http://schemas.microsoft.com/office/drawing/2014/main" val="3720902843"/>
                  </a:ext>
                </a:extLst>
              </a:tr>
              <a:tr h="415069">
                <a:tc vMerge="1">
                  <a:txBody>
                    <a:bodyPr/>
                    <a:lstStyle/>
                    <a:p>
                      <a:endParaRPr lang="en-US"/>
                    </a:p>
                  </a:txBody>
                  <a:tcPr/>
                </a:tc>
                <a:tc>
                  <a:txBody>
                    <a:bodyPr/>
                    <a:lstStyle/>
                    <a:p>
                      <a:pPr>
                        <a:spcAft>
                          <a:spcPts val="600"/>
                        </a:spcAft>
                      </a:pPr>
                      <a:r>
                        <a:rPr lang="en-GB" sz="1400" kern="1200">
                          <a:effectLst/>
                        </a:rPr>
                        <a:t>6 months life expectancy for heat deaths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vMerge="1">
                  <a:txBody>
                    <a:bodyPr/>
                    <a:lstStyle/>
                    <a:p>
                      <a:endParaRPr lang="en-US"/>
                    </a:p>
                  </a:txBody>
                  <a:tcPr/>
                </a:tc>
                <a:tc>
                  <a:txBody>
                    <a:bodyPr/>
                    <a:lstStyle/>
                    <a:p>
                      <a:pPr algn="ctr">
                        <a:spcAft>
                          <a:spcPts val="600"/>
                        </a:spcAft>
                      </a:pPr>
                      <a:r>
                        <a:rPr lang="en-GB" sz="1400">
                          <a:effectLst/>
                        </a:rPr>
                        <a:t>0.19</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0.31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0.21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a:effectLst/>
                        </a:rPr>
                        <a:t>0.10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tc>
                  <a:txBody>
                    <a:bodyPr/>
                    <a:lstStyle/>
                    <a:p>
                      <a:pPr algn="ctr">
                        <a:spcAft>
                          <a:spcPts val="600"/>
                        </a:spcAft>
                      </a:pPr>
                      <a:r>
                        <a:rPr lang="en-GB" sz="1400" dirty="0">
                          <a:effectLst/>
                        </a:rPr>
                        <a:t>2 900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nchor="ctr"/>
                </a:tc>
                <a:extLst>
                  <a:ext uri="{0D108BD9-81ED-4DB2-BD59-A6C34878D82A}">
                    <a16:rowId xmlns:a16="http://schemas.microsoft.com/office/drawing/2014/main" val="2715745400"/>
                  </a:ext>
                </a:extLst>
              </a:tr>
              <a:tr h="214230">
                <a:tc gridSpan="8">
                  <a:txBody>
                    <a:bodyPr/>
                    <a:lstStyle/>
                    <a:p>
                      <a:pPr>
                        <a:spcBef>
                          <a:spcPts val="600"/>
                        </a:spcBef>
                        <a:spcAft>
                          <a:spcPts val="1200"/>
                        </a:spcAft>
                      </a:pPr>
                      <a:r>
                        <a:rPr lang="en-GB" sz="900" dirty="0">
                          <a:effectLst/>
                        </a:rPr>
                        <a:t>* -- based on an assumed valuation of £30 000 per quality-adjusted life year (QALY)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094" marR="5309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05171051"/>
                  </a:ext>
                </a:extLst>
              </a:tr>
            </a:tbl>
          </a:graphicData>
        </a:graphic>
      </p:graphicFrame>
      <p:sp>
        <p:nvSpPr>
          <p:cNvPr id="4" name="TextBox 3">
            <a:extLst>
              <a:ext uri="{FF2B5EF4-FFF2-40B4-BE49-F238E27FC236}">
                <a16:creationId xmlns:a16="http://schemas.microsoft.com/office/drawing/2014/main" id="{70E24F1A-8B18-064B-B22D-A1EA2493770A}"/>
              </a:ext>
            </a:extLst>
          </p:cNvPr>
          <p:cNvSpPr txBox="1"/>
          <p:nvPr/>
        </p:nvSpPr>
        <p:spPr>
          <a:xfrm rot="18331239">
            <a:off x="3835127" y="2568304"/>
            <a:ext cx="5088241" cy="1569660"/>
          </a:xfrm>
          <a:prstGeom prst="rect">
            <a:avLst/>
          </a:prstGeom>
          <a:noFill/>
        </p:spPr>
        <p:txBody>
          <a:bodyPr wrap="square" rtlCol="0">
            <a:spAutoFit/>
          </a:bodyPr>
          <a:lstStyle/>
          <a:p>
            <a:r>
              <a:rPr lang="en-US" sz="9600" dirty="0">
                <a:solidFill>
                  <a:schemeClr val="tx1">
                    <a:alpha val="22000"/>
                  </a:schemeClr>
                </a:solidFill>
              </a:rPr>
              <a:t>DRAFT</a:t>
            </a:r>
          </a:p>
        </p:txBody>
      </p:sp>
    </p:spTree>
    <p:extLst>
      <p:ext uri="{BB962C8B-B14F-4D97-AF65-F5344CB8AC3E}">
        <p14:creationId xmlns:p14="http://schemas.microsoft.com/office/powerpoint/2010/main" val="316399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Conclusions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24</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3" name="Rectangle 2">
            <a:extLst>
              <a:ext uri="{FF2B5EF4-FFF2-40B4-BE49-F238E27FC236}">
                <a16:creationId xmlns:a16="http://schemas.microsoft.com/office/drawing/2014/main" id="{E1A572F9-31B8-514E-9355-FFC08E5D140F}"/>
              </a:ext>
            </a:extLst>
          </p:cNvPr>
          <p:cNvSpPr/>
          <p:nvPr/>
        </p:nvSpPr>
        <p:spPr>
          <a:xfrm>
            <a:off x="359883" y="2017468"/>
            <a:ext cx="8136265" cy="2616101"/>
          </a:xfrm>
          <a:prstGeom prst="rect">
            <a:avLst/>
          </a:prstGeom>
        </p:spPr>
        <p:txBody>
          <a:bodyPr wrap="square">
            <a:spAutoFit/>
          </a:bodyPr>
          <a:lstStyle/>
          <a:p>
            <a:pPr marL="342900" lvl="0" indent="-342900">
              <a:spcAft>
                <a:spcPts val="1200"/>
              </a:spcAft>
              <a:buFont typeface="Arial" panose="020B0604020202020204" pitchFamily="34" charset="0"/>
              <a:buChar char="•"/>
            </a:pPr>
            <a:r>
              <a:rPr lang="en-GB" altLang="en-US" dirty="0"/>
              <a:t>Our results suggest that various physical adaptations have the potential at least to be cost-effective and should be considered as an important complement to operational responses. </a:t>
            </a:r>
          </a:p>
          <a:p>
            <a:pPr marL="342900" lvl="0" indent="-342900">
              <a:spcAft>
                <a:spcPts val="1200"/>
              </a:spcAft>
              <a:buFont typeface="Arial" panose="020B0604020202020204" pitchFamily="34" charset="0"/>
              <a:buChar char="•"/>
            </a:pPr>
            <a:r>
              <a:rPr lang="en-GB" altLang="en-US" dirty="0"/>
              <a:t>Our results also provide evidence that can be used to improve assumptions about the value of the gain in life years in assessing the cost-benefit of specific adaptation measures. </a:t>
            </a:r>
          </a:p>
          <a:p>
            <a:pPr marL="342900" lvl="0" indent="-342900">
              <a:spcAft>
                <a:spcPts val="1200"/>
              </a:spcAft>
              <a:buFont typeface="Arial" panose="020B0604020202020204" pitchFamily="34" charset="0"/>
              <a:buChar char="•"/>
            </a:pPr>
            <a:r>
              <a:rPr lang="en-GB" altLang="en-US" dirty="0"/>
              <a:t>We hope this knowledge will help to improve evidence for decision-makers and lead to an improved programme of heat adaptations in the care setting. </a:t>
            </a:r>
            <a:endParaRPr lang="en-US" altLang="en-US" dirty="0"/>
          </a:p>
        </p:txBody>
      </p:sp>
    </p:spTree>
    <p:extLst>
      <p:ext uri="{BB962C8B-B14F-4D97-AF65-F5344CB8AC3E}">
        <p14:creationId xmlns:p14="http://schemas.microsoft.com/office/powerpoint/2010/main" val="1543687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Resources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25</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pic>
        <p:nvPicPr>
          <p:cNvPr id="11" name="Picture 10">
            <a:extLst>
              <a:ext uri="{FF2B5EF4-FFF2-40B4-BE49-F238E27FC236}">
                <a16:creationId xmlns:a16="http://schemas.microsoft.com/office/drawing/2014/main" id="{06361F00-F8F1-6341-A8D8-8C15663F510A}"/>
              </a:ext>
            </a:extLst>
          </p:cNvPr>
          <p:cNvPicPr>
            <a:picLocks noChangeAspect="1"/>
          </p:cNvPicPr>
          <p:nvPr/>
        </p:nvPicPr>
        <p:blipFill>
          <a:blip r:embed="rId8"/>
          <a:stretch>
            <a:fillRect/>
          </a:stretch>
        </p:blipFill>
        <p:spPr>
          <a:xfrm>
            <a:off x="1014967" y="2436081"/>
            <a:ext cx="3867356" cy="1838624"/>
          </a:xfrm>
          <a:prstGeom prst="rect">
            <a:avLst/>
          </a:prstGeom>
        </p:spPr>
      </p:pic>
      <p:sp>
        <p:nvSpPr>
          <p:cNvPr id="13" name="Rectangle 6">
            <a:extLst>
              <a:ext uri="{FF2B5EF4-FFF2-40B4-BE49-F238E27FC236}">
                <a16:creationId xmlns:a16="http://schemas.microsoft.com/office/drawing/2014/main" id="{083B7D4B-FBE6-D041-9A22-10A6D1B4BE07}"/>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25</a:t>
            </a:fld>
            <a:endParaRPr lang="en-US" dirty="0"/>
          </a:p>
        </p:txBody>
      </p:sp>
      <p:sp>
        <p:nvSpPr>
          <p:cNvPr id="19" name="Text Placeholder 10">
            <a:extLst>
              <a:ext uri="{FF2B5EF4-FFF2-40B4-BE49-F238E27FC236}">
                <a16:creationId xmlns:a16="http://schemas.microsoft.com/office/drawing/2014/main" id="{57D51119-69B1-6F4F-B3C5-323F9552EB7D}"/>
              </a:ext>
            </a:extLst>
          </p:cNvPr>
          <p:cNvSpPr txBox="1">
            <a:spLocks/>
          </p:cNvSpPr>
          <p:nvPr/>
        </p:nvSpPr>
        <p:spPr>
          <a:xfrm>
            <a:off x="941846" y="4495423"/>
            <a:ext cx="2546996" cy="610967"/>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r>
              <a:rPr lang="en-GB" b="1" u="sng" dirty="0" err="1">
                <a:solidFill>
                  <a:srgbClr val="65872A"/>
                </a:solidFill>
                <a:latin typeface="Avenir Black" panose="02000503020000020003" pitchFamily="2" charset="0"/>
              </a:rPr>
              <a:t>climacare.org</a:t>
            </a:r>
            <a:endParaRPr lang="en-GB" b="1" u="sng" dirty="0">
              <a:solidFill>
                <a:srgbClr val="65872A"/>
              </a:solidFill>
              <a:latin typeface="Avenir Black" panose="02000503020000020003" pitchFamily="2" charset="0"/>
            </a:endParaRPr>
          </a:p>
        </p:txBody>
      </p:sp>
      <p:pic>
        <p:nvPicPr>
          <p:cNvPr id="20" name="Picture 19">
            <a:extLst>
              <a:ext uri="{FF2B5EF4-FFF2-40B4-BE49-F238E27FC236}">
                <a16:creationId xmlns:a16="http://schemas.microsoft.com/office/drawing/2014/main" id="{14D6D9E4-0423-CA4A-95A0-943C894A5B1C}"/>
              </a:ext>
            </a:extLst>
          </p:cNvPr>
          <p:cNvPicPr>
            <a:picLocks noChangeAspect="1"/>
          </p:cNvPicPr>
          <p:nvPr/>
        </p:nvPicPr>
        <p:blipFill>
          <a:blip r:embed="rId9"/>
          <a:stretch>
            <a:fillRect/>
          </a:stretch>
        </p:blipFill>
        <p:spPr>
          <a:xfrm>
            <a:off x="6745248" y="2224141"/>
            <a:ext cx="2005237" cy="2850058"/>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22C04CC1-8C7B-C640-BCE5-2817D43A3E13}"/>
              </a:ext>
            </a:extLst>
          </p:cNvPr>
          <p:cNvPicPr>
            <a:picLocks noChangeAspect="1"/>
          </p:cNvPicPr>
          <p:nvPr/>
        </p:nvPicPr>
        <p:blipFill>
          <a:blip r:embed="rId10"/>
          <a:stretch>
            <a:fillRect/>
          </a:stretch>
        </p:blipFill>
        <p:spPr>
          <a:xfrm>
            <a:off x="8962406" y="2224141"/>
            <a:ext cx="1995042" cy="2850058"/>
          </a:xfrm>
          <a:prstGeom prst="rect">
            <a:avLst/>
          </a:prstGeom>
          <a:effectLst>
            <a:outerShdw blurRad="50800" dist="38100" dir="2700000" algn="tl" rotWithShape="0">
              <a:prstClr val="black">
                <a:alpha val="40000"/>
              </a:prstClr>
            </a:outerShdw>
          </a:effectLst>
        </p:spPr>
      </p:pic>
      <p:sp>
        <p:nvSpPr>
          <p:cNvPr id="22" name="Text Placeholder 10">
            <a:extLst>
              <a:ext uri="{FF2B5EF4-FFF2-40B4-BE49-F238E27FC236}">
                <a16:creationId xmlns:a16="http://schemas.microsoft.com/office/drawing/2014/main" id="{5F1356F8-2446-6442-A885-25793E9A8883}"/>
              </a:ext>
            </a:extLst>
          </p:cNvPr>
          <p:cNvSpPr txBox="1">
            <a:spLocks/>
          </p:cNvSpPr>
          <p:nvPr/>
        </p:nvSpPr>
        <p:spPr>
          <a:xfrm>
            <a:off x="967309" y="1831212"/>
            <a:ext cx="1698773" cy="531365"/>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pPr>
            <a:r>
              <a:rPr lang="en-US" b="1" dirty="0">
                <a:solidFill>
                  <a:schemeClr val="tx1">
                    <a:lumMod val="75000"/>
                    <a:lumOff val="25000"/>
                  </a:schemeClr>
                </a:solidFill>
                <a:latin typeface="Avenir Light" panose="020B0402020203020204" pitchFamily="34" charset="77"/>
                <a:cs typeface="+mn-cs"/>
              </a:rPr>
              <a:t>Website</a:t>
            </a:r>
          </a:p>
        </p:txBody>
      </p:sp>
      <p:sp>
        <p:nvSpPr>
          <p:cNvPr id="23" name="Text Placeholder 10">
            <a:extLst>
              <a:ext uri="{FF2B5EF4-FFF2-40B4-BE49-F238E27FC236}">
                <a16:creationId xmlns:a16="http://schemas.microsoft.com/office/drawing/2014/main" id="{0C1BA982-3003-7740-9F68-BDE34AF4BC09}"/>
              </a:ext>
            </a:extLst>
          </p:cNvPr>
          <p:cNvSpPr txBox="1">
            <a:spLocks/>
          </p:cNvSpPr>
          <p:nvPr/>
        </p:nvSpPr>
        <p:spPr>
          <a:xfrm>
            <a:off x="7632274" y="1742634"/>
            <a:ext cx="1812051" cy="1375999"/>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0"/>
              </a:spcBef>
              <a:spcAft>
                <a:spcPts val="800"/>
              </a:spcAft>
            </a:pPr>
            <a:r>
              <a:rPr lang="en-US" b="1" dirty="0">
                <a:solidFill>
                  <a:schemeClr val="tx1">
                    <a:lumMod val="75000"/>
                    <a:lumOff val="25000"/>
                  </a:schemeClr>
                </a:solidFill>
                <a:latin typeface="Avenir Light" panose="020B0402020203020204" pitchFamily="34" charset="77"/>
                <a:cs typeface="+mn-cs"/>
              </a:rPr>
              <a:t>Reports</a:t>
            </a:r>
          </a:p>
        </p:txBody>
      </p:sp>
    </p:spTree>
    <p:extLst>
      <p:ext uri="{BB962C8B-B14F-4D97-AF65-F5344CB8AC3E}">
        <p14:creationId xmlns:p14="http://schemas.microsoft.com/office/powerpoint/2010/main" val="1369734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Publications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26</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1" name="Rectangle 6">
            <a:extLst>
              <a:ext uri="{FF2B5EF4-FFF2-40B4-BE49-F238E27FC236}">
                <a16:creationId xmlns:a16="http://schemas.microsoft.com/office/drawing/2014/main" id="{23ECAFB6-36BD-484D-8AF7-32E73A3C8631}"/>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26</a:t>
            </a:fld>
            <a:endParaRPr lang="en-US" dirty="0"/>
          </a:p>
        </p:txBody>
      </p:sp>
      <p:sp>
        <p:nvSpPr>
          <p:cNvPr id="18" name="Text Placeholder 10">
            <a:extLst>
              <a:ext uri="{FF2B5EF4-FFF2-40B4-BE49-F238E27FC236}">
                <a16:creationId xmlns:a16="http://schemas.microsoft.com/office/drawing/2014/main" id="{F425BDB3-7DE1-9C4D-8F36-BAC0057E0CBC}"/>
              </a:ext>
            </a:extLst>
          </p:cNvPr>
          <p:cNvSpPr txBox="1">
            <a:spLocks/>
          </p:cNvSpPr>
          <p:nvPr/>
        </p:nvSpPr>
        <p:spPr>
          <a:xfrm>
            <a:off x="371156" y="1549158"/>
            <a:ext cx="10832997" cy="4402919"/>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6213" indent="-176213">
              <a:spcBef>
                <a:spcPts val="0"/>
              </a:spcBef>
              <a:spcAft>
                <a:spcPts val="800"/>
              </a:spcAft>
            </a:pPr>
            <a:r>
              <a:rPr lang="en-US" sz="1200" dirty="0">
                <a:latin typeface="+mn-lt"/>
              </a:rPr>
              <a:t>Eleni </a:t>
            </a:r>
            <a:r>
              <a:rPr lang="en-US" sz="1200" dirty="0" err="1">
                <a:latin typeface="+mn-lt"/>
              </a:rPr>
              <a:t>Oikonomou</a:t>
            </a:r>
            <a:r>
              <a:rPr lang="en-US" sz="1200" dirty="0">
                <a:latin typeface="+mn-lt"/>
              </a:rPr>
              <a:t>, Anna </a:t>
            </a:r>
            <a:r>
              <a:rPr lang="en-US" sz="1200" dirty="0" err="1">
                <a:latin typeface="+mn-lt"/>
              </a:rPr>
              <a:t>Mavrogianni</a:t>
            </a:r>
            <a:r>
              <a:rPr lang="en-US" sz="1200" dirty="0">
                <a:latin typeface="+mn-lt"/>
              </a:rPr>
              <a:t>, </a:t>
            </a:r>
            <a:r>
              <a:rPr lang="en-US" sz="1200" dirty="0" err="1">
                <a:latin typeface="+mn-lt"/>
              </a:rPr>
              <a:t>Nishesh</a:t>
            </a:r>
            <a:r>
              <a:rPr lang="en-US" sz="1200" dirty="0">
                <a:latin typeface="+mn-lt"/>
              </a:rPr>
              <a:t> Jain, Rajat Gupta, Paul Wilkinson, Alastair Howard, Ai </a:t>
            </a:r>
            <a:r>
              <a:rPr lang="en-US" sz="1200" dirty="0" err="1">
                <a:latin typeface="+mn-lt"/>
              </a:rPr>
              <a:t>Milojevic</a:t>
            </a:r>
            <a:r>
              <a:rPr lang="en-US" sz="1200" dirty="0">
                <a:latin typeface="+mn-lt"/>
              </a:rPr>
              <a:t>, and Mike Davies. “Assessing Heat Vulnerability in London Care Settings: Case Studies of Adaptation to Climate Change.” In 5</a:t>
            </a:r>
            <a:r>
              <a:rPr lang="en-US" sz="1200" baseline="30000" dirty="0">
                <a:latin typeface="+mn-lt"/>
              </a:rPr>
              <a:t>th</a:t>
            </a:r>
            <a:r>
              <a:rPr lang="en-US" sz="1200" dirty="0">
                <a:latin typeface="+mn-lt"/>
              </a:rPr>
              <a:t> Building Simulation and </a:t>
            </a:r>
            <a:r>
              <a:rPr lang="en-US" sz="1200" dirty="0" err="1">
                <a:latin typeface="+mn-lt"/>
              </a:rPr>
              <a:t>Optimisation</a:t>
            </a:r>
            <a:r>
              <a:rPr lang="en-US" sz="1200" dirty="0">
                <a:latin typeface="+mn-lt"/>
              </a:rPr>
              <a:t> Virtual Conference, 2020. </a:t>
            </a:r>
          </a:p>
          <a:p>
            <a:pPr marL="176213" indent="-176213">
              <a:spcBef>
                <a:spcPts val="0"/>
              </a:spcBef>
              <a:spcAft>
                <a:spcPts val="800"/>
              </a:spcAft>
            </a:pPr>
            <a:r>
              <a:rPr lang="en-US" sz="1200" dirty="0">
                <a:latin typeface="+mn-lt"/>
              </a:rPr>
              <a:t>Rajat Gupta, and Alastair Howard. “Summertime Indoor Temperatures and Thermal Comfort in Nursing Care Homes in London.” In 11th Windsor Conference Resilient Comfort, 2020. https://</a:t>
            </a:r>
            <a:r>
              <a:rPr lang="en-US" sz="1200" dirty="0" err="1">
                <a:latin typeface="+mn-lt"/>
              </a:rPr>
              <a:t>windsorconference.com</a:t>
            </a:r>
            <a:r>
              <a:rPr lang="en-US" sz="1200" dirty="0">
                <a:latin typeface="+mn-lt"/>
              </a:rPr>
              <a:t>/wp-content/uploads/2020/05/WC2020_Proceedings_small.pdf.</a:t>
            </a:r>
          </a:p>
          <a:p>
            <a:pPr marL="176213" indent="-176213">
              <a:spcBef>
                <a:spcPts val="0"/>
              </a:spcBef>
              <a:spcAft>
                <a:spcPts val="800"/>
              </a:spcAft>
            </a:pPr>
            <a:r>
              <a:rPr lang="en-US" sz="1200" dirty="0">
                <a:latin typeface="+mn-lt"/>
              </a:rPr>
              <a:t>Rajat Gupta and Alastair Howard. “Monitoring the risk of summertime overheating in modern and older care settings in London.” In CIBSE ASHRAE Technical Symposium, Glasgow, 16-17 April 2020.</a:t>
            </a:r>
          </a:p>
          <a:p>
            <a:pPr marL="176213" indent="-176213">
              <a:spcBef>
                <a:spcPts val="0"/>
              </a:spcBef>
              <a:spcAft>
                <a:spcPts val="800"/>
              </a:spcAft>
            </a:pPr>
            <a:r>
              <a:rPr lang="en-US" sz="1200" dirty="0">
                <a:latin typeface="+mn-lt"/>
              </a:rPr>
              <a:t>Anna </a:t>
            </a:r>
            <a:r>
              <a:rPr lang="en-US" sz="1200" dirty="0" err="1">
                <a:latin typeface="+mn-lt"/>
              </a:rPr>
              <a:t>Mavrogianni</a:t>
            </a:r>
            <a:r>
              <a:rPr lang="en-US" sz="1200" dirty="0">
                <a:latin typeface="+mn-lt"/>
              </a:rPr>
              <a:t>, Mike Davies, Eleni </a:t>
            </a:r>
            <a:r>
              <a:rPr lang="en-US" sz="1200" dirty="0" err="1">
                <a:latin typeface="+mn-lt"/>
              </a:rPr>
              <a:t>Oikonomou</a:t>
            </a:r>
            <a:r>
              <a:rPr lang="en-US" sz="1200" dirty="0">
                <a:latin typeface="+mn-lt"/>
              </a:rPr>
              <a:t> (2021) "Indoor overheating, climate resilience and adaptation of care settings". The Palgrave Handbook of Climate Resilient  Societies. In press.</a:t>
            </a:r>
          </a:p>
          <a:p>
            <a:pPr marL="176213" indent="-176213">
              <a:spcBef>
                <a:spcPts val="0"/>
              </a:spcBef>
              <a:spcAft>
                <a:spcPts val="800"/>
              </a:spcAft>
            </a:pPr>
            <a:r>
              <a:rPr lang="en-US" sz="1200" dirty="0">
                <a:latin typeface="+mn-lt"/>
              </a:rPr>
              <a:t>Rajat Gupta, Alastair Howard, Mike Davies, Anna </a:t>
            </a:r>
            <a:r>
              <a:rPr lang="en-US" sz="1200" dirty="0" err="1">
                <a:latin typeface="+mn-lt"/>
              </a:rPr>
              <a:t>Mavrogianni</a:t>
            </a:r>
            <a:r>
              <a:rPr lang="en-US" sz="1200" dirty="0">
                <a:latin typeface="+mn-lt"/>
              </a:rPr>
              <a:t>, </a:t>
            </a:r>
            <a:r>
              <a:rPr lang="en-US" sz="1200" dirty="0" err="1">
                <a:latin typeface="+mn-lt"/>
              </a:rPr>
              <a:t>Ioanna</a:t>
            </a:r>
            <a:r>
              <a:rPr lang="en-US" sz="1200" dirty="0">
                <a:latin typeface="+mn-lt"/>
              </a:rPr>
              <a:t> </a:t>
            </a:r>
            <a:r>
              <a:rPr lang="en-US" sz="1200" dirty="0" err="1">
                <a:latin typeface="+mn-lt"/>
              </a:rPr>
              <a:t>Tsoulou</a:t>
            </a:r>
            <a:r>
              <a:rPr lang="en-US" sz="1200" dirty="0">
                <a:latin typeface="+mn-lt"/>
              </a:rPr>
              <a:t>, Eleni </a:t>
            </a:r>
            <a:r>
              <a:rPr lang="en-US" sz="1200" dirty="0" err="1">
                <a:latin typeface="+mn-lt"/>
              </a:rPr>
              <a:t>Oikonomou</a:t>
            </a:r>
            <a:r>
              <a:rPr lang="en-US" sz="1200" dirty="0">
                <a:latin typeface="+mn-lt"/>
              </a:rPr>
              <a:t>, Paul Wilkinson (2021) "Examining the magnitude and perception of summertime overheating in London care homes". BSERT (in press)</a:t>
            </a:r>
          </a:p>
          <a:p>
            <a:pPr marL="176213" indent="-176213">
              <a:spcBef>
                <a:spcPts val="0"/>
              </a:spcBef>
              <a:spcAft>
                <a:spcPts val="800"/>
              </a:spcAft>
            </a:pPr>
            <a:r>
              <a:rPr lang="en-US" sz="1200" dirty="0">
                <a:latin typeface="+mn-lt"/>
              </a:rPr>
              <a:t>Andrew Ibbetson, Ai </a:t>
            </a:r>
            <a:r>
              <a:rPr lang="en-US" sz="1200" dirty="0" err="1">
                <a:latin typeface="+mn-lt"/>
              </a:rPr>
              <a:t>Milocevic</a:t>
            </a:r>
            <a:r>
              <a:rPr lang="en-US" sz="1200" dirty="0">
                <a:latin typeface="+mn-lt"/>
              </a:rPr>
              <a:t>, Anna </a:t>
            </a:r>
            <a:r>
              <a:rPr lang="en-US" sz="1200" dirty="0" err="1">
                <a:latin typeface="+mn-lt"/>
              </a:rPr>
              <a:t>Mavrogianni</a:t>
            </a:r>
            <a:r>
              <a:rPr lang="en-US" sz="1200" dirty="0">
                <a:latin typeface="+mn-lt"/>
              </a:rPr>
              <a:t>, Eleni </a:t>
            </a:r>
            <a:r>
              <a:rPr lang="en-US" sz="1200" dirty="0" err="1">
                <a:latin typeface="+mn-lt"/>
              </a:rPr>
              <a:t>Oikonomou</a:t>
            </a:r>
            <a:r>
              <a:rPr lang="en-US" sz="1200" dirty="0">
                <a:latin typeface="+mn-lt"/>
              </a:rPr>
              <a:t>, </a:t>
            </a:r>
            <a:r>
              <a:rPr lang="en-US" sz="1200" dirty="0" err="1">
                <a:latin typeface="+mn-lt"/>
              </a:rPr>
              <a:t>Nishesh</a:t>
            </a:r>
            <a:r>
              <a:rPr lang="en-US" sz="1200" dirty="0">
                <a:latin typeface="+mn-lt"/>
              </a:rPr>
              <a:t> Jain, </a:t>
            </a:r>
            <a:r>
              <a:rPr lang="en-US" sz="1200" dirty="0" err="1">
                <a:latin typeface="+mn-lt"/>
              </a:rPr>
              <a:t>Ioanna</a:t>
            </a:r>
            <a:r>
              <a:rPr lang="en-US" sz="1200" dirty="0">
                <a:latin typeface="+mn-lt"/>
              </a:rPr>
              <a:t> </a:t>
            </a:r>
            <a:r>
              <a:rPr lang="en-US" sz="1200" dirty="0" err="1">
                <a:latin typeface="+mn-lt"/>
              </a:rPr>
              <a:t>Tsoulou</a:t>
            </a:r>
            <a:r>
              <a:rPr lang="en-US" sz="1200" dirty="0">
                <a:latin typeface="+mn-lt"/>
              </a:rPr>
              <a:t>, </a:t>
            </a:r>
            <a:r>
              <a:rPr lang="en-US" sz="1200" dirty="0" err="1">
                <a:latin typeface="+mn-lt"/>
              </a:rPr>
              <a:t>Giorgos</a:t>
            </a:r>
            <a:r>
              <a:rPr lang="en-US" sz="1200" dirty="0">
                <a:latin typeface="+mn-lt"/>
              </a:rPr>
              <a:t> </a:t>
            </a:r>
            <a:r>
              <a:rPr lang="en-US" sz="1200" dirty="0" err="1">
                <a:latin typeface="+mn-lt"/>
              </a:rPr>
              <a:t>Petrou</a:t>
            </a:r>
            <a:r>
              <a:rPr lang="en-US" sz="1200" dirty="0">
                <a:latin typeface="+mn-lt"/>
              </a:rPr>
              <a:t>, Rajat Gupta, Michael Davies, Paul Wilkinson, (2021) "Mortality benefit of building adaptations to protect care home residents against heat risks in the context of uncertainty over loss of like expectancy from heat". Climate Risk Management (in press) </a:t>
            </a:r>
          </a:p>
          <a:p>
            <a:pPr marL="176213" indent="-176213">
              <a:spcBef>
                <a:spcPts val="0"/>
              </a:spcBef>
              <a:spcAft>
                <a:spcPts val="800"/>
              </a:spcAft>
            </a:pPr>
            <a:r>
              <a:rPr lang="en-US" sz="1200" dirty="0">
                <a:latin typeface="+mn-lt"/>
              </a:rPr>
              <a:t>Rajat Gupta, Alastair Howard, Mike Davies, Anna </a:t>
            </a:r>
            <a:r>
              <a:rPr lang="en-US" sz="1200" dirty="0" err="1">
                <a:latin typeface="+mn-lt"/>
              </a:rPr>
              <a:t>Mavrogianni</a:t>
            </a:r>
            <a:r>
              <a:rPr lang="en-US" sz="1200" dirty="0">
                <a:latin typeface="+mn-lt"/>
              </a:rPr>
              <a:t>, </a:t>
            </a:r>
            <a:r>
              <a:rPr lang="en-US" sz="1200" dirty="0" err="1">
                <a:latin typeface="+mn-lt"/>
              </a:rPr>
              <a:t>Ioanna</a:t>
            </a:r>
            <a:r>
              <a:rPr lang="en-US" sz="1200" dirty="0">
                <a:latin typeface="+mn-lt"/>
              </a:rPr>
              <a:t> </a:t>
            </a:r>
            <a:r>
              <a:rPr lang="en-US" sz="1200" dirty="0" err="1">
                <a:latin typeface="+mn-lt"/>
              </a:rPr>
              <a:t>Tsoulou</a:t>
            </a:r>
            <a:r>
              <a:rPr lang="en-US" sz="1200" dirty="0">
                <a:latin typeface="+mn-lt"/>
              </a:rPr>
              <a:t>, </a:t>
            </a:r>
            <a:r>
              <a:rPr lang="en-US" sz="1200" dirty="0" err="1">
                <a:latin typeface="+mn-lt"/>
              </a:rPr>
              <a:t>Nishesh</a:t>
            </a:r>
            <a:r>
              <a:rPr lang="en-US" sz="1200" dirty="0">
                <a:latin typeface="+mn-lt"/>
              </a:rPr>
              <a:t> Jain, Eleni </a:t>
            </a:r>
            <a:r>
              <a:rPr lang="en-US" sz="1200" dirty="0" err="1">
                <a:latin typeface="+mn-lt"/>
              </a:rPr>
              <a:t>Oikonomou</a:t>
            </a:r>
            <a:r>
              <a:rPr lang="en-US" sz="1200" dirty="0">
                <a:latin typeface="+mn-lt"/>
              </a:rPr>
              <a:t>, Paul Wilkinson "Monitoring and modelling the risk of summertime overheating and passive solutions to avoid active cooling in London care homes". Energy and Buildings (submitted) </a:t>
            </a:r>
          </a:p>
          <a:p>
            <a:pPr marL="176213" indent="-176213">
              <a:spcBef>
                <a:spcPts val="0"/>
              </a:spcBef>
              <a:spcAft>
                <a:spcPts val="800"/>
              </a:spcAft>
            </a:pPr>
            <a:r>
              <a:rPr lang="en-US" sz="1200" dirty="0" err="1">
                <a:latin typeface="+mn-lt"/>
              </a:rPr>
              <a:t>Ioanna</a:t>
            </a:r>
            <a:r>
              <a:rPr lang="en-US" sz="1200" dirty="0">
                <a:latin typeface="+mn-lt"/>
              </a:rPr>
              <a:t> </a:t>
            </a:r>
            <a:r>
              <a:rPr lang="en-US" sz="1200" dirty="0" err="1">
                <a:latin typeface="+mn-lt"/>
              </a:rPr>
              <a:t>Tsoulou</a:t>
            </a:r>
            <a:r>
              <a:rPr lang="en-US" sz="1200" dirty="0">
                <a:latin typeface="+mn-lt"/>
              </a:rPr>
              <a:t>, </a:t>
            </a:r>
            <a:r>
              <a:rPr lang="en-US" sz="1200" dirty="0" err="1">
                <a:latin typeface="+mn-lt"/>
              </a:rPr>
              <a:t>Giorgos</a:t>
            </a:r>
            <a:r>
              <a:rPr lang="en-US" sz="1200" dirty="0">
                <a:latin typeface="+mn-lt"/>
              </a:rPr>
              <a:t> </a:t>
            </a:r>
            <a:r>
              <a:rPr lang="en-US" sz="1200" dirty="0" err="1">
                <a:latin typeface="+mn-lt"/>
              </a:rPr>
              <a:t>Petrou</a:t>
            </a:r>
            <a:r>
              <a:rPr lang="en-US" sz="1200" dirty="0">
                <a:latin typeface="+mn-lt"/>
              </a:rPr>
              <a:t>, </a:t>
            </a:r>
            <a:r>
              <a:rPr lang="en-US" sz="1200" dirty="0" err="1">
                <a:latin typeface="+mn-lt"/>
              </a:rPr>
              <a:t>Nishesh</a:t>
            </a:r>
            <a:r>
              <a:rPr lang="en-US" sz="1200" dirty="0">
                <a:latin typeface="+mn-lt"/>
              </a:rPr>
              <a:t> Jain, Eleni </a:t>
            </a:r>
            <a:r>
              <a:rPr lang="en-US" sz="1200" dirty="0" err="1">
                <a:latin typeface="+mn-lt"/>
              </a:rPr>
              <a:t>Oikonomou</a:t>
            </a:r>
            <a:r>
              <a:rPr lang="en-US" sz="1200" dirty="0">
                <a:latin typeface="+mn-lt"/>
              </a:rPr>
              <a:t>, Anna </a:t>
            </a:r>
            <a:r>
              <a:rPr lang="en-US" sz="1200" dirty="0" err="1">
                <a:latin typeface="+mn-lt"/>
              </a:rPr>
              <a:t>Mavrogianni</a:t>
            </a:r>
            <a:r>
              <a:rPr lang="en-US" sz="1200" dirty="0">
                <a:latin typeface="+mn-lt"/>
              </a:rPr>
              <a:t>, Rajat Gupta, Ai </a:t>
            </a:r>
            <a:r>
              <a:rPr lang="en-US" sz="1200" dirty="0" err="1">
                <a:latin typeface="+mn-lt"/>
              </a:rPr>
              <a:t>Milojevic</a:t>
            </a:r>
            <a:r>
              <a:rPr lang="en-US" sz="1200" dirty="0">
                <a:latin typeface="+mn-lt"/>
              </a:rPr>
              <a:t>, Alastair Howard, Paul Wilkinson, and Mike Davies. “Assessing the Current and Future Risk of Overheating in London's Care Homes: The Effect of Passive Ventilation.” In Building Simulation 2021 Conference, 2021 (submitted).</a:t>
            </a:r>
          </a:p>
          <a:p>
            <a:pPr marL="176213" indent="-176213">
              <a:spcBef>
                <a:spcPts val="0"/>
              </a:spcBef>
              <a:spcAft>
                <a:spcPts val="800"/>
              </a:spcAft>
            </a:pPr>
            <a:r>
              <a:rPr lang="en-US" sz="1200" dirty="0">
                <a:latin typeface="+mn-lt"/>
              </a:rPr>
              <a:t>Eleni </a:t>
            </a:r>
            <a:r>
              <a:rPr lang="en-US" sz="1200" dirty="0" err="1">
                <a:latin typeface="+mn-lt"/>
              </a:rPr>
              <a:t>Oikonomou</a:t>
            </a:r>
            <a:r>
              <a:rPr lang="en-US" sz="1200" dirty="0">
                <a:latin typeface="+mn-lt"/>
              </a:rPr>
              <a:t> &amp; </a:t>
            </a:r>
            <a:r>
              <a:rPr lang="en-US" sz="1200" dirty="0" err="1">
                <a:latin typeface="+mn-lt"/>
              </a:rPr>
              <a:t>Ioanna</a:t>
            </a:r>
            <a:r>
              <a:rPr lang="en-US" sz="1200" dirty="0">
                <a:latin typeface="+mn-lt"/>
              </a:rPr>
              <a:t> </a:t>
            </a:r>
            <a:r>
              <a:rPr lang="en-US" sz="1200" dirty="0" err="1">
                <a:latin typeface="+mn-lt"/>
              </a:rPr>
              <a:t>Tsoulou</a:t>
            </a:r>
            <a:r>
              <a:rPr lang="en-US" sz="1200" dirty="0">
                <a:latin typeface="+mn-lt"/>
              </a:rPr>
              <a:t> et al. "Adapting care homes to heat: comparison of building interventions” (in preparation) </a:t>
            </a:r>
          </a:p>
          <a:p>
            <a:pPr marL="176213" indent="-176213">
              <a:spcBef>
                <a:spcPts val="0"/>
              </a:spcBef>
              <a:spcAft>
                <a:spcPts val="800"/>
              </a:spcAft>
            </a:pPr>
            <a:r>
              <a:rPr lang="en-US" sz="1200" dirty="0">
                <a:latin typeface="+mn-lt"/>
              </a:rPr>
              <a:t>Paul Wilkinson &amp; Andrew Ibbetson et al. "Cost-benefit analysis of interventions to protect against heat risks to residents of UK care homes". (in preparation) </a:t>
            </a:r>
          </a:p>
          <a:p>
            <a:pPr marL="176213" indent="-176213">
              <a:spcBef>
                <a:spcPts val="0"/>
              </a:spcBef>
              <a:spcAft>
                <a:spcPts val="800"/>
              </a:spcAft>
            </a:pPr>
            <a:endParaRPr lang="en-US" sz="1200" dirty="0">
              <a:latin typeface="+mn-lt"/>
            </a:endParaRPr>
          </a:p>
          <a:p>
            <a:pPr marL="176213" indent="-176213">
              <a:spcBef>
                <a:spcPts val="0"/>
              </a:spcBef>
              <a:spcAft>
                <a:spcPts val="800"/>
              </a:spcAft>
            </a:pPr>
            <a:endParaRPr lang="en-US" sz="1200" dirty="0">
              <a:latin typeface="+mn-lt"/>
            </a:endParaRPr>
          </a:p>
        </p:txBody>
      </p:sp>
    </p:spTree>
    <p:extLst>
      <p:ext uri="{BB962C8B-B14F-4D97-AF65-F5344CB8AC3E}">
        <p14:creationId xmlns:p14="http://schemas.microsoft.com/office/powerpoint/2010/main" val="1801607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Contact details</a:t>
            </a:r>
            <a:br>
              <a:rPr lang="en-GB" dirty="0"/>
            </a:br>
            <a:br>
              <a:rPr lang="en-GB" dirty="0"/>
            </a:br>
            <a:r>
              <a:rPr lang="en-GB" sz="2400" b="1" dirty="0">
                <a:solidFill>
                  <a:schemeClr val="bg1"/>
                </a:solidFill>
                <a:latin typeface="+mn-lt"/>
                <a:cs typeface="Arial" panose="020B0604020202020204" pitchFamily="34" charset="0"/>
              </a:rPr>
              <a:t>Website: </a:t>
            </a:r>
            <a:r>
              <a:rPr lang="en-GB" sz="2400" dirty="0" err="1">
                <a:solidFill>
                  <a:schemeClr val="bg1"/>
                </a:solidFill>
                <a:latin typeface="+mn-lt"/>
                <a:cs typeface="Arial" panose="020B0604020202020204" pitchFamily="34" charset="0"/>
              </a:rPr>
              <a:t>climacare.org</a:t>
            </a:r>
            <a:br>
              <a:rPr lang="en-GB" sz="2400" dirty="0">
                <a:solidFill>
                  <a:schemeClr val="bg1"/>
                </a:solidFill>
                <a:latin typeface="+mn-lt"/>
                <a:cs typeface="Arial" panose="020B0604020202020204" pitchFamily="34" charset="0"/>
              </a:rPr>
            </a:br>
            <a:r>
              <a:rPr lang="en-GB" sz="2400" dirty="0">
                <a:solidFill>
                  <a:schemeClr val="bg1"/>
                </a:solidFill>
                <a:latin typeface="+mn-lt"/>
                <a:cs typeface="Arial" panose="020B0604020202020204" pitchFamily="34" charset="0"/>
              </a:rPr>
              <a:t>	</a:t>
            </a:r>
            <a:br>
              <a:rPr lang="en-GB" sz="2400" dirty="0">
                <a:solidFill>
                  <a:schemeClr val="bg1"/>
                </a:solidFill>
                <a:latin typeface="+mn-lt"/>
                <a:cs typeface="Arial" panose="020B0604020202020204" pitchFamily="34" charset="0"/>
              </a:rPr>
            </a:br>
            <a:r>
              <a:rPr lang="en-GB" sz="2400" b="1" dirty="0">
                <a:solidFill>
                  <a:schemeClr val="bg1"/>
                </a:solidFill>
                <a:latin typeface="+mn-lt"/>
                <a:cs typeface="Arial" panose="020B0604020202020204" pitchFamily="34" charset="0"/>
              </a:rPr>
              <a:t>Email: </a:t>
            </a:r>
            <a:r>
              <a:rPr lang="en-GB" sz="2400" dirty="0" err="1">
                <a:solidFill>
                  <a:schemeClr val="bg1"/>
                </a:solidFill>
                <a:latin typeface="+mn-lt"/>
                <a:cs typeface="Arial" panose="020B0604020202020204" pitchFamily="34" charset="0"/>
              </a:rPr>
              <a:t>michael.davies@ucl.ac.uk</a:t>
            </a:r>
            <a:br>
              <a:rPr lang="en-GB" sz="2400" dirty="0">
                <a:solidFill>
                  <a:schemeClr val="bg1"/>
                </a:solidFill>
                <a:latin typeface="+mn-lt"/>
                <a:cs typeface="Arial" panose="020B0604020202020204" pitchFamily="34" charset="0"/>
              </a:rPr>
            </a:br>
            <a:br>
              <a:rPr lang="en-GB" sz="2400" dirty="0">
                <a:solidFill>
                  <a:schemeClr val="bg1"/>
                </a:solidFill>
                <a:latin typeface="+mn-lt"/>
                <a:cs typeface="Arial" panose="020B0604020202020204" pitchFamily="34" charset="0"/>
              </a:rPr>
            </a:br>
            <a:br>
              <a:rPr lang="en-GB" sz="2400" dirty="0">
                <a:solidFill>
                  <a:schemeClr val="bg1"/>
                </a:solidFill>
                <a:latin typeface="+mn-lt"/>
                <a:cs typeface="Arial" panose="020B0604020202020204" pitchFamily="34" charset="0"/>
              </a:rPr>
            </a:br>
            <a:endParaRPr lang="en-GB" sz="2400" dirty="0">
              <a:solidFill>
                <a:schemeClr val="bg1"/>
              </a:solidFill>
              <a:latin typeface="+mn-lt"/>
            </a:endParaRPr>
          </a:p>
        </p:txBody>
      </p:sp>
      <p:pic>
        <p:nvPicPr>
          <p:cNvPr id="4" name="Picture 3" descr="A picture containing device&#10;&#10;Description automatically generated">
            <a:extLst>
              <a:ext uri="{FF2B5EF4-FFF2-40B4-BE49-F238E27FC236}">
                <a16:creationId xmlns:a16="http://schemas.microsoft.com/office/drawing/2014/main" id="{CDA4976D-ACFF-408B-95D3-7247E29E1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6374" y="930262"/>
            <a:ext cx="2562412" cy="2498738"/>
          </a:xfrm>
          <a:prstGeom prst="rect">
            <a:avLst/>
          </a:prstGeom>
        </p:spPr>
      </p:pic>
      <p:pic>
        <p:nvPicPr>
          <p:cNvPr id="5" name="Picture 49" descr="A picture containing drawing&#10;&#10;Description automatically generated">
            <a:extLst>
              <a:ext uri="{FF2B5EF4-FFF2-40B4-BE49-F238E27FC236}">
                <a16:creationId xmlns:a16="http://schemas.microsoft.com/office/drawing/2014/main" id="{3428CF5F-40F7-4A5F-88DF-959D6F75E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0776"/>
            <a:ext cx="3318907" cy="10415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4C997300-C01F-4E04-B763-5F0E04CD8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296" y="5169921"/>
            <a:ext cx="2588649" cy="763251"/>
          </a:xfrm>
          <a:prstGeom prst="rect">
            <a:avLst/>
          </a:prstGeom>
        </p:spPr>
      </p:pic>
      <p:sp>
        <p:nvSpPr>
          <p:cNvPr id="3" name="TextBox 2">
            <a:extLst>
              <a:ext uri="{FF2B5EF4-FFF2-40B4-BE49-F238E27FC236}">
                <a16:creationId xmlns:a16="http://schemas.microsoft.com/office/drawing/2014/main" id="{74F0002C-6C5D-4804-AC93-F846708F3BE7}"/>
              </a:ext>
            </a:extLst>
          </p:cNvPr>
          <p:cNvSpPr txBox="1"/>
          <p:nvPr/>
        </p:nvSpPr>
        <p:spPr>
          <a:xfrm>
            <a:off x="601733" y="6180047"/>
            <a:ext cx="8251429" cy="738664"/>
          </a:xfrm>
          <a:prstGeom prst="rect">
            <a:avLst/>
          </a:prstGeom>
          <a:noFill/>
        </p:spPr>
        <p:txBody>
          <a:bodyPr wrap="square" rtlCol="0">
            <a:spAutoFit/>
          </a:bodyPr>
          <a:lstStyle/>
          <a:p>
            <a:pPr algn="ctr"/>
            <a:r>
              <a:rPr lang="en-GB" sz="1400" dirty="0"/>
              <a:t>The UK Climate Resilience programme is supported by the UKRI Strategic Priorities Fund. </a:t>
            </a:r>
          </a:p>
          <a:p>
            <a:pPr algn="ctr"/>
            <a:r>
              <a:rPr lang="en-GB" sz="1400" dirty="0"/>
              <a:t>The programme is co-delivered by the Met Office and NERC on behalf of UKRI partners AHRC, EPSRC, ESRC. </a:t>
            </a:r>
          </a:p>
          <a:p>
            <a:pPr algn="ctr"/>
            <a:endParaRPr lang="en-GB" sz="1400" dirty="0"/>
          </a:p>
        </p:txBody>
      </p:sp>
    </p:spTree>
    <p:extLst>
      <p:ext uri="{BB962C8B-B14F-4D97-AF65-F5344CB8AC3E}">
        <p14:creationId xmlns:p14="http://schemas.microsoft.com/office/powerpoint/2010/main" val="2249820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Background</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3</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r>
              <a:rPr lang="en-GB" dirty="0">
                <a:solidFill>
                  <a:schemeClr val="tx1">
                    <a:lumMod val="65000"/>
                    <a:lumOff val="35000"/>
                  </a:schemeClr>
                </a:solidFill>
                <a:latin typeface="+mn-lt"/>
              </a:rPr>
              <a:t>As a result of global </a:t>
            </a:r>
            <a:r>
              <a:rPr lang="en-GB" b="1" dirty="0">
                <a:solidFill>
                  <a:schemeClr val="tx1">
                    <a:lumMod val="65000"/>
                    <a:lumOff val="35000"/>
                  </a:schemeClr>
                </a:solidFill>
                <a:latin typeface="+mn-lt"/>
              </a:rPr>
              <a:t>climate change</a:t>
            </a:r>
            <a:r>
              <a:rPr lang="en-GB" dirty="0">
                <a:solidFill>
                  <a:schemeClr val="tx1">
                    <a:lumMod val="65000"/>
                    <a:lumOff val="35000"/>
                  </a:schemeClr>
                </a:solidFill>
                <a:latin typeface="+mn-lt"/>
              </a:rPr>
              <a:t>:</a:t>
            </a:r>
          </a:p>
          <a:p>
            <a:pPr marL="285750" lvl="1" indent="-285750">
              <a:spcBef>
                <a:spcPts val="0"/>
              </a:spcBef>
              <a:spcAft>
                <a:spcPts val="800"/>
              </a:spcAft>
            </a:pPr>
            <a:r>
              <a:rPr lang="en-GB" dirty="0">
                <a:solidFill>
                  <a:schemeClr val="tx1">
                    <a:lumMod val="65000"/>
                    <a:lumOff val="35000"/>
                  </a:schemeClr>
                </a:solidFill>
                <a:latin typeface="+mn-lt"/>
              </a:rPr>
              <a:t>the UK is expected to experience </a:t>
            </a:r>
            <a:r>
              <a:rPr lang="en-GB" b="1" dirty="0">
                <a:solidFill>
                  <a:schemeClr val="tx1">
                    <a:lumMod val="65000"/>
                    <a:lumOff val="35000"/>
                  </a:schemeClr>
                </a:solidFill>
                <a:latin typeface="+mn-lt"/>
              </a:rPr>
              <a:t>hotter and drier summers</a:t>
            </a:r>
            <a:r>
              <a:rPr lang="en-GB" dirty="0">
                <a:solidFill>
                  <a:schemeClr val="tx1">
                    <a:lumMod val="65000"/>
                    <a:lumOff val="35000"/>
                  </a:schemeClr>
                </a:solidFill>
                <a:latin typeface="+mn-lt"/>
              </a:rPr>
              <a:t>, and </a:t>
            </a:r>
          </a:p>
          <a:p>
            <a:pPr marL="285750" lvl="1" indent="-285750">
              <a:spcBef>
                <a:spcPts val="0"/>
              </a:spcBef>
              <a:spcAft>
                <a:spcPts val="800"/>
              </a:spcAft>
            </a:pPr>
            <a:r>
              <a:rPr lang="en-GB" b="1" dirty="0">
                <a:solidFill>
                  <a:schemeClr val="tx1">
                    <a:lumMod val="65000"/>
                    <a:lumOff val="35000"/>
                  </a:schemeClr>
                </a:solidFill>
                <a:latin typeface="+mn-lt"/>
              </a:rPr>
              <a:t>heatwaves</a:t>
            </a:r>
            <a:r>
              <a:rPr lang="en-GB" dirty="0">
                <a:solidFill>
                  <a:schemeClr val="tx1">
                    <a:lumMod val="65000"/>
                    <a:lumOff val="35000"/>
                  </a:schemeClr>
                </a:solidFill>
                <a:latin typeface="+mn-lt"/>
              </a:rPr>
              <a:t> are expected to occur with greater frequency, intensity and duration.</a:t>
            </a:r>
          </a:p>
        </p:txBody>
      </p:sp>
      <p:pic>
        <p:nvPicPr>
          <p:cNvPr id="15" name="Picture 14">
            <a:extLst>
              <a:ext uri="{FF2B5EF4-FFF2-40B4-BE49-F238E27FC236}">
                <a16:creationId xmlns:a16="http://schemas.microsoft.com/office/drawing/2014/main" id="{D334E980-3C44-B04F-AFE4-723BCC36FE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9668" y="1874170"/>
            <a:ext cx="4718806" cy="2643315"/>
          </a:xfrm>
          <a:prstGeom prst="rect">
            <a:avLst/>
          </a:prstGeom>
        </p:spPr>
      </p:pic>
    </p:spTree>
    <p:extLst>
      <p:ext uri="{BB962C8B-B14F-4D97-AF65-F5344CB8AC3E}">
        <p14:creationId xmlns:p14="http://schemas.microsoft.com/office/powerpoint/2010/main" val="173591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Background</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4</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6" name="Rectangle 6">
            <a:extLst>
              <a:ext uri="{FF2B5EF4-FFF2-40B4-BE49-F238E27FC236}">
                <a16:creationId xmlns:a16="http://schemas.microsoft.com/office/drawing/2014/main" id="{D9292DC1-7579-AD47-B44D-75D5CFC360A5}"/>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4</a:t>
            </a:fld>
            <a:endParaRPr lang="en-US" dirty="0"/>
          </a:p>
        </p:txBody>
      </p:sp>
      <p:sp>
        <p:nvSpPr>
          <p:cNvPr id="21" name="Text Placeholder 10">
            <a:extLst>
              <a:ext uri="{FF2B5EF4-FFF2-40B4-BE49-F238E27FC236}">
                <a16:creationId xmlns:a16="http://schemas.microsoft.com/office/drawing/2014/main" id="{7B12E15C-CB8E-0347-B452-6A6549B67101}"/>
              </a:ext>
            </a:extLst>
          </p:cNvPr>
          <p:cNvSpPr txBox="1">
            <a:spLocks/>
          </p:cNvSpPr>
          <p:nvPr/>
        </p:nvSpPr>
        <p:spPr>
          <a:xfrm>
            <a:off x="6793825" y="2539204"/>
            <a:ext cx="530473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indent="-285750">
              <a:spcBef>
                <a:spcPts val="0"/>
              </a:spcBef>
              <a:spcAft>
                <a:spcPts val="800"/>
              </a:spcAft>
            </a:pPr>
            <a:r>
              <a:rPr lang="en-GB" dirty="0">
                <a:solidFill>
                  <a:schemeClr val="tx1">
                    <a:lumMod val="65000"/>
                    <a:lumOff val="35000"/>
                  </a:schemeClr>
                </a:solidFill>
                <a:latin typeface="+mn-lt"/>
              </a:rPr>
              <a:t>The UK also currently has a rapidly </a:t>
            </a:r>
            <a:r>
              <a:rPr lang="en-GB" b="1" dirty="0">
                <a:solidFill>
                  <a:schemeClr val="tx1">
                    <a:lumMod val="65000"/>
                    <a:lumOff val="35000"/>
                  </a:schemeClr>
                </a:solidFill>
                <a:latin typeface="+mn-lt"/>
              </a:rPr>
              <a:t>ageing population</a:t>
            </a:r>
            <a:r>
              <a:rPr lang="en-GB" dirty="0">
                <a:solidFill>
                  <a:schemeClr val="tx1">
                    <a:lumMod val="65000"/>
                    <a:lumOff val="35000"/>
                  </a:schemeClr>
                </a:solidFill>
                <a:latin typeface="+mn-lt"/>
              </a:rPr>
              <a:t>.</a:t>
            </a:r>
          </a:p>
          <a:p>
            <a:pPr marL="285750" lvl="1" indent="-285750">
              <a:spcBef>
                <a:spcPts val="0"/>
              </a:spcBef>
              <a:spcAft>
                <a:spcPts val="800"/>
              </a:spcAft>
            </a:pPr>
            <a:r>
              <a:rPr lang="en-GB" dirty="0">
                <a:solidFill>
                  <a:schemeClr val="tx1">
                    <a:lumMod val="65000"/>
                    <a:lumOff val="35000"/>
                  </a:schemeClr>
                </a:solidFill>
                <a:latin typeface="+mn-lt"/>
              </a:rPr>
              <a:t>Single-household growth can lead to increased demand for </a:t>
            </a:r>
            <a:r>
              <a:rPr lang="en-GB" b="1" dirty="0">
                <a:solidFill>
                  <a:schemeClr val="tx1">
                    <a:lumMod val="65000"/>
                    <a:lumOff val="35000"/>
                  </a:schemeClr>
                </a:solidFill>
                <a:latin typeface="+mn-lt"/>
              </a:rPr>
              <a:t>care provision </a:t>
            </a:r>
            <a:r>
              <a:rPr lang="en-GB" dirty="0">
                <a:solidFill>
                  <a:schemeClr val="tx1">
                    <a:lumMod val="65000"/>
                    <a:lumOff val="35000"/>
                  </a:schemeClr>
                </a:solidFill>
                <a:latin typeface="+mn-lt"/>
              </a:rPr>
              <a:t>in old age​.</a:t>
            </a:r>
          </a:p>
          <a:p>
            <a:pPr marL="285750" lvl="1" indent="-285750">
              <a:spcBef>
                <a:spcPts val="0"/>
              </a:spcBef>
              <a:spcAft>
                <a:spcPts val="800"/>
              </a:spcAft>
            </a:pPr>
            <a:r>
              <a:rPr lang="en-GB" dirty="0">
                <a:solidFill>
                  <a:schemeClr val="tx1">
                    <a:lumMod val="65000"/>
                    <a:lumOff val="35000"/>
                  </a:schemeClr>
                </a:solidFill>
                <a:latin typeface="+mn-lt"/>
              </a:rPr>
              <a:t>​Older populations are more </a:t>
            </a:r>
            <a:r>
              <a:rPr lang="en-GB" b="1" dirty="0">
                <a:solidFill>
                  <a:schemeClr val="tx1">
                    <a:lumMod val="65000"/>
                    <a:lumOff val="35000"/>
                  </a:schemeClr>
                </a:solidFill>
                <a:latin typeface="+mn-lt"/>
              </a:rPr>
              <a:t>vulnerable to heat stress</a:t>
            </a:r>
            <a:r>
              <a:rPr lang="en-GB" dirty="0">
                <a:solidFill>
                  <a:schemeClr val="tx1">
                    <a:lumMod val="65000"/>
                    <a:lumOff val="35000"/>
                  </a:schemeClr>
                </a:solidFill>
                <a:latin typeface="+mn-lt"/>
              </a:rPr>
              <a:t>.</a:t>
            </a:r>
          </a:p>
        </p:txBody>
      </p:sp>
      <p:pic>
        <p:nvPicPr>
          <p:cNvPr id="22" name="Picture 21">
            <a:extLst>
              <a:ext uri="{FF2B5EF4-FFF2-40B4-BE49-F238E27FC236}">
                <a16:creationId xmlns:a16="http://schemas.microsoft.com/office/drawing/2014/main" id="{E5CBC815-3C02-9849-94B7-856B8F76EBEE}"/>
              </a:ext>
            </a:extLst>
          </p:cNvPr>
          <p:cNvPicPr>
            <a:picLocks noChangeAspect="1"/>
          </p:cNvPicPr>
          <p:nvPr/>
        </p:nvPicPr>
        <p:blipFill>
          <a:blip r:embed="rId8"/>
          <a:stretch>
            <a:fillRect/>
          </a:stretch>
        </p:blipFill>
        <p:spPr>
          <a:xfrm>
            <a:off x="311113" y="1554106"/>
            <a:ext cx="2860328" cy="4322040"/>
          </a:xfrm>
          <a:prstGeom prst="rect">
            <a:avLst/>
          </a:prstGeom>
        </p:spPr>
      </p:pic>
    </p:spTree>
    <p:extLst>
      <p:ext uri="{BB962C8B-B14F-4D97-AF65-F5344CB8AC3E}">
        <p14:creationId xmlns:p14="http://schemas.microsoft.com/office/powerpoint/2010/main" val="3046123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Background</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5</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13" name="Rectangle 6">
            <a:extLst>
              <a:ext uri="{FF2B5EF4-FFF2-40B4-BE49-F238E27FC236}">
                <a16:creationId xmlns:a16="http://schemas.microsoft.com/office/drawing/2014/main" id="{598A028B-4887-B24D-9543-3B79E3F844A6}"/>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5</a:t>
            </a:fld>
            <a:endParaRPr lang="en-US" dirty="0"/>
          </a:p>
        </p:txBody>
      </p:sp>
      <p:sp>
        <p:nvSpPr>
          <p:cNvPr id="19" name="Text Placeholder 10">
            <a:extLst>
              <a:ext uri="{FF2B5EF4-FFF2-40B4-BE49-F238E27FC236}">
                <a16:creationId xmlns:a16="http://schemas.microsoft.com/office/drawing/2014/main" id="{EC99E722-3E31-3246-860D-B46F91C0C7F5}"/>
              </a:ext>
            </a:extLst>
          </p:cNvPr>
          <p:cNvSpPr txBox="1">
            <a:spLocks/>
          </p:cNvSpPr>
          <p:nvPr/>
        </p:nvSpPr>
        <p:spPr>
          <a:xfrm>
            <a:off x="302883" y="1608384"/>
            <a:ext cx="504284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indent="-285750">
              <a:spcBef>
                <a:spcPts val="0"/>
              </a:spcBef>
              <a:spcAft>
                <a:spcPts val="800"/>
              </a:spcAft>
            </a:pPr>
            <a:r>
              <a:rPr lang="en-GB" dirty="0">
                <a:solidFill>
                  <a:schemeClr val="tx1">
                    <a:lumMod val="65000"/>
                    <a:lumOff val="35000"/>
                  </a:schemeClr>
                </a:solidFill>
                <a:latin typeface="+mn-lt"/>
              </a:rPr>
              <a:t>The </a:t>
            </a:r>
            <a:r>
              <a:rPr lang="en-GB" b="1" dirty="0">
                <a:solidFill>
                  <a:schemeClr val="tx1">
                    <a:lumMod val="65000"/>
                    <a:lumOff val="35000"/>
                  </a:schemeClr>
                </a:solidFill>
                <a:latin typeface="+mn-lt"/>
              </a:rPr>
              <a:t>indoor environment </a:t>
            </a:r>
            <a:r>
              <a:rPr lang="en-GB" dirty="0">
                <a:solidFill>
                  <a:schemeClr val="tx1">
                    <a:lumMod val="65000"/>
                    <a:lumOff val="35000"/>
                  </a:schemeClr>
                </a:solidFill>
                <a:latin typeface="+mn-lt"/>
              </a:rPr>
              <a:t>is a principle </a:t>
            </a:r>
            <a:r>
              <a:rPr lang="en-GB" b="1" dirty="0">
                <a:solidFill>
                  <a:schemeClr val="tx1">
                    <a:lumMod val="65000"/>
                    <a:lumOff val="35000"/>
                  </a:schemeClr>
                </a:solidFill>
                <a:latin typeface="+mn-lt"/>
              </a:rPr>
              <a:t>moderator of heat exposure</a:t>
            </a:r>
            <a:r>
              <a:rPr lang="en-GB" dirty="0">
                <a:solidFill>
                  <a:schemeClr val="tx1">
                    <a:lumMod val="65000"/>
                    <a:lumOff val="35000"/>
                  </a:schemeClr>
                </a:solidFill>
                <a:latin typeface="+mn-lt"/>
              </a:rPr>
              <a:t> in older populations, who tend to spend the majority of their time indoors. </a:t>
            </a:r>
          </a:p>
          <a:p>
            <a:pPr marL="285750" lvl="1" indent="-285750">
              <a:spcBef>
                <a:spcPts val="0"/>
              </a:spcBef>
              <a:spcAft>
                <a:spcPts val="800"/>
              </a:spcAft>
            </a:pPr>
            <a:r>
              <a:rPr lang="en-GB" dirty="0">
                <a:solidFill>
                  <a:schemeClr val="tx1">
                    <a:lumMod val="65000"/>
                    <a:lumOff val="35000"/>
                  </a:schemeClr>
                </a:solidFill>
                <a:latin typeface="+mn-lt"/>
              </a:rPr>
              <a:t>Initial evidence indicates that new-build care settings today are </a:t>
            </a:r>
            <a:r>
              <a:rPr lang="en-GB" b="1" dirty="0">
                <a:solidFill>
                  <a:schemeClr val="tx1">
                    <a:lumMod val="65000"/>
                    <a:lumOff val="35000"/>
                  </a:schemeClr>
                </a:solidFill>
                <a:latin typeface="+mn-lt"/>
              </a:rPr>
              <a:t>already overheating </a:t>
            </a:r>
            <a:r>
              <a:rPr lang="en-GB" dirty="0">
                <a:solidFill>
                  <a:schemeClr val="tx1">
                    <a:lumMod val="65000"/>
                    <a:lumOff val="35000"/>
                  </a:schemeClr>
                </a:solidFill>
                <a:latin typeface="+mn-lt"/>
              </a:rPr>
              <a:t>even under non-extreme summers</a:t>
            </a:r>
          </a:p>
          <a:p>
            <a:pPr marL="285750" lvl="1" indent="-285750">
              <a:spcBef>
                <a:spcPts val="0"/>
              </a:spcBef>
              <a:spcAft>
                <a:spcPts val="800"/>
              </a:spcAft>
            </a:pPr>
            <a:r>
              <a:rPr lang="en-GB" dirty="0">
                <a:solidFill>
                  <a:schemeClr val="tx1">
                    <a:lumMod val="65000"/>
                    <a:lumOff val="35000"/>
                  </a:schemeClr>
                </a:solidFill>
                <a:latin typeface="+mn-lt"/>
              </a:rPr>
              <a:t>Such risks will be exacerbated due to ongoing and future climate change.</a:t>
            </a:r>
          </a:p>
          <a:p>
            <a:pPr marL="285750" lvl="1" indent="-285750">
              <a:spcBef>
                <a:spcPts val="0"/>
              </a:spcBef>
              <a:spcAft>
                <a:spcPts val="800"/>
              </a:spcAft>
            </a:pPr>
            <a:r>
              <a:rPr lang="en-GB" dirty="0">
                <a:solidFill>
                  <a:schemeClr val="tx1">
                    <a:lumMod val="65000"/>
                    <a:lumOff val="35000"/>
                  </a:schemeClr>
                </a:solidFill>
                <a:latin typeface="+mn-lt"/>
              </a:rPr>
              <a:t>There is a lack of simple, easy to implement guidance on how to design and retrofit care homes for a changing climate.</a:t>
            </a:r>
          </a:p>
          <a:p>
            <a:pPr marL="285750" lvl="1" indent="-285750">
              <a:spcBef>
                <a:spcPts val="0"/>
              </a:spcBef>
              <a:spcAft>
                <a:spcPts val="800"/>
              </a:spcAft>
            </a:pPr>
            <a:endParaRPr lang="en-GB" dirty="0">
              <a:solidFill>
                <a:schemeClr val="tx1">
                  <a:lumMod val="65000"/>
                  <a:lumOff val="35000"/>
                </a:schemeClr>
              </a:solidFill>
              <a:latin typeface="+mn-lt"/>
            </a:endParaRPr>
          </a:p>
          <a:p>
            <a:pPr marL="285750" lvl="1" indent="-285750">
              <a:spcBef>
                <a:spcPts val="0"/>
              </a:spcBef>
              <a:spcAft>
                <a:spcPts val="800"/>
              </a:spcAft>
            </a:pPr>
            <a:endParaRPr lang="en-GB" dirty="0">
              <a:solidFill>
                <a:schemeClr val="tx1">
                  <a:lumMod val="65000"/>
                  <a:lumOff val="35000"/>
                </a:schemeClr>
              </a:solidFill>
              <a:latin typeface="+mn-lt"/>
            </a:endParaRPr>
          </a:p>
        </p:txBody>
      </p:sp>
      <p:pic>
        <p:nvPicPr>
          <p:cNvPr id="20" name="Picture 19">
            <a:extLst>
              <a:ext uri="{FF2B5EF4-FFF2-40B4-BE49-F238E27FC236}">
                <a16:creationId xmlns:a16="http://schemas.microsoft.com/office/drawing/2014/main" id="{A2941311-5A48-F646-AE3F-B8C9A961DE8E}"/>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33000"/>
                    </a14:imgEffect>
                  </a14:imgLayer>
                </a14:imgProps>
              </a:ext>
            </a:extLst>
          </a:blip>
          <a:srcRect l="5233" r="40242"/>
          <a:stretch/>
        </p:blipFill>
        <p:spPr>
          <a:xfrm>
            <a:off x="8065013" y="1747538"/>
            <a:ext cx="3562605" cy="4183175"/>
          </a:xfrm>
          <a:prstGeom prst="rect">
            <a:avLst/>
          </a:prstGeom>
        </p:spPr>
      </p:pic>
    </p:spTree>
    <p:extLst>
      <p:ext uri="{BB962C8B-B14F-4D97-AF65-F5344CB8AC3E}">
        <p14:creationId xmlns:p14="http://schemas.microsoft.com/office/powerpoint/2010/main" val="4034105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D379D-CE24-9649-8C9C-51BED9EA1C07}"/>
              </a:ext>
            </a:extLst>
          </p:cNvPr>
          <p:cNvPicPr>
            <a:picLocks noChangeAspect="1"/>
          </p:cNvPicPr>
          <p:nvPr/>
        </p:nvPicPr>
        <p:blipFill>
          <a:blip r:embed="rId3"/>
          <a:stretch>
            <a:fillRect/>
          </a:stretch>
        </p:blipFill>
        <p:spPr>
          <a:xfrm>
            <a:off x="7096086" y="3316794"/>
            <a:ext cx="4880741" cy="2666373"/>
          </a:xfrm>
          <a:prstGeom prst="rect">
            <a:avLst/>
          </a:prstGeom>
        </p:spPr>
      </p:pic>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4"/>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Project summary</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5"/>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6</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sp>
        <p:nvSpPr>
          <p:cNvPr id="21" name="Rectangle 6">
            <a:extLst>
              <a:ext uri="{FF2B5EF4-FFF2-40B4-BE49-F238E27FC236}">
                <a16:creationId xmlns:a16="http://schemas.microsoft.com/office/drawing/2014/main" id="{66C1E9A1-F637-6E42-9176-566A90575906}"/>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6</a:t>
            </a:fld>
            <a:endParaRPr lang="en-US" dirty="0"/>
          </a:p>
        </p:txBody>
      </p:sp>
      <p:sp>
        <p:nvSpPr>
          <p:cNvPr id="24" name="Text Placeholder 10">
            <a:extLst>
              <a:ext uri="{FF2B5EF4-FFF2-40B4-BE49-F238E27FC236}">
                <a16:creationId xmlns:a16="http://schemas.microsoft.com/office/drawing/2014/main" id="{2499FE41-C035-F14B-9900-D8F73A925B24}"/>
              </a:ext>
            </a:extLst>
          </p:cNvPr>
          <p:cNvSpPr txBox="1">
            <a:spLocks/>
          </p:cNvSpPr>
          <p:nvPr/>
        </p:nvSpPr>
        <p:spPr>
          <a:xfrm>
            <a:off x="196948" y="1521392"/>
            <a:ext cx="2809295"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r>
              <a:rPr lang="en-GB" b="1" dirty="0" err="1">
                <a:solidFill>
                  <a:srgbClr val="65872A"/>
                </a:solidFill>
                <a:latin typeface="+mn-lt"/>
              </a:rPr>
              <a:t>ClimaCare</a:t>
            </a:r>
            <a:r>
              <a:rPr lang="en-GB" dirty="0">
                <a:solidFill>
                  <a:schemeClr val="tx1">
                    <a:lumMod val="65000"/>
                    <a:lumOff val="35000"/>
                  </a:schemeClr>
                </a:solidFill>
                <a:latin typeface="+mn-lt"/>
              </a:rPr>
              <a:t> is an interdisciplinary project with the overarching goal of addressing the challenging issue of adapting UK care settings to climate change. </a:t>
            </a:r>
          </a:p>
        </p:txBody>
      </p:sp>
      <p:graphicFrame>
        <p:nvGraphicFramePr>
          <p:cNvPr id="25" name="Table 2">
            <a:extLst>
              <a:ext uri="{FF2B5EF4-FFF2-40B4-BE49-F238E27FC236}">
                <a16:creationId xmlns:a16="http://schemas.microsoft.com/office/drawing/2014/main" id="{212CE8D6-52FE-4B4E-9F91-C40C2B96196B}"/>
              </a:ext>
            </a:extLst>
          </p:cNvPr>
          <p:cNvGraphicFramePr>
            <a:graphicFrameLocks noGrp="1"/>
          </p:cNvGraphicFramePr>
          <p:nvPr>
            <p:extLst>
              <p:ext uri="{D42A27DB-BD31-4B8C-83A1-F6EECF244321}">
                <p14:modId xmlns:p14="http://schemas.microsoft.com/office/powerpoint/2010/main" val="3975362696"/>
              </p:ext>
            </p:extLst>
          </p:nvPr>
        </p:nvGraphicFramePr>
        <p:xfrm>
          <a:off x="3856535" y="1563422"/>
          <a:ext cx="7985016" cy="1137987"/>
        </p:xfrm>
        <a:graphic>
          <a:graphicData uri="http://schemas.openxmlformats.org/drawingml/2006/table">
            <a:tbl>
              <a:tblPr firstRow="1" bandRow="1">
                <a:tableStyleId>{5C22544A-7EE6-4342-B048-85BDC9FD1C3A}</a:tableStyleId>
              </a:tblPr>
              <a:tblGrid>
                <a:gridCol w="1145060">
                  <a:extLst>
                    <a:ext uri="{9D8B030D-6E8A-4147-A177-3AD203B41FA5}">
                      <a16:colId xmlns:a16="http://schemas.microsoft.com/office/drawing/2014/main" val="3808445648"/>
                    </a:ext>
                  </a:extLst>
                </a:gridCol>
                <a:gridCol w="1923129">
                  <a:extLst>
                    <a:ext uri="{9D8B030D-6E8A-4147-A177-3AD203B41FA5}">
                      <a16:colId xmlns:a16="http://schemas.microsoft.com/office/drawing/2014/main" val="3024546219"/>
                    </a:ext>
                  </a:extLst>
                </a:gridCol>
                <a:gridCol w="4916827">
                  <a:extLst>
                    <a:ext uri="{9D8B030D-6E8A-4147-A177-3AD203B41FA5}">
                      <a16:colId xmlns:a16="http://schemas.microsoft.com/office/drawing/2014/main" val="2001187394"/>
                    </a:ext>
                  </a:extLst>
                </a:gridCol>
              </a:tblGrid>
              <a:tr h="379329">
                <a:tc>
                  <a:txBody>
                    <a:bodyPr/>
                    <a:lstStyle/>
                    <a:p>
                      <a:r>
                        <a:rPr lang="en-GB" sz="1600" b="0" dirty="0">
                          <a:solidFill>
                            <a:schemeClr val="bg1"/>
                          </a:solidFill>
                        </a:rPr>
                        <a:t>Duration</a:t>
                      </a:r>
                      <a:endParaRPr lang="en-US" sz="1600" b="0" i="0" dirty="0">
                        <a:solidFill>
                          <a:schemeClr val="bg1"/>
                        </a:solidFill>
                        <a:latin typeface="Avenir Book" panose="02000503020000020003" pitchFamily="2" charset="0"/>
                      </a:endParaRPr>
                    </a:p>
                  </a:txBody>
                  <a:tcPr/>
                </a:tc>
                <a:tc>
                  <a:txBody>
                    <a:bodyPr/>
                    <a:lstStyle/>
                    <a:p>
                      <a:r>
                        <a:rPr lang="en-US" sz="1600" dirty="0">
                          <a:solidFill>
                            <a:schemeClr val="bg1"/>
                          </a:solidFill>
                        </a:rPr>
                        <a:t>Project</a:t>
                      </a:r>
                      <a:endParaRPr lang="en-US" sz="1600" dirty="0">
                        <a:solidFill>
                          <a:schemeClr val="bg1"/>
                        </a:solidFill>
                        <a:latin typeface="Avenir Book" panose="02000503020000020003" pitchFamily="2" charset="0"/>
                      </a:endParaRPr>
                    </a:p>
                  </a:txBody>
                  <a:tcPr/>
                </a:tc>
                <a:tc>
                  <a:txBody>
                    <a:bodyPr/>
                    <a:lstStyle/>
                    <a:p>
                      <a:r>
                        <a:rPr lang="en-US" sz="1600" dirty="0">
                          <a:solidFill>
                            <a:schemeClr val="bg1"/>
                          </a:solidFill>
                        </a:rPr>
                        <a:t>Title</a:t>
                      </a:r>
                      <a:endParaRPr lang="en-US" sz="1600" dirty="0">
                        <a:solidFill>
                          <a:schemeClr val="bg1"/>
                        </a:solidFill>
                        <a:latin typeface="Avenir Book" panose="02000503020000020003" pitchFamily="2" charset="0"/>
                      </a:endParaRPr>
                    </a:p>
                  </a:txBody>
                  <a:tcPr/>
                </a:tc>
                <a:extLst>
                  <a:ext uri="{0D108BD9-81ED-4DB2-BD59-A6C34878D82A}">
                    <a16:rowId xmlns:a16="http://schemas.microsoft.com/office/drawing/2014/main" val="3546851421"/>
                  </a:ext>
                </a:extLst>
              </a:tr>
              <a:tr h="379329">
                <a:tc>
                  <a:txBody>
                    <a:bodyPr/>
                    <a:lstStyle/>
                    <a:p>
                      <a:r>
                        <a:rPr lang="en-US" sz="1600" dirty="0">
                          <a:solidFill>
                            <a:schemeClr val="tx1">
                              <a:lumMod val="75000"/>
                              <a:lumOff val="25000"/>
                            </a:schemeClr>
                          </a:solidFill>
                        </a:rPr>
                        <a:t>2019-20</a:t>
                      </a:r>
                      <a:endParaRPr lang="en-US" sz="1600" dirty="0">
                        <a:solidFill>
                          <a:schemeClr val="tx1">
                            <a:lumMod val="75000"/>
                            <a:lumOff val="25000"/>
                          </a:schemeClr>
                        </a:solidFill>
                        <a:latin typeface="Avenir Book" panose="02000503020000020003" pitchFamily="2" charset="0"/>
                      </a:endParaRPr>
                    </a:p>
                  </a:txBody>
                  <a:tcPr/>
                </a:tc>
                <a:tc>
                  <a:txBody>
                    <a:bodyPr/>
                    <a:lstStyle/>
                    <a:p>
                      <a:r>
                        <a:rPr lang="en-US" sz="1600" dirty="0">
                          <a:solidFill>
                            <a:schemeClr val="tx1">
                              <a:lumMod val="75000"/>
                              <a:lumOff val="25000"/>
                            </a:schemeClr>
                          </a:solidFill>
                        </a:rPr>
                        <a:t>1. Pilot (London)</a:t>
                      </a:r>
                      <a:endParaRPr lang="en-US" sz="1600" dirty="0">
                        <a:solidFill>
                          <a:schemeClr val="tx1">
                            <a:lumMod val="75000"/>
                            <a:lumOff val="25000"/>
                          </a:schemeClr>
                        </a:solidFill>
                        <a:latin typeface="Avenir Book" panose="02000503020000020003" pitchFamily="2" charset="0"/>
                      </a:endParaRPr>
                    </a:p>
                  </a:txBody>
                  <a:tcPr/>
                </a:tc>
                <a:tc>
                  <a:txBody>
                    <a:bodyPr/>
                    <a:lstStyle/>
                    <a:p>
                      <a:r>
                        <a:rPr lang="en-US" sz="1600" dirty="0">
                          <a:solidFill>
                            <a:schemeClr val="tx1">
                              <a:lumMod val="75000"/>
                              <a:lumOff val="25000"/>
                            </a:schemeClr>
                          </a:solidFill>
                        </a:rPr>
                        <a:t>Climate Resilience of Care Settings</a:t>
                      </a:r>
                      <a:endParaRPr lang="en-US" sz="1600" dirty="0">
                        <a:solidFill>
                          <a:schemeClr val="tx1">
                            <a:lumMod val="75000"/>
                            <a:lumOff val="25000"/>
                          </a:schemeClr>
                        </a:solidFill>
                        <a:latin typeface="Avenir Book" panose="02000503020000020003" pitchFamily="2" charset="0"/>
                      </a:endParaRPr>
                    </a:p>
                  </a:txBody>
                  <a:tcPr/>
                </a:tc>
                <a:extLst>
                  <a:ext uri="{0D108BD9-81ED-4DB2-BD59-A6C34878D82A}">
                    <a16:rowId xmlns:a16="http://schemas.microsoft.com/office/drawing/2014/main" val="4164541505"/>
                  </a:ext>
                </a:extLst>
              </a:tr>
              <a:tr h="379329">
                <a:tc>
                  <a:txBody>
                    <a:bodyPr/>
                    <a:lstStyle/>
                    <a:p>
                      <a:r>
                        <a:rPr lang="en-US" sz="1600" dirty="0">
                          <a:solidFill>
                            <a:schemeClr val="tx1">
                              <a:lumMod val="75000"/>
                              <a:lumOff val="25000"/>
                            </a:schemeClr>
                          </a:solidFill>
                        </a:rPr>
                        <a:t>2020-22</a:t>
                      </a:r>
                      <a:endParaRPr lang="en-US" sz="1600" dirty="0">
                        <a:solidFill>
                          <a:schemeClr val="tx1">
                            <a:lumMod val="75000"/>
                            <a:lumOff val="25000"/>
                          </a:schemeClr>
                        </a:solidFill>
                        <a:latin typeface="Avenir Book" panose="02000503020000020003" pitchFamily="2" charset="0"/>
                      </a:endParaRPr>
                    </a:p>
                  </a:txBody>
                  <a:tcPr/>
                </a:tc>
                <a:tc>
                  <a:txBody>
                    <a:bodyPr/>
                    <a:lstStyle/>
                    <a:p>
                      <a:r>
                        <a:rPr lang="en-US" sz="1600" dirty="0">
                          <a:solidFill>
                            <a:schemeClr val="tx1">
                              <a:lumMod val="75000"/>
                              <a:lumOff val="25000"/>
                            </a:schemeClr>
                          </a:solidFill>
                        </a:rPr>
                        <a:t>2. Follow-up (UK)</a:t>
                      </a:r>
                      <a:endParaRPr lang="en-US" sz="1600" dirty="0">
                        <a:solidFill>
                          <a:schemeClr val="tx1">
                            <a:lumMod val="75000"/>
                            <a:lumOff val="25000"/>
                          </a:schemeClr>
                        </a:solidFill>
                        <a:latin typeface="Avenir Book" panose="02000503020000020003" pitchFamily="2" charset="0"/>
                      </a:endParaRPr>
                    </a:p>
                  </a:txBody>
                  <a:tcPr/>
                </a:tc>
                <a:tc>
                  <a:txBody>
                    <a:bodyPr/>
                    <a:lstStyle/>
                    <a:p>
                      <a:r>
                        <a:rPr lang="en-US" sz="1600" dirty="0">
                          <a:solidFill>
                            <a:schemeClr val="tx1">
                              <a:lumMod val="75000"/>
                              <a:lumOff val="25000"/>
                            </a:schemeClr>
                          </a:solidFill>
                        </a:rPr>
                        <a:t>Governing the Climate Adaptation of Care Settings</a:t>
                      </a:r>
                      <a:endParaRPr lang="en-US" sz="1600" dirty="0">
                        <a:solidFill>
                          <a:schemeClr val="tx1">
                            <a:lumMod val="75000"/>
                            <a:lumOff val="25000"/>
                          </a:schemeClr>
                        </a:solidFill>
                        <a:latin typeface="Avenir Book" panose="02000503020000020003" pitchFamily="2" charset="0"/>
                      </a:endParaRPr>
                    </a:p>
                  </a:txBody>
                  <a:tcPr/>
                </a:tc>
                <a:extLst>
                  <a:ext uri="{0D108BD9-81ED-4DB2-BD59-A6C34878D82A}">
                    <a16:rowId xmlns:a16="http://schemas.microsoft.com/office/drawing/2014/main" val="2867326203"/>
                  </a:ext>
                </a:extLst>
              </a:tr>
            </a:tbl>
          </a:graphicData>
        </a:graphic>
      </p:graphicFrame>
      <p:pic>
        <p:nvPicPr>
          <p:cNvPr id="28" name="Picture 6" descr="Oxford Brookes logos - Oxford Brookes University">
            <a:extLst>
              <a:ext uri="{FF2B5EF4-FFF2-40B4-BE49-F238E27FC236}">
                <a16:creationId xmlns:a16="http://schemas.microsoft.com/office/drawing/2014/main" id="{9380E0A3-FDC4-8D4C-9734-9B28E47F23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81224" y="5086110"/>
            <a:ext cx="929726" cy="3694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The School Seal | LSHTM">
            <a:extLst>
              <a:ext uri="{FF2B5EF4-FFF2-40B4-BE49-F238E27FC236}">
                <a16:creationId xmlns:a16="http://schemas.microsoft.com/office/drawing/2014/main" id="{061542D4-0F33-0B42-AC99-119E7D5A95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1587" y="3429000"/>
            <a:ext cx="1207150" cy="5794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UCL - London's Global University">
            <a:extLst>
              <a:ext uri="{FF2B5EF4-FFF2-40B4-BE49-F238E27FC236}">
                <a16:creationId xmlns:a16="http://schemas.microsoft.com/office/drawing/2014/main" id="{A9133047-B87D-324B-BF48-BF9533B26B3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2275"/>
          <a:stretch/>
        </p:blipFill>
        <p:spPr bwMode="auto">
          <a:xfrm>
            <a:off x="10352224" y="5611311"/>
            <a:ext cx="1162884" cy="35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9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Project summary</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7</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graphicFrame>
        <p:nvGraphicFramePr>
          <p:cNvPr id="13" name="Table 3">
            <a:extLst>
              <a:ext uri="{FF2B5EF4-FFF2-40B4-BE49-F238E27FC236}">
                <a16:creationId xmlns:a16="http://schemas.microsoft.com/office/drawing/2014/main" id="{0F6431C9-9B52-4B4E-B4C1-D4337D0BC2AF}"/>
              </a:ext>
            </a:extLst>
          </p:cNvPr>
          <p:cNvGraphicFramePr>
            <a:graphicFrameLocks noGrp="1"/>
          </p:cNvGraphicFramePr>
          <p:nvPr>
            <p:extLst>
              <p:ext uri="{D42A27DB-BD31-4B8C-83A1-F6EECF244321}">
                <p14:modId xmlns:p14="http://schemas.microsoft.com/office/powerpoint/2010/main" val="1996954924"/>
              </p:ext>
            </p:extLst>
          </p:nvPr>
        </p:nvGraphicFramePr>
        <p:xfrm>
          <a:off x="314813" y="2346960"/>
          <a:ext cx="3706344" cy="2164080"/>
        </p:xfrm>
        <a:graphic>
          <a:graphicData uri="http://schemas.openxmlformats.org/drawingml/2006/table">
            <a:tbl>
              <a:tblPr firstRow="1" bandRow="1">
                <a:tableStyleId>{2D5ABB26-0587-4C30-8999-92F81FD0307C}</a:tableStyleId>
              </a:tblPr>
              <a:tblGrid>
                <a:gridCol w="3706344">
                  <a:extLst>
                    <a:ext uri="{9D8B030D-6E8A-4147-A177-3AD203B41FA5}">
                      <a16:colId xmlns:a16="http://schemas.microsoft.com/office/drawing/2014/main" val="525437445"/>
                    </a:ext>
                  </a:extLst>
                </a:gridCol>
              </a:tblGrid>
              <a:tr h="0">
                <a:tc>
                  <a:txBody>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GB" b="1" i="0" dirty="0">
                          <a:solidFill>
                            <a:schemeClr val="tx1">
                              <a:lumMod val="75000"/>
                              <a:lumOff val="25000"/>
                            </a:schemeClr>
                          </a:solidFill>
                          <a:latin typeface="+mn-lt"/>
                        </a:rPr>
                        <a:t>Aim:</a:t>
                      </a:r>
                      <a:endParaRPr lang="en-US" b="1" i="0" dirty="0">
                        <a:solidFill>
                          <a:schemeClr val="tx1">
                            <a:lumMod val="75000"/>
                            <a:lumOff val="25000"/>
                          </a:schemeClr>
                        </a:solidFill>
                        <a:latin typeface="+mn-lt"/>
                      </a:endParaRPr>
                    </a:p>
                    <a:p>
                      <a:pPr marL="0" marR="0" lvl="0" indent="0" algn="l" defTabSz="457200" rtl="0" eaLnBrk="1" fontAlgn="auto" latinLnBrk="0" hangingPunct="1">
                        <a:lnSpc>
                          <a:spcPct val="100000"/>
                        </a:lnSpc>
                        <a:spcBef>
                          <a:spcPts val="0"/>
                        </a:spcBef>
                        <a:spcAft>
                          <a:spcPts val="1200"/>
                        </a:spcAft>
                        <a:buClrTx/>
                        <a:buSzTx/>
                        <a:buFont typeface="+mj-lt"/>
                        <a:buNone/>
                        <a:tabLst/>
                        <a:defRPr/>
                      </a:pPr>
                      <a:r>
                        <a:rPr lang="en-US" b="0" i="0" dirty="0">
                          <a:solidFill>
                            <a:schemeClr val="tx1">
                              <a:lumMod val="75000"/>
                              <a:lumOff val="25000"/>
                            </a:schemeClr>
                          </a:solidFill>
                          <a:latin typeface="+mn-lt"/>
                        </a:rPr>
                        <a:t>Undertake feasibility work by developing novel methods, knowledge and insights that will enable care provision in the UK to become resilient to rising heat stress under climate change</a:t>
                      </a:r>
                    </a:p>
                  </a:txBody>
                  <a:tcPr/>
                </a:tc>
                <a:extLst>
                  <a:ext uri="{0D108BD9-81ED-4DB2-BD59-A6C34878D82A}">
                    <a16:rowId xmlns:a16="http://schemas.microsoft.com/office/drawing/2014/main" val="2352929312"/>
                  </a:ext>
                </a:extLst>
              </a:tr>
            </a:tbl>
          </a:graphicData>
        </a:graphic>
      </p:graphicFrame>
      <p:sp>
        <p:nvSpPr>
          <p:cNvPr id="16" name="Rectangle 6">
            <a:extLst>
              <a:ext uri="{FF2B5EF4-FFF2-40B4-BE49-F238E27FC236}">
                <a16:creationId xmlns:a16="http://schemas.microsoft.com/office/drawing/2014/main" id="{3BFF167E-565D-6249-BAD0-9B78261B82B6}"/>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7</a:t>
            </a:fld>
            <a:endParaRPr lang="en-US" dirty="0"/>
          </a:p>
        </p:txBody>
      </p:sp>
      <p:sp>
        <p:nvSpPr>
          <p:cNvPr id="20" name="Text Placeholder 10">
            <a:extLst>
              <a:ext uri="{FF2B5EF4-FFF2-40B4-BE49-F238E27FC236}">
                <a16:creationId xmlns:a16="http://schemas.microsoft.com/office/drawing/2014/main" id="{386A0B99-6411-F546-A8D1-1FCE9BF6234A}"/>
              </a:ext>
            </a:extLst>
          </p:cNvPr>
          <p:cNvSpPr txBox="1">
            <a:spLocks/>
          </p:cNvSpPr>
          <p:nvPr/>
        </p:nvSpPr>
        <p:spPr>
          <a:xfrm>
            <a:off x="248711" y="1639204"/>
            <a:ext cx="842440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r>
              <a:rPr lang="en-GB" sz="2000" b="1" dirty="0" err="1">
                <a:solidFill>
                  <a:srgbClr val="65872A"/>
                </a:solidFill>
                <a:latin typeface="+mn-lt"/>
              </a:rPr>
              <a:t>ClimaCare</a:t>
            </a:r>
            <a:r>
              <a:rPr lang="en-GB" sz="2000" b="1" dirty="0">
                <a:solidFill>
                  <a:srgbClr val="65872A"/>
                </a:solidFill>
                <a:latin typeface="+mn-lt"/>
              </a:rPr>
              <a:t> pilot project</a:t>
            </a:r>
          </a:p>
        </p:txBody>
      </p:sp>
      <p:pic>
        <p:nvPicPr>
          <p:cNvPr id="21" name="Picture 20">
            <a:extLst>
              <a:ext uri="{FF2B5EF4-FFF2-40B4-BE49-F238E27FC236}">
                <a16:creationId xmlns:a16="http://schemas.microsoft.com/office/drawing/2014/main" id="{895E5188-DA82-0148-AE47-87D18F7383E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7574816" y="2249237"/>
            <a:ext cx="4208735" cy="2660400"/>
          </a:xfrm>
          <a:prstGeom prst="rect">
            <a:avLst/>
          </a:prstGeom>
        </p:spPr>
      </p:pic>
    </p:spTree>
    <p:extLst>
      <p:ext uri="{BB962C8B-B14F-4D97-AF65-F5344CB8AC3E}">
        <p14:creationId xmlns:p14="http://schemas.microsoft.com/office/powerpoint/2010/main" val="161576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Project summary</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8</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graphicFrame>
        <p:nvGraphicFramePr>
          <p:cNvPr id="11" name="Table 3">
            <a:extLst>
              <a:ext uri="{FF2B5EF4-FFF2-40B4-BE49-F238E27FC236}">
                <a16:creationId xmlns:a16="http://schemas.microsoft.com/office/drawing/2014/main" id="{118D6D71-E716-2D40-B675-D0171E5A3605}"/>
              </a:ext>
            </a:extLst>
          </p:cNvPr>
          <p:cNvGraphicFramePr>
            <a:graphicFrameLocks noGrp="1"/>
          </p:cNvGraphicFramePr>
          <p:nvPr>
            <p:extLst>
              <p:ext uri="{D42A27DB-BD31-4B8C-83A1-F6EECF244321}">
                <p14:modId xmlns:p14="http://schemas.microsoft.com/office/powerpoint/2010/main" val="3973893199"/>
              </p:ext>
            </p:extLst>
          </p:nvPr>
        </p:nvGraphicFramePr>
        <p:xfrm>
          <a:off x="366197" y="2550203"/>
          <a:ext cx="8352688" cy="3718560"/>
        </p:xfrm>
        <a:graphic>
          <a:graphicData uri="http://schemas.openxmlformats.org/drawingml/2006/table">
            <a:tbl>
              <a:tblPr firstRow="1" bandRow="1">
                <a:tableStyleId>{2D5ABB26-0587-4C30-8999-92F81FD0307C}</a:tableStyleId>
              </a:tblPr>
              <a:tblGrid>
                <a:gridCol w="1413914">
                  <a:extLst>
                    <a:ext uri="{9D8B030D-6E8A-4147-A177-3AD203B41FA5}">
                      <a16:colId xmlns:a16="http://schemas.microsoft.com/office/drawing/2014/main" val="525437445"/>
                    </a:ext>
                  </a:extLst>
                </a:gridCol>
                <a:gridCol w="6938774">
                  <a:extLst>
                    <a:ext uri="{9D8B030D-6E8A-4147-A177-3AD203B41FA5}">
                      <a16:colId xmlns:a16="http://schemas.microsoft.com/office/drawing/2014/main" val="863345529"/>
                    </a:ext>
                  </a:extLst>
                </a:gridCol>
              </a:tblGrid>
              <a:tr h="9471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0" dirty="0">
                          <a:solidFill>
                            <a:schemeClr val="tx1">
                              <a:lumMod val="75000"/>
                              <a:lumOff val="25000"/>
                            </a:schemeClr>
                          </a:solidFill>
                          <a:latin typeface="+mn-lt"/>
                        </a:rPr>
                        <a:t>Objectives:</a:t>
                      </a:r>
                      <a:endParaRPr lang="en-US" b="1" i="0" dirty="0">
                        <a:solidFill>
                          <a:schemeClr val="tx1">
                            <a:lumMod val="75000"/>
                            <a:lumOff val="25000"/>
                          </a:schemeClr>
                        </a:solidFill>
                        <a:latin typeface="+mn-lt"/>
                      </a:endParaRPr>
                    </a:p>
                  </a:txBody>
                  <a:tcPr/>
                </a:tc>
                <a:tc>
                  <a:txBody>
                    <a:bodyPr/>
                    <a:lstStyle/>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lang="en-GB" b="0" i="0" dirty="0">
                          <a:solidFill>
                            <a:schemeClr val="tx1">
                              <a:lumMod val="75000"/>
                              <a:lumOff val="25000"/>
                            </a:schemeClr>
                          </a:solidFill>
                          <a:latin typeface="+mn-lt"/>
                        </a:rPr>
                        <a:t>Carry out pilot work in five London care homes (summer thermal </a:t>
                      </a:r>
                      <a:r>
                        <a:rPr lang="en-GB" sz="1800" b="1" i="0" kern="1200" dirty="0">
                          <a:solidFill>
                            <a:schemeClr val="tx1">
                              <a:lumMod val="75000"/>
                              <a:lumOff val="25000"/>
                            </a:schemeClr>
                          </a:solidFill>
                          <a:latin typeface="+mn-lt"/>
                          <a:ea typeface="+mn-ea"/>
                          <a:cs typeface="+mn-cs"/>
                        </a:rPr>
                        <a:t>monitoring</a:t>
                      </a:r>
                      <a:r>
                        <a:rPr lang="en-GB" b="0" i="0" dirty="0">
                          <a:solidFill>
                            <a:schemeClr val="tx1">
                              <a:lumMod val="75000"/>
                              <a:lumOff val="25000"/>
                            </a:schemeClr>
                          </a:solidFill>
                          <a:latin typeface="+mn-lt"/>
                        </a:rPr>
                        <a:t> and </a:t>
                      </a:r>
                      <a:r>
                        <a:rPr lang="en-GB" sz="1800" b="1" i="0" kern="1200" dirty="0">
                          <a:solidFill>
                            <a:schemeClr val="tx1">
                              <a:lumMod val="75000"/>
                              <a:lumOff val="25000"/>
                            </a:schemeClr>
                          </a:solidFill>
                          <a:latin typeface="+mn-lt"/>
                          <a:ea typeface="+mn-ea"/>
                          <a:cs typeface="+mn-cs"/>
                        </a:rPr>
                        <a:t>surveys</a:t>
                      </a:r>
                      <a:r>
                        <a:rPr lang="en-GB" b="0" i="0" dirty="0">
                          <a:solidFill>
                            <a:schemeClr val="tx1">
                              <a:lumMod val="75000"/>
                              <a:lumOff val="25000"/>
                            </a:schemeClr>
                          </a:solidFill>
                          <a:latin typeface="+mn-lt"/>
                        </a:rPr>
                        <a:t> with frontline care staff, managers and residents)</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lang="en-GB" b="0" i="0" dirty="0">
                          <a:solidFill>
                            <a:schemeClr val="tx1">
                              <a:lumMod val="75000"/>
                              <a:lumOff val="25000"/>
                            </a:schemeClr>
                          </a:solidFill>
                          <a:latin typeface="+mn-lt"/>
                        </a:rPr>
                        <a:t>Test approaches for understanding the </a:t>
                      </a:r>
                      <a:r>
                        <a:rPr lang="en-GB" sz="1800" b="1" i="0" kern="1200" dirty="0">
                          <a:solidFill>
                            <a:schemeClr val="tx1">
                              <a:lumMod val="75000"/>
                              <a:lumOff val="25000"/>
                            </a:schemeClr>
                          </a:solidFill>
                          <a:latin typeface="+mn-lt"/>
                          <a:ea typeface="+mn-ea"/>
                          <a:cs typeface="+mn-cs"/>
                        </a:rPr>
                        <a:t>comfort </a:t>
                      </a:r>
                      <a:r>
                        <a:rPr lang="en-GB" b="0" i="0" dirty="0">
                          <a:solidFill>
                            <a:schemeClr val="tx1">
                              <a:lumMod val="75000"/>
                              <a:lumOff val="25000"/>
                            </a:schemeClr>
                          </a:solidFill>
                          <a:latin typeface="+mn-lt"/>
                        </a:rPr>
                        <a:t>levels of care home residents</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lang="en-GB" b="0" i="0" dirty="0">
                          <a:solidFill>
                            <a:schemeClr val="tx1">
                              <a:lumMod val="75000"/>
                              <a:lumOff val="25000"/>
                            </a:schemeClr>
                          </a:solidFill>
                          <a:latin typeface="+mn-lt"/>
                        </a:rPr>
                        <a:t>Test measurement techniques for assessing the impact of heat exposure on the </a:t>
                      </a:r>
                      <a:r>
                        <a:rPr lang="en-GB" sz="1800" b="1" i="0" kern="1200" dirty="0">
                          <a:solidFill>
                            <a:schemeClr val="tx1">
                              <a:lumMod val="75000"/>
                              <a:lumOff val="25000"/>
                            </a:schemeClr>
                          </a:solidFill>
                          <a:latin typeface="+mn-lt"/>
                          <a:ea typeface="+mn-ea"/>
                          <a:cs typeface="+mn-cs"/>
                        </a:rPr>
                        <a:t>health</a:t>
                      </a:r>
                      <a:r>
                        <a:rPr lang="en-GB" b="0" i="0" dirty="0">
                          <a:solidFill>
                            <a:schemeClr val="tx1">
                              <a:lumMod val="75000"/>
                              <a:lumOff val="25000"/>
                            </a:schemeClr>
                          </a:solidFill>
                          <a:latin typeface="+mn-lt"/>
                        </a:rPr>
                        <a:t> of residents</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lang="en-GB" b="0" i="0" dirty="0">
                          <a:solidFill>
                            <a:schemeClr val="tx1">
                              <a:lumMod val="75000"/>
                              <a:lumOff val="25000"/>
                            </a:schemeClr>
                          </a:solidFill>
                          <a:latin typeface="+mn-lt"/>
                        </a:rPr>
                        <a:t>Test methods to assess future overheating risks in care settings (building performance </a:t>
                      </a:r>
                      <a:r>
                        <a:rPr lang="en-GB" sz="1800" b="1" i="0" kern="1200" dirty="0">
                          <a:solidFill>
                            <a:schemeClr val="tx1">
                              <a:lumMod val="75000"/>
                              <a:lumOff val="25000"/>
                            </a:schemeClr>
                          </a:solidFill>
                          <a:latin typeface="+mn-lt"/>
                          <a:ea typeface="+mn-ea"/>
                          <a:cs typeface="+mn-cs"/>
                        </a:rPr>
                        <a:t>simulation</a:t>
                      </a:r>
                      <a:r>
                        <a:rPr lang="en-GB" b="0" i="0" dirty="0">
                          <a:solidFill>
                            <a:schemeClr val="tx1">
                              <a:lumMod val="75000"/>
                              <a:lumOff val="25000"/>
                            </a:schemeClr>
                          </a:solidFill>
                          <a:latin typeface="+mn-lt"/>
                        </a:rPr>
                        <a:t>)</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lang="en-GB" b="0" i="0" dirty="0">
                          <a:solidFill>
                            <a:schemeClr val="tx1">
                              <a:lumMod val="75000"/>
                              <a:lumOff val="25000"/>
                            </a:schemeClr>
                          </a:solidFill>
                          <a:latin typeface="+mn-lt"/>
                        </a:rPr>
                        <a:t>Combine </a:t>
                      </a:r>
                      <a:r>
                        <a:rPr lang="en-GB" sz="1800" b="1" i="0" kern="1200" dirty="0">
                          <a:solidFill>
                            <a:schemeClr val="tx1">
                              <a:lumMod val="75000"/>
                              <a:lumOff val="25000"/>
                            </a:schemeClr>
                          </a:solidFill>
                          <a:latin typeface="+mn-lt"/>
                          <a:ea typeface="+mn-ea"/>
                          <a:cs typeface="+mn-cs"/>
                        </a:rPr>
                        <a:t>multidisciplinary</a:t>
                      </a:r>
                      <a:r>
                        <a:rPr lang="en-GB" b="0" i="0" dirty="0">
                          <a:solidFill>
                            <a:schemeClr val="tx1">
                              <a:lumMod val="75000"/>
                              <a:lumOff val="25000"/>
                            </a:schemeClr>
                          </a:solidFill>
                          <a:latin typeface="+mn-lt"/>
                        </a:rPr>
                        <a:t> research perspectives with those of care home practitioners and other stakeholders</a:t>
                      </a:r>
                      <a:endParaRPr lang="en-US" b="0" i="0" dirty="0">
                        <a:solidFill>
                          <a:schemeClr val="tx1">
                            <a:lumMod val="75000"/>
                            <a:lumOff val="25000"/>
                          </a:schemeClr>
                        </a:solidFill>
                        <a:latin typeface="+mn-lt"/>
                      </a:endParaRPr>
                    </a:p>
                  </a:txBody>
                  <a:tcPr/>
                </a:tc>
                <a:extLst>
                  <a:ext uri="{0D108BD9-81ED-4DB2-BD59-A6C34878D82A}">
                    <a16:rowId xmlns:a16="http://schemas.microsoft.com/office/drawing/2014/main" val="2352929312"/>
                  </a:ext>
                </a:extLst>
              </a:tr>
            </a:tbl>
          </a:graphicData>
        </a:graphic>
      </p:graphicFrame>
      <p:sp>
        <p:nvSpPr>
          <p:cNvPr id="13" name="Rectangle 6">
            <a:extLst>
              <a:ext uri="{FF2B5EF4-FFF2-40B4-BE49-F238E27FC236}">
                <a16:creationId xmlns:a16="http://schemas.microsoft.com/office/drawing/2014/main" id="{D7EC1EEB-4755-7443-B4A7-4D5191B620F8}"/>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8</a:t>
            </a:fld>
            <a:endParaRPr lang="en-US" dirty="0"/>
          </a:p>
        </p:txBody>
      </p:sp>
      <p:sp>
        <p:nvSpPr>
          <p:cNvPr id="19" name="Text Placeholder 10">
            <a:extLst>
              <a:ext uri="{FF2B5EF4-FFF2-40B4-BE49-F238E27FC236}">
                <a16:creationId xmlns:a16="http://schemas.microsoft.com/office/drawing/2014/main" id="{A0272EE4-332E-F143-9946-83B390742B27}"/>
              </a:ext>
            </a:extLst>
          </p:cNvPr>
          <p:cNvSpPr txBox="1">
            <a:spLocks/>
          </p:cNvSpPr>
          <p:nvPr/>
        </p:nvSpPr>
        <p:spPr>
          <a:xfrm>
            <a:off x="294485" y="1774825"/>
            <a:ext cx="842440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r>
              <a:rPr lang="en-GB" sz="2000" b="1" dirty="0" err="1">
                <a:solidFill>
                  <a:srgbClr val="65872A"/>
                </a:solidFill>
                <a:latin typeface="+mn-lt"/>
              </a:rPr>
              <a:t>ClimaCare</a:t>
            </a:r>
            <a:r>
              <a:rPr lang="en-GB" sz="2000" b="1" dirty="0">
                <a:solidFill>
                  <a:srgbClr val="65872A"/>
                </a:solidFill>
                <a:latin typeface="+mn-lt"/>
              </a:rPr>
              <a:t> pilot project</a:t>
            </a:r>
          </a:p>
        </p:txBody>
      </p:sp>
    </p:spTree>
    <p:extLst>
      <p:ext uri="{BB962C8B-B14F-4D97-AF65-F5344CB8AC3E}">
        <p14:creationId xmlns:p14="http://schemas.microsoft.com/office/powerpoint/2010/main" val="555230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DE00F4-06B0-4D95-BD6F-5CCA17DC3D79}"/>
              </a:ext>
            </a:extLst>
          </p:cNvPr>
          <p:cNvPicPr>
            <a:picLocks noChangeAspect="1"/>
          </p:cNvPicPr>
          <p:nvPr/>
        </p:nvPicPr>
        <p:blipFill>
          <a:blip r:embed="rId3"/>
          <a:stretch>
            <a:fillRect/>
          </a:stretch>
        </p:blipFill>
        <p:spPr>
          <a:xfrm>
            <a:off x="0" y="269264"/>
            <a:ext cx="10691446" cy="1114425"/>
          </a:xfrm>
          <a:prstGeom prst="rect">
            <a:avLst/>
          </a:prstGeom>
        </p:spPr>
      </p:pic>
      <p:sp>
        <p:nvSpPr>
          <p:cNvPr id="7" name="TextBox 6">
            <a:extLst>
              <a:ext uri="{FF2B5EF4-FFF2-40B4-BE49-F238E27FC236}">
                <a16:creationId xmlns:a16="http://schemas.microsoft.com/office/drawing/2014/main" id="{D82CB9E6-2A5E-461C-AA19-56FEBD58F43C}"/>
              </a:ext>
            </a:extLst>
          </p:cNvPr>
          <p:cNvSpPr txBox="1"/>
          <p:nvPr/>
        </p:nvSpPr>
        <p:spPr>
          <a:xfrm>
            <a:off x="196948" y="534572"/>
            <a:ext cx="5795889" cy="646331"/>
          </a:xfrm>
          <a:prstGeom prst="rect">
            <a:avLst/>
          </a:prstGeom>
          <a:noFill/>
        </p:spPr>
        <p:txBody>
          <a:bodyPr wrap="square" rtlCol="0">
            <a:spAutoFit/>
          </a:bodyPr>
          <a:lstStyle/>
          <a:p>
            <a:r>
              <a:rPr lang="en-GB" sz="3600" dirty="0">
                <a:solidFill>
                  <a:schemeClr val="bg1"/>
                </a:solidFill>
                <a:latin typeface="+mj-lt"/>
              </a:rPr>
              <a:t>Methods</a:t>
            </a:r>
          </a:p>
        </p:txBody>
      </p:sp>
      <p:pic>
        <p:nvPicPr>
          <p:cNvPr id="8" name="Picture 7">
            <a:extLst>
              <a:ext uri="{FF2B5EF4-FFF2-40B4-BE49-F238E27FC236}">
                <a16:creationId xmlns:a16="http://schemas.microsoft.com/office/drawing/2014/main" id="{FEABB755-5357-4A2F-86A2-DE4B0C886036}"/>
              </a:ext>
            </a:extLst>
          </p:cNvPr>
          <p:cNvPicPr>
            <a:picLocks noChangeAspect="1"/>
          </p:cNvPicPr>
          <p:nvPr/>
        </p:nvPicPr>
        <p:blipFill>
          <a:blip r:embed="rId4"/>
          <a:stretch>
            <a:fillRect/>
          </a:stretch>
        </p:blipFill>
        <p:spPr>
          <a:xfrm>
            <a:off x="11410950" y="269264"/>
            <a:ext cx="781050" cy="1114425"/>
          </a:xfrm>
          <a:prstGeom prst="rect">
            <a:avLst/>
          </a:prstGeom>
        </p:spPr>
      </p:pic>
      <p:pic>
        <p:nvPicPr>
          <p:cNvPr id="9" name="Picture 49" descr="A picture containing drawing&#10;&#10;Description automatically generated">
            <a:extLst>
              <a:ext uri="{FF2B5EF4-FFF2-40B4-BE49-F238E27FC236}">
                <a16:creationId xmlns:a16="http://schemas.microsoft.com/office/drawing/2014/main" id="{81750FFE-911C-4D1D-95CF-DCA595CE8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5711" y="6098345"/>
            <a:ext cx="2840605" cy="8914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sign&#10;&#10;Description automatically generated">
            <a:extLst>
              <a:ext uri="{FF2B5EF4-FFF2-40B4-BE49-F238E27FC236}">
                <a16:creationId xmlns:a16="http://schemas.microsoft.com/office/drawing/2014/main" id="{37F10EA1-8DE0-47D1-9642-ED705F015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927" y="6192966"/>
            <a:ext cx="1921544" cy="566558"/>
          </a:xfrm>
          <a:prstGeom prst="rect">
            <a:avLst/>
          </a:prstGeom>
        </p:spPr>
      </p:pic>
      <p:pic>
        <p:nvPicPr>
          <p:cNvPr id="12" name="Picture 11" descr="A picture containing device&#10;&#10;Description automatically generated">
            <a:extLst>
              <a:ext uri="{FF2B5EF4-FFF2-40B4-BE49-F238E27FC236}">
                <a16:creationId xmlns:a16="http://schemas.microsoft.com/office/drawing/2014/main" id="{70A4BCE0-C86D-4AF6-A142-CE9F831AEA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2224" y="72047"/>
            <a:ext cx="1449251" cy="1413238"/>
          </a:xfrm>
          <a:prstGeom prst="rect">
            <a:avLst/>
          </a:prstGeom>
        </p:spPr>
      </p:pic>
      <p:sp>
        <p:nvSpPr>
          <p:cNvPr id="14" name="Rectangle 6">
            <a:extLst>
              <a:ext uri="{FF2B5EF4-FFF2-40B4-BE49-F238E27FC236}">
                <a16:creationId xmlns:a16="http://schemas.microsoft.com/office/drawing/2014/main" id="{B10A1BCE-AA06-DB42-85F2-4CCCA211D372}"/>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9</a:t>
            </a:fld>
            <a:endParaRPr lang="en-US" dirty="0"/>
          </a:p>
        </p:txBody>
      </p:sp>
      <p:sp>
        <p:nvSpPr>
          <p:cNvPr id="17" name="Text Placeholder 10">
            <a:extLst>
              <a:ext uri="{FF2B5EF4-FFF2-40B4-BE49-F238E27FC236}">
                <a16:creationId xmlns:a16="http://schemas.microsoft.com/office/drawing/2014/main" id="{C7B12318-099A-6541-B450-0470025C2B77}"/>
              </a:ext>
            </a:extLst>
          </p:cNvPr>
          <p:cNvSpPr txBox="1">
            <a:spLocks/>
          </p:cNvSpPr>
          <p:nvPr/>
        </p:nvSpPr>
        <p:spPr>
          <a:xfrm>
            <a:off x="215173" y="1874170"/>
            <a:ext cx="3480680" cy="4318796"/>
          </a:xfrm>
          <a:prstGeom prst="rect">
            <a:avLst/>
          </a:prstGeom>
        </p:spPr>
        <p:txBody>
          <a:bodyPr/>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spcBef>
                <a:spcPts val="0"/>
              </a:spcBef>
              <a:spcAft>
                <a:spcPts val="800"/>
              </a:spcAft>
              <a:buNone/>
            </a:pPr>
            <a:endParaRPr lang="en-GB" dirty="0">
              <a:solidFill>
                <a:schemeClr val="tx1">
                  <a:lumMod val="65000"/>
                  <a:lumOff val="35000"/>
                </a:schemeClr>
              </a:solidFill>
              <a:latin typeface="+mn-lt"/>
            </a:endParaRPr>
          </a:p>
        </p:txBody>
      </p:sp>
      <p:pic>
        <p:nvPicPr>
          <p:cNvPr id="11" name="Picture 10">
            <a:extLst>
              <a:ext uri="{FF2B5EF4-FFF2-40B4-BE49-F238E27FC236}">
                <a16:creationId xmlns:a16="http://schemas.microsoft.com/office/drawing/2014/main" id="{974B9632-F59C-B647-B629-5760A80F6F7F}"/>
              </a:ext>
            </a:extLst>
          </p:cNvPr>
          <p:cNvPicPr>
            <a:picLocks noChangeAspect="1"/>
          </p:cNvPicPr>
          <p:nvPr/>
        </p:nvPicPr>
        <p:blipFill>
          <a:blip r:embed="rId8"/>
          <a:stretch>
            <a:fillRect/>
          </a:stretch>
        </p:blipFill>
        <p:spPr>
          <a:xfrm>
            <a:off x="5635630" y="1483442"/>
            <a:ext cx="5146264" cy="2025303"/>
          </a:xfrm>
          <a:prstGeom prst="rect">
            <a:avLst/>
          </a:prstGeom>
        </p:spPr>
      </p:pic>
      <p:sp>
        <p:nvSpPr>
          <p:cNvPr id="16" name="Rectangle 6">
            <a:extLst>
              <a:ext uri="{FF2B5EF4-FFF2-40B4-BE49-F238E27FC236}">
                <a16:creationId xmlns:a16="http://schemas.microsoft.com/office/drawing/2014/main" id="{269B2D59-FD21-8D4C-B510-78F5E4B21837}"/>
              </a:ext>
            </a:extLst>
          </p:cNvPr>
          <p:cNvSpPr txBox="1">
            <a:spLocks noChangeArrowheads="1"/>
          </p:cNvSpPr>
          <p:nvPr/>
        </p:nvSpPr>
        <p:spPr bwMode="auto">
          <a:xfrm>
            <a:off x="9446190" y="6381328"/>
            <a:ext cx="1008062" cy="476672"/>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bg2">
                    <a:lumMod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EC7AD-152C-244A-98BF-87ED26BFE5B4}" type="slidenum">
              <a:rPr lang="en-US"/>
              <a:pPr/>
              <a:t>9</a:t>
            </a:fld>
            <a:endParaRPr lang="en-US" dirty="0"/>
          </a:p>
        </p:txBody>
      </p:sp>
      <p:sp>
        <p:nvSpPr>
          <p:cNvPr id="20" name="Text Placeholder 10">
            <a:extLst>
              <a:ext uri="{FF2B5EF4-FFF2-40B4-BE49-F238E27FC236}">
                <a16:creationId xmlns:a16="http://schemas.microsoft.com/office/drawing/2014/main" id="{E67AFE8F-0AE4-FC42-8038-AC540B0F5536}"/>
              </a:ext>
            </a:extLst>
          </p:cNvPr>
          <p:cNvSpPr txBox="1">
            <a:spLocks/>
          </p:cNvSpPr>
          <p:nvPr/>
        </p:nvSpPr>
        <p:spPr>
          <a:xfrm>
            <a:off x="305357" y="1724524"/>
            <a:ext cx="3300312" cy="4190287"/>
          </a:xfrm>
          <a:prstGeom prst="rect">
            <a:avLst/>
          </a:prstGeom>
        </p:spPr>
        <p:txBody>
          <a:bodyPr anchor="t"/>
          <a:lstStyle>
            <a:lvl1pPr marL="0" indent="0" algn="l" defTabSz="457200" rtl="0" eaLnBrk="1" latinLnBrk="0" hangingPunct="1">
              <a:spcBef>
                <a:spcPct val="20000"/>
              </a:spcBef>
              <a:buFont typeface="Arial"/>
              <a:buNone/>
              <a:defRPr sz="1800" kern="1200">
                <a:solidFill>
                  <a:srgbClr val="606060"/>
                </a:solidFill>
                <a:latin typeface="Avenir Light"/>
                <a:ea typeface="+mn-ea"/>
                <a:cs typeface="Avenir Light"/>
              </a:defRPr>
            </a:lvl1pPr>
            <a:lvl2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2pPr>
            <a:lvl3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3pPr>
            <a:lvl4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4pPr>
            <a:lvl5pPr marL="622300" indent="-258763" algn="l" defTabSz="457200" rtl="0" eaLnBrk="1" latinLnBrk="0" hangingPunct="1">
              <a:spcBef>
                <a:spcPct val="20000"/>
              </a:spcBef>
              <a:buFont typeface="Arial"/>
              <a:buChar char="•"/>
              <a:defRPr sz="1800" kern="1200">
                <a:solidFill>
                  <a:srgbClr val="606060"/>
                </a:solidFill>
                <a:latin typeface="Avenir Light"/>
                <a:ea typeface="+mn-ea"/>
                <a:cs typeface="Avenir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pPr>
            <a:r>
              <a:rPr lang="en-US" b="1" dirty="0">
                <a:solidFill>
                  <a:schemeClr val="tx1">
                    <a:lumMod val="75000"/>
                    <a:lumOff val="25000"/>
                  </a:schemeClr>
                </a:solidFill>
                <a:latin typeface="+mn-lt"/>
              </a:rPr>
              <a:t>Case studies: </a:t>
            </a:r>
            <a:br>
              <a:rPr lang="en-US" b="1" dirty="0">
                <a:solidFill>
                  <a:schemeClr val="tx1">
                    <a:lumMod val="75000"/>
                    <a:lumOff val="25000"/>
                  </a:schemeClr>
                </a:solidFill>
                <a:latin typeface="+mn-lt"/>
              </a:rPr>
            </a:br>
            <a:r>
              <a:rPr lang="en-US" dirty="0">
                <a:solidFill>
                  <a:schemeClr val="tx1">
                    <a:lumMod val="75000"/>
                    <a:lumOff val="25000"/>
                  </a:schemeClr>
                </a:solidFill>
                <a:latin typeface="+mn-lt"/>
                <a:cs typeface="+mn-cs"/>
              </a:rPr>
              <a:t>Five London-based care homes recruited with help from the Care Quality Commission (CQC) presenting a range of characteristics in terms of:</a:t>
            </a:r>
          </a:p>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occupant capacity, </a:t>
            </a:r>
          </a:p>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building typology, </a:t>
            </a:r>
          </a:p>
          <a:p>
            <a:pPr marL="285750" indent="-285750">
              <a:spcBef>
                <a:spcPts val="0"/>
              </a:spcBef>
              <a:spcAft>
                <a:spcPts val="800"/>
              </a:spcAft>
              <a:buFont typeface="Arial" panose="020B0604020202020204" pitchFamily="34" charset="0"/>
              <a:buChar char="•"/>
            </a:pPr>
            <a:r>
              <a:rPr lang="en-US" dirty="0">
                <a:solidFill>
                  <a:schemeClr val="tx1">
                    <a:lumMod val="75000"/>
                    <a:lumOff val="25000"/>
                  </a:schemeClr>
                </a:solidFill>
                <a:latin typeface="+mn-lt"/>
                <a:cs typeface="+mn-cs"/>
              </a:rPr>
              <a:t>construction age.</a:t>
            </a:r>
          </a:p>
        </p:txBody>
      </p:sp>
      <p:pic>
        <p:nvPicPr>
          <p:cNvPr id="13" name="Picture 12">
            <a:extLst>
              <a:ext uri="{FF2B5EF4-FFF2-40B4-BE49-F238E27FC236}">
                <a16:creationId xmlns:a16="http://schemas.microsoft.com/office/drawing/2014/main" id="{395A36BC-0077-924E-915B-A51DCAC080F0}"/>
              </a:ext>
            </a:extLst>
          </p:cNvPr>
          <p:cNvPicPr>
            <a:picLocks noChangeAspect="1"/>
          </p:cNvPicPr>
          <p:nvPr/>
        </p:nvPicPr>
        <p:blipFill rotWithShape="1">
          <a:blip r:embed="rId9"/>
          <a:srcRect l="2984" t="1743" r="1492" b="17891"/>
          <a:stretch/>
        </p:blipFill>
        <p:spPr>
          <a:xfrm>
            <a:off x="5635630" y="3528301"/>
            <a:ext cx="5146264" cy="2577942"/>
          </a:xfrm>
          <a:prstGeom prst="rect">
            <a:avLst/>
          </a:prstGeom>
        </p:spPr>
      </p:pic>
    </p:spTree>
    <p:extLst>
      <p:ext uri="{BB962C8B-B14F-4D97-AF65-F5344CB8AC3E}">
        <p14:creationId xmlns:p14="http://schemas.microsoft.com/office/powerpoint/2010/main" val="2323288027"/>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4DEAF4E78F2243A182C331F5ADC7A4" ma:contentTypeVersion="12" ma:contentTypeDescription="Create a new document." ma:contentTypeScope="" ma:versionID="6aadbbe93bf0e200b77ad90009fa4983">
  <xsd:schema xmlns:xsd="http://www.w3.org/2001/XMLSchema" xmlns:xs="http://www.w3.org/2001/XMLSchema" xmlns:p="http://schemas.microsoft.com/office/2006/metadata/properties" xmlns:ns2="8a03cd44-7435-4cc0-9b31-fee50fc395cf" xmlns:ns3="beb20fc5-2c51-4543-b6f9-a2f51fb33384" targetNamespace="http://schemas.microsoft.com/office/2006/metadata/properties" ma:root="true" ma:fieldsID="4fac0675677bb9789ffd4bbaa2afd9cd" ns2:_="" ns3:_="">
    <xsd:import namespace="8a03cd44-7435-4cc0-9b31-fee50fc395cf"/>
    <xsd:import namespace="beb20fc5-2c51-4543-b6f9-a2f51fb333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3cd44-7435-4cc0-9b31-fee50fc395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b20fc5-2c51-4543-b6f9-a2f51fb333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976D90-B8BC-40C5-8D92-83E7A20C06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03cd44-7435-4cc0-9b31-fee50fc395cf"/>
    <ds:schemaRef ds:uri="beb20fc5-2c51-4543-b6f9-a2f51fb333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89AAE0-AC03-40FF-8711-EE4CD7D2660C}">
  <ds:schemaRef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9a49fa1c-0137-4d92-8b99-7368dda12825"/>
    <ds:schemaRef ds:uri="http://schemas.microsoft.com/office/2006/documentManagement/types"/>
    <ds:schemaRef ds:uri="ad831afd-7895-456d-83ea-f7a7fbb16e2d"/>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804FFB4-D834-4309-B1D4-D0131562D7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4252</TotalTime>
  <Words>2143</Words>
  <Application>Microsoft Macintosh PowerPoint</Application>
  <PresentationFormat>Widescreen</PresentationFormat>
  <Paragraphs>295</Paragraphs>
  <Slides>27</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Avenir Black</vt:lpstr>
      <vt:lpstr>Avenir Book</vt:lpstr>
      <vt:lpstr>Avenir Light</vt:lpstr>
      <vt:lpstr>Calibri</vt:lpstr>
      <vt:lpstr>Corbel</vt:lpstr>
      <vt:lpstr>Courier New</vt:lpstr>
      <vt:lpstr>Wingdings</vt:lpstr>
      <vt:lpstr>Wingdings 2</vt:lpstr>
      <vt:lpstr>Frame</vt:lpstr>
      <vt:lpstr>ClimaCare: Overheating in care homes  Professor Mike Davies University College London (UCL) 24/3/21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details  Website: climacare.org   Email: michael.davies@ucl.ac.uk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Hayley</dc:creator>
  <cp:lastModifiedBy>Davies, Michael</cp:lastModifiedBy>
  <cp:revision>36</cp:revision>
  <dcterms:created xsi:type="dcterms:W3CDTF">2020-05-22T12:36:03Z</dcterms:created>
  <dcterms:modified xsi:type="dcterms:W3CDTF">2021-03-24T11:33:12Z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0x0101000A4DEAF4E78F2243A182C331F5ADC7A4</vt:lpwstr>
  </property>
</Properties>
</file>