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16"/>
  </p:notesMasterIdLst>
  <p:sldIdLst>
    <p:sldId id="268" r:id="rId5"/>
    <p:sldId id="259" r:id="rId6"/>
    <p:sldId id="270" r:id="rId7"/>
    <p:sldId id="318" r:id="rId8"/>
    <p:sldId id="313" r:id="rId9"/>
    <p:sldId id="257" r:id="rId10"/>
    <p:sldId id="314" r:id="rId11"/>
    <p:sldId id="319" r:id="rId12"/>
    <p:sldId id="279" r:id="rId13"/>
    <p:sldId id="282" r:id="rId14"/>
    <p:sldId id="28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9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92" autoAdjust="0"/>
    <p:restoredTop sz="77059" autoAdjust="0"/>
  </p:normalViewPr>
  <p:slideViewPr>
    <p:cSldViewPr snapToGrid="0">
      <p:cViewPr varScale="1">
        <p:scale>
          <a:sx n="53" d="100"/>
          <a:sy n="53" d="100"/>
        </p:scale>
        <p:origin x="92" y="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91544-CA07-42A1-84AE-DC3E2CE10220}" type="datetimeFigureOut">
              <a:rPr lang="en-GB" smtClean="0"/>
              <a:t>23/03/2021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7D084-C66D-4EE9-8753-B3E322AD1CAB}" type="slidenum">
              <a:rPr lang="en-GB" smtClean="0"/>
              <a:t>‹#›</a:t>
            </a:fld>
            <a:endParaRPr lang="en-GB"/>
          </a:p>
        </p:txBody>
      </p:sp>
    </p:spTree>
    <p:extLst>
      <p:ext uri="{BB962C8B-B14F-4D97-AF65-F5344CB8AC3E}">
        <p14:creationId xmlns:p14="http://schemas.microsoft.com/office/powerpoint/2010/main" val="3214618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In the coming decades the UK is expected to experience hotter and drier summers, and more frequent and intense heatwaves.  The UK also has a rapidly ageing population, with people aged 75 or over expected to account for 13% of the total population by 2035. Older populations can be more vulnerable to heat stress due to underlying chronic health complications. As older people spend much of their time indoors, their exposure to heat is largely governed by the indoor environment. In care homes, poor building design, ineffective heat management, and diverging needs and preferences between staff and residents may contribute to increased indoor heat exposure with detrimental consequences for the health of the most vulnerable residents. This webinar will describe the work to date of the ‘</a:t>
            </a:r>
            <a:r>
              <a:rPr lang="en-GB" sz="1200" b="0" i="0" kern="1200" dirty="0" err="1" smtClean="0">
                <a:solidFill>
                  <a:schemeClr val="tx1"/>
                </a:solidFill>
                <a:effectLst/>
                <a:latin typeface="+mn-lt"/>
                <a:ea typeface="+mn-ea"/>
                <a:cs typeface="+mn-cs"/>
              </a:rPr>
              <a:t>ClimaCare</a:t>
            </a:r>
            <a:r>
              <a:rPr lang="en-GB" sz="1200" b="0" i="0" kern="1200" dirty="0" smtClean="0">
                <a:solidFill>
                  <a:schemeClr val="tx1"/>
                </a:solidFill>
                <a:effectLst/>
                <a:latin typeface="+mn-lt"/>
                <a:ea typeface="+mn-ea"/>
                <a:cs typeface="+mn-cs"/>
              </a:rPr>
              <a:t>’ project in addressing these issues. We will discuss the monitoring and modelling that we have undertaken and also  provide details of some initial work to monetize the health benefits of adaptations designed to protect against heat risks.</a:t>
            </a:r>
            <a:endParaRPr lang="en-GB" dirty="0"/>
          </a:p>
        </p:txBody>
      </p:sp>
      <p:sp>
        <p:nvSpPr>
          <p:cNvPr id="4" name="Slide Number Placeholder 3"/>
          <p:cNvSpPr>
            <a:spLocks noGrp="1"/>
          </p:cNvSpPr>
          <p:nvPr>
            <p:ph type="sldNum" sz="quarter" idx="10"/>
          </p:nvPr>
        </p:nvSpPr>
        <p:spPr/>
        <p:txBody>
          <a:bodyPr/>
          <a:lstStyle/>
          <a:p>
            <a:fld id="{8CD7D084-C66D-4EE9-8753-B3E322AD1CAB}" type="slidenum">
              <a:rPr lang="en-GB" smtClean="0"/>
              <a:t>1</a:t>
            </a:fld>
            <a:endParaRPr lang="en-GB"/>
          </a:p>
        </p:txBody>
      </p:sp>
    </p:spTree>
    <p:extLst>
      <p:ext uri="{BB962C8B-B14F-4D97-AF65-F5344CB8AC3E}">
        <p14:creationId xmlns:p14="http://schemas.microsoft.com/office/powerpoint/2010/main" val="25677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Mike Davies </a:t>
            </a:r>
            <a:r>
              <a:rPr lang="en-GB" sz="1200" b="0" i="0" kern="1200" dirty="0" smtClean="0">
                <a:solidFill>
                  <a:schemeClr val="tx1"/>
                </a:solidFill>
                <a:effectLst/>
                <a:latin typeface="+mn-lt"/>
                <a:ea typeface="+mn-ea"/>
                <a:cs typeface="+mn-cs"/>
              </a:rPr>
              <a:t>is Professor of Building Physics and Environment at University College London (UCL). His research interests lie in the provision of healthy and comfortable built environments in the context of a changing climate. He was the founding Director of the UCL Institute for Environmental Design and Engineering. He is currently a member of the UK Committee on Climate Change (Adaptation) and Director of the multi-disciplinary Complex Built Environment Systems group at UCL.</a:t>
            </a:r>
          </a:p>
          <a:p>
            <a:r>
              <a:rPr lang="en-GB" sz="1200" b="1" i="0" kern="1200" dirty="0" smtClean="0">
                <a:solidFill>
                  <a:schemeClr val="tx1"/>
                </a:solidFill>
                <a:effectLst/>
                <a:latin typeface="+mn-lt"/>
                <a:ea typeface="+mn-ea"/>
                <a:cs typeface="+mn-cs"/>
              </a:rPr>
              <a:t>April Cole</a:t>
            </a:r>
            <a:r>
              <a:rPr lang="en-GB" sz="1200" b="0" i="0" kern="1200" dirty="0" smtClean="0">
                <a:solidFill>
                  <a:schemeClr val="tx1"/>
                </a:solidFill>
                <a:effectLst/>
                <a:latin typeface="+mn-lt"/>
                <a:ea typeface="+mn-ea"/>
                <a:cs typeface="+mn-cs"/>
              </a:rPr>
              <a:t> is from the Care Quality Commission. April has worked in the health and care sector since 2002, and specifically policy since 2013. Her background is in public affairs and communications, and she has worked in both the public and private sector in the UK and Australia, including European lobbying for the Royal College of Nursing. At the Care Quality Commission she has worked on surveillance information for the public, the updated technology in care web resource, and consumer rights in social care. She completed her MSc in Health Policy in 2019, focussing on monitoring technologies in adult social care, and is a trained Schwartz Round facilitator.</a:t>
            </a:r>
          </a:p>
          <a:p>
            <a:endParaRPr lang="en-GB" sz="1000" dirty="0"/>
          </a:p>
        </p:txBody>
      </p:sp>
      <p:sp>
        <p:nvSpPr>
          <p:cNvPr id="4" name="Slide Number Placeholder 3"/>
          <p:cNvSpPr>
            <a:spLocks noGrp="1"/>
          </p:cNvSpPr>
          <p:nvPr>
            <p:ph type="sldNum" sz="quarter" idx="5"/>
          </p:nvPr>
        </p:nvSpPr>
        <p:spPr/>
        <p:txBody>
          <a:bodyPr/>
          <a:lstStyle/>
          <a:p>
            <a:fld id="{8CD7D084-C66D-4EE9-8753-B3E322AD1CAB}" type="slidenum">
              <a:rPr lang="en-GB" smtClean="0"/>
              <a:t>2</a:t>
            </a:fld>
            <a:endParaRPr lang="en-GB"/>
          </a:p>
        </p:txBody>
      </p:sp>
    </p:spTree>
    <p:extLst>
      <p:ext uri="{BB962C8B-B14F-4D97-AF65-F5344CB8AC3E}">
        <p14:creationId xmlns:p14="http://schemas.microsoft.com/office/powerpoint/2010/main" val="120460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3</a:t>
            </a:fld>
            <a:endParaRPr lang="en-GB"/>
          </a:p>
        </p:txBody>
      </p:sp>
    </p:spTree>
    <p:extLst>
      <p:ext uri="{BB962C8B-B14F-4D97-AF65-F5344CB8AC3E}">
        <p14:creationId xmlns:p14="http://schemas.microsoft.com/office/powerpoint/2010/main" val="257096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UKCEH will be hosting an online workshop to describe and make accessible a new set climate and socio-economic scenario datasets and products for the UK, to support future research and policy on UK climate risk and resilience. The datasets and products are based on the most recent set of widely applied scenarios for investigating climate change risk and resilience - the IPCC-community Shared Socio-economic Pathways (SSPs) and Representative Concentration Pathways (RCPs). We have been working to produce downscaled and enriched RCP and SSP datasets and products specifically for the UK. We want now to share these data and products with the community, discuss how they might be used, and gather feedback on how best to make these data and products available.</a:t>
            </a:r>
            <a:endParaRPr lang="en-GB" dirty="0"/>
          </a:p>
        </p:txBody>
      </p:sp>
      <p:sp>
        <p:nvSpPr>
          <p:cNvPr id="4" name="Slide Number Placeholder 3"/>
          <p:cNvSpPr>
            <a:spLocks noGrp="1"/>
          </p:cNvSpPr>
          <p:nvPr>
            <p:ph type="sldNum" sz="quarter" idx="10"/>
          </p:nvPr>
        </p:nvSpPr>
        <p:spPr/>
        <p:txBody>
          <a:bodyPr/>
          <a:lstStyle/>
          <a:p>
            <a:fld id="{8CD7D084-C66D-4EE9-8753-B3E322AD1CAB}" type="slidenum">
              <a:rPr lang="en-GB" smtClean="0"/>
              <a:t>4</a:t>
            </a:fld>
            <a:endParaRPr lang="en-GB"/>
          </a:p>
        </p:txBody>
      </p:sp>
    </p:spTree>
    <p:extLst>
      <p:ext uri="{BB962C8B-B14F-4D97-AF65-F5344CB8AC3E}">
        <p14:creationId xmlns:p14="http://schemas.microsoft.com/office/powerpoint/2010/main" val="2155430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D7D084-C66D-4EE9-8753-B3E322AD1CAB}" type="slidenum">
              <a:rPr lang="en-GB" smtClean="0"/>
              <a:t>5</a:t>
            </a:fld>
            <a:endParaRPr lang="en-GB"/>
          </a:p>
        </p:txBody>
      </p:sp>
    </p:spTree>
    <p:extLst>
      <p:ext uri="{BB962C8B-B14F-4D97-AF65-F5344CB8AC3E}">
        <p14:creationId xmlns:p14="http://schemas.microsoft.com/office/powerpoint/2010/main" val="494473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There is strong, vibrant and broad-based support for more climate action at the local level in the UK, but a lack of capacity and expertise, exacerbated by COVID-19, has affected some local authorities’ ability to respond.</a:t>
            </a:r>
          </a:p>
          <a:p>
            <a:r>
              <a:rPr lang="en-GB" sz="1200" b="0" i="0" kern="1200" dirty="0" smtClean="0">
                <a:solidFill>
                  <a:schemeClr val="tx1"/>
                </a:solidFill>
                <a:effectLst/>
                <a:latin typeface="+mn-lt"/>
                <a:ea typeface="+mn-ea"/>
                <a:cs typeface="+mn-cs"/>
              </a:rPr>
              <a:t>A new report by the Place-Based Climate Action Network (PCAN) has found that three out of four local authorities have declared a climate emergency but these have been followed up with new or updated climate action plans in only 62% of cases.</a:t>
            </a:r>
          </a:p>
          <a:p>
            <a:r>
              <a:rPr lang="en-GB" sz="1200" b="0" i="0" kern="1200" dirty="0" smtClean="0">
                <a:solidFill>
                  <a:schemeClr val="tx1"/>
                </a:solidFill>
                <a:effectLst/>
                <a:latin typeface="+mn-lt"/>
                <a:ea typeface="+mn-ea"/>
                <a:cs typeface="+mn-cs"/>
              </a:rPr>
              <a:t>However, new institutional models that promote more inclusive, partnership-based approaches to local climate action are taking off, with a growing number of local climate commissions, action networks and participatory forums like climate assemblies and juries.</a:t>
            </a:r>
          </a:p>
          <a:p>
            <a:r>
              <a:rPr lang="en-GB" sz="1200" b="0" i="0" kern="1200" dirty="0" smtClean="0">
                <a:solidFill>
                  <a:schemeClr val="tx1"/>
                </a:solidFill>
                <a:effectLst/>
                <a:latin typeface="+mn-lt"/>
                <a:ea typeface="+mn-ea"/>
                <a:cs typeface="+mn-cs"/>
              </a:rPr>
              <a:t>The report also highlights the role played by local businesses and the financial sector, and the need for a just transition to underpin the response to climate change to ensure people and communities are not left behind.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18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527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E5CD9-B1E0-5449-882C-D7612EAAB293}" type="slidenum">
              <a:rPr lang="en-US" smtClean="0"/>
              <a:t>10</a:t>
            </a:fld>
            <a:endParaRPr lang="en-US"/>
          </a:p>
        </p:txBody>
      </p:sp>
    </p:spTree>
    <p:extLst>
      <p:ext uri="{BB962C8B-B14F-4D97-AF65-F5344CB8AC3E}">
        <p14:creationId xmlns:p14="http://schemas.microsoft.com/office/powerpoint/2010/main" val="120347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3/23/2021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3/23/2021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3/23/2021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3/23/2021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3/23/2021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3/23/2021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fi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000" b="1" dirty="0">
                <a:solidFill>
                  <a:schemeClr val="accent1">
                    <a:lumMod val="50000"/>
                  </a:schemeClr>
                </a:solidFill>
                <a:latin typeface="Corbel" panose="020B0503020204020204" pitchFamily="34" charset="0"/>
              </a:rPr>
              <a:t>SPF UK Climate Resilience Programme </a:t>
            </a:r>
            <a:r>
              <a:rPr lang="en-GB" sz="3200" b="1" dirty="0">
                <a:solidFill>
                  <a:schemeClr val="bg1"/>
                </a:solidFill>
                <a:latin typeface="Corbel" panose="020B0503020204020204" pitchFamily="34" charset="0"/>
              </a:rPr>
              <a:t>Webinar Series 2021</a:t>
            </a:r>
            <a:endParaRPr lang="en-GB" dirty="0">
              <a:solidFill>
                <a:schemeClr val="bg1"/>
              </a:solidFill>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Tree>
    <p:extLst>
      <p:ext uri="{BB962C8B-B14F-4D97-AF65-F5344CB8AC3E}">
        <p14:creationId xmlns:p14="http://schemas.microsoft.com/office/powerpoint/2010/main" val="97124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7912" y="-4267"/>
            <a:ext cx="1937779" cy="1931541"/>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25" y="6007748"/>
            <a:ext cx="3000375" cy="941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015" y="6122216"/>
            <a:ext cx="2273284" cy="670267"/>
          </a:xfrm>
          <a:prstGeom prst="rect">
            <a:avLst/>
          </a:prstGeom>
        </p:spPr>
      </p:pic>
      <p:sp>
        <p:nvSpPr>
          <p:cNvPr id="9" name="Title 1">
            <a:extLst>
              <a:ext uri="{FF2B5EF4-FFF2-40B4-BE49-F238E27FC236}">
                <a16:creationId xmlns:a16="http://schemas.microsoft.com/office/drawing/2014/main" id="{109A333C-CB58-4385-8BD9-527778736C16}"/>
              </a:ext>
            </a:extLst>
          </p:cNvPr>
          <p:cNvSpPr>
            <a:spLocks noGrp="1"/>
          </p:cNvSpPr>
          <p:nvPr>
            <p:ph type="ctrTitle"/>
          </p:nvPr>
        </p:nvSpPr>
        <p:spPr>
          <a:xfrm>
            <a:off x="0" y="262491"/>
            <a:ext cx="9230264" cy="897235"/>
          </a:xfrm>
          <a:solidFill>
            <a:schemeClr val="bg1"/>
          </a:solidFill>
        </p:spPr>
        <p:txBody>
          <a:bodyPr>
            <a:noAutofit/>
          </a:bodyPr>
          <a:lstStyle/>
          <a:p>
            <a:pPr>
              <a:lnSpc>
                <a:spcPct val="100000"/>
              </a:lnSpc>
              <a:spcBef>
                <a:spcPts val="0"/>
              </a:spcBef>
            </a:pPr>
            <a:r>
              <a:rPr lang="en-GB" sz="5400" dirty="0">
                <a:solidFill>
                  <a:srgbClr val="002060"/>
                </a:solidFill>
              </a:rPr>
              <a:t>Next webinars:</a:t>
            </a:r>
            <a:endParaRPr lang="en-GB" sz="2200" dirty="0">
              <a:solidFill>
                <a:schemeClr val="tx1"/>
              </a:solidFill>
              <a:ea typeface="+mj-lt"/>
              <a:cs typeface="+mj-lt"/>
            </a:endParaRPr>
          </a:p>
        </p:txBody>
      </p:sp>
      <p:sp>
        <p:nvSpPr>
          <p:cNvPr id="7" name="Rectangle 6"/>
          <p:cNvSpPr/>
          <p:nvPr/>
        </p:nvSpPr>
        <p:spPr>
          <a:xfrm>
            <a:off x="216088" y="1270717"/>
            <a:ext cx="8394674" cy="2712922"/>
          </a:xfrm>
          <a:prstGeom prst="rect">
            <a:avLst/>
          </a:prstGeom>
        </p:spPr>
        <p:txBody>
          <a:bodyPr wrap="square">
            <a:spAutoFit/>
          </a:bodyPr>
          <a:lstStyle/>
          <a:p>
            <a:pPr marL="914400" indent="-914400">
              <a:lnSpc>
                <a:spcPct val="107000"/>
              </a:lnSpc>
              <a:spcAft>
                <a:spcPts val="800"/>
              </a:spcAft>
            </a:pPr>
            <a:r>
              <a:rPr lang="en-GB" sz="28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Wednesday, </a:t>
            </a:r>
            <a:r>
              <a:rPr lang="en-GB" sz="28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21</a:t>
            </a:r>
            <a:r>
              <a:rPr lang="en-GB" sz="2800" b="1" baseline="30000"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st</a:t>
            </a:r>
            <a:r>
              <a:rPr lang="en-GB" sz="28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 April, </a:t>
            </a:r>
            <a:r>
              <a:rPr lang="en-GB" sz="28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2021 12.00-13.00</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914400" indent="-914400">
              <a:lnSpc>
                <a:spcPct val="107000"/>
              </a:lnSpc>
              <a:spcAft>
                <a:spcPts val="800"/>
              </a:spcAft>
            </a:pPr>
            <a:r>
              <a:rPr lang="en-GB" sz="2000" b="1" dirty="0">
                <a:latin typeface="Corbel" panose="020B0503020204020204" pitchFamily="34" charset="0"/>
                <a:ea typeface="Calibri" panose="020F0502020204030204" pitchFamily="34" charset="0"/>
                <a:cs typeface="Times New Roman" panose="02020603050405020304" pitchFamily="18" charset="0"/>
              </a:rPr>
              <a:t>Speaker:	</a:t>
            </a:r>
            <a:r>
              <a:rPr lang="en-GB" sz="2000" b="1" dirty="0"/>
              <a:t> </a:t>
            </a:r>
            <a:r>
              <a:rPr lang="en-GB" sz="2000" b="1" dirty="0" smtClean="0"/>
              <a:t>Youssef </a:t>
            </a:r>
            <a:r>
              <a:rPr lang="en-GB" sz="2000" b="1" dirty="0" err="1" smtClean="0"/>
              <a:t>Nassef</a:t>
            </a:r>
            <a:r>
              <a:rPr lang="en-GB" sz="2000" b="1" dirty="0" smtClean="0"/>
              <a:t> (UNFCCC Secretariat), Louise Ellis (University</a:t>
            </a:r>
            <a:r>
              <a:rPr lang="en-GB" sz="2000" b="1" dirty="0" smtClean="0"/>
              <a:t>                   </a:t>
            </a:r>
            <a:r>
              <a:rPr lang="en-GB" sz="2000" b="1" dirty="0" smtClean="0"/>
              <a:t>       	of Leeds), Liam </a:t>
            </a:r>
            <a:r>
              <a:rPr lang="en-GB" sz="2000" b="1" dirty="0" err="1" smtClean="0"/>
              <a:t>Upson</a:t>
            </a:r>
            <a:r>
              <a:rPr lang="en-GB" sz="2000" b="1" dirty="0" smtClean="0"/>
              <a:t> (Cabinet Office)</a:t>
            </a:r>
            <a:endParaRPr lang="en-GB" sz="2000" b="1" dirty="0"/>
          </a:p>
          <a:p>
            <a:pPr marL="914400" lvl="0" indent="-914400">
              <a:lnSpc>
                <a:spcPct val="107000"/>
              </a:lnSpc>
              <a:spcAft>
                <a:spcPts val="800"/>
              </a:spcAft>
            </a:pPr>
            <a:r>
              <a:rPr lang="en-GB" sz="2000" b="1" dirty="0">
                <a:latin typeface="Corbel" panose="020B0503020204020204" pitchFamily="34" charset="0"/>
                <a:ea typeface="Calibri" panose="020F0502020204030204" pitchFamily="34" charset="0"/>
                <a:cs typeface="Times New Roman" panose="02020603050405020304" pitchFamily="18" charset="0"/>
              </a:rPr>
              <a:t>Title</a:t>
            </a:r>
            <a:r>
              <a:rPr lang="en-GB" sz="2000" dirty="0">
                <a:latin typeface="Corbel" panose="020B0503020204020204" pitchFamily="34" charset="0"/>
                <a:ea typeface="Calibri" panose="020F0502020204030204" pitchFamily="34" charset="0"/>
                <a:cs typeface="Times New Roman" panose="02020603050405020304" pitchFamily="18" charset="0"/>
              </a:rPr>
              <a:t>: </a:t>
            </a:r>
            <a:r>
              <a:rPr lang="en-GB" sz="2000" dirty="0"/>
              <a:t> 		</a:t>
            </a:r>
            <a:r>
              <a:rPr lang="en-GB" sz="2000" b="1" i="1" dirty="0" smtClean="0">
                <a:solidFill>
                  <a:srgbClr val="000000"/>
                </a:solidFill>
              </a:rPr>
              <a:t>COP 26: Implications for enhancing resilience</a:t>
            </a:r>
            <a:r>
              <a:rPr lang="en-GB" b="1" dirty="0">
                <a:solidFill>
                  <a:srgbClr val="000000"/>
                </a:solidFill>
              </a:rPr>
              <a:t> </a:t>
            </a:r>
          </a:p>
          <a:p>
            <a:pPr marL="914400" lvl="0" indent="-914400">
              <a:lnSpc>
                <a:spcPct val="107000"/>
              </a:lnSpc>
              <a:spcAft>
                <a:spcPts val="800"/>
              </a:spcAft>
            </a:pPr>
            <a:endParaRPr lang="en-GB" sz="20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914400" indent="-914400">
              <a:lnSpc>
                <a:spcPct val="107000"/>
              </a:lnSpc>
              <a:spcAft>
                <a:spcPts val="800"/>
              </a:spcAft>
            </a:pPr>
            <a:r>
              <a:rPr lang="en-GB" sz="2000" b="1" i="1" dirty="0"/>
              <a:t> </a:t>
            </a:r>
            <a:endParaRPr lang="en-GB" sz="20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16089" y="4988859"/>
            <a:ext cx="8394674" cy="1015663"/>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marL="914400" indent="-914400"/>
            <a:r>
              <a:rPr lang="en-GB" sz="2000" b="1" i="1" dirty="0">
                <a:solidFill>
                  <a:schemeClr val="accent1">
                    <a:lumMod val="50000"/>
                  </a:schemeClr>
                </a:solidFill>
                <a:latin typeface="Corbel" panose="020B0503020204020204" pitchFamily="34" charset="0"/>
                <a:ea typeface="Calibri" panose="020F0502020204030204" pitchFamily="34" charset="0"/>
                <a:cs typeface="Times New Roman" panose="02020603050405020304" pitchFamily="18" charset="0"/>
              </a:rPr>
              <a:t>Register on our website</a:t>
            </a:r>
            <a:r>
              <a:rPr lang="en-GB" sz="2000" b="1" dirty="0">
                <a:solidFill>
                  <a:schemeClr val="accent1">
                    <a:lumMod val="50000"/>
                  </a:schemeClr>
                </a:solidFill>
                <a:latin typeface="Corbel" panose="020B0503020204020204" pitchFamily="34" charset="0"/>
                <a:ea typeface="Calibri" panose="020F0502020204030204" pitchFamily="34" charset="0"/>
                <a:cs typeface="Times New Roman" panose="02020603050405020304" pitchFamily="18" charset="0"/>
              </a:rPr>
              <a:t>: </a:t>
            </a:r>
          </a:p>
          <a:p>
            <a:pPr marL="914400" indent="-914400"/>
            <a:r>
              <a:rPr lang="en-GB" sz="2000" dirty="0">
                <a:solidFill>
                  <a:srgbClr val="0070C0"/>
                </a:solidFill>
                <a:latin typeface="Corbel" panose="020B0503020204020204" pitchFamily="34" charset="0"/>
                <a:ea typeface="Calibri" panose="020F0502020204030204" pitchFamily="34" charset="0"/>
                <a:cs typeface="Times New Roman" panose="02020603050405020304" pitchFamily="18" charset="0"/>
              </a:rPr>
              <a:t>https://www.ukclimateresilience.org/news-events/climate-resilience-webinar-series-2020-2021/</a:t>
            </a:r>
            <a:endParaRPr lang="en-GB" sz="11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216088" y="2975933"/>
            <a:ext cx="8394674" cy="1746504"/>
          </a:xfrm>
          <a:prstGeom prst="rect">
            <a:avLst/>
          </a:prstGeom>
        </p:spPr>
        <p:txBody>
          <a:bodyPr wrap="square">
            <a:spAutoFit/>
          </a:bodyPr>
          <a:lstStyle/>
          <a:p>
            <a:pPr marL="914400" indent="-914400">
              <a:lnSpc>
                <a:spcPct val="107000"/>
              </a:lnSpc>
              <a:spcAft>
                <a:spcPts val="800"/>
              </a:spcAft>
            </a:pPr>
            <a:r>
              <a:rPr lang="en-GB" sz="28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Wednesday, </a:t>
            </a:r>
            <a:r>
              <a:rPr lang="en-GB" sz="28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5 May, </a:t>
            </a:r>
            <a:r>
              <a:rPr lang="en-GB" sz="28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2021 12.00-13.00</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914400" indent="-914400">
              <a:lnSpc>
                <a:spcPct val="107000"/>
              </a:lnSpc>
              <a:spcAft>
                <a:spcPts val="800"/>
              </a:spcAft>
            </a:pPr>
            <a:r>
              <a:rPr lang="en-GB" sz="2000" b="1" dirty="0">
                <a:latin typeface="Corbel" panose="020B0503020204020204" pitchFamily="34" charset="0"/>
                <a:ea typeface="Calibri" panose="020F0502020204030204" pitchFamily="34" charset="0"/>
                <a:cs typeface="Times New Roman" panose="02020603050405020304" pitchFamily="18" charset="0"/>
              </a:rPr>
              <a:t>Speaker:	</a:t>
            </a:r>
            <a:r>
              <a:rPr lang="en-GB" sz="2000" b="1" dirty="0" smtClean="0">
                <a:latin typeface="Corbel" panose="020B0503020204020204" pitchFamily="34" charset="0"/>
                <a:ea typeface="Calibri" panose="020F0502020204030204" pitchFamily="34" charset="0"/>
                <a:cs typeface="Times New Roman" panose="02020603050405020304" pitchFamily="18" charset="0"/>
              </a:rPr>
              <a:t>Peter Hunter (University of Stirling)</a:t>
            </a:r>
            <a:endParaRPr lang="en-GB" sz="2000" b="1" dirty="0">
              <a:latin typeface="Corbel" panose="020B0503020204020204" pitchFamily="34" charset="0"/>
              <a:ea typeface="Calibri" panose="020F0502020204030204" pitchFamily="34" charset="0"/>
              <a:cs typeface="Times New Roman" panose="02020603050405020304" pitchFamily="18" charset="0"/>
            </a:endParaRPr>
          </a:p>
          <a:p>
            <a:pPr marL="914400" indent="-914400">
              <a:lnSpc>
                <a:spcPct val="107000"/>
              </a:lnSpc>
              <a:spcAft>
                <a:spcPts val="800"/>
              </a:spcAft>
            </a:pPr>
            <a:r>
              <a:rPr lang="en-GB" sz="2000" b="1" dirty="0">
                <a:latin typeface="Corbel" panose="020B0503020204020204" pitchFamily="34" charset="0"/>
                <a:ea typeface="Calibri" panose="020F0502020204030204" pitchFamily="34" charset="0"/>
                <a:cs typeface="Times New Roman" panose="02020603050405020304" pitchFamily="18" charset="0"/>
              </a:rPr>
              <a:t>Title</a:t>
            </a:r>
            <a:r>
              <a:rPr lang="en-GB" sz="2000" dirty="0">
                <a:latin typeface="Corbel" panose="020B0503020204020204" pitchFamily="34" charset="0"/>
                <a:ea typeface="Calibri" panose="020F0502020204030204" pitchFamily="34" charset="0"/>
                <a:cs typeface="Times New Roman" panose="02020603050405020304" pitchFamily="18" charset="0"/>
              </a:rPr>
              <a:t>: </a:t>
            </a:r>
            <a:r>
              <a:rPr lang="en-GB" sz="2000" dirty="0"/>
              <a:t> 		</a:t>
            </a:r>
            <a:r>
              <a:rPr lang="en-GB" sz="2000" b="1" i="1" dirty="0">
                <a:latin typeface="Corbel" panose="020B0503020204020204" pitchFamily="34" charset="0"/>
                <a:ea typeface="Calibri" panose="020F0502020204030204" pitchFamily="34" charset="0"/>
                <a:cs typeface="Times New Roman" panose="02020603050405020304" pitchFamily="18" charset="0"/>
              </a:rPr>
              <a:t> </a:t>
            </a:r>
            <a:r>
              <a:rPr lang="en-GB" sz="2000" b="1" i="1" dirty="0">
                <a:latin typeface="Corbel" panose="020B0503020204020204" pitchFamily="34" charset="0"/>
                <a:ea typeface="Calibri" panose="020F0502020204030204" pitchFamily="34" charset="0"/>
                <a:cs typeface="Times New Roman" panose="02020603050405020304" pitchFamily="18" charset="0"/>
              </a:rPr>
              <a:t>D</a:t>
            </a:r>
            <a:r>
              <a:rPr lang="en-GB" sz="2000" b="1" i="1" dirty="0" smtClean="0">
                <a:latin typeface="Corbel" panose="020B0503020204020204" pitchFamily="34" charset="0"/>
                <a:ea typeface="Calibri" panose="020F0502020204030204" pitchFamily="34" charset="0"/>
                <a:cs typeface="Times New Roman" panose="02020603050405020304" pitchFamily="18" charset="0"/>
              </a:rPr>
              <a:t>elivering </a:t>
            </a:r>
            <a:r>
              <a:rPr lang="en-GB" sz="2000" b="1" i="1" dirty="0" smtClean="0">
                <a:latin typeface="Corbel" panose="020B0503020204020204" pitchFamily="34" charset="0"/>
                <a:ea typeface="Calibri" panose="020F0502020204030204" pitchFamily="34" charset="0"/>
                <a:cs typeface="Times New Roman" panose="02020603050405020304" pitchFamily="18" charset="0"/>
              </a:rPr>
              <a:t>r</a:t>
            </a:r>
            <a:r>
              <a:rPr lang="en-GB" sz="2000" b="1" i="1" dirty="0" smtClean="0">
                <a:latin typeface="Corbel" panose="020B0503020204020204" pitchFamily="34" charset="0"/>
                <a:ea typeface="Calibri" panose="020F0502020204030204" pitchFamily="34" charset="0"/>
                <a:cs typeface="Times New Roman" panose="02020603050405020304" pitchFamily="18" charset="0"/>
              </a:rPr>
              <a:t>esilience to climate-related impacts on water 	quality through earth observation</a:t>
            </a:r>
            <a:endParaRPr lang="en-GB" sz="2000" b="1"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C88854EA-C81A-4237-8C86-50E87D8437C1}"/>
              </a:ext>
            </a:extLst>
          </p:cNvPr>
          <p:cNvPicPr>
            <a:picLocks noChangeAspect="1"/>
          </p:cNvPicPr>
          <p:nvPr/>
        </p:nvPicPr>
        <p:blipFill>
          <a:blip r:embed="rId6"/>
          <a:stretch>
            <a:fillRect/>
          </a:stretch>
        </p:blipFill>
        <p:spPr>
          <a:xfrm>
            <a:off x="8424765" y="1273482"/>
            <a:ext cx="2447289" cy="17034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47285" y="3219387"/>
            <a:ext cx="2524769" cy="18935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0755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Contact details</a:t>
            </a:r>
            <a:br>
              <a:rPr lang="en-GB" dirty="0"/>
            </a:br>
            <a:r>
              <a:rPr lang="en-GB" dirty="0"/>
              <a:t/>
            </a:r>
            <a:br>
              <a:rPr lang="en-GB" dirty="0"/>
            </a:br>
            <a:r>
              <a:rPr lang="en-GB" sz="2400" b="1" dirty="0">
                <a:solidFill>
                  <a:schemeClr val="bg1"/>
                </a:solidFill>
                <a:latin typeface="+mn-lt"/>
                <a:cs typeface="Arial" panose="020B0604020202020204" pitchFamily="34" charset="0"/>
              </a:rPr>
              <a:t>Website: </a:t>
            </a:r>
            <a:r>
              <a:rPr lang="en-GB" sz="2400" dirty="0">
                <a:solidFill>
                  <a:schemeClr val="bg1"/>
                </a:solidFill>
                <a:latin typeface="+mn-lt"/>
                <a:cs typeface="Arial" panose="020B0604020202020204" pitchFamily="34" charset="0"/>
              </a:rPr>
              <a:t>www.ukclimateresilience.org</a:t>
            </a:r>
            <a:br>
              <a:rPr lang="en-GB" sz="2400" dirty="0">
                <a:solidFill>
                  <a:schemeClr val="bg1"/>
                </a:solidFill>
                <a:latin typeface="+mn-lt"/>
                <a:cs typeface="Arial" panose="020B0604020202020204" pitchFamily="34" charset="0"/>
              </a:rPr>
            </a:br>
            <a:r>
              <a:rPr lang="en-GB" sz="2400" dirty="0">
                <a:solidFill>
                  <a:schemeClr val="bg1"/>
                </a:solidFill>
                <a:latin typeface="+mn-lt"/>
                <a:cs typeface="Arial" panose="020B0604020202020204" pitchFamily="34" charset="0"/>
              </a:rPr>
              <a:t>	</a:t>
            </a:r>
            <a:br>
              <a:rPr lang="en-GB" sz="2400" dirty="0">
                <a:solidFill>
                  <a:schemeClr val="bg1"/>
                </a:solidFill>
                <a:latin typeface="+mn-lt"/>
                <a:cs typeface="Arial" panose="020B0604020202020204" pitchFamily="34" charset="0"/>
              </a:rPr>
            </a:br>
            <a:r>
              <a:rPr lang="en-GB" sz="2400" b="1" dirty="0">
                <a:solidFill>
                  <a:schemeClr val="bg1"/>
                </a:solidFill>
                <a:latin typeface="+mn-lt"/>
                <a:cs typeface="Arial" panose="020B0604020202020204" pitchFamily="34" charset="0"/>
              </a:rPr>
              <a:t>Twitter:	</a:t>
            </a:r>
            <a:r>
              <a:rPr lang="en-GB" sz="2400" dirty="0">
                <a:solidFill>
                  <a:schemeClr val="bg1"/>
                </a:solidFill>
                <a:latin typeface="+mn-lt"/>
                <a:cs typeface="Arial" panose="020B0604020202020204" pitchFamily="34" charset="0"/>
              </a:rPr>
              <a:t>@UKCRP_SPF</a:t>
            </a:r>
            <a:br>
              <a:rPr lang="en-GB" sz="2400" dirty="0">
                <a:solidFill>
                  <a:schemeClr val="bg1"/>
                </a:solidFill>
                <a:latin typeface="+mn-lt"/>
                <a:cs typeface="Arial" panose="020B0604020202020204" pitchFamily="34" charset="0"/>
              </a:rPr>
            </a:br>
            <a:r>
              <a:rPr lang="en-GB" sz="2400" dirty="0">
                <a:solidFill>
                  <a:schemeClr val="bg1"/>
                </a:solidFill>
                <a:latin typeface="+mn-lt"/>
                <a:cs typeface="Arial" panose="020B0604020202020204" pitchFamily="34" charset="0"/>
              </a:rPr>
              <a:t/>
            </a:r>
            <a:br>
              <a:rPr lang="en-GB" sz="2400" dirty="0">
                <a:solidFill>
                  <a:schemeClr val="bg1"/>
                </a:solidFill>
                <a:latin typeface="+mn-lt"/>
                <a:cs typeface="Arial" panose="020B0604020202020204" pitchFamily="34" charset="0"/>
              </a:rPr>
            </a:br>
            <a:r>
              <a:rPr lang="en-GB" sz="2400" b="1" dirty="0">
                <a:solidFill>
                  <a:schemeClr val="bg1"/>
                </a:solidFill>
                <a:latin typeface="+mn-lt"/>
                <a:cs typeface="Arial" panose="020B0604020202020204" pitchFamily="34" charset="0"/>
              </a:rPr>
              <a:t>YouTube: </a:t>
            </a:r>
            <a:r>
              <a:rPr lang="en-GB" sz="2400" dirty="0">
                <a:solidFill>
                  <a:schemeClr val="bg1"/>
                </a:solidFill>
                <a:latin typeface="+mn-lt"/>
                <a:cs typeface="Arial" panose="020B0604020202020204" pitchFamily="34" charset="0"/>
              </a:rPr>
              <a:t>UK Climate Resilience programme</a:t>
            </a:r>
            <a:endParaRPr lang="en-GB" sz="2400" dirty="0">
              <a:solidFill>
                <a:schemeClr val="bg1"/>
              </a:solidFill>
              <a:latin typeface="+mn-lt"/>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
        <p:nvSpPr>
          <p:cNvPr id="3" name="TextBox 2">
            <a:extLst>
              <a:ext uri="{FF2B5EF4-FFF2-40B4-BE49-F238E27FC236}">
                <a16:creationId xmlns:a16="http://schemas.microsoft.com/office/drawing/2014/main" id="{74F0002C-6C5D-4804-AC93-F846708F3BE7}"/>
              </a:ext>
            </a:extLst>
          </p:cNvPr>
          <p:cNvSpPr txBox="1"/>
          <p:nvPr/>
        </p:nvSpPr>
        <p:spPr>
          <a:xfrm>
            <a:off x="601733" y="6180047"/>
            <a:ext cx="8251429"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orbel" panose="020B0503020204020204"/>
                <a:ea typeface="+mn-ea"/>
                <a:cs typeface="+mn-cs"/>
              </a:rPr>
              <a:t>The UK Climate Resilience programme is supported by the UKRI Strategic Priorities Fund.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orbel" panose="020B0503020204020204"/>
                <a:ea typeface="+mn-ea"/>
                <a:cs typeface="+mn-cs"/>
              </a:rPr>
              <a:t>The programme is co-delivered by the Met Office and NERC on behalf of UKRI partners AHRC, EPSRC, ESRC.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0853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rtlCol="0">
            <a:spAutoFit/>
          </a:bodyPr>
          <a:lstStyle/>
          <a:p>
            <a:r>
              <a:rPr lang="en-GB" sz="3600" dirty="0">
                <a:solidFill>
                  <a:schemeClr val="bg1"/>
                </a:solidFill>
                <a:latin typeface="+mj-lt"/>
              </a:rPr>
              <a:t>Timing</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lIns="91440" tIns="45720" rIns="91440" bIns="45720" anchor="t"/>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graphicFrame>
        <p:nvGraphicFramePr>
          <p:cNvPr id="13" name="Table 12">
            <a:extLst>
              <a:ext uri="{FF2B5EF4-FFF2-40B4-BE49-F238E27FC236}">
                <a16:creationId xmlns:a16="http://schemas.microsoft.com/office/drawing/2014/main" id="{8AD800B5-8831-4388-8A92-40BCE8F41197}"/>
              </a:ext>
            </a:extLst>
          </p:cNvPr>
          <p:cNvGraphicFramePr>
            <a:graphicFrameLocks noGrp="1"/>
          </p:cNvGraphicFramePr>
          <p:nvPr>
            <p:extLst>
              <p:ext uri="{D42A27DB-BD31-4B8C-83A1-F6EECF244321}">
                <p14:modId xmlns:p14="http://schemas.microsoft.com/office/powerpoint/2010/main" val="1845397299"/>
              </p:ext>
            </p:extLst>
          </p:nvPr>
        </p:nvGraphicFramePr>
        <p:xfrm>
          <a:off x="536923" y="2189387"/>
          <a:ext cx="10911828" cy="3383280"/>
        </p:xfrm>
        <a:graphic>
          <a:graphicData uri="http://schemas.openxmlformats.org/drawingml/2006/table">
            <a:tbl>
              <a:tblPr firstRow="1" bandRow="1">
                <a:tableStyleId>{BC89EF96-8CEA-46FF-86C4-4CE0E7609802}</a:tableStyleId>
              </a:tblPr>
              <a:tblGrid>
                <a:gridCol w="945692">
                  <a:extLst>
                    <a:ext uri="{9D8B030D-6E8A-4147-A177-3AD203B41FA5}">
                      <a16:colId xmlns:a16="http://schemas.microsoft.com/office/drawing/2014/main" val="1458827640"/>
                    </a:ext>
                  </a:extLst>
                </a:gridCol>
                <a:gridCol w="5090307">
                  <a:extLst>
                    <a:ext uri="{9D8B030D-6E8A-4147-A177-3AD203B41FA5}">
                      <a16:colId xmlns:a16="http://schemas.microsoft.com/office/drawing/2014/main" val="1852321393"/>
                    </a:ext>
                  </a:extLst>
                </a:gridCol>
                <a:gridCol w="4875829">
                  <a:extLst>
                    <a:ext uri="{9D8B030D-6E8A-4147-A177-3AD203B41FA5}">
                      <a16:colId xmlns:a16="http://schemas.microsoft.com/office/drawing/2014/main" val="2934656820"/>
                    </a:ext>
                  </a:extLst>
                </a:gridCol>
              </a:tblGrid>
              <a:tr h="626359">
                <a:tc>
                  <a:txBody>
                    <a:bodyPr/>
                    <a:lstStyle/>
                    <a:p>
                      <a:r>
                        <a:rPr lang="en-GB" sz="2400" dirty="0">
                          <a:solidFill>
                            <a:schemeClr val="accent1">
                              <a:lumMod val="50000"/>
                            </a:schemeClr>
                          </a:solidFill>
                        </a:rPr>
                        <a:t>12:00</a:t>
                      </a:r>
                      <a:endParaRPr lang="en-GB" sz="2400" dirty="0">
                        <a:latin typeface="Corbel" panose="020B0503020204020204" pitchFamily="34" charset="0"/>
                      </a:endParaRPr>
                    </a:p>
                  </a:txBody>
                  <a:tcPr>
                    <a:solidFill>
                      <a:schemeClr val="bg1">
                        <a:lumMod val="95000"/>
                      </a:schemeClr>
                    </a:solidFill>
                  </a:tcPr>
                </a:tc>
                <a:tc>
                  <a:txBody>
                    <a:bodyPr/>
                    <a:lstStyle/>
                    <a:p>
                      <a:r>
                        <a:rPr lang="en-GB" sz="2400" b="1" dirty="0">
                          <a:solidFill>
                            <a:schemeClr val="accent1">
                              <a:lumMod val="50000"/>
                            </a:schemeClr>
                          </a:solidFill>
                        </a:rPr>
                        <a:t>UK Climate Resilience Programme news</a:t>
                      </a:r>
                      <a:endParaRPr lang="en-GB" sz="2400" dirty="0">
                        <a:latin typeface="Corbel" panose="020B0503020204020204" pitchFamily="34" charset="0"/>
                      </a:endParaRPr>
                    </a:p>
                  </a:txBody>
                  <a:tcPr>
                    <a:solidFill>
                      <a:schemeClr val="bg1">
                        <a:lumMod val="95000"/>
                      </a:schemeClr>
                    </a:solidFill>
                  </a:tcPr>
                </a:tc>
                <a:tc>
                  <a:txBody>
                    <a:bodyPr/>
                    <a:lstStyle/>
                    <a:p>
                      <a:pPr algn="l" rtl="0" fontAlgn="base"/>
                      <a:r>
                        <a:rPr lang="en-GB" sz="2400" b="1" i="0" dirty="0" smtClean="0">
                          <a:solidFill>
                            <a:srgbClr val="1A616F"/>
                          </a:solidFill>
                          <a:effectLst/>
                          <a:latin typeface="Corbel" panose="020B0503020204020204" pitchFamily="34" charset="0"/>
                        </a:rPr>
                        <a:t>Dr Kate Lonsdale, </a:t>
                      </a:r>
                    </a:p>
                    <a:p>
                      <a:pPr algn="l" rtl="0" fontAlgn="base"/>
                      <a:r>
                        <a:rPr lang="en-GB" sz="2400" b="0" i="0" dirty="0" smtClean="0">
                          <a:solidFill>
                            <a:srgbClr val="1A616F"/>
                          </a:solidFill>
                          <a:effectLst/>
                          <a:latin typeface="Corbel" panose="020B0503020204020204" pitchFamily="34" charset="0"/>
                        </a:rPr>
                        <a:t>UK Climate Resilience  Champion</a:t>
                      </a:r>
                      <a:endParaRPr lang="en-US" sz="2400" b="0" i="0" dirty="0">
                        <a:solidFill>
                          <a:srgbClr val="000000"/>
                        </a:solidFill>
                        <a:effectLst/>
                        <a:latin typeface="Segoe UI" panose="020B0502040204020203" pitchFamily="34" charset="0"/>
                      </a:endParaRPr>
                    </a:p>
                  </a:txBody>
                  <a:tcPr>
                    <a:solidFill>
                      <a:schemeClr val="bg1">
                        <a:lumMod val="95000"/>
                      </a:schemeClr>
                    </a:solidFill>
                  </a:tcPr>
                </a:tc>
                <a:extLst>
                  <a:ext uri="{0D108BD9-81ED-4DB2-BD59-A6C34878D82A}">
                    <a16:rowId xmlns:a16="http://schemas.microsoft.com/office/drawing/2014/main" val="288492032"/>
                  </a:ext>
                </a:extLst>
              </a:tr>
              <a:tr h="362891">
                <a:tc>
                  <a:txBody>
                    <a:bodyPr/>
                    <a:lstStyle/>
                    <a:p>
                      <a:r>
                        <a:rPr lang="en-GB" sz="2400" b="1" dirty="0">
                          <a:solidFill>
                            <a:schemeClr val="accent1">
                              <a:lumMod val="50000"/>
                            </a:schemeClr>
                          </a:solidFill>
                          <a:latin typeface="Corbel" panose="020B0503020204020204" pitchFamily="34" charset="0"/>
                        </a:rPr>
                        <a:t>12.05</a:t>
                      </a:r>
                    </a:p>
                  </a:txBody>
                  <a:tcPr>
                    <a:solidFill>
                      <a:schemeClr val="bg1">
                        <a:lumMod val="95000"/>
                      </a:schemeClr>
                    </a:solidFill>
                  </a:tcPr>
                </a:tc>
                <a:tc>
                  <a:txBody>
                    <a:bodyPr/>
                    <a:lstStyle/>
                    <a:p>
                      <a:r>
                        <a:rPr lang="en-GB" sz="2400" b="1" dirty="0" smtClean="0">
                          <a:solidFill>
                            <a:schemeClr val="accent1">
                              <a:lumMod val="50000"/>
                            </a:schemeClr>
                          </a:solidFill>
                          <a:latin typeface="Corbel" panose="020B0503020204020204" pitchFamily="34" charset="0"/>
                        </a:rPr>
                        <a:t>Overheating in Care Homes</a:t>
                      </a:r>
                      <a:endParaRPr lang="en-GB" sz="2400" b="1" dirty="0">
                        <a:solidFill>
                          <a:schemeClr val="accent1">
                            <a:lumMod val="50000"/>
                          </a:schemeClr>
                        </a:solidFill>
                        <a:latin typeface="Corbel" panose="020B0503020204020204" pitchFamily="34" charset="0"/>
                      </a:endParaRPr>
                    </a:p>
                  </a:txBody>
                  <a:tcPr>
                    <a:solidFill>
                      <a:schemeClr val="bg1">
                        <a:lumMod val="95000"/>
                      </a:schemeClr>
                    </a:solidFill>
                  </a:tcPr>
                </a:tc>
                <a:tc>
                  <a:txBody>
                    <a:bodyPr/>
                    <a:lstStyle/>
                    <a:p>
                      <a:r>
                        <a:rPr lang="en-GB" sz="2400" b="1" kern="1200" dirty="0" smtClean="0">
                          <a:solidFill>
                            <a:schemeClr val="accent1">
                              <a:lumMod val="50000"/>
                            </a:schemeClr>
                          </a:solidFill>
                          <a:latin typeface="Corbel" panose="020B0503020204020204" pitchFamily="34" charset="0"/>
                          <a:ea typeface="+mn-ea"/>
                          <a:cs typeface="+mn-cs"/>
                        </a:rPr>
                        <a:t>Professor Mike Davies, </a:t>
                      </a:r>
                    </a:p>
                    <a:p>
                      <a:r>
                        <a:rPr lang="en-GB" sz="2400" b="0" kern="1200" dirty="0" smtClean="0">
                          <a:solidFill>
                            <a:schemeClr val="accent1">
                              <a:lumMod val="50000"/>
                            </a:schemeClr>
                          </a:solidFill>
                          <a:latin typeface="Corbel" panose="020B0503020204020204" pitchFamily="34" charset="0"/>
                          <a:ea typeface="+mn-ea"/>
                          <a:cs typeface="+mn-cs"/>
                        </a:rPr>
                        <a:t>University College London</a:t>
                      </a:r>
                      <a:endParaRPr lang="en-GB" sz="2400" b="0" kern="1200" dirty="0">
                        <a:solidFill>
                          <a:schemeClr val="accent1">
                            <a:lumMod val="50000"/>
                          </a:schemeClr>
                        </a:solidFill>
                        <a:latin typeface="Corbel" panose="020B0503020204020204" pitchFamily="34" charset="0"/>
                        <a:ea typeface="+mn-ea"/>
                        <a:cs typeface="+mn-cs"/>
                      </a:endParaRPr>
                    </a:p>
                  </a:txBody>
                  <a:tcPr>
                    <a:solidFill>
                      <a:schemeClr val="bg1">
                        <a:lumMod val="95000"/>
                      </a:schemeClr>
                    </a:solidFill>
                  </a:tcPr>
                </a:tc>
                <a:extLst>
                  <a:ext uri="{0D108BD9-81ED-4DB2-BD59-A6C34878D82A}">
                    <a16:rowId xmlns:a16="http://schemas.microsoft.com/office/drawing/2014/main" val="318785770"/>
                  </a:ext>
                </a:extLst>
              </a:tr>
              <a:tr h="362891">
                <a:tc>
                  <a:txBody>
                    <a:bodyPr/>
                    <a:lstStyle/>
                    <a:p>
                      <a:r>
                        <a:rPr lang="en-GB" sz="2400" b="1" dirty="0" smtClean="0">
                          <a:solidFill>
                            <a:schemeClr val="accent1">
                              <a:lumMod val="50000"/>
                            </a:schemeClr>
                          </a:solidFill>
                          <a:latin typeface="Corbel" panose="020B0503020204020204" pitchFamily="34" charset="0"/>
                        </a:rPr>
                        <a:t>12.25</a:t>
                      </a:r>
                      <a:endParaRPr lang="en-GB" sz="2400" b="1" dirty="0">
                        <a:solidFill>
                          <a:schemeClr val="accent1">
                            <a:lumMod val="50000"/>
                          </a:schemeClr>
                        </a:solidFill>
                        <a:latin typeface="Corbel" panose="020B0503020204020204" pitchFamily="34" charset="0"/>
                      </a:endParaRPr>
                    </a:p>
                  </a:txBody>
                  <a:tcPr>
                    <a:solidFill>
                      <a:schemeClr val="bg1">
                        <a:lumMod val="95000"/>
                      </a:schemeClr>
                    </a:solidFill>
                  </a:tcPr>
                </a:tc>
                <a:tc>
                  <a:txBody>
                    <a:bodyPr/>
                    <a:lstStyle/>
                    <a:p>
                      <a:r>
                        <a:rPr lang="en-GB" sz="2400" b="1" dirty="0" smtClean="0">
                          <a:solidFill>
                            <a:schemeClr val="accent1">
                              <a:lumMod val="50000"/>
                            </a:schemeClr>
                          </a:solidFill>
                          <a:latin typeface="Corbel" panose="020B0503020204020204" pitchFamily="34" charset="0"/>
                        </a:rPr>
                        <a:t>Response</a:t>
                      </a:r>
                      <a:endParaRPr lang="en-GB" sz="2400" b="1" dirty="0">
                        <a:solidFill>
                          <a:schemeClr val="accent1">
                            <a:lumMod val="50000"/>
                          </a:schemeClr>
                        </a:solidFill>
                        <a:latin typeface="Corbel" panose="020B0503020204020204" pitchFamily="34" charset="0"/>
                      </a:endParaRPr>
                    </a:p>
                  </a:txBody>
                  <a:tcPr>
                    <a:solidFill>
                      <a:schemeClr val="bg1">
                        <a:lumMod val="95000"/>
                      </a:schemeClr>
                    </a:solidFill>
                  </a:tcPr>
                </a:tc>
                <a:tc>
                  <a:txBody>
                    <a:bodyPr/>
                    <a:lstStyle/>
                    <a:p>
                      <a:r>
                        <a:rPr lang="en-GB" sz="2400" b="1" kern="1200" dirty="0" smtClean="0">
                          <a:solidFill>
                            <a:schemeClr val="accent1">
                              <a:lumMod val="50000"/>
                            </a:schemeClr>
                          </a:solidFill>
                          <a:latin typeface="Corbel" panose="020B0503020204020204" pitchFamily="34" charset="0"/>
                          <a:ea typeface="+mn-ea"/>
                          <a:cs typeface="+mn-cs"/>
                        </a:rPr>
                        <a:t>April Cole, </a:t>
                      </a:r>
                    </a:p>
                    <a:p>
                      <a:r>
                        <a:rPr lang="en-GB" sz="2400" b="0" kern="1200" dirty="0" smtClean="0">
                          <a:solidFill>
                            <a:schemeClr val="accent1">
                              <a:lumMod val="50000"/>
                            </a:schemeClr>
                          </a:solidFill>
                          <a:latin typeface="Corbel" panose="020B0503020204020204" pitchFamily="34" charset="0"/>
                          <a:ea typeface="+mn-ea"/>
                          <a:cs typeface="+mn-cs"/>
                        </a:rPr>
                        <a:t>Care Quality Commission</a:t>
                      </a:r>
                      <a:endParaRPr lang="en-GB" sz="2400" b="0" kern="1200" dirty="0">
                        <a:solidFill>
                          <a:schemeClr val="accent1">
                            <a:lumMod val="50000"/>
                          </a:schemeClr>
                        </a:solidFill>
                        <a:latin typeface="Corbel" panose="020B0503020204020204" pitchFamily="34" charset="0"/>
                        <a:ea typeface="+mn-ea"/>
                        <a:cs typeface="+mn-cs"/>
                      </a:endParaRPr>
                    </a:p>
                  </a:txBody>
                  <a:tcPr>
                    <a:solidFill>
                      <a:schemeClr val="bg1">
                        <a:lumMod val="95000"/>
                      </a:schemeClr>
                    </a:solidFill>
                  </a:tcPr>
                </a:tc>
                <a:extLst>
                  <a:ext uri="{0D108BD9-81ED-4DB2-BD59-A6C34878D82A}">
                    <a16:rowId xmlns:a16="http://schemas.microsoft.com/office/drawing/2014/main" val="4024375172"/>
                  </a:ext>
                </a:extLst>
              </a:tr>
              <a:tr h="362891">
                <a:tc>
                  <a:txBody>
                    <a:bodyPr/>
                    <a:lstStyle/>
                    <a:p>
                      <a:r>
                        <a:rPr lang="en-GB" sz="2400" b="1" dirty="0">
                          <a:solidFill>
                            <a:schemeClr val="accent1">
                              <a:lumMod val="50000"/>
                            </a:schemeClr>
                          </a:solidFill>
                        </a:rPr>
                        <a:t>12.35</a:t>
                      </a:r>
                      <a:endParaRPr lang="en-GB" sz="2400" b="1" dirty="0">
                        <a:solidFill>
                          <a:schemeClr val="accent1">
                            <a:lumMod val="50000"/>
                          </a:schemeClr>
                        </a:solidFill>
                        <a:latin typeface="Corbel" panose="020B0503020204020204" pitchFamily="34" charset="0"/>
                      </a:endParaRPr>
                    </a:p>
                  </a:txBody>
                  <a:tcPr>
                    <a:solidFill>
                      <a:schemeClr val="bg1">
                        <a:lumMod val="95000"/>
                      </a:schemeClr>
                    </a:solidFill>
                  </a:tcPr>
                </a:tc>
                <a:tc>
                  <a:txBody>
                    <a:bodyPr/>
                    <a:lstStyle/>
                    <a:p>
                      <a:r>
                        <a:rPr lang="en-GB" sz="2400" b="1" dirty="0">
                          <a:solidFill>
                            <a:schemeClr val="accent1">
                              <a:lumMod val="50000"/>
                            </a:schemeClr>
                          </a:solidFill>
                        </a:rPr>
                        <a:t>Q&amp;A and discussion</a:t>
                      </a:r>
                      <a:endParaRPr lang="en-GB" sz="2400" b="1" dirty="0">
                        <a:solidFill>
                          <a:schemeClr val="accent1">
                            <a:lumMod val="50000"/>
                          </a:schemeClr>
                        </a:solidFill>
                        <a:latin typeface="Corbel" panose="020B0503020204020204" pitchFamily="34" charset="0"/>
                      </a:endParaRPr>
                    </a:p>
                  </a:txBody>
                  <a:tcPr>
                    <a:solidFill>
                      <a:schemeClr val="bg1">
                        <a:lumMod val="95000"/>
                      </a:schemeClr>
                    </a:solidFill>
                  </a:tcPr>
                </a:tc>
                <a:tc>
                  <a:txBody>
                    <a:bodyPr/>
                    <a:lstStyle/>
                    <a:p>
                      <a:r>
                        <a:rPr lang="en-GB" sz="2400" b="1" kern="1200" dirty="0">
                          <a:solidFill>
                            <a:schemeClr val="accent1">
                              <a:lumMod val="50000"/>
                            </a:schemeClr>
                          </a:solidFill>
                        </a:rPr>
                        <a:t>Panellists</a:t>
                      </a:r>
                      <a:endParaRPr lang="en-GB" sz="2400" b="1" kern="1200" dirty="0">
                        <a:solidFill>
                          <a:schemeClr val="accent1">
                            <a:lumMod val="50000"/>
                          </a:schemeClr>
                        </a:solidFill>
                        <a:latin typeface="Corbel" panose="020B0503020204020204" pitchFamily="34" charset="0"/>
                        <a:ea typeface="+mn-ea"/>
                        <a:cs typeface="+mn-cs"/>
                      </a:endParaRPr>
                    </a:p>
                  </a:txBody>
                  <a:tcPr>
                    <a:solidFill>
                      <a:schemeClr val="bg1">
                        <a:lumMod val="95000"/>
                      </a:schemeClr>
                    </a:solidFill>
                  </a:tcPr>
                </a:tc>
                <a:extLst>
                  <a:ext uri="{0D108BD9-81ED-4DB2-BD59-A6C34878D82A}">
                    <a16:rowId xmlns:a16="http://schemas.microsoft.com/office/drawing/2014/main" val="3919991875"/>
                  </a:ext>
                </a:extLst>
              </a:tr>
              <a:tr h="362891">
                <a:tc>
                  <a:txBody>
                    <a:bodyPr/>
                    <a:lstStyle/>
                    <a:p>
                      <a:r>
                        <a:rPr lang="en-GB" sz="2400" b="1" dirty="0">
                          <a:solidFill>
                            <a:schemeClr val="accent1">
                              <a:lumMod val="50000"/>
                            </a:schemeClr>
                          </a:solidFill>
                        </a:rPr>
                        <a:t>13.00</a:t>
                      </a:r>
                      <a:endParaRPr lang="en-GB" sz="2400" b="1" dirty="0">
                        <a:solidFill>
                          <a:schemeClr val="accent1">
                            <a:lumMod val="50000"/>
                          </a:schemeClr>
                        </a:solidFill>
                        <a:latin typeface="Corbel" panose="020B0503020204020204" pitchFamily="34" charset="0"/>
                      </a:endParaRPr>
                    </a:p>
                  </a:txBody>
                  <a:tcPr>
                    <a:solidFill>
                      <a:schemeClr val="bg1">
                        <a:lumMod val="95000"/>
                      </a:schemeClr>
                    </a:solidFill>
                  </a:tcPr>
                </a:tc>
                <a:tc>
                  <a:txBody>
                    <a:bodyPr/>
                    <a:lstStyle/>
                    <a:p>
                      <a:r>
                        <a:rPr lang="en-GB" sz="2400" b="1" dirty="0">
                          <a:solidFill>
                            <a:schemeClr val="accent1">
                              <a:lumMod val="50000"/>
                            </a:schemeClr>
                          </a:solidFill>
                        </a:rPr>
                        <a:t>End</a:t>
                      </a:r>
                      <a:endParaRPr lang="en-GB" sz="2400" b="1" dirty="0">
                        <a:solidFill>
                          <a:schemeClr val="accent1">
                            <a:lumMod val="50000"/>
                          </a:schemeClr>
                        </a:solidFill>
                        <a:latin typeface="Corbel" panose="020B0503020204020204" pitchFamily="34" charset="0"/>
                      </a:endParaRPr>
                    </a:p>
                  </a:txBody>
                  <a:tcPr>
                    <a:solidFill>
                      <a:schemeClr val="bg1">
                        <a:lumMod val="95000"/>
                      </a:schemeClr>
                    </a:solidFill>
                  </a:tcPr>
                </a:tc>
                <a:tc>
                  <a:txBody>
                    <a:bodyPr/>
                    <a:lstStyle/>
                    <a:p>
                      <a:endParaRPr lang="en-GB" sz="2400" dirty="0">
                        <a:latin typeface="Corbel" panose="020B0503020204020204" pitchFamily="34" charset="0"/>
                      </a:endParaRPr>
                    </a:p>
                  </a:txBody>
                  <a:tcPr>
                    <a:solidFill>
                      <a:schemeClr val="bg1">
                        <a:lumMod val="95000"/>
                      </a:schemeClr>
                    </a:solidFill>
                  </a:tcPr>
                </a:tc>
                <a:extLst>
                  <a:ext uri="{0D108BD9-81ED-4DB2-BD59-A6C34878D82A}">
                    <a16:rowId xmlns:a16="http://schemas.microsoft.com/office/drawing/2014/main" val="780223787"/>
                  </a:ext>
                </a:extLst>
              </a:tr>
            </a:tbl>
          </a:graphicData>
        </a:graphic>
      </p:graphicFrame>
      <p:sp>
        <p:nvSpPr>
          <p:cNvPr id="14" name="TextBox 13">
            <a:extLst>
              <a:ext uri="{FF2B5EF4-FFF2-40B4-BE49-F238E27FC236}">
                <a16:creationId xmlns:a16="http://schemas.microsoft.com/office/drawing/2014/main" id="{86F27498-C361-4A65-B3F4-A189A97BBCA7}"/>
              </a:ext>
            </a:extLst>
          </p:cNvPr>
          <p:cNvSpPr txBox="1"/>
          <p:nvPr/>
        </p:nvSpPr>
        <p:spPr>
          <a:xfrm>
            <a:off x="196948" y="6297859"/>
            <a:ext cx="63836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accent1">
                    <a:lumMod val="50000"/>
                  </a:schemeClr>
                </a:solidFill>
                <a:effectLst/>
                <a:uLnTx/>
                <a:uFillTx/>
                <a:latin typeface="Corbel" panose="020B0503020204020204"/>
                <a:ea typeface="+mn-ea"/>
                <a:cs typeface="+mn-cs"/>
              </a:rPr>
              <a:t>Website: </a:t>
            </a:r>
            <a:r>
              <a:rPr kumimoji="0" lang="en-GB" sz="2400" b="0" i="0" u="none" strike="noStrike" kern="1200" cap="none" spc="0" normalizeH="0" baseline="0" noProof="0" dirty="0">
                <a:ln>
                  <a:noFill/>
                </a:ln>
                <a:solidFill>
                  <a:srgbClr val="0070C0"/>
                </a:solidFill>
                <a:effectLst/>
                <a:uLnTx/>
                <a:uFillTx/>
                <a:latin typeface="Corbel" panose="020B0503020204020204"/>
                <a:ea typeface="+mn-ea"/>
                <a:cs typeface="+mn-cs"/>
              </a:rPr>
              <a:t>https://www.ukclimateresilience.org/</a:t>
            </a:r>
          </a:p>
        </p:txBody>
      </p:sp>
    </p:spTree>
    <p:extLst>
      <p:ext uri="{BB962C8B-B14F-4D97-AF65-F5344CB8AC3E}">
        <p14:creationId xmlns:p14="http://schemas.microsoft.com/office/powerpoint/2010/main" val="372659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rtlCol="0">
            <a:spAutoFit/>
          </a:bodyPr>
          <a:lstStyle/>
          <a:p>
            <a:r>
              <a:rPr lang="en-US" sz="3600" dirty="0">
                <a:solidFill>
                  <a:schemeClr val="bg1"/>
                </a:solidFill>
                <a:latin typeface="+mj-lt"/>
              </a:rPr>
              <a:t>How to engage</a:t>
            </a:r>
            <a:endParaRPr lang="en-GB" sz="3600" dirty="0">
              <a:solidFill>
                <a:schemeClr val="bg1"/>
              </a:solidFill>
              <a:latin typeface="+mj-lt"/>
            </a:endParaRP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9" y="1485285"/>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3" name="Content Placeholder 2">
            <a:extLst>
              <a:ext uri="{FF2B5EF4-FFF2-40B4-BE49-F238E27FC236}">
                <a16:creationId xmlns:a16="http://schemas.microsoft.com/office/drawing/2014/main" id="{C434F559-222E-4114-A192-23B837EB097C}"/>
              </a:ext>
            </a:extLst>
          </p:cNvPr>
          <p:cNvSpPr txBox="1">
            <a:spLocks/>
          </p:cNvSpPr>
          <p:nvPr/>
        </p:nvSpPr>
        <p:spPr>
          <a:xfrm>
            <a:off x="325755" y="1710878"/>
            <a:ext cx="11475720" cy="3325297"/>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lvl="1"/>
            <a:r>
              <a:rPr lang="en-GB" sz="2400" dirty="0">
                <a:solidFill>
                  <a:schemeClr val="accent1">
                    <a:lumMod val="50000"/>
                  </a:schemeClr>
                </a:solidFill>
                <a:latin typeface="Corbel" panose="020B0503020204020204" pitchFamily="34" charset="0"/>
              </a:rPr>
              <a:t>Presentations first then Q&amp;A and discussion</a:t>
            </a:r>
          </a:p>
          <a:p>
            <a:pPr lvl="1"/>
            <a:r>
              <a:rPr lang="en-GB" sz="2400" dirty="0">
                <a:solidFill>
                  <a:schemeClr val="accent1">
                    <a:lumMod val="50000"/>
                  </a:schemeClr>
                </a:solidFill>
                <a:latin typeface="Corbel" panose="020B0503020204020204" pitchFamily="34" charset="0"/>
              </a:rPr>
              <a:t>Post questions in the Q&amp;A box at any time </a:t>
            </a:r>
          </a:p>
          <a:p>
            <a:pPr lvl="1"/>
            <a:r>
              <a:rPr lang="en-GB" sz="2400" dirty="0">
                <a:solidFill>
                  <a:schemeClr val="accent1">
                    <a:lumMod val="50000"/>
                  </a:schemeClr>
                </a:solidFill>
                <a:latin typeface="Corbel" panose="020B0503020204020204" pitchFamily="34" charset="0"/>
              </a:rPr>
              <a:t>Upvote your favourites</a:t>
            </a:r>
          </a:p>
          <a:p>
            <a:pPr lvl="1"/>
            <a:r>
              <a:rPr lang="en-GB" sz="2400" dirty="0">
                <a:solidFill>
                  <a:schemeClr val="accent1">
                    <a:lumMod val="50000"/>
                  </a:schemeClr>
                </a:solidFill>
                <a:latin typeface="Corbel" panose="020B0503020204020204" pitchFamily="34" charset="0"/>
              </a:rPr>
              <a:t>Attendees will remain muted unless enabled to speak by the host​</a:t>
            </a:r>
          </a:p>
          <a:p>
            <a:pPr lvl="1"/>
            <a:r>
              <a:rPr lang="en-GB" sz="2400" dirty="0">
                <a:solidFill>
                  <a:schemeClr val="accent1">
                    <a:lumMod val="50000"/>
                  </a:schemeClr>
                </a:solidFill>
                <a:latin typeface="Corbel" panose="020B0503020204020204" pitchFamily="34" charset="0"/>
              </a:rPr>
              <a:t>Webinar (audio and slides) will be shared after the event</a:t>
            </a:r>
          </a:p>
          <a:p>
            <a:pPr lvl="1"/>
            <a:r>
              <a:rPr lang="en-GB" sz="2400" dirty="0">
                <a:solidFill>
                  <a:schemeClr val="accent1">
                    <a:lumMod val="50000"/>
                  </a:schemeClr>
                </a:solidFill>
                <a:latin typeface="Corbel" panose="020B0503020204020204" pitchFamily="34" charset="0"/>
              </a:rPr>
              <a:t>Technical problems – chat </a:t>
            </a:r>
          </a:p>
          <a:p>
            <a:pPr marL="457200" lvl="1" indent="0">
              <a:spcBef>
                <a:spcPts val="0"/>
              </a:spcBef>
              <a:spcAft>
                <a:spcPts val="0"/>
              </a:spcAft>
              <a:buFont typeface="Wingdings 2" pitchFamily="18" charset="2"/>
              <a:buNone/>
            </a:pPr>
            <a:endParaRPr lang="en-GB" sz="1100" b="1" dirty="0">
              <a:solidFill>
                <a:schemeClr val="accent1">
                  <a:lumMod val="50000"/>
                </a:schemeClr>
              </a:solidFill>
            </a:endParaRPr>
          </a:p>
          <a:p>
            <a:pPr marL="457200" lvl="1" indent="0">
              <a:spcBef>
                <a:spcPts val="0"/>
              </a:spcBef>
              <a:spcAft>
                <a:spcPts val="1200"/>
              </a:spcAft>
              <a:buFont typeface="Wingdings 2" pitchFamily="18" charset="2"/>
              <a:buNone/>
            </a:pPr>
            <a:r>
              <a:rPr lang="en-GB" sz="2800" b="1" dirty="0">
                <a:solidFill>
                  <a:schemeClr val="accent1">
                    <a:lumMod val="50000"/>
                  </a:schemeClr>
                </a:solidFill>
                <a:latin typeface="Corbel" panose="020B0503020204020204" pitchFamily="34" charset="0"/>
              </a:rPr>
              <a:t>Please note</a:t>
            </a:r>
            <a:r>
              <a:rPr lang="en-GB" sz="2800" dirty="0">
                <a:solidFill>
                  <a:schemeClr val="accent1">
                    <a:lumMod val="50000"/>
                  </a:schemeClr>
                </a:solidFill>
                <a:latin typeface="Corbel" panose="020B0503020204020204" pitchFamily="34" charset="0"/>
              </a:rPr>
              <a:t>: this webinar is being recorded</a:t>
            </a:r>
            <a:r>
              <a:rPr lang="en-GB" sz="3600" dirty="0">
                <a:solidFill>
                  <a:schemeClr val="accent1">
                    <a:lumMod val="50000"/>
                  </a:schemeClr>
                </a:solidFill>
              </a:rPr>
              <a:t>​</a:t>
            </a:r>
          </a:p>
        </p:txBody>
      </p:sp>
      <p:sp>
        <p:nvSpPr>
          <p:cNvPr id="15" name="TextBox 14">
            <a:extLst>
              <a:ext uri="{FF2B5EF4-FFF2-40B4-BE49-F238E27FC236}">
                <a16:creationId xmlns:a16="http://schemas.microsoft.com/office/drawing/2014/main" id="{115C3B0F-A99A-4B65-B378-9D4C0D02862C}"/>
              </a:ext>
            </a:extLst>
          </p:cNvPr>
          <p:cNvSpPr txBox="1"/>
          <p:nvPr/>
        </p:nvSpPr>
        <p:spPr>
          <a:xfrm>
            <a:off x="2309316" y="5157788"/>
            <a:ext cx="6383660" cy="830997"/>
          </a:xfrm>
          <a:prstGeom prst="rect">
            <a:avLst/>
          </a:prstGeom>
          <a:noFill/>
        </p:spPr>
        <p:txBody>
          <a:bodyPr wrap="square" rtlCol="0">
            <a:spAutoFit/>
          </a:bodyPr>
          <a:lstStyle/>
          <a:p>
            <a:pPr algn="ctr" defTabSz="457200">
              <a:defRPr/>
            </a:pPr>
            <a:r>
              <a:rPr lang="en-GB" sz="2400" dirty="0">
                <a:solidFill>
                  <a:schemeClr val="accent1">
                    <a:lumMod val="50000"/>
                  </a:schemeClr>
                </a:solidFill>
                <a:latin typeface="Corbel" panose="020B0503020204020204" pitchFamily="34" charset="0"/>
              </a:rPr>
              <a:t>Twitter: </a:t>
            </a:r>
            <a:r>
              <a:rPr lang="en-GB" sz="2400" b="1" u="sng" dirty="0">
                <a:solidFill>
                  <a:srgbClr val="0070C0"/>
                </a:solidFill>
                <a:latin typeface="Corbel" panose="020B0503020204020204" pitchFamily="34" charset="0"/>
              </a:rPr>
              <a:t>@UKCRP_SPF</a:t>
            </a:r>
            <a:r>
              <a:rPr lang="en-GB" sz="2400" b="1" dirty="0">
                <a:solidFill>
                  <a:srgbClr val="0070C0"/>
                </a:solidFill>
                <a:latin typeface="Corbel" panose="020B0503020204020204" pitchFamily="34" charset="0"/>
              </a:rPr>
              <a:t>       #UKclimateResil</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solidFill>
                  <a:schemeClr val="accent1">
                    <a:lumMod val="50000"/>
                  </a:schemeClr>
                </a:solidFill>
                <a:latin typeface="Corbel" panose="020B0503020204020204" pitchFamily="34" charset="0"/>
              </a:rPr>
              <a:t>Website: </a:t>
            </a:r>
            <a:r>
              <a:rPr kumimoji="0" lang="en-GB" sz="2400" b="1" i="0" u="none" strike="noStrike" kern="1200" cap="none" spc="0" normalizeH="0" baseline="0" noProof="0" dirty="0">
                <a:ln>
                  <a:noFill/>
                </a:ln>
                <a:solidFill>
                  <a:srgbClr val="0070C0"/>
                </a:solidFill>
                <a:effectLst/>
                <a:uLnTx/>
                <a:uFillTx/>
                <a:latin typeface="Corbel" panose="020B0503020204020204" pitchFamily="34" charset="0"/>
              </a:rPr>
              <a:t>https://www.ukclimateresilience.org</a:t>
            </a:r>
            <a:r>
              <a:rPr kumimoji="0" lang="en-GB" sz="2400" b="1" i="0" u="none" strike="noStrike" kern="1200" cap="none" spc="0" normalizeH="0" baseline="0" noProof="0" dirty="0">
                <a:ln>
                  <a:noFill/>
                </a:ln>
                <a:solidFill>
                  <a:srgbClr val="0070C0"/>
                </a:solidFill>
                <a:effectLst/>
                <a:uLnTx/>
                <a:uFillTx/>
                <a:latin typeface="Corbel" panose="020B0503020204020204"/>
              </a:rPr>
              <a:t>/</a:t>
            </a:r>
          </a:p>
        </p:txBody>
      </p:sp>
    </p:spTree>
    <p:extLst>
      <p:ext uri="{BB962C8B-B14F-4D97-AF65-F5344CB8AC3E}">
        <p14:creationId xmlns:p14="http://schemas.microsoft.com/office/powerpoint/2010/main" val="289985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41" y="1043002"/>
            <a:ext cx="2947482" cy="4601183"/>
          </a:xfrm>
        </p:spPr>
        <p:txBody>
          <a:bodyPr/>
          <a:lstStyle/>
          <a:p>
            <a:pPr algn="ctr"/>
            <a:r>
              <a:rPr lang="en-GB" i="1" dirty="0"/>
              <a:t/>
            </a:r>
            <a:br>
              <a:rPr lang="en-GB" i="1" dirty="0"/>
            </a:br>
            <a:r>
              <a:rPr lang="en-GB" i="1" dirty="0"/>
              <a:t/>
            </a:r>
            <a:br>
              <a:rPr lang="en-GB" i="1" dirty="0"/>
            </a:br>
            <a:r>
              <a:rPr lang="en-GB" i="1" dirty="0" smtClean="0"/>
              <a:t/>
            </a:r>
            <a:br>
              <a:rPr lang="en-GB" i="1" dirty="0" smtClean="0"/>
            </a:br>
            <a:r>
              <a:rPr lang="en-GB" dirty="0" smtClean="0"/>
              <a:t>UKCEH </a:t>
            </a:r>
            <a:r>
              <a:rPr lang="en-GB" sz="4000" dirty="0" smtClean="0"/>
              <a:t>Workshop</a:t>
            </a:r>
            <a:r>
              <a:rPr lang="en-GB" dirty="0" smtClean="0"/>
              <a:t/>
            </a:r>
            <a:br>
              <a:rPr lang="en-GB" dirty="0" smtClean="0"/>
            </a:br>
            <a:r>
              <a:rPr lang="en-GB" dirty="0"/>
              <a:t/>
            </a:r>
            <a:br>
              <a:rPr lang="en-GB" dirty="0"/>
            </a:br>
            <a:r>
              <a:rPr lang="en-GB" sz="3200" dirty="0" smtClean="0"/>
              <a:t>29 April </a:t>
            </a:r>
            <a:br>
              <a:rPr lang="en-GB" sz="3200" dirty="0" smtClean="0"/>
            </a:br>
            <a:r>
              <a:rPr lang="en-GB" sz="3200" dirty="0" smtClean="0"/>
              <a:t>10.00 – 12.00</a:t>
            </a:r>
            <a:endParaRPr lang="en-GB" sz="3200" dirty="0"/>
          </a:p>
        </p:txBody>
      </p:sp>
      <p:sp>
        <p:nvSpPr>
          <p:cNvPr id="8" name="Title 1"/>
          <p:cNvSpPr txBox="1">
            <a:spLocks/>
          </p:cNvSpPr>
          <p:nvPr/>
        </p:nvSpPr>
        <p:spPr>
          <a:xfrm>
            <a:off x="252919" y="1123837"/>
            <a:ext cx="3130580" cy="4945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spcBef>
                <a:spcPts val="600"/>
              </a:spcBef>
            </a:pPr>
            <a:endParaRPr lang="en-GB" sz="3200" dirty="0"/>
          </a:p>
        </p:txBody>
      </p:sp>
      <p:sp>
        <p:nvSpPr>
          <p:cNvPr id="9" name="Pentagon 8"/>
          <p:cNvSpPr/>
          <p:nvPr/>
        </p:nvSpPr>
        <p:spPr>
          <a:xfrm>
            <a:off x="1" y="184751"/>
            <a:ext cx="3886199" cy="753338"/>
          </a:xfrm>
          <a:prstGeom prst="homePlate">
            <a:avLst/>
          </a:prstGeom>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200" b="1" i="1" dirty="0"/>
              <a:t>Programme news</a:t>
            </a:r>
          </a:p>
        </p:txBody>
      </p:sp>
      <p:pic>
        <p:nvPicPr>
          <p:cNvPr id="10" name="Picture 9"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106" y="1018924"/>
            <a:ext cx="1808486" cy="176354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2862" y="2400268"/>
            <a:ext cx="6808011" cy="3404006"/>
          </a:xfrm>
          <a:prstGeom prst="rect">
            <a:avLst/>
          </a:prstGeom>
        </p:spPr>
      </p:pic>
      <p:sp>
        <p:nvSpPr>
          <p:cNvPr id="12" name="Rectangle 11"/>
          <p:cNvSpPr/>
          <p:nvPr/>
        </p:nvSpPr>
        <p:spPr>
          <a:xfrm>
            <a:off x="168442" y="6138008"/>
            <a:ext cx="11863137" cy="646331"/>
          </a:xfrm>
          <a:prstGeom prst="rect">
            <a:avLst/>
          </a:prstGeom>
        </p:spPr>
        <p:txBody>
          <a:bodyPr wrap="square">
            <a:spAutoFit/>
          </a:bodyPr>
          <a:lstStyle/>
          <a:p>
            <a:r>
              <a:rPr lang="en-GB" dirty="0"/>
              <a:t>https://www.eventbrite.co.uk/e/workshop-on-uk-climate-and-socio-economic-scenario-data-products-tickets-144386472827</a:t>
            </a:r>
          </a:p>
        </p:txBody>
      </p:sp>
      <p:sp>
        <p:nvSpPr>
          <p:cNvPr id="15" name="TextBox 14"/>
          <p:cNvSpPr txBox="1"/>
          <p:nvPr/>
        </p:nvSpPr>
        <p:spPr>
          <a:xfrm>
            <a:off x="3968622" y="1123837"/>
            <a:ext cx="184731" cy="369332"/>
          </a:xfrm>
          <a:prstGeom prst="rect">
            <a:avLst/>
          </a:prstGeom>
          <a:noFill/>
        </p:spPr>
        <p:txBody>
          <a:bodyPr wrap="none" rtlCol="0">
            <a:spAutoFit/>
          </a:bodyPr>
          <a:lstStyle/>
          <a:p>
            <a:endParaRPr lang="en-GB" dirty="0"/>
          </a:p>
        </p:txBody>
      </p:sp>
      <p:sp>
        <p:nvSpPr>
          <p:cNvPr id="16" name="Content Placeholder 15"/>
          <p:cNvSpPr>
            <a:spLocks noGrp="1"/>
          </p:cNvSpPr>
          <p:nvPr>
            <p:ph idx="1"/>
          </p:nvPr>
        </p:nvSpPr>
        <p:spPr/>
        <p:txBody>
          <a:bodyPr anchor="t"/>
          <a:lstStyle/>
          <a:p>
            <a:pPr marL="0" indent="0">
              <a:buNone/>
            </a:pPr>
            <a:r>
              <a:rPr lang="it-IT" b="1" dirty="0">
                <a:solidFill>
                  <a:srgbClr val="003366"/>
                </a:solidFill>
              </a:rPr>
              <a:t>UK Climate and Socio-economic Scenario Data Products</a:t>
            </a:r>
          </a:p>
          <a:p>
            <a:pPr marL="0" indent="0">
              <a:buNone/>
            </a:pPr>
            <a:r>
              <a:rPr lang="en-GB" b="1" dirty="0">
                <a:solidFill>
                  <a:srgbClr val="003366"/>
                </a:solidFill>
              </a:rPr>
              <a:t>A workshop to present and discuss new data and products describing UK climate and socio-economic futures to support future research and policy on UK climate risk and resilience. </a:t>
            </a:r>
            <a:endParaRPr lang="en-GB" dirty="0">
              <a:solidFill>
                <a:srgbClr val="003366"/>
              </a:solidFill>
            </a:endParaRPr>
          </a:p>
          <a:p>
            <a:endParaRPr lang="en-GB" dirty="0"/>
          </a:p>
        </p:txBody>
      </p:sp>
    </p:spTree>
    <p:extLst>
      <p:ext uri="{BB962C8B-B14F-4D97-AF65-F5344CB8AC3E}">
        <p14:creationId xmlns:p14="http://schemas.microsoft.com/office/powerpoint/2010/main" val="401423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51667" y="697665"/>
            <a:ext cx="8219246" cy="5372100"/>
          </a:xfrm>
          <a:prstGeom prst="rect">
            <a:avLst/>
          </a:prstGeom>
          <a:solidFill>
            <a:schemeClr val="bg1">
              <a:lumMod val="85000"/>
            </a:schemeClr>
          </a:solidFill>
        </p:spPr>
        <p:txBody>
          <a:bodyPr wrap="square" rtlCol="0">
            <a:spAutoFit/>
          </a:bodyPr>
          <a:lstStyle/>
          <a:p>
            <a:endParaRPr lang="en-GB" dirty="0"/>
          </a:p>
        </p:txBody>
      </p:sp>
      <p:sp>
        <p:nvSpPr>
          <p:cNvPr id="2" name="Title 1"/>
          <p:cNvSpPr>
            <a:spLocks noGrp="1"/>
          </p:cNvSpPr>
          <p:nvPr>
            <p:ph type="title"/>
          </p:nvPr>
        </p:nvSpPr>
        <p:spPr>
          <a:xfrm>
            <a:off x="252919" y="1123837"/>
            <a:ext cx="3130580" cy="4945928"/>
          </a:xfrm>
        </p:spPr>
        <p:txBody>
          <a:bodyPr>
            <a:normAutofit/>
          </a:bodyPr>
          <a:lstStyle/>
          <a:p>
            <a:pPr>
              <a:spcBef>
                <a:spcPts val="600"/>
              </a:spcBef>
            </a:pPr>
            <a:r>
              <a:rPr lang="en-GB" dirty="0"/>
              <a:t/>
            </a:r>
            <a:br>
              <a:rPr lang="en-GB" dirty="0"/>
            </a:br>
            <a:r>
              <a:rPr lang="en-GB" dirty="0"/>
              <a:t/>
            </a:r>
            <a:br>
              <a:rPr lang="en-GB" dirty="0"/>
            </a:br>
            <a:r>
              <a:rPr lang="en-GB" dirty="0"/>
              <a:t/>
            </a:r>
            <a:br>
              <a:rPr lang="en-GB" dirty="0"/>
            </a:br>
            <a:r>
              <a:rPr lang="en-GB" dirty="0" smtClean="0"/>
              <a:t>UKCR paper h</a:t>
            </a:r>
            <a:r>
              <a:rPr lang="en-GB" dirty="0" smtClean="0"/>
              <a:t>its the headlines</a:t>
            </a:r>
            <a:r>
              <a:rPr lang="en-GB" b="1" dirty="0"/>
              <a:t/>
            </a:r>
            <a:br>
              <a:rPr lang="en-GB" b="1" dirty="0"/>
            </a:br>
            <a:endParaRPr lang="en-GB" sz="3200" dirty="0"/>
          </a:p>
        </p:txBody>
      </p:sp>
      <p:sp>
        <p:nvSpPr>
          <p:cNvPr id="7" name="Pentagon 6"/>
          <p:cNvSpPr/>
          <p:nvPr/>
        </p:nvSpPr>
        <p:spPr>
          <a:xfrm>
            <a:off x="1" y="184751"/>
            <a:ext cx="3886199" cy="753338"/>
          </a:xfrm>
          <a:prstGeom prst="homePlate">
            <a:avLst/>
          </a:prstGeom>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200" b="1" i="1" dirty="0"/>
              <a:t>Programme news</a:t>
            </a:r>
          </a:p>
        </p:txBody>
      </p:sp>
      <p:pic>
        <p:nvPicPr>
          <p:cNvPr id="8" name="Picture 7"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106" y="1018924"/>
            <a:ext cx="1808486" cy="1763547"/>
          </a:xfrm>
          <a:prstGeom prst="rect">
            <a:avLst/>
          </a:prstGeom>
        </p:spPr>
      </p:pic>
      <p:sp>
        <p:nvSpPr>
          <p:cNvPr id="6" name="Rectangle 5"/>
          <p:cNvSpPr/>
          <p:nvPr/>
        </p:nvSpPr>
        <p:spPr>
          <a:xfrm>
            <a:off x="3551667" y="697665"/>
            <a:ext cx="8219246" cy="1969770"/>
          </a:xfrm>
          <a:prstGeom prst="rect">
            <a:avLst/>
          </a:prstGeom>
        </p:spPr>
        <p:txBody>
          <a:bodyPr wrap="square">
            <a:spAutoFit/>
          </a:bodyPr>
          <a:lstStyle/>
          <a:p>
            <a:r>
              <a:rPr lang="en-GB" sz="2800" dirty="0" smtClean="0">
                <a:solidFill>
                  <a:srgbClr val="003366"/>
                </a:solidFill>
              </a:rPr>
              <a:t>Future climate risk to UK agriculture from compound events </a:t>
            </a:r>
            <a:r>
              <a:rPr lang="en-GB" sz="2200" dirty="0" smtClean="0">
                <a:solidFill>
                  <a:srgbClr val="003366"/>
                </a:solidFill>
              </a:rPr>
              <a:t>by Freya Garry, Dan Bernie, Jemma Davie and Edward  was covered by the Scotsman and Farming UK and on the weather blog of the Sun Online, as well as in print versions of </a:t>
            </a:r>
            <a:r>
              <a:rPr lang="en-GB" sz="2200" dirty="0" smtClean="0">
                <a:solidFill>
                  <a:srgbClr val="003366"/>
                </a:solidFill>
              </a:rPr>
              <a:t>The Telegraph and </a:t>
            </a:r>
            <a:r>
              <a:rPr lang="en-GB" sz="2200" dirty="0" err="1" smtClean="0">
                <a:solidFill>
                  <a:srgbClr val="003366"/>
                </a:solidFill>
              </a:rPr>
              <a:t>iNews</a:t>
            </a:r>
            <a:r>
              <a:rPr lang="en-GB" sz="2200" dirty="0">
                <a:solidFill>
                  <a:srgbClr val="003366"/>
                </a:solidFill>
              </a:rPr>
              <a:t> </a:t>
            </a:r>
            <a:r>
              <a:rPr lang="en-GB" sz="2200" dirty="0" smtClean="0">
                <a:solidFill>
                  <a:srgbClr val="003366"/>
                </a:solidFill>
              </a:rPr>
              <a:t>this week.</a:t>
            </a:r>
            <a:endParaRPr lang="en-GB" sz="2200" dirty="0">
              <a:solidFill>
                <a:srgbClr val="003366"/>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4263" y="3393037"/>
            <a:ext cx="4528242" cy="149178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667" y="3646099"/>
            <a:ext cx="2425825" cy="67948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1667" y="4325584"/>
            <a:ext cx="3907912" cy="179913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4263" y="2539122"/>
            <a:ext cx="2101958" cy="844593"/>
          </a:xfrm>
          <a:prstGeom prst="rect">
            <a:avLst/>
          </a:prstGeom>
        </p:spPr>
      </p:pic>
    </p:spTree>
    <p:extLst>
      <p:ext uri="{BB962C8B-B14F-4D97-AF65-F5344CB8AC3E}">
        <p14:creationId xmlns:p14="http://schemas.microsoft.com/office/powerpoint/2010/main" val="2181623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
            </a:r>
            <a:br>
              <a:rPr lang="en-GB" sz="3200" dirty="0"/>
            </a:br>
            <a:r>
              <a:rPr lang="en-GB" sz="3200" dirty="0"/>
              <a:t/>
            </a:r>
            <a:br>
              <a:rPr lang="en-GB" sz="3200" dirty="0"/>
            </a:br>
            <a:r>
              <a:rPr lang="en-GB" sz="3200" dirty="0"/>
              <a:t/>
            </a:r>
            <a:br>
              <a:rPr lang="en-GB" sz="3200" dirty="0"/>
            </a:br>
            <a:r>
              <a:rPr lang="en-GB" sz="3200" dirty="0"/>
              <a:t/>
            </a:r>
            <a:br>
              <a:rPr lang="en-GB" sz="3200" dirty="0"/>
            </a:br>
            <a:endParaRPr lang="en-GB" sz="3100" b="1" dirty="0">
              <a:solidFill>
                <a:schemeClr val="bg1"/>
              </a:solidFill>
            </a:endParaRPr>
          </a:p>
        </p:txBody>
      </p:sp>
      <p:pic>
        <p:nvPicPr>
          <p:cNvPr id="15" name="Picture 14"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106" y="1018924"/>
            <a:ext cx="1808486" cy="1763547"/>
          </a:xfrm>
          <a:prstGeom prst="rect">
            <a:avLst/>
          </a:prstGeom>
        </p:spPr>
      </p:pic>
      <p:sp>
        <p:nvSpPr>
          <p:cNvPr id="3" name="Pentagon 2"/>
          <p:cNvSpPr/>
          <p:nvPr/>
        </p:nvSpPr>
        <p:spPr>
          <a:xfrm>
            <a:off x="1" y="184751"/>
            <a:ext cx="4243176" cy="753338"/>
          </a:xfrm>
          <a:prstGeom prst="homePlate">
            <a:avLst/>
          </a:prstGeom>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FFFFFF"/>
                </a:solidFill>
                <a:effectLst/>
                <a:uLnTx/>
                <a:uFillTx/>
                <a:latin typeface="Corbel" panose="020B0503020204020204"/>
                <a:ea typeface="+mn-ea"/>
                <a:cs typeface="+mn-cs"/>
              </a:rPr>
              <a:t>Wider News</a:t>
            </a:r>
          </a:p>
        </p:txBody>
      </p:sp>
      <p:sp>
        <p:nvSpPr>
          <p:cNvPr id="11" name="Title 1"/>
          <p:cNvSpPr txBox="1">
            <a:spLocks/>
          </p:cNvSpPr>
          <p:nvPr/>
        </p:nvSpPr>
        <p:spPr>
          <a:xfrm>
            <a:off x="252919" y="1123837"/>
            <a:ext cx="3130580" cy="4945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GB" sz="3600" b="0" i="0" u="none" strike="noStrike" kern="1200" cap="none" spc="-60" normalizeH="0" baseline="0" noProof="0" dirty="0">
                <a:ln>
                  <a:noFill/>
                </a:ln>
                <a:solidFill>
                  <a:srgbClr val="FFFFFF"/>
                </a:solidFill>
                <a:effectLst/>
                <a:uLnTx/>
                <a:uFillTx/>
                <a:latin typeface="Corbel" panose="020B0503020204020204"/>
                <a:ea typeface="+mj-ea"/>
                <a:cs typeface="+mj-cs"/>
              </a:rPr>
              <a:t/>
            </a:r>
            <a:br>
              <a:rPr kumimoji="0" lang="en-GB" sz="3600" b="0" i="0" u="none" strike="noStrike" kern="1200" cap="none" spc="-60" normalizeH="0" baseline="0" noProof="0" dirty="0">
                <a:ln>
                  <a:noFill/>
                </a:ln>
                <a:solidFill>
                  <a:srgbClr val="FFFFFF"/>
                </a:solidFill>
                <a:effectLst/>
                <a:uLnTx/>
                <a:uFillTx/>
                <a:latin typeface="Corbel" panose="020B0503020204020204"/>
                <a:ea typeface="+mj-ea"/>
                <a:cs typeface="+mj-cs"/>
              </a:rPr>
            </a:br>
            <a:endParaRPr kumimoji="0" lang="en-GB" sz="3600" b="1" i="1" u="none" strike="noStrike" kern="1200" cap="none" spc="-60" normalizeH="0" baseline="0" noProof="0" dirty="0">
              <a:ln>
                <a:noFill/>
              </a:ln>
              <a:solidFill>
                <a:srgbClr val="FFFFFF"/>
              </a:solidFill>
              <a:effectLst/>
              <a:uLnTx/>
              <a:uFillTx/>
              <a:latin typeface="Corbel" panose="020B0503020204020204"/>
              <a:ea typeface="+mj-ea"/>
              <a:cs typeface="+mj-cs"/>
            </a:endParaRPr>
          </a:p>
          <a:p>
            <a:pPr marL="0" marR="0" lvl="0" indent="0" algn="l" defTabSz="914400" rtl="0" eaLnBrk="1" fontAlgn="auto" latinLnBrk="0" hangingPunct="1">
              <a:lnSpc>
                <a:spcPct val="90000"/>
              </a:lnSpc>
              <a:spcBef>
                <a:spcPts val="600"/>
              </a:spcBef>
              <a:spcAft>
                <a:spcPts val="0"/>
              </a:spcAft>
              <a:buClrTx/>
              <a:buSzTx/>
              <a:buFontTx/>
              <a:buNone/>
              <a:tabLst/>
              <a:defRPr/>
            </a:pPr>
            <a:endParaRPr kumimoji="0" lang="en-GB" sz="3200" b="1" i="0" u="none" strike="noStrike" kern="1200" cap="none" spc="-60" normalizeH="0" baseline="0" noProof="0" dirty="0">
              <a:ln>
                <a:noFill/>
              </a:ln>
              <a:solidFill>
                <a:srgbClr val="FFFFFF"/>
              </a:solidFill>
              <a:effectLst/>
              <a:uLnTx/>
              <a:uFillTx/>
              <a:latin typeface="Corbel" panose="020B0503020204020204"/>
              <a:ea typeface="+mj-ea"/>
              <a:cs typeface="+mj-cs"/>
            </a:endParaRPr>
          </a:p>
          <a:p>
            <a:pPr marL="0" marR="0" lvl="0" indent="0" algn="l" defTabSz="914400" rtl="0" eaLnBrk="1" fontAlgn="auto" latinLnBrk="0" hangingPunct="1">
              <a:lnSpc>
                <a:spcPct val="90000"/>
              </a:lnSpc>
              <a:spcBef>
                <a:spcPts val="600"/>
              </a:spcBef>
              <a:spcAft>
                <a:spcPts val="0"/>
              </a:spcAft>
              <a:buClrTx/>
              <a:buSzTx/>
              <a:buFontTx/>
              <a:buNone/>
              <a:tabLst/>
              <a:defRPr/>
            </a:pPr>
            <a:endParaRPr kumimoji="0" lang="en-GB" sz="3200" b="0" i="0" u="none" strike="noStrike" kern="1200" cap="none" spc="-60" normalizeH="0" baseline="0" noProof="0" dirty="0">
              <a:ln>
                <a:noFill/>
              </a:ln>
              <a:solidFill>
                <a:srgbClr val="FFFFFF"/>
              </a:solidFill>
              <a:effectLst/>
              <a:uLnTx/>
              <a:uFillTx/>
              <a:latin typeface="Corbel" panose="020B0503020204020204"/>
              <a:ea typeface="+mj-ea"/>
              <a:cs typeface="+mj-cs"/>
            </a:endParaRPr>
          </a:p>
        </p:txBody>
      </p:sp>
      <p:sp>
        <p:nvSpPr>
          <p:cNvPr id="6" name="Rectangle 5">
            <a:extLst>
              <a:ext uri="{FF2B5EF4-FFF2-40B4-BE49-F238E27FC236}">
                <a16:creationId xmlns:a16="http://schemas.microsoft.com/office/drawing/2014/main" id="{DF2BA430-6EF7-4E38-8942-BD05906BBA0C}"/>
              </a:ext>
            </a:extLst>
          </p:cNvPr>
          <p:cNvSpPr/>
          <p:nvPr/>
        </p:nvSpPr>
        <p:spPr>
          <a:xfrm>
            <a:off x="252919" y="3244334"/>
            <a:ext cx="8250663" cy="1754326"/>
          </a:xfrm>
          <a:prstGeom prst="rect">
            <a:avLst/>
          </a:prstGeom>
        </p:spPr>
        <p:txBody>
          <a:bodyPr wrap="square">
            <a:spAutoFit/>
          </a:bodyPr>
          <a:lstStyle/>
          <a:p>
            <a:r>
              <a:rPr lang="en-GB" sz="3600" dirty="0" smtClean="0">
                <a:solidFill>
                  <a:schemeClr val="bg1"/>
                </a:solidFill>
                <a:latin typeface="-apple-system"/>
              </a:rPr>
              <a:t>New report </a:t>
            </a:r>
          </a:p>
          <a:p>
            <a:r>
              <a:rPr lang="en-GB" sz="3600" dirty="0" smtClean="0">
                <a:solidFill>
                  <a:schemeClr val="bg1"/>
                </a:solidFill>
                <a:latin typeface="-apple-system"/>
              </a:rPr>
              <a:t>published by </a:t>
            </a:r>
          </a:p>
          <a:p>
            <a:r>
              <a:rPr lang="en-GB" sz="3600" dirty="0" smtClean="0">
                <a:solidFill>
                  <a:schemeClr val="bg1"/>
                </a:solidFill>
                <a:latin typeface="-apple-system"/>
              </a:rPr>
              <a:t>PCAN</a:t>
            </a:r>
            <a:endParaRPr lang="en-GB" sz="3600" dirty="0">
              <a:solidFill>
                <a:schemeClr val="bg1"/>
              </a:solidFill>
            </a:endParaRPr>
          </a:p>
        </p:txBody>
      </p:sp>
      <p:sp>
        <p:nvSpPr>
          <p:cNvPr id="10" name="Rectangle 9">
            <a:extLst>
              <a:ext uri="{FF2B5EF4-FFF2-40B4-BE49-F238E27FC236}">
                <a16:creationId xmlns:a16="http://schemas.microsoft.com/office/drawing/2014/main" id="{F0CF006F-80DB-48C2-9075-3BAFB19B07B4}"/>
              </a:ext>
            </a:extLst>
          </p:cNvPr>
          <p:cNvSpPr/>
          <p:nvPr/>
        </p:nvSpPr>
        <p:spPr>
          <a:xfrm>
            <a:off x="4270302" y="453477"/>
            <a:ext cx="5355612" cy="1397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2000" dirty="0" smtClean="0">
                <a:solidFill>
                  <a:srgbClr val="003366"/>
                </a:solidFill>
              </a:rPr>
              <a:t>There is a strong, vibrant and broad-based support for more climate action at the local level but a lack of capacity and expertise has affected some local authorities ability to respond.</a:t>
            </a:r>
            <a:endParaRPr lang="en-GB" sz="2000" dirty="0">
              <a:solidFill>
                <a:srgbClr val="003366"/>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2780" y="230842"/>
            <a:ext cx="1969672" cy="269079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5799" y="2127494"/>
            <a:ext cx="4527783" cy="3988005"/>
          </a:xfrm>
          <a:prstGeom prst="rect">
            <a:avLst/>
          </a:prstGeom>
        </p:spPr>
      </p:pic>
      <p:sp>
        <p:nvSpPr>
          <p:cNvPr id="9" name="TextBox 8"/>
          <p:cNvSpPr txBox="1"/>
          <p:nvPr/>
        </p:nvSpPr>
        <p:spPr>
          <a:xfrm>
            <a:off x="8691773" y="3560954"/>
            <a:ext cx="2769267" cy="2554545"/>
          </a:xfrm>
          <a:prstGeom prst="rect">
            <a:avLst/>
          </a:prstGeom>
          <a:noFill/>
        </p:spPr>
        <p:txBody>
          <a:bodyPr wrap="square" rtlCol="0">
            <a:spAutoFit/>
          </a:bodyPr>
          <a:lstStyle/>
          <a:p>
            <a:r>
              <a:rPr lang="en-GB" sz="2000" dirty="0" smtClean="0">
                <a:solidFill>
                  <a:srgbClr val="003366"/>
                </a:solidFill>
              </a:rPr>
              <a:t>3 out of 4 local authorities have declared a climate emergency but these have been followed up with new or updated climate action plans in only 62% of cases </a:t>
            </a:r>
            <a:endParaRPr lang="en-GB" sz="2000" dirty="0"/>
          </a:p>
        </p:txBody>
      </p:sp>
    </p:spTree>
    <p:extLst>
      <p:ext uri="{BB962C8B-B14F-4D97-AF65-F5344CB8AC3E}">
        <p14:creationId xmlns:p14="http://schemas.microsoft.com/office/powerpoint/2010/main" val="224497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176" y="1106905"/>
            <a:ext cx="8258723" cy="3854299"/>
          </a:xfrm>
        </p:spPr>
        <p:txBody>
          <a:bodyPr anchor="ctr">
            <a:normAutofit/>
          </a:bodyPr>
          <a:lstStyle/>
          <a:p>
            <a:pPr>
              <a:lnSpc>
                <a:spcPct val="100000"/>
              </a:lnSpc>
              <a:spcBef>
                <a:spcPts val="0"/>
              </a:spcBef>
              <a:spcAft>
                <a:spcPts val="1800"/>
              </a:spcAft>
              <a:defRPr/>
            </a:pPr>
            <a:r>
              <a:rPr lang="en-GB" sz="5400" b="1" dirty="0">
                <a:solidFill>
                  <a:schemeClr val="bg1"/>
                </a:solidFill>
              </a:rPr>
              <a:t>O</a:t>
            </a:r>
            <a:r>
              <a:rPr lang="en-GB" sz="5400" b="1" dirty="0" smtClean="0">
                <a:solidFill>
                  <a:schemeClr val="bg1"/>
                </a:solidFill>
              </a:rPr>
              <a:t>verheating Care Homes</a:t>
            </a:r>
            <a:r>
              <a:rPr lang="en-GB" sz="4900" b="1" dirty="0">
                <a:solidFill>
                  <a:schemeClr val="bg1"/>
                </a:solidFill>
              </a:rPr>
              <a:t/>
            </a:r>
            <a:br>
              <a:rPr lang="en-GB" sz="4900" b="1" dirty="0">
                <a:solidFill>
                  <a:schemeClr val="bg1"/>
                </a:solidFill>
              </a:rPr>
            </a:br>
            <a:r>
              <a:rPr lang="en-GB" sz="4900" b="1" dirty="0" smtClean="0">
                <a:solidFill>
                  <a:schemeClr val="bg1"/>
                </a:solidFill>
              </a:rPr>
              <a:t/>
            </a:r>
            <a:br>
              <a:rPr lang="en-GB" sz="4900" b="1" dirty="0" smtClean="0">
                <a:solidFill>
                  <a:schemeClr val="bg1"/>
                </a:solidFill>
              </a:rPr>
            </a:br>
            <a:r>
              <a:rPr lang="en-US" sz="3200" dirty="0">
                <a:solidFill>
                  <a:schemeClr val="bg1"/>
                </a:solidFill>
                <a:ea typeface="+mj-lt"/>
                <a:cs typeface="+mj-lt"/>
              </a:rPr>
              <a:t/>
            </a:r>
            <a:br>
              <a:rPr lang="en-US" sz="3200" dirty="0">
                <a:solidFill>
                  <a:schemeClr val="bg1"/>
                </a:solidFill>
                <a:ea typeface="+mj-lt"/>
                <a:cs typeface="+mj-lt"/>
              </a:rPr>
            </a:br>
            <a:r>
              <a:rPr lang="en-US" sz="3200" dirty="0" smtClean="0">
                <a:solidFill>
                  <a:schemeClr val="bg1"/>
                </a:solidFill>
                <a:ea typeface="+mj-lt"/>
                <a:cs typeface="+mj-lt"/>
              </a:rPr>
              <a:t>Mike Davies, University College London</a:t>
            </a:r>
            <a:endParaRPr lang="en-US" sz="4000" dirty="0">
              <a:solidFill>
                <a:schemeClr val="bg1"/>
              </a:solidFill>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76669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4214" y="5169920"/>
            <a:ext cx="2588649" cy="763251"/>
          </a:xfrm>
          <a:prstGeom prst="rect">
            <a:avLst/>
          </a:prstGeom>
        </p:spPr>
      </p:pic>
      <p:pic>
        <p:nvPicPr>
          <p:cNvPr id="8" name="Picture 7"/>
          <p:cNvPicPr>
            <a:picLocks noChangeAspect="1"/>
          </p:cNvPicPr>
          <p:nvPr/>
        </p:nvPicPr>
        <p:blipFill>
          <a:blip r:embed="rId6"/>
          <a:stretch>
            <a:fillRect/>
          </a:stretch>
        </p:blipFill>
        <p:spPr>
          <a:xfrm>
            <a:off x="7680323" y="3409108"/>
            <a:ext cx="3057257" cy="2364374"/>
          </a:xfrm>
          <a:prstGeom prst="rect">
            <a:avLst/>
          </a:prstGeom>
        </p:spPr>
      </p:pic>
      <p:sp>
        <p:nvSpPr>
          <p:cNvPr id="9" name="AutoShape 2" descr="https://ukc-powerpoint.officeapps.live.com/pods/GetClipboardImage.ashx?Id=a527de18-3c90-4bd6-94f9-b0437741190c&amp;DC=GUK5&amp;pkey=2cbf2434-fa3a-4e9b-babf-c03a9a108e3e&amp;wdoverrides=GetClipboardImageEnabled:true"/>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5589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Response</a:t>
            </a:r>
            <a:r>
              <a:rPr lang="en-GB" dirty="0"/>
              <a:t/>
            </a:r>
            <a:br>
              <a:rPr lang="en-GB" dirty="0"/>
            </a:br>
            <a:r>
              <a:rPr lang="en-GB" dirty="0"/>
              <a:t/>
            </a:r>
            <a:br>
              <a:rPr lang="en-GB" dirty="0"/>
            </a:br>
            <a:r>
              <a:rPr lang="en-GB" sz="3200" dirty="0" smtClean="0"/>
              <a:t>April Cole</a:t>
            </a:r>
            <a:r>
              <a:rPr lang="en-GB" sz="3200" dirty="0"/>
              <a:t/>
            </a:r>
            <a:br>
              <a:rPr lang="en-GB" sz="3200" dirty="0"/>
            </a:br>
            <a:r>
              <a:rPr lang="en-GB" sz="3200" dirty="0" smtClean="0"/>
              <a:t>Care </a:t>
            </a:r>
            <a:r>
              <a:rPr lang="en-GB" sz="3200" dirty="0"/>
              <a:t>Q</a:t>
            </a:r>
            <a:r>
              <a:rPr lang="en-GB" sz="3200" dirty="0" smtClean="0"/>
              <a:t>uality  Commission</a:t>
            </a:r>
            <a:endParaRPr lang="en-GB" dirty="0"/>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pic>
        <p:nvPicPr>
          <p:cNvPr id="3" name="Picture 2"/>
          <p:cNvPicPr>
            <a:picLocks noChangeAspect="1"/>
          </p:cNvPicPr>
          <p:nvPr/>
        </p:nvPicPr>
        <p:blipFill>
          <a:blip r:embed="rId5"/>
          <a:stretch>
            <a:fillRect/>
          </a:stretch>
        </p:blipFill>
        <p:spPr>
          <a:xfrm>
            <a:off x="5738424" y="3323893"/>
            <a:ext cx="2977751" cy="1338103"/>
          </a:xfrm>
          <a:prstGeom prst="rect">
            <a:avLst/>
          </a:prstGeom>
        </p:spPr>
      </p:pic>
    </p:spTree>
    <p:extLst>
      <p:ext uri="{BB962C8B-B14F-4D97-AF65-F5344CB8AC3E}">
        <p14:creationId xmlns:p14="http://schemas.microsoft.com/office/powerpoint/2010/main" val="3836824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179" y="1298448"/>
            <a:ext cx="8325853" cy="3255264"/>
          </a:xfrm>
        </p:spPr>
        <p:txBody>
          <a:bodyPr>
            <a:normAutofit/>
          </a:bodyPr>
          <a:lstStyle/>
          <a:p>
            <a:r>
              <a:rPr lang="en-US" sz="6000" b="1" dirty="0">
                <a:solidFill>
                  <a:schemeClr val="bg1"/>
                </a:solidFill>
                <a:latin typeface="Corbel" panose="020B0503020204020204" pitchFamily="34" charset="0"/>
              </a:rPr>
              <a:t>Questions, answers, discussion</a:t>
            </a:r>
            <a:endParaRPr lang="en-GB" sz="3600" b="1" dirty="0">
              <a:solidFill>
                <a:schemeClr val="bg1"/>
              </a:solidFill>
              <a:latin typeface="Corbel" panose="020B0503020204020204" pitchFamily="34" charset="0"/>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Tree>
    <p:extLst>
      <p:ext uri="{BB962C8B-B14F-4D97-AF65-F5344CB8AC3E}">
        <p14:creationId xmlns:p14="http://schemas.microsoft.com/office/powerpoint/2010/main" val="9761934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4DEAF4E78F2243A182C331F5ADC7A4" ma:contentTypeVersion="12" ma:contentTypeDescription="Create a new document." ma:contentTypeScope="" ma:versionID="6aadbbe93bf0e200b77ad90009fa4983">
  <xsd:schema xmlns:xsd="http://www.w3.org/2001/XMLSchema" xmlns:xs="http://www.w3.org/2001/XMLSchema" xmlns:p="http://schemas.microsoft.com/office/2006/metadata/properties" xmlns:ns2="8a03cd44-7435-4cc0-9b31-fee50fc395cf" xmlns:ns3="beb20fc5-2c51-4543-b6f9-a2f51fb33384" targetNamespace="http://schemas.microsoft.com/office/2006/metadata/properties" ma:root="true" ma:fieldsID="4fac0675677bb9789ffd4bbaa2afd9cd" ns2:_="" ns3:_="">
    <xsd:import namespace="8a03cd44-7435-4cc0-9b31-fee50fc395cf"/>
    <xsd:import namespace="beb20fc5-2c51-4543-b6f9-a2f51fb333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3cd44-7435-4cc0-9b31-fee50fc39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b20fc5-2c51-4543-b6f9-a2f51fb333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FC6583-0AE5-4484-AA1F-D5E26C3BE0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03cd44-7435-4cc0-9b31-fee50fc395cf"/>
    <ds:schemaRef ds:uri="beb20fc5-2c51-4543-b6f9-a2f51fb33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89AAE0-AC03-40FF-8711-EE4CD7D2660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eb20fc5-2c51-4543-b6f9-a2f51fb33384"/>
    <ds:schemaRef ds:uri="8a03cd44-7435-4cc0-9b31-fee50fc395cf"/>
    <ds:schemaRef ds:uri="http://www.w3.org/XML/1998/namespace"/>
    <ds:schemaRef ds:uri="http://purl.org/dc/dcmitype/"/>
  </ds:schemaRefs>
</ds:datastoreItem>
</file>

<file path=customXml/itemProps3.xml><?xml version="1.0" encoding="utf-8"?>
<ds:datastoreItem xmlns:ds="http://schemas.openxmlformats.org/officeDocument/2006/customXml" ds:itemID="{5804FFB4-D834-4309-B1D4-D0131562D7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3984</TotalTime>
  <Words>659</Words>
  <Application>Microsoft Office PowerPoint</Application>
  <PresentationFormat>Widescreen</PresentationFormat>
  <Paragraphs>80</Paragraphs>
  <Slides>11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-apple-system</vt:lpstr>
      <vt:lpstr>Arial</vt:lpstr>
      <vt:lpstr>Calibri</vt:lpstr>
      <vt:lpstr>Corbel</vt:lpstr>
      <vt:lpstr>Segoe UI</vt:lpstr>
      <vt:lpstr>Times New Roman</vt:lpstr>
      <vt:lpstr>Wingdings 2</vt:lpstr>
      <vt:lpstr>Frame</vt:lpstr>
      <vt:lpstr>SPF UK Climate Resilience Programme Webinar Series 2021</vt:lpstr>
      <vt:lpstr>PowerPoint Presentation</vt:lpstr>
      <vt:lpstr>PowerPoint Presentation</vt:lpstr>
      <vt:lpstr>   UKCEH Workshop  29 April  10.00 – 12.00</vt:lpstr>
      <vt:lpstr>   UKCR paper hits the headlines </vt:lpstr>
      <vt:lpstr>    </vt:lpstr>
      <vt:lpstr>Overheating Care Homes   Mike Davies, University College London</vt:lpstr>
      <vt:lpstr>Response  April Cole Care Quality  Commission</vt:lpstr>
      <vt:lpstr>Questions, answers, discussion</vt:lpstr>
      <vt:lpstr>Next webinars:</vt:lpstr>
      <vt:lpstr>Contact details  Website: www.ukclimateresilience.org   Twitter: @UKCRP_SPF  YouTube: UK Climate Resilience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Hayley</dc:creator>
  <cp:lastModifiedBy>Jane Stanbury</cp:lastModifiedBy>
  <cp:revision>296</cp:revision>
  <dcterms:created xsi:type="dcterms:W3CDTF">2020-05-22T12:36:03Z</dcterms:created>
  <dcterms:modified xsi:type="dcterms:W3CDTF">2021-03-23T17:29:55Z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0x0101000A4DEAF4E78F2243A182C331F5ADC7A4</vt:lpwstr>
  </property>
</Properties>
</file>