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5"/>
  </p:sldMasterIdLst>
  <p:notesMasterIdLst>
    <p:notesMasterId r:id="rId29"/>
  </p:notesMasterIdLst>
  <p:sldIdLst>
    <p:sldId id="256" r:id="rId6"/>
    <p:sldId id="257" r:id="rId7"/>
    <p:sldId id="262" r:id="rId8"/>
    <p:sldId id="263" r:id="rId9"/>
    <p:sldId id="259" r:id="rId10"/>
    <p:sldId id="264" r:id="rId11"/>
    <p:sldId id="266" r:id="rId12"/>
    <p:sldId id="265" r:id="rId13"/>
    <p:sldId id="267" r:id="rId14"/>
    <p:sldId id="268" r:id="rId15"/>
    <p:sldId id="269" r:id="rId16"/>
    <p:sldId id="272" r:id="rId17"/>
    <p:sldId id="270" r:id="rId18"/>
    <p:sldId id="271" r:id="rId19"/>
    <p:sldId id="277" r:id="rId20"/>
    <p:sldId id="278" r:id="rId21"/>
    <p:sldId id="273" r:id="rId22"/>
    <p:sldId id="281" r:id="rId23"/>
    <p:sldId id="274" r:id="rId24"/>
    <p:sldId id="275" r:id="rId25"/>
    <p:sldId id="282" r:id="rId26"/>
    <p:sldId id="280" r:id="rId27"/>
    <p:sldId id="26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D05EF-D1EB-4480-8C30-BAAB1DDDD319}" v="5" dt="2021-02-24T11:46:32.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8" d="100"/>
          <a:sy n="108" d="100"/>
        </p:scale>
        <p:origin x="714" y="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ayers" userId="44b4d913-837a-472f-924c-8f93514f29b3" providerId="ADAL" clId="{B60D05EF-D1EB-4480-8C30-BAAB1DDDD319}"/>
    <pc:docChg chg="modSld">
      <pc:chgData name="Paul Sayers" userId="44b4d913-837a-472f-924c-8f93514f29b3" providerId="ADAL" clId="{B60D05EF-D1EB-4480-8C30-BAAB1DDDD319}" dt="2021-02-24T11:46:32.358" v="26"/>
      <pc:docMkLst>
        <pc:docMk/>
      </pc:docMkLst>
      <pc:sldChg chg="modSp mod">
        <pc:chgData name="Paul Sayers" userId="44b4d913-837a-472f-924c-8f93514f29b3" providerId="ADAL" clId="{B60D05EF-D1EB-4480-8C30-BAAB1DDDD319}" dt="2021-02-24T11:43:57.912" v="1" actId="207"/>
        <pc:sldMkLst>
          <pc:docMk/>
          <pc:sldMk cId="2889047166" sldId="265"/>
        </pc:sldMkLst>
        <pc:spChg chg="mod">
          <ac:chgData name="Paul Sayers" userId="44b4d913-837a-472f-924c-8f93514f29b3" providerId="ADAL" clId="{B60D05EF-D1EB-4480-8C30-BAAB1DDDD319}" dt="2021-02-24T11:43:57.912" v="1" actId="207"/>
          <ac:spMkLst>
            <pc:docMk/>
            <pc:sldMk cId="2889047166" sldId="265"/>
            <ac:spMk id="11" creationId="{B897E649-D4C6-4D43-89F6-5AC84999E5F8}"/>
          </ac:spMkLst>
        </pc:spChg>
      </pc:sldChg>
      <pc:sldChg chg="modSp mod">
        <pc:chgData name="Paul Sayers" userId="44b4d913-837a-472f-924c-8f93514f29b3" providerId="ADAL" clId="{B60D05EF-D1EB-4480-8C30-BAAB1DDDD319}" dt="2021-02-24T11:44:07.047" v="3" actId="207"/>
        <pc:sldMkLst>
          <pc:docMk/>
          <pc:sldMk cId="318895041" sldId="267"/>
        </pc:sldMkLst>
        <pc:spChg chg="mod">
          <ac:chgData name="Paul Sayers" userId="44b4d913-837a-472f-924c-8f93514f29b3" providerId="ADAL" clId="{B60D05EF-D1EB-4480-8C30-BAAB1DDDD319}" dt="2021-02-24T11:44:07.047" v="3" actId="207"/>
          <ac:spMkLst>
            <pc:docMk/>
            <pc:sldMk cId="318895041" sldId="267"/>
            <ac:spMk id="11" creationId="{B897E649-D4C6-4D43-89F6-5AC84999E5F8}"/>
          </ac:spMkLst>
        </pc:spChg>
      </pc:sldChg>
      <pc:sldChg chg="modSp mod">
        <pc:chgData name="Paul Sayers" userId="44b4d913-837a-472f-924c-8f93514f29b3" providerId="ADAL" clId="{B60D05EF-D1EB-4480-8C30-BAAB1DDDD319}" dt="2021-02-24T11:44:15.934" v="5" actId="207"/>
        <pc:sldMkLst>
          <pc:docMk/>
          <pc:sldMk cId="3050419149" sldId="268"/>
        </pc:sldMkLst>
        <pc:spChg chg="mod">
          <ac:chgData name="Paul Sayers" userId="44b4d913-837a-472f-924c-8f93514f29b3" providerId="ADAL" clId="{B60D05EF-D1EB-4480-8C30-BAAB1DDDD319}" dt="2021-02-24T11:44:15.934" v="5" actId="207"/>
          <ac:spMkLst>
            <pc:docMk/>
            <pc:sldMk cId="3050419149" sldId="268"/>
            <ac:spMk id="11" creationId="{B897E649-D4C6-4D43-89F6-5AC84999E5F8}"/>
          </ac:spMkLst>
        </pc:spChg>
      </pc:sldChg>
      <pc:sldChg chg="modSp mod">
        <pc:chgData name="Paul Sayers" userId="44b4d913-837a-472f-924c-8f93514f29b3" providerId="ADAL" clId="{B60D05EF-D1EB-4480-8C30-BAAB1DDDD319}" dt="2021-02-24T11:44:21.607" v="7" actId="207"/>
        <pc:sldMkLst>
          <pc:docMk/>
          <pc:sldMk cId="1714964119" sldId="269"/>
        </pc:sldMkLst>
        <pc:spChg chg="mod">
          <ac:chgData name="Paul Sayers" userId="44b4d913-837a-472f-924c-8f93514f29b3" providerId="ADAL" clId="{B60D05EF-D1EB-4480-8C30-BAAB1DDDD319}" dt="2021-02-24T11:44:21.607" v="7" actId="207"/>
          <ac:spMkLst>
            <pc:docMk/>
            <pc:sldMk cId="1714964119" sldId="269"/>
            <ac:spMk id="11" creationId="{B897E649-D4C6-4D43-89F6-5AC84999E5F8}"/>
          </ac:spMkLst>
        </pc:spChg>
      </pc:sldChg>
      <pc:sldChg chg="modSp mod">
        <pc:chgData name="Paul Sayers" userId="44b4d913-837a-472f-924c-8f93514f29b3" providerId="ADAL" clId="{B60D05EF-D1EB-4480-8C30-BAAB1DDDD319}" dt="2021-02-24T11:44:30.302" v="11" actId="207"/>
        <pc:sldMkLst>
          <pc:docMk/>
          <pc:sldMk cId="882083937" sldId="270"/>
        </pc:sldMkLst>
        <pc:spChg chg="mod">
          <ac:chgData name="Paul Sayers" userId="44b4d913-837a-472f-924c-8f93514f29b3" providerId="ADAL" clId="{B60D05EF-D1EB-4480-8C30-BAAB1DDDD319}" dt="2021-02-24T11:44:30.302" v="11" actId="207"/>
          <ac:spMkLst>
            <pc:docMk/>
            <pc:sldMk cId="882083937" sldId="270"/>
            <ac:spMk id="11" creationId="{B897E649-D4C6-4D43-89F6-5AC84999E5F8}"/>
          </ac:spMkLst>
        </pc:spChg>
      </pc:sldChg>
      <pc:sldChg chg="modSp mod">
        <pc:chgData name="Paul Sayers" userId="44b4d913-837a-472f-924c-8f93514f29b3" providerId="ADAL" clId="{B60D05EF-D1EB-4480-8C30-BAAB1DDDD319}" dt="2021-02-24T11:44:33.726" v="13" actId="207"/>
        <pc:sldMkLst>
          <pc:docMk/>
          <pc:sldMk cId="1095147017" sldId="271"/>
        </pc:sldMkLst>
        <pc:spChg chg="mod">
          <ac:chgData name="Paul Sayers" userId="44b4d913-837a-472f-924c-8f93514f29b3" providerId="ADAL" clId="{B60D05EF-D1EB-4480-8C30-BAAB1DDDD319}" dt="2021-02-24T11:44:33.726" v="13" actId="207"/>
          <ac:spMkLst>
            <pc:docMk/>
            <pc:sldMk cId="1095147017" sldId="271"/>
            <ac:spMk id="28" creationId="{30E11E18-4587-4BC9-954C-2BB3BCD42515}"/>
          </ac:spMkLst>
        </pc:spChg>
      </pc:sldChg>
      <pc:sldChg chg="modSp mod">
        <pc:chgData name="Paul Sayers" userId="44b4d913-837a-472f-924c-8f93514f29b3" providerId="ADAL" clId="{B60D05EF-D1EB-4480-8C30-BAAB1DDDD319}" dt="2021-02-24T11:44:26.175" v="9" actId="113"/>
        <pc:sldMkLst>
          <pc:docMk/>
          <pc:sldMk cId="175832527" sldId="272"/>
        </pc:sldMkLst>
        <pc:spChg chg="mod">
          <ac:chgData name="Paul Sayers" userId="44b4d913-837a-472f-924c-8f93514f29b3" providerId="ADAL" clId="{B60D05EF-D1EB-4480-8C30-BAAB1DDDD319}" dt="2021-02-24T11:44:26.175" v="9" actId="113"/>
          <ac:spMkLst>
            <pc:docMk/>
            <pc:sldMk cId="175832527" sldId="272"/>
            <ac:spMk id="11" creationId="{B897E649-D4C6-4D43-89F6-5AC84999E5F8}"/>
          </ac:spMkLst>
        </pc:spChg>
      </pc:sldChg>
      <pc:sldChg chg="modSp mod">
        <pc:chgData name="Paul Sayers" userId="44b4d913-837a-472f-924c-8f93514f29b3" providerId="ADAL" clId="{B60D05EF-D1EB-4480-8C30-BAAB1DDDD319}" dt="2021-02-24T11:44:50.582" v="21" actId="207"/>
        <pc:sldMkLst>
          <pc:docMk/>
          <pc:sldMk cId="1229182667" sldId="274"/>
        </pc:sldMkLst>
        <pc:spChg chg="mod">
          <ac:chgData name="Paul Sayers" userId="44b4d913-837a-472f-924c-8f93514f29b3" providerId="ADAL" clId="{B60D05EF-D1EB-4480-8C30-BAAB1DDDD319}" dt="2021-02-24T11:44:50.582" v="21" actId="207"/>
          <ac:spMkLst>
            <pc:docMk/>
            <pc:sldMk cId="1229182667" sldId="274"/>
            <ac:spMk id="11" creationId="{B897E649-D4C6-4D43-89F6-5AC84999E5F8}"/>
          </ac:spMkLst>
        </pc:spChg>
      </pc:sldChg>
      <pc:sldChg chg="modSp modAnim">
        <pc:chgData name="Paul Sayers" userId="44b4d913-837a-472f-924c-8f93514f29b3" providerId="ADAL" clId="{B60D05EF-D1EB-4480-8C30-BAAB1DDDD319}" dt="2021-02-24T11:46:27.023" v="25" actId="20577"/>
        <pc:sldMkLst>
          <pc:docMk/>
          <pc:sldMk cId="107626315" sldId="275"/>
        </pc:sldMkLst>
        <pc:spChg chg="mod">
          <ac:chgData name="Paul Sayers" userId="44b4d913-837a-472f-924c-8f93514f29b3" providerId="ADAL" clId="{B60D05EF-D1EB-4480-8C30-BAAB1DDDD319}" dt="2021-02-24T11:46:27.023" v="25" actId="20577"/>
          <ac:spMkLst>
            <pc:docMk/>
            <pc:sldMk cId="107626315" sldId="275"/>
            <ac:spMk id="11" creationId="{B897E649-D4C6-4D43-89F6-5AC84999E5F8}"/>
          </ac:spMkLst>
        </pc:spChg>
      </pc:sldChg>
      <pc:sldChg chg="modSp mod">
        <pc:chgData name="Paul Sayers" userId="44b4d913-837a-472f-924c-8f93514f29b3" providerId="ADAL" clId="{B60D05EF-D1EB-4480-8C30-BAAB1DDDD319}" dt="2021-02-24T11:44:37.911" v="15" actId="207"/>
        <pc:sldMkLst>
          <pc:docMk/>
          <pc:sldMk cId="3845591983" sldId="277"/>
        </pc:sldMkLst>
        <pc:spChg chg="mod">
          <ac:chgData name="Paul Sayers" userId="44b4d913-837a-472f-924c-8f93514f29b3" providerId="ADAL" clId="{B60D05EF-D1EB-4480-8C30-BAAB1DDDD319}" dt="2021-02-24T11:44:37.911" v="15" actId="207"/>
          <ac:spMkLst>
            <pc:docMk/>
            <pc:sldMk cId="3845591983" sldId="277"/>
            <ac:spMk id="11" creationId="{B897E649-D4C6-4D43-89F6-5AC84999E5F8}"/>
          </ac:spMkLst>
        </pc:spChg>
      </pc:sldChg>
      <pc:sldChg chg="modSp mod">
        <pc:chgData name="Paul Sayers" userId="44b4d913-837a-472f-924c-8f93514f29b3" providerId="ADAL" clId="{B60D05EF-D1EB-4480-8C30-BAAB1DDDD319}" dt="2021-02-24T11:44:41.846" v="17" actId="207"/>
        <pc:sldMkLst>
          <pc:docMk/>
          <pc:sldMk cId="523030842" sldId="278"/>
        </pc:sldMkLst>
        <pc:spChg chg="mod">
          <ac:chgData name="Paul Sayers" userId="44b4d913-837a-472f-924c-8f93514f29b3" providerId="ADAL" clId="{B60D05EF-D1EB-4480-8C30-BAAB1DDDD319}" dt="2021-02-24T11:44:41.846" v="17" actId="207"/>
          <ac:spMkLst>
            <pc:docMk/>
            <pc:sldMk cId="523030842" sldId="278"/>
            <ac:spMk id="11" creationId="{B897E649-D4C6-4D43-89F6-5AC84999E5F8}"/>
          </ac:spMkLst>
        </pc:spChg>
      </pc:sldChg>
      <pc:sldChg chg="modSp mod">
        <pc:chgData name="Paul Sayers" userId="44b4d913-837a-472f-924c-8f93514f29b3" providerId="ADAL" clId="{B60D05EF-D1EB-4480-8C30-BAAB1DDDD319}" dt="2021-02-24T11:45:42.965" v="22"/>
        <pc:sldMkLst>
          <pc:docMk/>
          <pc:sldMk cId="93015406" sldId="281"/>
        </pc:sldMkLst>
        <pc:spChg chg="mod">
          <ac:chgData name="Paul Sayers" userId="44b4d913-837a-472f-924c-8f93514f29b3" providerId="ADAL" clId="{B60D05EF-D1EB-4480-8C30-BAAB1DDDD319}" dt="2021-02-24T11:44:46.782" v="19" actId="207"/>
          <ac:spMkLst>
            <pc:docMk/>
            <pc:sldMk cId="93015406" sldId="281"/>
            <ac:spMk id="11" creationId="{B897E649-D4C6-4D43-89F6-5AC84999E5F8}"/>
          </ac:spMkLst>
        </pc:spChg>
        <pc:picChg chg="mod">
          <ac:chgData name="Paul Sayers" userId="44b4d913-837a-472f-924c-8f93514f29b3" providerId="ADAL" clId="{B60D05EF-D1EB-4480-8C30-BAAB1DDDD319}" dt="2021-02-24T11:45:42.965" v="22"/>
          <ac:picMkLst>
            <pc:docMk/>
            <pc:sldMk cId="93015406" sldId="281"/>
            <ac:picMk id="30" creationId="{FB320D37-4DD0-4327-A657-C96D91B2CC9A}"/>
          </ac:picMkLst>
        </pc:picChg>
      </pc:sldChg>
      <pc:sldChg chg="modAnim">
        <pc:chgData name="Paul Sayers" userId="44b4d913-837a-472f-924c-8f93514f29b3" providerId="ADAL" clId="{B60D05EF-D1EB-4480-8C30-BAAB1DDDD319}" dt="2021-02-24T11:46:32.358" v="26"/>
        <pc:sldMkLst>
          <pc:docMk/>
          <pc:sldMk cId="397098596" sldId="2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F962C-B693-40C1-8D84-3CC03B06CAE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1E06FE8-AF21-46AA-A01F-F2F873002682}">
      <dgm:prSet phldrT="[Text]"/>
      <dgm:spPr>
        <a:solidFill>
          <a:schemeClr val="accent2">
            <a:lumMod val="20000"/>
            <a:lumOff val="80000"/>
          </a:schemeClr>
        </a:solidFill>
      </dgm:spPr>
      <dgm:t>
        <a:bodyPr/>
        <a:lstStyle/>
        <a:p>
          <a:r>
            <a:rPr lang="en-US" dirty="0">
              <a:solidFill>
                <a:schemeClr val="tx1"/>
              </a:solidFill>
            </a:rPr>
            <a:t>Met Office Hadley RCM	</a:t>
          </a:r>
        </a:p>
      </dgm:t>
    </dgm:pt>
    <dgm:pt modelId="{1C1A6E42-D4BB-4645-9D51-7221A6A6D1F4}" type="parTrans" cxnId="{F50ED078-5A75-4ECC-9C17-B30BED949DBB}">
      <dgm:prSet/>
      <dgm:spPr/>
      <dgm:t>
        <a:bodyPr/>
        <a:lstStyle/>
        <a:p>
          <a:endParaRPr lang="en-US"/>
        </a:p>
      </dgm:t>
    </dgm:pt>
    <dgm:pt modelId="{76930CB1-7585-4F49-A1B3-B41C2BAD6C1F}" type="sibTrans" cxnId="{F50ED078-5A75-4ECC-9C17-B30BED949DBB}">
      <dgm:prSet/>
      <dgm:spPr/>
      <dgm:t>
        <a:bodyPr/>
        <a:lstStyle/>
        <a:p>
          <a:endParaRPr lang="en-US"/>
        </a:p>
      </dgm:t>
    </dgm:pt>
    <dgm:pt modelId="{790C0C33-1403-4060-92C6-68A6A1D57D62}">
      <dgm:prSet phldrT="[Text]"/>
      <dgm:spPr/>
      <dgm:t>
        <a:bodyPr/>
        <a:lstStyle/>
        <a:p>
          <a:r>
            <a:rPr lang="en-US" dirty="0"/>
            <a:t>12km daily-timestep data modelled for 12 ensemble members.</a:t>
          </a:r>
        </a:p>
      </dgm:t>
    </dgm:pt>
    <dgm:pt modelId="{83D7C807-16BA-430D-AA9D-08BA59C4EFD1}" type="parTrans" cxnId="{BD3F1E35-2E4B-4997-9419-955591793652}">
      <dgm:prSet/>
      <dgm:spPr/>
      <dgm:t>
        <a:bodyPr/>
        <a:lstStyle/>
        <a:p>
          <a:endParaRPr lang="en-US"/>
        </a:p>
      </dgm:t>
    </dgm:pt>
    <dgm:pt modelId="{E2FBAA44-35AD-4892-830F-8ECC892C9D76}" type="sibTrans" cxnId="{BD3F1E35-2E4B-4997-9419-955591793652}">
      <dgm:prSet/>
      <dgm:spPr/>
      <dgm:t>
        <a:bodyPr/>
        <a:lstStyle/>
        <a:p>
          <a:endParaRPr lang="en-US"/>
        </a:p>
      </dgm:t>
    </dgm:pt>
    <dgm:pt modelId="{C909080E-2B39-47B5-BABD-C3AE758AB996}">
      <dgm:prSet phldrT="[Text]"/>
      <dgm:spPr/>
      <dgm:t>
        <a:bodyPr/>
        <a:lstStyle/>
        <a:p>
          <a:r>
            <a:rPr lang="en-US" dirty="0"/>
            <a:t>Based on RCP8.5 projections (as these are only regional projections available).</a:t>
          </a:r>
        </a:p>
      </dgm:t>
    </dgm:pt>
    <dgm:pt modelId="{877D2991-33EF-4878-944C-B20FAA945DB3}" type="parTrans" cxnId="{9AC030B9-5733-4680-A6BF-6F8C498EE148}">
      <dgm:prSet/>
      <dgm:spPr/>
      <dgm:t>
        <a:bodyPr/>
        <a:lstStyle/>
        <a:p>
          <a:endParaRPr lang="en-US"/>
        </a:p>
      </dgm:t>
    </dgm:pt>
    <dgm:pt modelId="{40AA72AF-F268-47DB-A970-FAF6F926AD10}" type="sibTrans" cxnId="{9AC030B9-5733-4680-A6BF-6F8C498EE148}">
      <dgm:prSet/>
      <dgm:spPr/>
      <dgm:t>
        <a:bodyPr/>
        <a:lstStyle/>
        <a:p>
          <a:endParaRPr lang="en-US"/>
        </a:p>
      </dgm:t>
    </dgm:pt>
    <dgm:pt modelId="{C7EEC026-8174-4965-8E58-5A409B413A5F}">
      <dgm:prSet phldrT="[Text]"/>
      <dgm:spPr/>
      <dgm:t>
        <a:bodyPr/>
        <a:lstStyle/>
        <a:p>
          <a:r>
            <a:rPr lang="en-US" dirty="0"/>
            <a:t>Each ensemble member uses a unique set of perturbed parameters</a:t>
          </a:r>
        </a:p>
      </dgm:t>
    </dgm:pt>
    <dgm:pt modelId="{A5F7E38F-6402-4F60-95C6-A6AB37918B40}" type="parTrans" cxnId="{F675831D-1B4E-400E-B6AF-1E09B4BB04E6}">
      <dgm:prSet/>
      <dgm:spPr/>
      <dgm:t>
        <a:bodyPr/>
        <a:lstStyle/>
        <a:p>
          <a:endParaRPr lang="en-US"/>
        </a:p>
      </dgm:t>
    </dgm:pt>
    <dgm:pt modelId="{B591E7CE-078E-4FF8-8B94-1153E109152B}" type="sibTrans" cxnId="{F675831D-1B4E-400E-B6AF-1E09B4BB04E6}">
      <dgm:prSet/>
      <dgm:spPr/>
      <dgm:t>
        <a:bodyPr/>
        <a:lstStyle/>
        <a:p>
          <a:endParaRPr lang="en-US"/>
        </a:p>
      </dgm:t>
    </dgm:pt>
    <dgm:pt modelId="{0A68FF6D-5E36-431D-AF5F-C19BA3C55CF2}">
      <dgm:prSet phldrT="[Text]"/>
      <dgm:spPr/>
      <dgm:t>
        <a:bodyPr/>
        <a:lstStyle/>
        <a:p>
          <a:r>
            <a:rPr lang="en-GB" dirty="0"/>
            <a:t>This gives </a:t>
          </a:r>
          <a:r>
            <a:rPr lang="en-GB" b="1" dirty="0"/>
            <a:t>spatially consistent driving data</a:t>
          </a:r>
          <a:r>
            <a:rPr lang="en-GB" dirty="0"/>
            <a:t>, </a:t>
          </a:r>
          <a:r>
            <a:rPr lang="en-GB" b="1" dirty="0">
              <a:solidFill>
                <a:srgbClr val="FF0000"/>
              </a:solidFill>
            </a:rPr>
            <a:t>but</a:t>
          </a:r>
          <a:r>
            <a:rPr lang="en-GB" dirty="0"/>
            <a:t> one that balances performance for mean floods flows and droughts.</a:t>
          </a:r>
          <a:endParaRPr lang="en-US" dirty="0"/>
        </a:p>
      </dgm:t>
    </dgm:pt>
    <dgm:pt modelId="{439D3BC7-D4CA-422E-8C04-5682EB585925}" type="parTrans" cxnId="{9F38A1C7-F045-45B5-9A56-FC3BF5218771}">
      <dgm:prSet/>
      <dgm:spPr/>
      <dgm:t>
        <a:bodyPr/>
        <a:lstStyle/>
        <a:p>
          <a:endParaRPr lang="en-GB"/>
        </a:p>
      </dgm:t>
    </dgm:pt>
    <dgm:pt modelId="{6B0F70AE-E410-4E14-8973-13899BC9E5FC}" type="sibTrans" cxnId="{9F38A1C7-F045-45B5-9A56-FC3BF5218771}">
      <dgm:prSet/>
      <dgm:spPr/>
      <dgm:t>
        <a:bodyPr/>
        <a:lstStyle/>
        <a:p>
          <a:endParaRPr lang="en-GB"/>
        </a:p>
      </dgm:t>
    </dgm:pt>
    <dgm:pt modelId="{E8766FA0-8136-45EE-BB35-4593F0CA6ED4}">
      <dgm:prSet phldrT="[Text]"/>
      <dgm:spPr/>
      <dgm:t>
        <a:bodyPr/>
        <a:lstStyle/>
        <a:p>
          <a:r>
            <a:rPr lang="en-US" dirty="0"/>
            <a:t>Present and future time slices (30 years each epoch)</a:t>
          </a:r>
        </a:p>
      </dgm:t>
    </dgm:pt>
    <dgm:pt modelId="{F6350DCF-8D5B-48EB-943F-175FCC8D735F}" type="parTrans" cxnId="{DEC3C752-1B9B-428B-8A8A-7EEB2417B5F8}">
      <dgm:prSet/>
      <dgm:spPr/>
      <dgm:t>
        <a:bodyPr/>
        <a:lstStyle/>
        <a:p>
          <a:endParaRPr lang="en-GB"/>
        </a:p>
      </dgm:t>
    </dgm:pt>
    <dgm:pt modelId="{3B7FE8D5-2280-45B1-B2A2-3C464BB2DB8C}" type="sibTrans" cxnId="{DEC3C752-1B9B-428B-8A8A-7EEB2417B5F8}">
      <dgm:prSet/>
      <dgm:spPr/>
      <dgm:t>
        <a:bodyPr/>
        <a:lstStyle/>
        <a:p>
          <a:endParaRPr lang="en-GB"/>
        </a:p>
      </dgm:t>
    </dgm:pt>
    <dgm:pt modelId="{C8112AC5-7C1B-44C2-95DC-68476F62B035}" type="pres">
      <dgm:prSet presAssocID="{2ACF962C-B693-40C1-8D84-3CC03B06CAE9}" presName="linear" presStyleCnt="0">
        <dgm:presLayoutVars>
          <dgm:dir/>
          <dgm:animLvl val="lvl"/>
          <dgm:resizeHandles val="exact"/>
        </dgm:presLayoutVars>
      </dgm:prSet>
      <dgm:spPr/>
    </dgm:pt>
    <dgm:pt modelId="{5CACEBA5-E458-4FB3-8BCE-895C52DE02F7}" type="pres">
      <dgm:prSet presAssocID="{A1E06FE8-AF21-46AA-A01F-F2F873002682}" presName="parentLin" presStyleCnt="0"/>
      <dgm:spPr/>
    </dgm:pt>
    <dgm:pt modelId="{9F3A8C3B-685F-4955-918E-ECECBB7C13D2}" type="pres">
      <dgm:prSet presAssocID="{A1E06FE8-AF21-46AA-A01F-F2F873002682}" presName="parentLeftMargin" presStyleLbl="node1" presStyleIdx="0" presStyleCnt="1"/>
      <dgm:spPr/>
    </dgm:pt>
    <dgm:pt modelId="{7454A4A8-BC58-4B4E-AAA8-EC03054AF463}" type="pres">
      <dgm:prSet presAssocID="{A1E06FE8-AF21-46AA-A01F-F2F873002682}" presName="parentText" presStyleLbl="node1" presStyleIdx="0" presStyleCnt="1">
        <dgm:presLayoutVars>
          <dgm:chMax val="0"/>
          <dgm:bulletEnabled val="1"/>
        </dgm:presLayoutVars>
      </dgm:prSet>
      <dgm:spPr/>
    </dgm:pt>
    <dgm:pt modelId="{FEDFC7D0-D022-4D83-8E6E-1EB3FCBDD055}" type="pres">
      <dgm:prSet presAssocID="{A1E06FE8-AF21-46AA-A01F-F2F873002682}" presName="negativeSpace" presStyleCnt="0"/>
      <dgm:spPr/>
    </dgm:pt>
    <dgm:pt modelId="{0212D5CD-B865-4EAF-A078-9B97EEC94250}" type="pres">
      <dgm:prSet presAssocID="{A1E06FE8-AF21-46AA-A01F-F2F873002682}" presName="childText" presStyleLbl="conFgAcc1" presStyleIdx="0" presStyleCnt="1" custScaleY="104743" custLinFactNeighborY="12614">
        <dgm:presLayoutVars>
          <dgm:bulletEnabled val="1"/>
        </dgm:presLayoutVars>
      </dgm:prSet>
      <dgm:spPr/>
    </dgm:pt>
  </dgm:ptLst>
  <dgm:cxnLst>
    <dgm:cxn modelId="{A837BD1B-B1E3-4F2D-8567-B5DFD4AB22DE}" type="presOf" srcId="{A1E06FE8-AF21-46AA-A01F-F2F873002682}" destId="{7454A4A8-BC58-4B4E-AAA8-EC03054AF463}" srcOrd="1" destOrd="0" presId="urn:microsoft.com/office/officeart/2005/8/layout/list1"/>
    <dgm:cxn modelId="{F675831D-1B4E-400E-B6AF-1E09B4BB04E6}" srcId="{A1E06FE8-AF21-46AA-A01F-F2F873002682}" destId="{C7EEC026-8174-4965-8E58-5A409B413A5F}" srcOrd="2" destOrd="0" parTransId="{A5F7E38F-6402-4F60-95C6-A6AB37918B40}" sibTransId="{B591E7CE-078E-4FF8-8B94-1153E109152B}"/>
    <dgm:cxn modelId="{BD3F1E35-2E4B-4997-9419-955591793652}" srcId="{A1E06FE8-AF21-46AA-A01F-F2F873002682}" destId="{790C0C33-1403-4060-92C6-68A6A1D57D62}" srcOrd="0" destOrd="0" parTransId="{83D7C807-16BA-430D-AA9D-08BA59C4EFD1}" sibTransId="{E2FBAA44-35AD-4892-830F-8ECC892C9D76}"/>
    <dgm:cxn modelId="{3848EC5C-F7ED-467D-A74F-1617C383B454}" type="presOf" srcId="{E8766FA0-8136-45EE-BB35-4593F0CA6ED4}" destId="{0212D5CD-B865-4EAF-A078-9B97EEC94250}" srcOrd="0" destOrd="1" presId="urn:microsoft.com/office/officeart/2005/8/layout/list1"/>
    <dgm:cxn modelId="{A48D716C-74DE-4BFE-B824-0F4E1D8A0AE4}" type="presOf" srcId="{C909080E-2B39-47B5-BABD-C3AE758AB996}" destId="{0212D5CD-B865-4EAF-A078-9B97EEC94250}" srcOrd="0" destOrd="3" presId="urn:microsoft.com/office/officeart/2005/8/layout/list1"/>
    <dgm:cxn modelId="{DEC3C752-1B9B-428B-8A8A-7EEB2417B5F8}" srcId="{A1E06FE8-AF21-46AA-A01F-F2F873002682}" destId="{E8766FA0-8136-45EE-BB35-4593F0CA6ED4}" srcOrd="1" destOrd="0" parTransId="{F6350DCF-8D5B-48EB-943F-175FCC8D735F}" sibTransId="{3B7FE8D5-2280-45B1-B2A2-3C464BB2DB8C}"/>
    <dgm:cxn modelId="{C8C8AD53-B900-4B58-A3C9-9CF10024B3A7}" type="presOf" srcId="{790C0C33-1403-4060-92C6-68A6A1D57D62}" destId="{0212D5CD-B865-4EAF-A078-9B97EEC94250}" srcOrd="0" destOrd="0" presId="urn:microsoft.com/office/officeart/2005/8/layout/list1"/>
    <dgm:cxn modelId="{F50ED078-5A75-4ECC-9C17-B30BED949DBB}" srcId="{2ACF962C-B693-40C1-8D84-3CC03B06CAE9}" destId="{A1E06FE8-AF21-46AA-A01F-F2F873002682}" srcOrd="0" destOrd="0" parTransId="{1C1A6E42-D4BB-4645-9D51-7221A6A6D1F4}" sibTransId="{76930CB1-7585-4F49-A1B3-B41C2BAD6C1F}"/>
    <dgm:cxn modelId="{0ADA237A-B843-4667-BF14-ED694373178E}" type="presOf" srcId="{0A68FF6D-5E36-431D-AF5F-C19BA3C55CF2}" destId="{0212D5CD-B865-4EAF-A078-9B97EEC94250}" srcOrd="0" destOrd="4" presId="urn:microsoft.com/office/officeart/2005/8/layout/list1"/>
    <dgm:cxn modelId="{ED914399-B8E5-4D11-A76B-16CAAD52BC39}" type="presOf" srcId="{C7EEC026-8174-4965-8E58-5A409B413A5F}" destId="{0212D5CD-B865-4EAF-A078-9B97EEC94250}" srcOrd="0" destOrd="2" presId="urn:microsoft.com/office/officeart/2005/8/layout/list1"/>
    <dgm:cxn modelId="{BFB7D4B2-2334-4E45-A8E6-03E0AEFEA701}" type="presOf" srcId="{2ACF962C-B693-40C1-8D84-3CC03B06CAE9}" destId="{C8112AC5-7C1B-44C2-95DC-68476F62B035}" srcOrd="0" destOrd="0" presId="urn:microsoft.com/office/officeart/2005/8/layout/list1"/>
    <dgm:cxn modelId="{9AC030B9-5733-4680-A6BF-6F8C498EE148}" srcId="{A1E06FE8-AF21-46AA-A01F-F2F873002682}" destId="{C909080E-2B39-47B5-BABD-C3AE758AB996}" srcOrd="3" destOrd="0" parTransId="{877D2991-33EF-4878-944C-B20FAA945DB3}" sibTransId="{40AA72AF-F268-47DB-A970-FAF6F926AD10}"/>
    <dgm:cxn modelId="{9F38A1C7-F045-45B5-9A56-FC3BF5218771}" srcId="{A1E06FE8-AF21-46AA-A01F-F2F873002682}" destId="{0A68FF6D-5E36-431D-AF5F-C19BA3C55CF2}" srcOrd="4" destOrd="0" parTransId="{439D3BC7-D4CA-422E-8C04-5682EB585925}" sibTransId="{6B0F70AE-E410-4E14-8973-13899BC9E5FC}"/>
    <dgm:cxn modelId="{0C7F09FC-1488-4AF0-B7C8-B22138B8F819}" type="presOf" srcId="{A1E06FE8-AF21-46AA-A01F-F2F873002682}" destId="{9F3A8C3B-685F-4955-918E-ECECBB7C13D2}" srcOrd="0" destOrd="0" presId="urn:microsoft.com/office/officeart/2005/8/layout/list1"/>
    <dgm:cxn modelId="{F033FCEE-7307-4220-81FD-DF3168A6DF86}" type="presParOf" srcId="{C8112AC5-7C1B-44C2-95DC-68476F62B035}" destId="{5CACEBA5-E458-4FB3-8BCE-895C52DE02F7}" srcOrd="0" destOrd="0" presId="urn:microsoft.com/office/officeart/2005/8/layout/list1"/>
    <dgm:cxn modelId="{97C27683-8835-4DCB-AF32-3DEA978E37DF}" type="presParOf" srcId="{5CACEBA5-E458-4FB3-8BCE-895C52DE02F7}" destId="{9F3A8C3B-685F-4955-918E-ECECBB7C13D2}" srcOrd="0" destOrd="0" presId="urn:microsoft.com/office/officeart/2005/8/layout/list1"/>
    <dgm:cxn modelId="{603C55F1-6B85-4FA6-B989-BF038AA5392C}" type="presParOf" srcId="{5CACEBA5-E458-4FB3-8BCE-895C52DE02F7}" destId="{7454A4A8-BC58-4B4E-AAA8-EC03054AF463}" srcOrd="1" destOrd="0" presId="urn:microsoft.com/office/officeart/2005/8/layout/list1"/>
    <dgm:cxn modelId="{C43BCAF3-7F51-4942-AC73-24B382CE8855}" type="presParOf" srcId="{C8112AC5-7C1B-44C2-95DC-68476F62B035}" destId="{FEDFC7D0-D022-4D83-8E6E-1EB3FCBDD055}" srcOrd="1" destOrd="0" presId="urn:microsoft.com/office/officeart/2005/8/layout/list1"/>
    <dgm:cxn modelId="{8730D7F1-E9AA-482C-BED9-A7F00213582F}" type="presParOf" srcId="{C8112AC5-7C1B-44C2-95DC-68476F62B035}" destId="{0212D5CD-B865-4EAF-A078-9B97EEC94250}"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2D5CD-B865-4EAF-A078-9B97EEC94250}">
      <dsp:nvSpPr>
        <dsp:cNvPr id="0" name=""/>
        <dsp:cNvSpPr/>
      </dsp:nvSpPr>
      <dsp:spPr>
        <a:xfrm>
          <a:off x="0" y="264583"/>
          <a:ext cx="8424243" cy="218750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815" tIns="354076" rIns="65381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12km daily-timestep data modelled for 12 ensemble members.</a:t>
          </a:r>
        </a:p>
        <a:p>
          <a:pPr marL="171450" lvl="1" indent="-171450" algn="l" defTabSz="755650">
            <a:lnSpc>
              <a:spcPct val="90000"/>
            </a:lnSpc>
            <a:spcBef>
              <a:spcPct val="0"/>
            </a:spcBef>
            <a:spcAft>
              <a:spcPct val="15000"/>
            </a:spcAft>
            <a:buChar char="•"/>
          </a:pPr>
          <a:r>
            <a:rPr lang="en-US" sz="1700" kern="1200" dirty="0"/>
            <a:t>Present and future time slices (30 years each epoch)</a:t>
          </a:r>
        </a:p>
        <a:p>
          <a:pPr marL="171450" lvl="1" indent="-171450" algn="l" defTabSz="755650">
            <a:lnSpc>
              <a:spcPct val="90000"/>
            </a:lnSpc>
            <a:spcBef>
              <a:spcPct val="0"/>
            </a:spcBef>
            <a:spcAft>
              <a:spcPct val="15000"/>
            </a:spcAft>
            <a:buChar char="•"/>
          </a:pPr>
          <a:r>
            <a:rPr lang="en-US" sz="1700" kern="1200" dirty="0"/>
            <a:t>Each ensemble member uses a unique set of perturbed parameters</a:t>
          </a:r>
        </a:p>
        <a:p>
          <a:pPr marL="171450" lvl="1" indent="-171450" algn="l" defTabSz="755650">
            <a:lnSpc>
              <a:spcPct val="90000"/>
            </a:lnSpc>
            <a:spcBef>
              <a:spcPct val="0"/>
            </a:spcBef>
            <a:spcAft>
              <a:spcPct val="15000"/>
            </a:spcAft>
            <a:buChar char="•"/>
          </a:pPr>
          <a:r>
            <a:rPr lang="en-US" sz="1700" kern="1200" dirty="0"/>
            <a:t>Based on RCP8.5 projections (as these are only regional projections available).</a:t>
          </a:r>
        </a:p>
        <a:p>
          <a:pPr marL="171450" lvl="1" indent="-171450" algn="l" defTabSz="755650">
            <a:lnSpc>
              <a:spcPct val="90000"/>
            </a:lnSpc>
            <a:spcBef>
              <a:spcPct val="0"/>
            </a:spcBef>
            <a:spcAft>
              <a:spcPct val="15000"/>
            </a:spcAft>
            <a:buChar char="•"/>
          </a:pPr>
          <a:r>
            <a:rPr lang="en-GB" sz="1700" kern="1200" dirty="0"/>
            <a:t>This gives </a:t>
          </a:r>
          <a:r>
            <a:rPr lang="en-GB" sz="1700" b="1" kern="1200" dirty="0"/>
            <a:t>spatially consistent driving data</a:t>
          </a:r>
          <a:r>
            <a:rPr lang="en-GB" sz="1700" kern="1200" dirty="0"/>
            <a:t>, </a:t>
          </a:r>
          <a:r>
            <a:rPr lang="en-GB" sz="1700" b="1" kern="1200" dirty="0">
              <a:solidFill>
                <a:srgbClr val="FF0000"/>
              </a:solidFill>
            </a:rPr>
            <a:t>but</a:t>
          </a:r>
          <a:r>
            <a:rPr lang="en-GB" sz="1700" kern="1200" dirty="0"/>
            <a:t> one that balances performance for mean floods flows and droughts.</a:t>
          </a:r>
          <a:endParaRPr lang="en-US" sz="1700" kern="1200" dirty="0"/>
        </a:p>
      </dsp:txBody>
      <dsp:txXfrm>
        <a:off x="0" y="264583"/>
        <a:ext cx="8424243" cy="2187505"/>
      </dsp:txXfrm>
    </dsp:sp>
    <dsp:sp modelId="{7454A4A8-BC58-4B4E-AAA8-EC03054AF463}">
      <dsp:nvSpPr>
        <dsp:cNvPr id="0" name=""/>
        <dsp:cNvSpPr/>
      </dsp:nvSpPr>
      <dsp:spPr>
        <a:xfrm>
          <a:off x="421212" y="6831"/>
          <a:ext cx="5896970" cy="501840"/>
        </a:xfrm>
        <a:prstGeom prst="roundRect">
          <a:avLst/>
        </a:prstGeom>
        <a:solidFill>
          <a:schemeClr val="accent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891" tIns="0" rIns="222891"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Met Office Hadley RCM	</a:t>
          </a:r>
        </a:p>
      </dsp:txBody>
      <dsp:txXfrm>
        <a:off x="445710" y="31329"/>
        <a:ext cx="584797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91544-CA07-42A1-84AE-DC3E2CE10220}" type="datetimeFigureOut">
              <a:rPr lang="en-GB" smtClean="0"/>
              <a:t>24/02/2021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7D084-C66D-4EE9-8753-B3E322AD1CAB}" type="slidenum">
              <a:rPr lang="en-GB" smtClean="0"/>
              <a:t>‹#›</a:t>
            </a:fld>
            <a:endParaRPr 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2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2</a:t>
            </a:fld>
            <a:endParaRPr lang="en-GB"/>
          </a:p>
        </p:txBody>
      </p:sp>
    </p:spTree>
    <p:extLst>
      <p:ext uri="{BB962C8B-B14F-4D97-AF65-F5344CB8AC3E}">
        <p14:creationId xmlns:p14="http://schemas.microsoft.com/office/powerpoint/2010/main" val="268026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11</a:t>
            </a:fld>
            <a:endParaRPr lang="en-GB"/>
          </a:p>
        </p:txBody>
      </p:sp>
    </p:spTree>
    <p:extLst>
      <p:ext uri="{BB962C8B-B14F-4D97-AF65-F5344CB8AC3E}">
        <p14:creationId xmlns:p14="http://schemas.microsoft.com/office/powerpoint/2010/main" val="81764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12</a:t>
            </a:fld>
            <a:endParaRPr lang="en-GB"/>
          </a:p>
        </p:txBody>
      </p:sp>
    </p:spTree>
    <p:extLst>
      <p:ext uri="{BB962C8B-B14F-4D97-AF65-F5344CB8AC3E}">
        <p14:creationId xmlns:p14="http://schemas.microsoft.com/office/powerpoint/2010/main" val="1590766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Compiling the Grid-to-Grid events for the present and future </a:t>
            </a:r>
            <a:r>
              <a:rPr lang="en-GB" dirty="0" err="1"/>
              <a:t>timeslices</a:t>
            </a:r>
            <a:r>
              <a:rPr lang="en-GB" dirty="0"/>
              <a:t> there are a few immediate patterns that emerge.</a:t>
            </a:r>
          </a:p>
          <a:p>
            <a:r>
              <a:rPr lang="en-GB" dirty="0"/>
              <a:t>Firstly, we see that the overall number of events increases, except in Summer (JJA) where it falls</a:t>
            </a:r>
          </a:p>
        </p:txBody>
      </p:sp>
      <p:sp>
        <p:nvSpPr>
          <p:cNvPr id="4" name="Slide Number Placeholder 3"/>
          <p:cNvSpPr>
            <a:spLocks noGrp="1"/>
          </p:cNvSpPr>
          <p:nvPr>
            <p:ph type="sldNum" sz="quarter" idx="5"/>
          </p:nvPr>
        </p:nvSpPr>
        <p:spPr/>
        <p:txBody>
          <a:bodyPr/>
          <a:lstStyle/>
          <a:p>
            <a:fld id="{8CD7D084-C66D-4EE9-8753-B3E322AD1CAB}" type="slidenum">
              <a:rPr lang="en-GB" smtClean="0"/>
              <a:t>13</a:t>
            </a:fld>
            <a:endParaRPr lang="en-GB"/>
          </a:p>
        </p:txBody>
      </p:sp>
    </p:spTree>
    <p:extLst>
      <p:ext uri="{BB962C8B-B14F-4D97-AF65-F5344CB8AC3E}">
        <p14:creationId xmlns:p14="http://schemas.microsoft.com/office/powerpoint/2010/main" val="108906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Compiling the Grid-to-Grid events for the present and future </a:t>
            </a:r>
            <a:r>
              <a:rPr lang="en-GB" dirty="0" err="1"/>
              <a:t>timeslices</a:t>
            </a:r>
            <a:r>
              <a:rPr lang="en-GB" dirty="0"/>
              <a:t> there are a few immediate patterns that emerge.</a:t>
            </a:r>
          </a:p>
          <a:p>
            <a:r>
              <a:rPr lang="en-GB" dirty="0"/>
              <a:t>Firstly, we see that the overall number of events increases, except in Summer (JJA) where it falls</a:t>
            </a:r>
          </a:p>
        </p:txBody>
      </p:sp>
      <p:sp>
        <p:nvSpPr>
          <p:cNvPr id="4" name="Slide Number Placeholder 3"/>
          <p:cNvSpPr>
            <a:spLocks noGrp="1"/>
          </p:cNvSpPr>
          <p:nvPr>
            <p:ph type="sldNum" sz="quarter" idx="5"/>
          </p:nvPr>
        </p:nvSpPr>
        <p:spPr/>
        <p:txBody>
          <a:bodyPr/>
          <a:lstStyle/>
          <a:p>
            <a:fld id="{8CD7D084-C66D-4EE9-8753-B3E322AD1CAB}" type="slidenum">
              <a:rPr lang="en-GB" smtClean="0"/>
              <a:t>14</a:t>
            </a:fld>
            <a:endParaRPr lang="en-GB"/>
          </a:p>
        </p:txBody>
      </p:sp>
    </p:spTree>
    <p:extLst>
      <p:ext uri="{BB962C8B-B14F-4D97-AF65-F5344CB8AC3E}">
        <p14:creationId xmlns:p14="http://schemas.microsoft.com/office/powerpoint/2010/main" val="29895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15</a:t>
            </a:fld>
            <a:endParaRPr lang="en-GB"/>
          </a:p>
        </p:txBody>
      </p:sp>
    </p:spTree>
    <p:extLst>
      <p:ext uri="{BB962C8B-B14F-4D97-AF65-F5344CB8AC3E}">
        <p14:creationId xmlns:p14="http://schemas.microsoft.com/office/powerpoint/2010/main" val="102228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16</a:t>
            </a:fld>
            <a:endParaRPr lang="en-GB"/>
          </a:p>
        </p:txBody>
      </p:sp>
    </p:spTree>
    <p:extLst>
      <p:ext uri="{BB962C8B-B14F-4D97-AF65-F5344CB8AC3E}">
        <p14:creationId xmlns:p14="http://schemas.microsoft.com/office/powerpoint/2010/main" val="257053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17</a:t>
            </a:fld>
            <a:endParaRPr lang="en-GB"/>
          </a:p>
        </p:txBody>
      </p:sp>
    </p:spTree>
    <p:extLst>
      <p:ext uri="{BB962C8B-B14F-4D97-AF65-F5344CB8AC3E}">
        <p14:creationId xmlns:p14="http://schemas.microsoft.com/office/powerpoint/2010/main" val="391977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18</a:t>
            </a:fld>
            <a:endParaRPr lang="en-GB"/>
          </a:p>
        </p:txBody>
      </p:sp>
    </p:spTree>
    <p:extLst>
      <p:ext uri="{BB962C8B-B14F-4D97-AF65-F5344CB8AC3E}">
        <p14:creationId xmlns:p14="http://schemas.microsoft.com/office/powerpoint/2010/main" val="3656312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19</a:t>
            </a:fld>
            <a:endParaRPr lang="en-GB"/>
          </a:p>
        </p:txBody>
      </p:sp>
    </p:spTree>
    <p:extLst>
      <p:ext uri="{BB962C8B-B14F-4D97-AF65-F5344CB8AC3E}">
        <p14:creationId xmlns:p14="http://schemas.microsoft.com/office/powerpoint/2010/main" val="2080355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20</a:t>
            </a:fld>
            <a:endParaRPr lang="en-GB"/>
          </a:p>
        </p:txBody>
      </p:sp>
    </p:spTree>
    <p:extLst>
      <p:ext uri="{BB962C8B-B14F-4D97-AF65-F5344CB8AC3E}">
        <p14:creationId xmlns:p14="http://schemas.microsoft.com/office/powerpoint/2010/main" val="156300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3</a:t>
            </a:fld>
            <a:endParaRPr lang="en-GB"/>
          </a:p>
        </p:txBody>
      </p:sp>
    </p:spTree>
    <p:extLst>
      <p:ext uri="{BB962C8B-B14F-4D97-AF65-F5344CB8AC3E}">
        <p14:creationId xmlns:p14="http://schemas.microsoft.com/office/powerpoint/2010/main" val="1509681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21</a:t>
            </a:fld>
            <a:endParaRPr lang="en-GB"/>
          </a:p>
        </p:txBody>
      </p:sp>
    </p:spTree>
    <p:extLst>
      <p:ext uri="{BB962C8B-B14F-4D97-AF65-F5344CB8AC3E}">
        <p14:creationId xmlns:p14="http://schemas.microsoft.com/office/powerpoint/2010/main" val="2565011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22</a:t>
            </a:fld>
            <a:endParaRPr lang="en-GB"/>
          </a:p>
        </p:txBody>
      </p:sp>
    </p:spTree>
    <p:extLst>
      <p:ext uri="{BB962C8B-B14F-4D97-AF65-F5344CB8AC3E}">
        <p14:creationId xmlns:p14="http://schemas.microsoft.com/office/powerpoint/2010/main" val="405267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what we use in the CCRA3 flood projections for example</a:t>
            </a:r>
          </a:p>
        </p:txBody>
      </p:sp>
      <p:sp>
        <p:nvSpPr>
          <p:cNvPr id="4" name="Slide Number Placeholder 3"/>
          <p:cNvSpPr>
            <a:spLocks noGrp="1"/>
          </p:cNvSpPr>
          <p:nvPr>
            <p:ph type="sldNum" sz="quarter" idx="5"/>
          </p:nvPr>
        </p:nvSpPr>
        <p:spPr/>
        <p:txBody>
          <a:bodyPr/>
          <a:lstStyle/>
          <a:p>
            <a:fld id="{8CD7D084-C66D-4EE9-8753-B3E322AD1CAB}" type="slidenum">
              <a:rPr lang="en-GB" smtClean="0"/>
              <a:t>4</a:t>
            </a:fld>
            <a:endParaRPr lang="en-GB"/>
          </a:p>
        </p:txBody>
      </p:sp>
    </p:spTree>
    <p:extLst>
      <p:ext uri="{BB962C8B-B14F-4D97-AF65-F5344CB8AC3E}">
        <p14:creationId xmlns:p14="http://schemas.microsoft.com/office/powerpoint/2010/main" val="181459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5</a:t>
            </a:fld>
            <a:endParaRPr lang="en-GB"/>
          </a:p>
        </p:txBody>
      </p:sp>
    </p:spTree>
    <p:extLst>
      <p:ext uri="{BB962C8B-B14F-4D97-AF65-F5344CB8AC3E}">
        <p14:creationId xmlns:p14="http://schemas.microsoft.com/office/powerpoint/2010/main" val="120460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6</a:t>
            </a:fld>
            <a:endParaRPr lang="en-GB"/>
          </a:p>
        </p:txBody>
      </p:sp>
    </p:spTree>
    <p:extLst>
      <p:ext uri="{BB962C8B-B14F-4D97-AF65-F5344CB8AC3E}">
        <p14:creationId xmlns:p14="http://schemas.microsoft.com/office/powerpoint/2010/main" val="165280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7</a:t>
            </a:fld>
            <a:endParaRPr lang="en-GB"/>
          </a:p>
        </p:txBody>
      </p:sp>
    </p:spTree>
    <p:extLst>
      <p:ext uri="{BB962C8B-B14F-4D97-AF65-F5344CB8AC3E}">
        <p14:creationId xmlns:p14="http://schemas.microsoft.com/office/powerpoint/2010/main" val="409518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8</a:t>
            </a:fld>
            <a:endParaRPr lang="en-GB"/>
          </a:p>
        </p:txBody>
      </p:sp>
    </p:spTree>
    <p:extLst>
      <p:ext uri="{BB962C8B-B14F-4D97-AF65-F5344CB8AC3E}">
        <p14:creationId xmlns:p14="http://schemas.microsoft.com/office/powerpoint/2010/main" val="1897749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9</a:t>
            </a:fld>
            <a:endParaRPr lang="en-GB"/>
          </a:p>
        </p:txBody>
      </p:sp>
    </p:spTree>
    <p:extLst>
      <p:ext uri="{BB962C8B-B14F-4D97-AF65-F5344CB8AC3E}">
        <p14:creationId xmlns:p14="http://schemas.microsoft.com/office/powerpoint/2010/main" val="4142706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layout</a:t>
            </a:r>
          </a:p>
        </p:txBody>
      </p:sp>
      <p:sp>
        <p:nvSpPr>
          <p:cNvPr id="4" name="Slide Number Placeholder 3"/>
          <p:cNvSpPr>
            <a:spLocks noGrp="1"/>
          </p:cNvSpPr>
          <p:nvPr>
            <p:ph type="sldNum" sz="quarter" idx="5"/>
          </p:nvPr>
        </p:nvSpPr>
        <p:spPr/>
        <p:txBody>
          <a:bodyPr/>
          <a:lstStyle/>
          <a:p>
            <a:fld id="{8CD7D084-C66D-4EE9-8753-B3E322AD1CAB}" type="slidenum">
              <a:rPr lang="en-GB" smtClean="0"/>
              <a:t>10</a:t>
            </a:fld>
            <a:endParaRPr lang="en-GB"/>
          </a:p>
        </p:txBody>
      </p:sp>
    </p:spTree>
    <p:extLst>
      <p:ext uri="{BB962C8B-B14F-4D97-AF65-F5344CB8AC3E}">
        <p14:creationId xmlns:p14="http://schemas.microsoft.com/office/powerpoint/2010/main" val="80273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2/24/2021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2/24/2021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1.png"/><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2.png"/><Relationship Id="rId10" Type="http://schemas.openxmlformats.org/officeDocument/2006/relationships/hyperlink" Target="http://aquacat-demo.s3-website.eu-west-2.amazonaws.com/" TargetMode="External"/><Relationship Id="rId4" Type="http://schemas.openxmlformats.org/officeDocument/2006/relationships/image" Target="../media/image11.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2.png"/><Relationship Id="rId5" Type="http://schemas.openxmlformats.org/officeDocument/2006/relationships/image" Target="../media/image2.png"/><Relationship Id="rId10" Type="http://schemas.openxmlformats.org/officeDocument/2006/relationships/hyperlink" Target="http://aquacat-demo.s3-website.eu-west-2.amazonaws.com/" TargetMode="External"/><Relationship Id="rId4" Type="http://schemas.openxmlformats.org/officeDocument/2006/relationships/image" Target="../media/image11.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3.png"/><Relationship Id="rId5" Type="http://schemas.openxmlformats.org/officeDocument/2006/relationships/image" Target="../media/image2.png"/><Relationship Id="rId10" Type="http://schemas.openxmlformats.org/officeDocument/2006/relationships/hyperlink" Target="http://aquacat-demo.s3-website.eu-west-2.amazonaws.com/" TargetMode="External"/><Relationship Id="rId4" Type="http://schemas.openxmlformats.org/officeDocument/2006/relationships/image" Target="../media/image11.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paul.sayers@sayersandpartners.co.uk" TargetMode="External"/><Relationship Id="rId7" Type="http://schemas.openxmlformats.org/officeDocument/2006/relationships/image" Target="../media/image4.jpeg"/><Relationship Id="rId2" Type="http://schemas.openxmlformats.org/officeDocument/2006/relationships/hyperlink" Target="http://www.sayersandpartners.co.uk/"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image" Target="../media/image1.png"/><Relationship Id="rId12"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diagramLayout" Target="../diagrams/layout1.xml"/><Relationship Id="rId5" Type="http://schemas.openxmlformats.org/officeDocument/2006/relationships/image" Target="../media/image2.png"/><Relationship Id="rId10" Type="http://schemas.openxmlformats.org/officeDocument/2006/relationships/diagramData" Target="../diagrams/data1.xml"/><Relationship Id="rId4" Type="http://schemas.openxmlformats.org/officeDocument/2006/relationships/image" Target="../media/image11.png"/><Relationship Id="rId9" Type="http://schemas.openxmlformats.org/officeDocument/2006/relationships/image" Target="../media/image8.png"/><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7" y="1766460"/>
            <a:ext cx="7741643" cy="3255264"/>
          </a:xfrm>
        </p:spPr>
        <p:txBody>
          <a:bodyPr>
            <a:normAutofit fontScale="90000"/>
          </a:bodyPr>
          <a:lstStyle/>
          <a:p>
            <a:br>
              <a:rPr lang="en-GB" sz="5300" dirty="0"/>
            </a:br>
            <a:r>
              <a:rPr lang="en-GB" sz="5300" b="1" dirty="0"/>
              <a:t>Exploring the changing structure of spatially coherent widespread flood events across the UK </a:t>
            </a:r>
            <a:br>
              <a:rPr lang="en-GB" dirty="0"/>
            </a:br>
            <a:r>
              <a:rPr lang="en-GB" sz="3200" dirty="0"/>
              <a:t>Paul Sayers – Sayers and Partners</a:t>
            </a:r>
            <a:br>
              <a:rPr lang="en-GB" sz="3200" dirty="0"/>
            </a:br>
            <a:br>
              <a:rPr lang="en-GB" sz="3200" dirty="0"/>
            </a:br>
            <a:r>
              <a:rPr lang="en-GB" sz="3200" dirty="0"/>
              <a:t>24 February 2020</a:t>
            </a:r>
            <a:endParaRPr lang="en-GB" dirty="0"/>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6374" y="-7650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418" y="5177926"/>
            <a:ext cx="2588649" cy="763251"/>
          </a:xfrm>
          <a:prstGeom prst="rect">
            <a:avLst/>
          </a:prstGeom>
        </p:spPr>
      </p:pic>
      <p:pic>
        <p:nvPicPr>
          <p:cNvPr id="7" name="Picture 6">
            <a:extLst>
              <a:ext uri="{FF2B5EF4-FFF2-40B4-BE49-F238E27FC236}">
                <a16:creationId xmlns:a16="http://schemas.microsoft.com/office/drawing/2014/main" id="{BEBB0ACA-E945-4E34-BA51-77E8A6BAA2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7506" y="2492896"/>
            <a:ext cx="1720148" cy="1872208"/>
          </a:xfrm>
          <a:prstGeom prst="rect">
            <a:avLst/>
          </a:prstGeom>
        </p:spPr>
      </p:pic>
      <p:pic>
        <p:nvPicPr>
          <p:cNvPr id="9" name="Picture 8">
            <a:extLst>
              <a:ext uri="{FF2B5EF4-FFF2-40B4-BE49-F238E27FC236}">
                <a16:creationId xmlns:a16="http://schemas.microsoft.com/office/drawing/2014/main" id="{D050B456-BB25-4067-AB3C-BD8978E679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18044" y="5551545"/>
            <a:ext cx="2243672" cy="245742"/>
          </a:xfrm>
          <a:prstGeom prst="rect">
            <a:avLst/>
          </a:prstGeom>
          <a:noFill/>
        </p:spPr>
      </p:pic>
      <p:pic>
        <p:nvPicPr>
          <p:cNvPr id="10" name="Picture 9" descr="Text&#10;&#10;Description automatically generated">
            <a:extLst>
              <a:ext uri="{FF2B5EF4-FFF2-40B4-BE49-F238E27FC236}">
                <a16:creationId xmlns:a16="http://schemas.microsoft.com/office/drawing/2014/main" id="{BCCFAA1A-DF53-4A24-9519-4B02EED9C35A}"/>
              </a:ext>
            </a:extLst>
          </p:cNvPr>
          <p:cNvPicPr>
            <a:picLocks noChangeAspect="1"/>
          </p:cNvPicPr>
          <p:nvPr/>
        </p:nvPicPr>
        <p:blipFill>
          <a:blip r:embed="rId7"/>
          <a:stretch>
            <a:fillRect/>
          </a:stretch>
        </p:blipFill>
        <p:spPr>
          <a:xfrm>
            <a:off x="9513696" y="4623845"/>
            <a:ext cx="2491948" cy="668958"/>
          </a:xfrm>
          <a:prstGeom prst="rect">
            <a:avLst/>
          </a:prstGeom>
        </p:spPr>
      </p:pic>
    </p:spTree>
    <p:extLst>
      <p:ext uri="{BB962C8B-B14F-4D97-AF65-F5344CB8AC3E}">
        <p14:creationId xmlns:p14="http://schemas.microsoft.com/office/powerpoint/2010/main" val="161223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9649368" cy="646331"/>
          </a:xfrm>
          <a:prstGeom prst="rect">
            <a:avLst/>
          </a:prstGeom>
          <a:noFill/>
        </p:spPr>
        <p:txBody>
          <a:bodyPr wrap="square" rtlCol="0">
            <a:spAutoFit/>
          </a:bodyPr>
          <a:lstStyle/>
          <a:p>
            <a:r>
              <a:rPr lang="en-GB" sz="3600" dirty="0">
                <a:solidFill>
                  <a:schemeClr val="bg1"/>
                </a:solidFill>
                <a:latin typeface="+mj-lt"/>
              </a:rPr>
              <a:t>Objective 1 – Spatial flood hazard events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a:t>
            </a:r>
            <a:r>
              <a:rPr lang="en-GB" i="1" dirty="0">
                <a:solidFill>
                  <a:schemeClr val="tx1"/>
                </a:solidFill>
              </a:rPr>
              <a:t> climate driven events</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43" name="Group 42">
            <a:extLst>
              <a:ext uri="{FF2B5EF4-FFF2-40B4-BE49-F238E27FC236}">
                <a16:creationId xmlns:a16="http://schemas.microsoft.com/office/drawing/2014/main" id="{BB17BDF8-6BFD-44A0-8B2A-700A147864F7}"/>
              </a:ext>
            </a:extLst>
          </p:cNvPr>
          <p:cNvGrpSpPr/>
          <p:nvPr/>
        </p:nvGrpSpPr>
        <p:grpSpPr>
          <a:xfrm>
            <a:off x="125924" y="2153382"/>
            <a:ext cx="5958037" cy="3298956"/>
            <a:chOff x="244168" y="287647"/>
            <a:chExt cx="5958037" cy="3298956"/>
          </a:xfrm>
        </p:grpSpPr>
        <p:sp>
          <p:nvSpPr>
            <p:cNvPr id="44" name="TextBox 43">
              <a:extLst>
                <a:ext uri="{FF2B5EF4-FFF2-40B4-BE49-F238E27FC236}">
                  <a16:creationId xmlns:a16="http://schemas.microsoft.com/office/drawing/2014/main" id="{407FAC0E-BC96-43C2-9FDB-7A75878F6176}"/>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45" name="TextBox 44">
              <a:extLst>
                <a:ext uri="{FF2B5EF4-FFF2-40B4-BE49-F238E27FC236}">
                  <a16:creationId xmlns:a16="http://schemas.microsoft.com/office/drawing/2014/main" id="{D398659C-25D7-4288-AE28-ACF3DCC5EF7C}"/>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(Empirical Copula 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48" name="TextBox 47">
              <a:extLst>
                <a:ext uri="{FF2B5EF4-FFF2-40B4-BE49-F238E27FC236}">
                  <a16:creationId xmlns:a16="http://schemas.microsoft.com/office/drawing/2014/main" id="{C68D1A19-22EF-4E71-9D3D-2F9494160974}"/>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50" name="TextBox 49">
              <a:extLst>
                <a:ext uri="{FF2B5EF4-FFF2-40B4-BE49-F238E27FC236}">
                  <a16:creationId xmlns:a16="http://schemas.microsoft.com/office/drawing/2014/main" id="{E1DB3ED8-BBBE-43A9-B68D-D388C97D580B}"/>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52" name="Straight Arrow Connector 51">
              <a:extLst>
                <a:ext uri="{FF2B5EF4-FFF2-40B4-BE49-F238E27FC236}">
                  <a16:creationId xmlns:a16="http://schemas.microsoft.com/office/drawing/2014/main" id="{95EA69EE-E1F2-4407-BEBB-43FF09472156}"/>
                </a:ext>
              </a:extLst>
            </p:cNvPr>
            <p:cNvCxnSpPr>
              <a:stCxn id="44" idx="3"/>
              <a:endCxn id="48"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53" name="Straight Arrow Connector 52">
              <a:extLst>
                <a:ext uri="{FF2B5EF4-FFF2-40B4-BE49-F238E27FC236}">
                  <a16:creationId xmlns:a16="http://schemas.microsoft.com/office/drawing/2014/main" id="{842C7CC7-55CD-471D-B2D9-476C8BD2E3E5}"/>
                </a:ext>
              </a:extLst>
            </p:cNvPr>
            <p:cNvCxnSpPr>
              <a:stCxn id="48" idx="3"/>
              <a:endCxn id="45"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cxnSp>
          <p:nvCxnSpPr>
            <p:cNvPr id="51" name="Straight Arrow Connector 50">
              <a:extLst>
                <a:ext uri="{FF2B5EF4-FFF2-40B4-BE49-F238E27FC236}">
                  <a16:creationId xmlns:a16="http://schemas.microsoft.com/office/drawing/2014/main" id="{CCFA6889-22DD-49C5-9971-ED07D93C9C20}"/>
                </a:ext>
              </a:extLst>
            </p:cNvPr>
            <p:cNvCxnSpPr>
              <a:stCxn id="50" idx="2"/>
              <a:endCxn id="44"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grpSp>
      <p:pic>
        <p:nvPicPr>
          <p:cNvPr id="21" name="Picture 20" descr="G2G colour diag">
            <a:extLst>
              <a:ext uri="{FF2B5EF4-FFF2-40B4-BE49-F238E27FC236}">
                <a16:creationId xmlns:a16="http://schemas.microsoft.com/office/drawing/2014/main" id="{AF4DE204-9586-4287-9633-DA8756C18B17}"/>
              </a:ext>
            </a:extLst>
          </p:cNvPr>
          <p:cNvPicPr/>
          <p:nvPr/>
        </p:nvPicPr>
        <p:blipFill rotWithShape="1">
          <a:blip r:embed="rId10">
            <a:extLst>
              <a:ext uri="{28A0092B-C50C-407E-A947-70E740481C1C}">
                <a14:useLocalDpi xmlns:a14="http://schemas.microsoft.com/office/drawing/2010/main" val="0"/>
              </a:ext>
            </a:extLst>
          </a:blip>
          <a:srcRect l="15299" t="17775" r="28493" b="12836"/>
          <a:stretch/>
        </p:blipFill>
        <p:spPr bwMode="auto">
          <a:xfrm>
            <a:off x="6308711" y="1750593"/>
            <a:ext cx="5572760" cy="3867150"/>
          </a:xfrm>
          <a:prstGeom prst="rect">
            <a:avLst/>
          </a:prstGeom>
          <a:noFill/>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1EB4CAE1-1372-4C90-9BC9-96C985D9C97B}"/>
              </a:ext>
            </a:extLst>
          </p:cNvPr>
          <p:cNvSpPr/>
          <p:nvPr/>
        </p:nvSpPr>
        <p:spPr>
          <a:xfrm>
            <a:off x="3161754" y="1750593"/>
            <a:ext cx="4168191" cy="1489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Grid-to-Grid Hydrological Model</a:t>
            </a:r>
          </a:p>
          <a:p>
            <a:r>
              <a:rPr lang="en-GB" sz="1600" dirty="0">
                <a:solidFill>
                  <a:schemeClr val="tx1"/>
                </a:solidFill>
              </a:rPr>
              <a:t>Is used to translates the RCM outputs to river flows (and undefended inundation proxy) using 15-min time-step and  1km</a:t>
            </a:r>
            <a:r>
              <a:rPr lang="en-GB" sz="1600" baseline="30000" dirty="0">
                <a:solidFill>
                  <a:schemeClr val="tx1"/>
                </a:solidFill>
              </a:rPr>
              <a:t>2</a:t>
            </a:r>
            <a:r>
              <a:rPr lang="en-GB" sz="1600" dirty="0">
                <a:solidFill>
                  <a:schemeClr val="tx1"/>
                </a:solidFill>
              </a:rPr>
              <a:t> grid across Great Britain</a:t>
            </a:r>
          </a:p>
        </p:txBody>
      </p:sp>
      <p:sp>
        <p:nvSpPr>
          <p:cNvPr id="24" name="TextBox 23">
            <a:extLst>
              <a:ext uri="{FF2B5EF4-FFF2-40B4-BE49-F238E27FC236}">
                <a16:creationId xmlns:a16="http://schemas.microsoft.com/office/drawing/2014/main" id="{DC5C4E38-D920-4FC5-A89F-2AF2A3219D47}"/>
              </a:ext>
            </a:extLst>
          </p:cNvPr>
          <p:cNvSpPr txBox="1"/>
          <p:nvPr/>
        </p:nvSpPr>
        <p:spPr>
          <a:xfrm>
            <a:off x="10691446" y="5248411"/>
            <a:ext cx="1287263" cy="261610"/>
          </a:xfrm>
          <a:prstGeom prst="rect">
            <a:avLst/>
          </a:prstGeom>
          <a:noFill/>
        </p:spPr>
        <p:txBody>
          <a:bodyPr wrap="square">
            <a:spAutoFit/>
          </a:bodyPr>
          <a:lstStyle/>
          <a:p>
            <a:r>
              <a:rPr lang="en-GB" sz="1100" i="1" dirty="0">
                <a:solidFill>
                  <a:schemeClr val="tx1"/>
                </a:solidFill>
              </a:rPr>
              <a:t>(Bell et al)</a:t>
            </a:r>
          </a:p>
        </p:txBody>
      </p:sp>
      <p:cxnSp>
        <p:nvCxnSpPr>
          <p:cNvPr id="20" name="Connector: Elbow 19">
            <a:extLst>
              <a:ext uri="{FF2B5EF4-FFF2-40B4-BE49-F238E27FC236}">
                <a16:creationId xmlns:a16="http://schemas.microsoft.com/office/drawing/2014/main" id="{A7B22457-8BD8-4F94-B621-B331BDB63027}"/>
              </a:ext>
            </a:extLst>
          </p:cNvPr>
          <p:cNvCxnSpPr>
            <a:cxnSpLocks/>
            <a:stCxn id="44" idx="0"/>
            <a:endCxn id="2" idx="2"/>
          </p:cNvCxnSpPr>
          <p:nvPr/>
        </p:nvCxnSpPr>
        <p:spPr>
          <a:xfrm rot="5400000" flipH="1" flipV="1">
            <a:off x="2614668" y="1651605"/>
            <a:ext cx="1042439" cy="4219926"/>
          </a:xfrm>
          <a:prstGeom prst="bent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1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9649368" cy="646331"/>
          </a:xfrm>
          <a:prstGeom prst="rect">
            <a:avLst/>
          </a:prstGeom>
          <a:noFill/>
        </p:spPr>
        <p:txBody>
          <a:bodyPr wrap="square" rtlCol="0">
            <a:spAutoFit/>
          </a:bodyPr>
          <a:lstStyle/>
          <a:p>
            <a:r>
              <a:rPr lang="en-GB" sz="3600" dirty="0">
                <a:solidFill>
                  <a:schemeClr val="bg1"/>
                </a:solidFill>
                <a:latin typeface="+mj-lt"/>
              </a:rPr>
              <a:t>Objective 1 – Spatial flood hazard events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a:t>
            </a:r>
            <a:r>
              <a:rPr lang="en-GB" i="1" dirty="0">
                <a:solidFill>
                  <a:schemeClr val="tx1"/>
                </a:solidFill>
              </a:rPr>
              <a:t> climate driven events</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43" name="Group 42">
            <a:extLst>
              <a:ext uri="{FF2B5EF4-FFF2-40B4-BE49-F238E27FC236}">
                <a16:creationId xmlns:a16="http://schemas.microsoft.com/office/drawing/2014/main" id="{BB17BDF8-6BFD-44A0-8B2A-700A147864F7}"/>
              </a:ext>
            </a:extLst>
          </p:cNvPr>
          <p:cNvGrpSpPr/>
          <p:nvPr/>
        </p:nvGrpSpPr>
        <p:grpSpPr>
          <a:xfrm>
            <a:off x="125924" y="2153382"/>
            <a:ext cx="5958037" cy="3298956"/>
            <a:chOff x="244168" y="287647"/>
            <a:chExt cx="5958037" cy="3298956"/>
          </a:xfrm>
        </p:grpSpPr>
        <p:sp>
          <p:nvSpPr>
            <p:cNvPr id="44" name="TextBox 43">
              <a:extLst>
                <a:ext uri="{FF2B5EF4-FFF2-40B4-BE49-F238E27FC236}">
                  <a16:creationId xmlns:a16="http://schemas.microsoft.com/office/drawing/2014/main" id="{407FAC0E-BC96-43C2-9FDB-7A75878F6176}"/>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45" name="TextBox 44">
              <a:extLst>
                <a:ext uri="{FF2B5EF4-FFF2-40B4-BE49-F238E27FC236}">
                  <a16:creationId xmlns:a16="http://schemas.microsoft.com/office/drawing/2014/main" id="{D398659C-25D7-4288-AE28-ACF3DCC5EF7C}"/>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(Empirical Copula 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48" name="TextBox 47">
              <a:extLst>
                <a:ext uri="{FF2B5EF4-FFF2-40B4-BE49-F238E27FC236}">
                  <a16:creationId xmlns:a16="http://schemas.microsoft.com/office/drawing/2014/main" id="{C68D1A19-22EF-4E71-9D3D-2F9494160974}"/>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50" name="TextBox 49">
              <a:extLst>
                <a:ext uri="{FF2B5EF4-FFF2-40B4-BE49-F238E27FC236}">
                  <a16:creationId xmlns:a16="http://schemas.microsoft.com/office/drawing/2014/main" id="{E1DB3ED8-BBBE-43A9-B68D-D388C97D580B}"/>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51" name="Straight Arrow Connector 50">
              <a:extLst>
                <a:ext uri="{FF2B5EF4-FFF2-40B4-BE49-F238E27FC236}">
                  <a16:creationId xmlns:a16="http://schemas.microsoft.com/office/drawing/2014/main" id="{CCFA6889-22DD-49C5-9971-ED07D93C9C20}"/>
                </a:ext>
              </a:extLst>
            </p:cNvPr>
            <p:cNvCxnSpPr>
              <a:stCxn id="50" idx="2"/>
              <a:endCxn id="44"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52" name="Straight Arrow Connector 51">
              <a:extLst>
                <a:ext uri="{FF2B5EF4-FFF2-40B4-BE49-F238E27FC236}">
                  <a16:creationId xmlns:a16="http://schemas.microsoft.com/office/drawing/2014/main" id="{95EA69EE-E1F2-4407-BEBB-43FF09472156}"/>
                </a:ext>
              </a:extLst>
            </p:cNvPr>
            <p:cNvCxnSpPr>
              <a:stCxn id="44" idx="3"/>
              <a:endCxn id="48"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53" name="Straight Arrow Connector 52">
              <a:extLst>
                <a:ext uri="{FF2B5EF4-FFF2-40B4-BE49-F238E27FC236}">
                  <a16:creationId xmlns:a16="http://schemas.microsoft.com/office/drawing/2014/main" id="{842C7CC7-55CD-471D-B2D9-476C8BD2E3E5}"/>
                </a:ext>
              </a:extLst>
            </p:cNvPr>
            <p:cNvCxnSpPr>
              <a:stCxn id="48" idx="3"/>
              <a:endCxn id="45"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grpSp>
      <p:grpSp>
        <p:nvGrpSpPr>
          <p:cNvPr id="20" name="Group 19">
            <a:extLst>
              <a:ext uri="{FF2B5EF4-FFF2-40B4-BE49-F238E27FC236}">
                <a16:creationId xmlns:a16="http://schemas.microsoft.com/office/drawing/2014/main" id="{5925FE63-E8CD-438C-9FB1-4E7CB0C57350}"/>
              </a:ext>
            </a:extLst>
          </p:cNvPr>
          <p:cNvGrpSpPr/>
          <p:nvPr/>
        </p:nvGrpSpPr>
        <p:grpSpPr>
          <a:xfrm>
            <a:off x="4287530" y="1590530"/>
            <a:ext cx="7716394" cy="5168993"/>
            <a:chOff x="4287530" y="1590530"/>
            <a:chExt cx="7716394" cy="5168993"/>
          </a:xfrm>
        </p:grpSpPr>
        <p:pic>
          <p:nvPicPr>
            <p:cNvPr id="31" name="Picture 30">
              <a:extLst>
                <a:ext uri="{FF2B5EF4-FFF2-40B4-BE49-F238E27FC236}">
                  <a16:creationId xmlns:a16="http://schemas.microsoft.com/office/drawing/2014/main" id="{B5B47675-28E6-450B-8838-D02FD33B5E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0507" y="1590530"/>
              <a:ext cx="4507812" cy="4507812"/>
            </a:xfrm>
            <a:prstGeom prst="rect">
              <a:avLst/>
            </a:prstGeom>
          </p:spPr>
        </p:pic>
        <p:pic>
          <p:nvPicPr>
            <p:cNvPr id="23" name="Content Placeholder 3">
              <a:extLst>
                <a:ext uri="{FF2B5EF4-FFF2-40B4-BE49-F238E27FC236}">
                  <a16:creationId xmlns:a16="http://schemas.microsoft.com/office/drawing/2014/main" id="{B00BDADB-A823-4B53-BFB9-EEE4B78C63D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96112" y="1590530"/>
              <a:ext cx="4507812" cy="4507812"/>
            </a:xfrm>
            <a:prstGeom prst="rect">
              <a:avLst/>
            </a:prstGeom>
          </p:spPr>
        </p:pic>
        <p:sp>
          <p:nvSpPr>
            <p:cNvPr id="32" name="Rectangle 31">
              <a:extLst>
                <a:ext uri="{FF2B5EF4-FFF2-40B4-BE49-F238E27FC236}">
                  <a16:creationId xmlns:a16="http://schemas.microsoft.com/office/drawing/2014/main" id="{18F9F036-4C2B-4BAA-B3A5-4071B0672670}"/>
                </a:ext>
              </a:extLst>
            </p:cNvPr>
            <p:cNvSpPr/>
            <p:nvPr/>
          </p:nvSpPr>
          <p:spPr>
            <a:xfrm>
              <a:off x="4287530" y="6176594"/>
              <a:ext cx="7716394" cy="582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Two example events from G2G </a:t>
              </a:r>
              <a:r>
                <a:rPr lang="en-GB" sz="1600" i="1" dirty="0">
                  <a:solidFill>
                    <a:schemeClr val="tx1"/>
                  </a:solidFill>
                </a:rPr>
                <a:t>(two of the largest in the G2G simulations)</a:t>
              </a:r>
            </a:p>
            <a:p>
              <a:r>
                <a:rPr lang="en-GB" sz="1600" dirty="0">
                  <a:solidFill>
                    <a:schemeClr val="tx1"/>
                  </a:solidFill>
                </a:rPr>
                <a:t>Each highlighted point is above is a given flood threshold (here 2 events per year at each point)..</a:t>
              </a:r>
            </a:p>
          </p:txBody>
        </p:sp>
      </p:grpSp>
      <p:sp>
        <p:nvSpPr>
          <p:cNvPr id="24" name="TextBox 23">
            <a:extLst>
              <a:ext uri="{FF2B5EF4-FFF2-40B4-BE49-F238E27FC236}">
                <a16:creationId xmlns:a16="http://schemas.microsoft.com/office/drawing/2014/main" id="{17F6D5D7-4CDF-4283-9B8F-DBF3BBF94795}"/>
              </a:ext>
            </a:extLst>
          </p:cNvPr>
          <p:cNvSpPr txBox="1"/>
          <p:nvPr/>
        </p:nvSpPr>
        <p:spPr>
          <a:xfrm>
            <a:off x="10808896" y="5844141"/>
            <a:ext cx="992579" cy="246221"/>
          </a:xfrm>
          <a:prstGeom prst="rect">
            <a:avLst/>
          </a:prstGeom>
          <a:noFill/>
        </p:spPr>
        <p:txBody>
          <a:bodyPr wrap="none" rtlCol="0">
            <a:spAutoFit/>
          </a:bodyPr>
          <a:lstStyle/>
          <a:p>
            <a:r>
              <a:rPr lang="en-GB" sz="1000" dirty="0" err="1"/>
              <a:t>AquaCAT</a:t>
            </a:r>
            <a:r>
              <a:rPr lang="en-GB" sz="1000" dirty="0"/>
              <a:t> Draft</a:t>
            </a:r>
          </a:p>
        </p:txBody>
      </p:sp>
    </p:spTree>
    <p:extLst>
      <p:ext uri="{BB962C8B-B14F-4D97-AF65-F5344CB8AC3E}">
        <p14:creationId xmlns:p14="http://schemas.microsoft.com/office/powerpoint/2010/main" val="1714964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 </a:t>
            </a:r>
            <a:r>
              <a:rPr lang="en-GB" i="1" dirty="0">
                <a:solidFill>
                  <a:schemeClr val="tx1"/>
                </a:solidFill>
              </a:rPr>
              <a:t>climate driven events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3"/>
          <a:stretch>
            <a:fillRect/>
          </a:stretch>
        </p:blipFill>
        <p:spPr>
          <a:xfrm>
            <a:off x="11410950" y="269264"/>
            <a:ext cx="781050" cy="1114425"/>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5"/>
          <a:stretch>
            <a:fillRect/>
          </a:stretch>
        </p:blipFill>
        <p:spPr>
          <a:xfrm>
            <a:off x="0" y="269264"/>
            <a:ext cx="10691446" cy="1114425"/>
          </a:xfrm>
          <a:prstGeom prst="rect">
            <a:avLst/>
          </a:prstGeom>
        </p:spPr>
      </p:pic>
      <p:sp>
        <p:nvSpPr>
          <p:cNvPr id="3" name="Rectangle 2">
            <a:extLst>
              <a:ext uri="{FF2B5EF4-FFF2-40B4-BE49-F238E27FC236}">
                <a16:creationId xmlns:a16="http://schemas.microsoft.com/office/drawing/2014/main" id="{76B68485-A9AC-405F-ADB7-17CCAA804049}"/>
              </a:ext>
            </a:extLst>
          </p:cNvPr>
          <p:cNvSpPr/>
          <p:nvPr/>
        </p:nvSpPr>
        <p:spPr>
          <a:xfrm>
            <a:off x="3040518" y="620839"/>
            <a:ext cx="8954517" cy="35333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82CB9E6-2A5E-461C-AA19-56FEBD58F43C}"/>
              </a:ext>
            </a:extLst>
          </p:cNvPr>
          <p:cNvSpPr txBox="1"/>
          <p:nvPr/>
        </p:nvSpPr>
        <p:spPr>
          <a:xfrm>
            <a:off x="196948" y="534572"/>
            <a:ext cx="9649368" cy="646331"/>
          </a:xfrm>
          <a:prstGeom prst="rect">
            <a:avLst/>
          </a:prstGeom>
          <a:noFill/>
        </p:spPr>
        <p:txBody>
          <a:bodyPr wrap="square" rtlCol="0">
            <a:spAutoFit/>
          </a:bodyPr>
          <a:lstStyle/>
          <a:p>
            <a:r>
              <a:rPr lang="en-GB" sz="3600" dirty="0">
                <a:solidFill>
                  <a:schemeClr val="bg1"/>
                </a:solidFill>
                <a:latin typeface="+mj-lt"/>
              </a:rPr>
              <a:t>Objective 1 – Spatial flood hazard events</a:t>
            </a:r>
          </a:p>
        </p:txBody>
      </p:sp>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43" name="Group 42">
            <a:extLst>
              <a:ext uri="{FF2B5EF4-FFF2-40B4-BE49-F238E27FC236}">
                <a16:creationId xmlns:a16="http://schemas.microsoft.com/office/drawing/2014/main" id="{BB17BDF8-6BFD-44A0-8B2A-700A147864F7}"/>
              </a:ext>
            </a:extLst>
          </p:cNvPr>
          <p:cNvGrpSpPr/>
          <p:nvPr/>
        </p:nvGrpSpPr>
        <p:grpSpPr>
          <a:xfrm>
            <a:off x="125924" y="2153382"/>
            <a:ext cx="5958037" cy="3298956"/>
            <a:chOff x="244168" y="287647"/>
            <a:chExt cx="5958037" cy="3298956"/>
          </a:xfrm>
        </p:grpSpPr>
        <p:sp>
          <p:nvSpPr>
            <p:cNvPr id="44" name="TextBox 43">
              <a:extLst>
                <a:ext uri="{FF2B5EF4-FFF2-40B4-BE49-F238E27FC236}">
                  <a16:creationId xmlns:a16="http://schemas.microsoft.com/office/drawing/2014/main" id="{407FAC0E-BC96-43C2-9FDB-7A75878F6176}"/>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45" name="TextBox 44">
              <a:extLst>
                <a:ext uri="{FF2B5EF4-FFF2-40B4-BE49-F238E27FC236}">
                  <a16:creationId xmlns:a16="http://schemas.microsoft.com/office/drawing/2014/main" id="{D398659C-25D7-4288-AE28-ACF3DCC5EF7C}"/>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US" sz="1400" b="1" i="0" u="none" strike="noStrike" kern="0" cap="none" spc="0" normalizeH="0" baseline="0" noProof="0" dirty="0">
                  <a:ln>
                    <a:noFill/>
                  </a:ln>
                  <a:solidFill>
                    <a:srgbClr val="FF0000"/>
                  </a:solidFill>
                  <a:effectLst/>
                  <a:uLnTx/>
                  <a:uFillTx/>
                  <a:latin typeface="Calibri" panose="020F0502020204030204"/>
                </a:rPr>
                <a:t>Empirical Copula </a:t>
              </a:r>
              <a:r>
                <a:rPr kumimoji="0" lang="en-US" sz="1400" b="0" i="0" u="none" strike="noStrike" kern="0" cap="none" spc="0" normalizeH="0" baseline="0" noProof="0" dirty="0">
                  <a:ln>
                    <a:noFill/>
                  </a:ln>
                  <a:solidFill>
                    <a:prstClr val="black"/>
                  </a:solidFill>
                  <a:effectLst/>
                  <a:uLnTx/>
                  <a:uFillTx/>
                  <a:latin typeface="Calibri" panose="020F0502020204030204"/>
                </a:rPr>
                <a:t>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48" name="TextBox 47">
              <a:extLst>
                <a:ext uri="{FF2B5EF4-FFF2-40B4-BE49-F238E27FC236}">
                  <a16:creationId xmlns:a16="http://schemas.microsoft.com/office/drawing/2014/main" id="{C68D1A19-22EF-4E71-9D3D-2F9494160974}"/>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50" name="TextBox 49">
              <a:extLst>
                <a:ext uri="{FF2B5EF4-FFF2-40B4-BE49-F238E27FC236}">
                  <a16:creationId xmlns:a16="http://schemas.microsoft.com/office/drawing/2014/main" id="{E1DB3ED8-BBBE-43A9-B68D-D388C97D580B}"/>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51" name="Straight Arrow Connector 50">
              <a:extLst>
                <a:ext uri="{FF2B5EF4-FFF2-40B4-BE49-F238E27FC236}">
                  <a16:creationId xmlns:a16="http://schemas.microsoft.com/office/drawing/2014/main" id="{CCFA6889-22DD-49C5-9971-ED07D93C9C20}"/>
                </a:ext>
              </a:extLst>
            </p:cNvPr>
            <p:cNvCxnSpPr>
              <a:stCxn id="50" idx="2"/>
              <a:endCxn id="44"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52" name="Straight Arrow Connector 51">
              <a:extLst>
                <a:ext uri="{FF2B5EF4-FFF2-40B4-BE49-F238E27FC236}">
                  <a16:creationId xmlns:a16="http://schemas.microsoft.com/office/drawing/2014/main" id="{95EA69EE-E1F2-4407-BEBB-43FF09472156}"/>
                </a:ext>
              </a:extLst>
            </p:cNvPr>
            <p:cNvCxnSpPr>
              <a:stCxn id="44" idx="3"/>
              <a:endCxn id="48"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53" name="Straight Arrow Connector 52">
              <a:extLst>
                <a:ext uri="{FF2B5EF4-FFF2-40B4-BE49-F238E27FC236}">
                  <a16:creationId xmlns:a16="http://schemas.microsoft.com/office/drawing/2014/main" id="{842C7CC7-55CD-471D-B2D9-476C8BD2E3E5}"/>
                </a:ext>
              </a:extLst>
            </p:cNvPr>
            <p:cNvCxnSpPr>
              <a:stCxn id="48" idx="3"/>
              <a:endCxn id="45"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grpSp>
      <p:cxnSp>
        <p:nvCxnSpPr>
          <p:cNvPr id="5" name="Straight Arrow Connector 4">
            <a:extLst>
              <a:ext uri="{FF2B5EF4-FFF2-40B4-BE49-F238E27FC236}">
                <a16:creationId xmlns:a16="http://schemas.microsoft.com/office/drawing/2014/main" id="{1443A9EF-8F96-4504-B06A-80A39896CED7}"/>
              </a:ext>
            </a:extLst>
          </p:cNvPr>
          <p:cNvCxnSpPr>
            <a:cxnSpLocks/>
            <a:stCxn id="45" idx="0"/>
          </p:cNvCxnSpPr>
          <p:nvPr/>
        </p:nvCxnSpPr>
        <p:spPr>
          <a:xfrm flipV="1">
            <a:off x="5183961" y="4135714"/>
            <a:ext cx="0" cy="147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430FD0E6-2CAC-4F22-81D9-395B44507387}"/>
              </a:ext>
            </a:extLst>
          </p:cNvPr>
          <p:cNvPicPr>
            <a:picLocks noChangeAspect="1"/>
          </p:cNvPicPr>
          <p:nvPr/>
        </p:nvPicPr>
        <p:blipFill>
          <a:blip r:embed="rId10"/>
          <a:stretch>
            <a:fillRect/>
          </a:stretch>
        </p:blipFill>
        <p:spPr>
          <a:xfrm>
            <a:off x="3410907" y="733804"/>
            <a:ext cx="8301775" cy="3280234"/>
          </a:xfrm>
          <a:prstGeom prst="rect">
            <a:avLst/>
          </a:prstGeom>
        </p:spPr>
      </p:pic>
      <p:sp>
        <p:nvSpPr>
          <p:cNvPr id="22" name="TextBox 21">
            <a:extLst>
              <a:ext uri="{FF2B5EF4-FFF2-40B4-BE49-F238E27FC236}">
                <a16:creationId xmlns:a16="http://schemas.microsoft.com/office/drawing/2014/main" id="{DE84A859-1D87-4249-8116-06D2C60EB0C1}"/>
              </a:ext>
            </a:extLst>
          </p:cNvPr>
          <p:cNvSpPr txBox="1"/>
          <p:nvPr/>
        </p:nvSpPr>
        <p:spPr>
          <a:xfrm>
            <a:off x="10888892" y="734626"/>
            <a:ext cx="992579" cy="246221"/>
          </a:xfrm>
          <a:prstGeom prst="rect">
            <a:avLst/>
          </a:prstGeom>
          <a:noFill/>
        </p:spPr>
        <p:txBody>
          <a:bodyPr wrap="none" rtlCol="0">
            <a:spAutoFit/>
          </a:bodyPr>
          <a:lstStyle/>
          <a:p>
            <a:r>
              <a:rPr lang="en-GB" sz="1000" dirty="0" err="1"/>
              <a:t>AquaCAT</a:t>
            </a:r>
            <a:r>
              <a:rPr lang="en-GB" sz="1000" dirty="0"/>
              <a:t> Draft</a:t>
            </a:r>
          </a:p>
        </p:txBody>
      </p:sp>
    </p:spTree>
    <p:extLst>
      <p:ext uri="{BB962C8B-B14F-4D97-AF65-F5344CB8AC3E}">
        <p14:creationId xmlns:p14="http://schemas.microsoft.com/office/powerpoint/2010/main" val="17583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9649368" cy="646331"/>
          </a:xfrm>
          <a:prstGeom prst="rect">
            <a:avLst/>
          </a:prstGeom>
          <a:noFill/>
        </p:spPr>
        <p:txBody>
          <a:bodyPr wrap="square" rtlCol="0">
            <a:spAutoFit/>
          </a:bodyPr>
          <a:lstStyle/>
          <a:p>
            <a:r>
              <a:rPr lang="en-GB" sz="3600" dirty="0">
                <a:solidFill>
                  <a:schemeClr val="bg1"/>
                </a:solidFill>
                <a:latin typeface="+mj-lt"/>
              </a:rPr>
              <a:t>Objective 1 – Spatial flood hazard events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 </a:t>
            </a:r>
            <a:r>
              <a:rPr lang="en-GB" i="1" dirty="0">
                <a:solidFill>
                  <a:schemeClr val="tx1"/>
                </a:solidFill>
              </a:rPr>
              <a:t>climate driven events</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pic>
        <p:nvPicPr>
          <p:cNvPr id="24" name="Content Placeholder 3">
            <a:extLst>
              <a:ext uri="{FF2B5EF4-FFF2-40B4-BE49-F238E27FC236}">
                <a16:creationId xmlns:a16="http://schemas.microsoft.com/office/drawing/2014/main" id="{CF1E52DE-2E47-4E0A-862E-853F2C4B0E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3961" y="1530749"/>
            <a:ext cx="6113679" cy="4586068"/>
          </a:xfrm>
          <a:prstGeom prst="rect">
            <a:avLst/>
          </a:prstGeom>
        </p:spPr>
      </p:pic>
      <p:sp>
        <p:nvSpPr>
          <p:cNvPr id="25" name="TextBox 24">
            <a:extLst>
              <a:ext uri="{FF2B5EF4-FFF2-40B4-BE49-F238E27FC236}">
                <a16:creationId xmlns:a16="http://schemas.microsoft.com/office/drawing/2014/main" id="{74B3FAB4-C9C0-443F-A2D5-C4917FA2624E}"/>
              </a:ext>
            </a:extLst>
          </p:cNvPr>
          <p:cNvSpPr txBox="1"/>
          <p:nvPr/>
        </p:nvSpPr>
        <p:spPr>
          <a:xfrm>
            <a:off x="3500815" y="1530749"/>
            <a:ext cx="2583146" cy="1631216"/>
          </a:xfrm>
          <a:prstGeom prst="rect">
            <a:avLst/>
          </a:prstGeom>
          <a:solidFill>
            <a:schemeClr val="bg1"/>
          </a:solidFill>
        </p:spPr>
        <p:txBody>
          <a:bodyPr wrap="square">
            <a:spAutoFit/>
          </a:bodyPr>
          <a:lstStyle/>
          <a:p>
            <a:r>
              <a:rPr lang="en-GB" b="1" dirty="0"/>
              <a:t>Comparing present and future</a:t>
            </a:r>
          </a:p>
          <a:p>
            <a:r>
              <a:rPr lang="en-GB" sz="1600" dirty="0"/>
              <a:t>The overall number of widespread events increases, except in Summer (JJA) where it falls</a:t>
            </a:r>
          </a:p>
        </p:txBody>
      </p:sp>
      <p:grpSp>
        <p:nvGrpSpPr>
          <p:cNvPr id="43" name="Group 42">
            <a:extLst>
              <a:ext uri="{FF2B5EF4-FFF2-40B4-BE49-F238E27FC236}">
                <a16:creationId xmlns:a16="http://schemas.microsoft.com/office/drawing/2014/main" id="{BB17BDF8-6BFD-44A0-8B2A-700A147864F7}"/>
              </a:ext>
            </a:extLst>
          </p:cNvPr>
          <p:cNvGrpSpPr/>
          <p:nvPr/>
        </p:nvGrpSpPr>
        <p:grpSpPr>
          <a:xfrm>
            <a:off x="125924" y="2153382"/>
            <a:ext cx="5958037" cy="3298956"/>
            <a:chOff x="244168" y="287647"/>
            <a:chExt cx="5958037" cy="3298956"/>
          </a:xfrm>
        </p:grpSpPr>
        <p:sp>
          <p:nvSpPr>
            <p:cNvPr id="44" name="TextBox 43">
              <a:extLst>
                <a:ext uri="{FF2B5EF4-FFF2-40B4-BE49-F238E27FC236}">
                  <a16:creationId xmlns:a16="http://schemas.microsoft.com/office/drawing/2014/main" id="{407FAC0E-BC96-43C2-9FDB-7A75878F6176}"/>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48" name="TextBox 47">
              <a:extLst>
                <a:ext uri="{FF2B5EF4-FFF2-40B4-BE49-F238E27FC236}">
                  <a16:creationId xmlns:a16="http://schemas.microsoft.com/office/drawing/2014/main" id="{C68D1A19-22EF-4E71-9D3D-2F9494160974}"/>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50" name="TextBox 49">
              <a:extLst>
                <a:ext uri="{FF2B5EF4-FFF2-40B4-BE49-F238E27FC236}">
                  <a16:creationId xmlns:a16="http://schemas.microsoft.com/office/drawing/2014/main" id="{E1DB3ED8-BBBE-43A9-B68D-D388C97D580B}"/>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51" name="Straight Arrow Connector 50">
              <a:extLst>
                <a:ext uri="{FF2B5EF4-FFF2-40B4-BE49-F238E27FC236}">
                  <a16:creationId xmlns:a16="http://schemas.microsoft.com/office/drawing/2014/main" id="{CCFA6889-22DD-49C5-9971-ED07D93C9C20}"/>
                </a:ext>
              </a:extLst>
            </p:cNvPr>
            <p:cNvCxnSpPr>
              <a:stCxn id="50" idx="2"/>
              <a:endCxn id="44"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52" name="Straight Arrow Connector 51">
              <a:extLst>
                <a:ext uri="{FF2B5EF4-FFF2-40B4-BE49-F238E27FC236}">
                  <a16:creationId xmlns:a16="http://schemas.microsoft.com/office/drawing/2014/main" id="{95EA69EE-E1F2-4407-BEBB-43FF09472156}"/>
                </a:ext>
              </a:extLst>
            </p:cNvPr>
            <p:cNvCxnSpPr>
              <a:stCxn id="44" idx="3"/>
              <a:endCxn id="48"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53" name="Straight Arrow Connector 52">
              <a:extLst>
                <a:ext uri="{FF2B5EF4-FFF2-40B4-BE49-F238E27FC236}">
                  <a16:creationId xmlns:a16="http://schemas.microsoft.com/office/drawing/2014/main" id="{842C7CC7-55CD-471D-B2D9-476C8BD2E3E5}"/>
                </a:ext>
              </a:extLst>
            </p:cNvPr>
            <p:cNvCxnSpPr>
              <a:stCxn id="48" idx="3"/>
              <a:endCxn id="45"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sp>
          <p:nvSpPr>
            <p:cNvPr id="45" name="TextBox 44">
              <a:extLst>
                <a:ext uri="{FF2B5EF4-FFF2-40B4-BE49-F238E27FC236}">
                  <a16:creationId xmlns:a16="http://schemas.microsoft.com/office/drawing/2014/main" id="{D398659C-25D7-4288-AE28-ACF3DCC5EF7C}"/>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(Empirical Copula 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grpSp>
      <p:cxnSp>
        <p:nvCxnSpPr>
          <p:cNvPr id="4" name="Straight Arrow Connector 3">
            <a:extLst>
              <a:ext uri="{FF2B5EF4-FFF2-40B4-BE49-F238E27FC236}">
                <a16:creationId xmlns:a16="http://schemas.microsoft.com/office/drawing/2014/main" id="{C7E95388-FB01-46C2-A738-DE790E823B7D}"/>
              </a:ext>
            </a:extLst>
          </p:cNvPr>
          <p:cNvCxnSpPr>
            <a:stCxn id="45" idx="0"/>
          </p:cNvCxnSpPr>
          <p:nvPr/>
        </p:nvCxnSpPr>
        <p:spPr>
          <a:xfrm flipV="1">
            <a:off x="5183961" y="3161965"/>
            <a:ext cx="0" cy="1120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354A0E6-A4A2-4186-BB9E-4FBFC3AEB356}"/>
              </a:ext>
            </a:extLst>
          </p:cNvPr>
          <p:cNvSpPr txBox="1"/>
          <p:nvPr/>
        </p:nvSpPr>
        <p:spPr>
          <a:xfrm>
            <a:off x="10705952" y="5756722"/>
            <a:ext cx="992579" cy="246221"/>
          </a:xfrm>
          <a:prstGeom prst="rect">
            <a:avLst/>
          </a:prstGeom>
          <a:noFill/>
        </p:spPr>
        <p:txBody>
          <a:bodyPr wrap="none" rtlCol="0">
            <a:spAutoFit/>
          </a:bodyPr>
          <a:lstStyle/>
          <a:p>
            <a:r>
              <a:rPr lang="en-GB" sz="1000" dirty="0" err="1"/>
              <a:t>AquaCAT</a:t>
            </a:r>
            <a:r>
              <a:rPr lang="en-GB" sz="1000" dirty="0"/>
              <a:t> Draft</a:t>
            </a:r>
          </a:p>
        </p:txBody>
      </p:sp>
    </p:spTree>
    <p:extLst>
      <p:ext uri="{BB962C8B-B14F-4D97-AF65-F5344CB8AC3E}">
        <p14:creationId xmlns:p14="http://schemas.microsoft.com/office/powerpoint/2010/main" val="882083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30E11E18-4587-4BC9-954C-2BB3BCD42515}"/>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a:t>
            </a:r>
            <a:r>
              <a:rPr lang="en-GB" i="1" dirty="0">
                <a:solidFill>
                  <a:schemeClr val="tx1"/>
                </a:solidFill>
              </a:rPr>
              <a:t> climate driven events</a:t>
            </a:r>
          </a:p>
        </p:txBody>
      </p:sp>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9649368" cy="646331"/>
          </a:xfrm>
          <a:prstGeom prst="rect">
            <a:avLst/>
          </a:prstGeom>
          <a:noFill/>
        </p:spPr>
        <p:txBody>
          <a:bodyPr wrap="square" rtlCol="0">
            <a:spAutoFit/>
          </a:bodyPr>
          <a:lstStyle/>
          <a:p>
            <a:r>
              <a:rPr lang="en-GB" sz="3600" dirty="0">
                <a:solidFill>
                  <a:schemeClr val="bg1"/>
                </a:solidFill>
                <a:latin typeface="+mj-lt"/>
              </a:rPr>
              <a:t>Objective 1 – Spatial flood hazard events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25" name="TextBox 24">
            <a:extLst>
              <a:ext uri="{FF2B5EF4-FFF2-40B4-BE49-F238E27FC236}">
                <a16:creationId xmlns:a16="http://schemas.microsoft.com/office/drawing/2014/main" id="{74B3FAB4-C9C0-443F-A2D5-C4917FA2624E}"/>
              </a:ext>
            </a:extLst>
          </p:cNvPr>
          <p:cNvSpPr txBox="1"/>
          <p:nvPr/>
        </p:nvSpPr>
        <p:spPr>
          <a:xfrm>
            <a:off x="3854716" y="1508146"/>
            <a:ext cx="2097475" cy="1631216"/>
          </a:xfrm>
          <a:prstGeom prst="rect">
            <a:avLst/>
          </a:prstGeom>
          <a:solidFill>
            <a:schemeClr val="bg1"/>
          </a:solidFill>
        </p:spPr>
        <p:txBody>
          <a:bodyPr wrap="square">
            <a:spAutoFit/>
          </a:bodyPr>
          <a:lstStyle/>
          <a:p>
            <a:r>
              <a:rPr lang="en-GB" b="1" dirty="0"/>
              <a:t>Comparing present and future</a:t>
            </a:r>
          </a:p>
          <a:p>
            <a:r>
              <a:rPr lang="en-GB" sz="1600" dirty="0"/>
              <a:t>And perhaps large scale winter events persist for longer (DLF).</a:t>
            </a:r>
          </a:p>
        </p:txBody>
      </p:sp>
      <p:pic>
        <p:nvPicPr>
          <p:cNvPr id="23" name="Content Placeholder 3">
            <a:extLst>
              <a:ext uri="{FF2B5EF4-FFF2-40B4-BE49-F238E27FC236}">
                <a16:creationId xmlns:a16="http://schemas.microsoft.com/office/drawing/2014/main" id="{8BA475F8-F495-405D-906A-F2EB628DE7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2191" y="1512276"/>
            <a:ext cx="6239809" cy="4680683"/>
          </a:xfrm>
          <a:prstGeom prst="rect">
            <a:avLst/>
          </a:prstGeom>
        </p:spPr>
      </p:pic>
      <p:grpSp>
        <p:nvGrpSpPr>
          <p:cNvPr id="43" name="Group 42">
            <a:extLst>
              <a:ext uri="{FF2B5EF4-FFF2-40B4-BE49-F238E27FC236}">
                <a16:creationId xmlns:a16="http://schemas.microsoft.com/office/drawing/2014/main" id="{BB17BDF8-6BFD-44A0-8B2A-700A147864F7}"/>
              </a:ext>
            </a:extLst>
          </p:cNvPr>
          <p:cNvGrpSpPr/>
          <p:nvPr/>
        </p:nvGrpSpPr>
        <p:grpSpPr>
          <a:xfrm>
            <a:off x="125924" y="2153382"/>
            <a:ext cx="5958037" cy="3298956"/>
            <a:chOff x="244168" y="287647"/>
            <a:chExt cx="5958037" cy="3298956"/>
          </a:xfrm>
        </p:grpSpPr>
        <p:sp>
          <p:nvSpPr>
            <p:cNvPr id="44" name="TextBox 43">
              <a:extLst>
                <a:ext uri="{FF2B5EF4-FFF2-40B4-BE49-F238E27FC236}">
                  <a16:creationId xmlns:a16="http://schemas.microsoft.com/office/drawing/2014/main" id="{407FAC0E-BC96-43C2-9FDB-7A75878F6176}"/>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45" name="TextBox 44">
              <a:extLst>
                <a:ext uri="{FF2B5EF4-FFF2-40B4-BE49-F238E27FC236}">
                  <a16:creationId xmlns:a16="http://schemas.microsoft.com/office/drawing/2014/main" id="{D398659C-25D7-4288-AE28-ACF3DCC5EF7C}"/>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(Empirical Copula 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48" name="TextBox 47">
              <a:extLst>
                <a:ext uri="{FF2B5EF4-FFF2-40B4-BE49-F238E27FC236}">
                  <a16:creationId xmlns:a16="http://schemas.microsoft.com/office/drawing/2014/main" id="{C68D1A19-22EF-4E71-9D3D-2F9494160974}"/>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50" name="TextBox 49">
              <a:extLst>
                <a:ext uri="{FF2B5EF4-FFF2-40B4-BE49-F238E27FC236}">
                  <a16:creationId xmlns:a16="http://schemas.microsoft.com/office/drawing/2014/main" id="{E1DB3ED8-BBBE-43A9-B68D-D388C97D580B}"/>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51" name="Straight Arrow Connector 50">
              <a:extLst>
                <a:ext uri="{FF2B5EF4-FFF2-40B4-BE49-F238E27FC236}">
                  <a16:creationId xmlns:a16="http://schemas.microsoft.com/office/drawing/2014/main" id="{CCFA6889-22DD-49C5-9971-ED07D93C9C20}"/>
                </a:ext>
              </a:extLst>
            </p:cNvPr>
            <p:cNvCxnSpPr>
              <a:stCxn id="50" idx="2"/>
              <a:endCxn id="44"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52" name="Straight Arrow Connector 51">
              <a:extLst>
                <a:ext uri="{FF2B5EF4-FFF2-40B4-BE49-F238E27FC236}">
                  <a16:creationId xmlns:a16="http://schemas.microsoft.com/office/drawing/2014/main" id="{95EA69EE-E1F2-4407-BEBB-43FF09472156}"/>
                </a:ext>
              </a:extLst>
            </p:cNvPr>
            <p:cNvCxnSpPr>
              <a:stCxn id="44" idx="3"/>
              <a:endCxn id="48"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53" name="Straight Arrow Connector 52">
              <a:extLst>
                <a:ext uri="{FF2B5EF4-FFF2-40B4-BE49-F238E27FC236}">
                  <a16:creationId xmlns:a16="http://schemas.microsoft.com/office/drawing/2014/main" id="{842C7CC7-55CD-471D-B2D9-476C8BD2E3E5}"/>
                </a:ext>
              </a:extLst>
            </p:cNvPr>
            <p:cNvCxnSpPr>
              <a:stCxn id="48" idx="3"/>
              <a:endCxn id="45"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grpSp>
      <p:cxnSp>
        <p:nvCxnSpPr>
          <p:cNvPr id="3" name="Straight Arrow Connector 2">
            <a:extLst>
              <a:ext uri="{FF2B5EF4-FFF2-40B4-BE49-F238E27FC236}">
                <a16:creationId xmlns:a16="http://schemas.microsoft.com/office/drawing/2014/main" id="{5DE0492B-FB99-40AC-97DE-01AFC597B57D}"/>
              </a:ext>
            </a:extLst>
          </p:cNvPr>
          <p:cNvCxnSpPr>
            <a:stCxn id="45" idx="0"/>
          </p:cNvCxnSpPr>
          <p:nvPr/>
        </p:nvCxnSpPr>
        <p:spPr>
          <a:xfrm flipV="1">
            <a:off x="5183961" y="3139362"/>
            <a:ext cx="0" cy="1143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364A2060-56FC-451C-9B2C-C27B0E80E8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757E16F5-20BF-411F-A664-3E1F3C1B8D1F}"/>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sp>
        <p:nvSpPr>
          <p:cNvPr id="22" name="TextBox 21">
            <a:extLst>
              <a:ext uri="{FF2B5EF4-FFF2-40B4-BE49-F238E27FC236}">
                <a16:creationId xmlns:a16="http://schemas.microsoft.com/office/drawing/2014/main" id="{AADEBBBF-C918-4F16-B664-292BDFB02827}"/>
              </a:ext>
            </a:extLst>
          </p:cNvPr>
          <p:cNvSpPr txBox="1"/>
          <p:nvPr/>
        </p:nvSpPr>
        <p:spPr>
          <a:xfrm>
            <a:off x="11076849" y="5946738"/>
            <a:ext cx="992579" cy="246221"/>
          </a:xfrm>
          <a:prstGeom prst="rect">
            <a:avLst/>
          </a:prstGeom>
          <a:noFill/>
        </p:spPr>
        <p:txBody>
          <a:bodyPr wrap="none" rtlCol="0">
            <a:spAutoFit/>
          </a:bodyPr>
          <a:lstStyle/>
          <a:p>
            <a:r>
              <a:rPr lang="en-GB" sz="1000" dirty="0" err="1"/>
              <a:t>AquaCAT</a:t>
            </a:r>
            <a:r>
              <a:rPr lang="en-GB" sz="1000" dirty="0"/>
              <a:t> Draft</a:t>
            </a:r>
          </a:p>
        </p:txBody>
      </p:sp>
    </p:spTree>
    <p:extLst>
      <p:ext uri="{BB962C8B-B14F-4D97-AF65-F5344CB8AC3E}">
        <p14:creationId xmlns:p14="http://schemas.microsoft.com/office/powerpoint/2010/main" val="109514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225436" cy="646331"/>
          </a:xfrm>
          <a:prstGeom prst="rect">
            <a:avLst/>
          </a:prstGeom>
          <a:noFill/>
        </p:spPr>
        <p:txBody>
          <a:bodyPr wrap="square" rtlCol="0">
            <a:spAutoFit/>
          </a:bodyPr>
          <a:lstStyle/>
          <a:p>
            <a:r>
              <a:rPr lang="en-GB" sz="3600" b="1" dirty="0">
                <a:latin typeface="+mj-lt"/>
              </a:rPr>
              <a:t>Objective 2 </a:t>
            </a:r>
            <a:r>
              <a:rPr lang="en-GB" sz="3600" dirty="0">
                <a:solidFill>
                  <a:schemeClr val="bg1"/>
                </a:solidFill>
                <a:latin typeface="+mj-lt"/>
              </a:rPr>
              <a:t>– event-based risks (present and future)</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 </a:t>
            </a:r>
            <a:r>
              <a:rPr lang="en-GB" i="1" dirty="0">
                <a:solidFill>
                  <a:schemeClr val="tx1"/>
                </a:solidFill>
              </a:rPr>
              <a:t>climate driven events</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43" name="Group 42">
            <a:extLst>
              <a:ext uri="{FF2B5EF4-FFF2-40B4-BE49-F238E27FC236}">
                <a16:creationId xmlns:a16="http://schemas.microsoft.com/office/drawing/2014/main" id="{B9C8B418-3D7C-44ED-B03D-67729F637604}"/>
              </a:ext>
            </a:extLst>
          </p:cNvPr>
          <p:cNvGrpSpPr/>
          <p:nvPr/>
        </p:nvGrpSpPr>
        <p:grpSpPr>
          <a:xfrm>
            <a:off x="196948" y="2160836"/>
            <a:ext cx="5958037" cy="3298956"/>
            <a:chOff x="244168" y="287647"/>
            <a:chExt cx="5958037" cy="3298956"/>
          </a:xfrm>
        </p:grpSpPr>
        <p:sp>
          <p:nvSpPr>
            <p:cNvPr id="44" name="TextBox 43">
              <a:extLst>
                <a:ext uri="{FF2B5EF4-FFF2-40B4-BE49-F238E27FC236}">
                  <a16:creationId xmlns:a16="http://schemas.microsoft.com/office/drawing/2014/main" id="{C96A06B1-6CB2-403A-9D93-4855BE30E80A}"/>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45" name="TextBox 44">
              <a:extLst>
                <a:ext uri="{FF2B5EF4-FFF2-40B4-BE49-F238E27FC236}">
                  <a16:creationId xmlns:a16="http://schemas.microsoft.com/office/drawing/2014/main" id="{474656BE-2D96-4B74-A53E-36CCC3EAD208}"/>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(Empirical Copula 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47" name="TextBox 46">
              <a:extLst>
                <a:ext uri="{FF2B5EF4-FFF2-40B4-BE49-F238E27FC236}">
                  <a16:creationId xmlns:a16="http://schemas.microsoft.com/office/drawing/2014/main" id="{AEE6D6DF-B60E-4A9B-943F-7D991CCC6C4E}"/>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48" name="TextBox 47">
              <a:extLst>
                <a:ext uri="{FF2B5EF4-FFF2-40B4-BE49-F238E27FC236}">
                  <a16:creationId xmlns:a16="http://schemas.microsoft.com/office/drawing/2014/main" id="{2D88F2E0-DEB0-4F6F-BAAD-A5589B5ED6B4}"/>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49" name="Straight Arrow Connector 48">
              <a:extLst>
                <a:ext uri="{FF2B5EF4-FFF2-40B4-BE49-F238E27FC236}">
                  <a16:creationId xmlns:a16="http://schemas.microsoft.com/office/drawing/2014/main" id="{0AC90340-6797-48DA-9B2A-4DC3B9696D3F}"/>
                </a:ext>
              </a:extLst>
            </p:cNvPr>
            <p:cNvCxnSpPr>
              <a:stCxn id="48" idx="2"/>
              <a:endCxn id="44"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50" name="Straight Arrow Connector 49">
              <a:extLst>
                <a:ext uri="{FF2B5EF4-FFF2-40B4-BE49-F238E27FC236}">
                  <a16:creationId xmlns:a16="http://schemas.microsoft.com/office/drawing/2014/main" id="{0450D05A-1D0A-4480-9712-C174E6533BFE}"/>
                </a:ext>
              </a:extLst>
            </p:cNvPr>
            <p:cNvCxnSpPr>
              <a:stCxn id="44" idx="3"/>
              <a:endCxn id="47"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51" name="Straight Arrow Connector 50">
              <a:extLst>
                <a:ext uri="{FF2B5EF4-FFF2-40B4-BE49-F238E27FC236}">
                  <a16:creationId xmlns:a16="http://schemas.microsoft.com/office/drawing/2014/main" id="{80839E7E-C4A2-4C0F-B2D3-EAAB37D23E17}"/>
                </a:ext>
              </a:extLst>
            </p:cNvPr>
            <p:cNvCxnSpPr>
              <a:stCxn id="47" idx="3"/>
              <a:endCxn id="45"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grpSp>
      <p:sp>
        <p:nvSpPr>
          <p:cNvPr id="54" name="TextBox 53">
            <a:extLst>
              <a:ext uri="{FF2B5EF4-FFF2-40B4-BE49-F238E27FC236}">
                <a16:creationId xmlns:a16="http://schemas.microsoft.com/office/drawing/2014/main" id="{51690275-BBCF-4890-86A6-3F52FDCA0C0E}"/>
              </a:ext>
            </a:extLst>
          </p:cNvPr>
          <p:cNvSpPr txBox="1"/>
          <p:nvPr/>
        </p:nvSpPr>
        <p:spPr>
          <a:xfrm>
            <a:off x="4351641" y="2985658"/>
            <a:ext cx="1800000" cy="1151643"/>
          </a:xfrm>
          <a:prstGeom prst="rect">
            <a:avLst/>
          </a:prstGeom>
          <a:solidFill>
            <a:srgbClr val="70AD47">
              <a:lumMod val="20000"/>
              <a:lumOff val="80000"/>
            </a:srgbClr>
          </a:solidFill>
          <a:ln>
            <a:solidFill>
              <a:sysClr val="windowText" lastClr="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Draw event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a:t>
            </a:r>
            <a:r>
              <a:rPr kumimoji="0" lang="en-GB" sz="1200" b="0" i="0" u="none" strike="noStrike" kern="0" cap="none" spc="0" normalizeH="0" baseline="0" noProof="0" dirty="0" err="1">
                <a:ln>
                  <a:noFill/>
                </a:ln>
                <a:solidFill>
                  <a:prstClr val="black"/>
                </a:solidFill>
                <a:effectLst/>
                <a:uLnTx/>
                <a:uFillTx/>
                <a:latin typeface="Calibri" panose="020F0502020204030204"/>
                <a:cs typeface="Arial" panose="020B0604020202020204" pitchFamily="34" charset="0"/>
              </a:rPr>
              <a:t>i.e</a:t>
            </a:r>
            <a:r>
              <a:rPr kumimoji="0" lang="en-GB" sz="12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 spatially coherent hazard event)  </a:t>
            </a:r>
          </a:p>
        </p:txBody>
      </p:sp>
      <p:cxnSp>
        <p:nvCxnSpPr>
          <p:cNvPr id="64" name="Straight Arrow Connector 63">
            <a:extLst>
              <a:ext uri="{FF2B5EF4-FFF2-40B4-BE49-F238E27FC236}">
                <a16:creationId xmlns:a16="http://schemas.microsoft.com/office/drawing/2014/main" id="{6EEBA061-A99A-4716-86EE-38065C15211E}"/>
              </a:ext>
            </a:extLst>
          </p:cNvPr>
          <p:cNvCxnSpPr>
            <a:cxnSpLocks/>
            <a:stCxn id="45" idx="0"/>
            <a:endCxn id="54" idx="2"/>
          </p:cNvCxnSpPr>
          <p:nvPr/>
        </p:nvCxnSpPr>
        <p:spPr>
          <a:xfrm flipH="1" flipV="1">
            <a:off x="5251641" y="4137301"/>
            <a:ext cx="3344" cy="152940"/>
          </a:xfrm>
          <a:prstGeom prst="straightConnector1">
            <a:avLst/>
          </a:prstGeom>
          <a:noFill/>
          <a:ln w="6350" cap="flat" cmpd="sng" algn="ctr">
            <a:solidFill>
              <a:srgbClr val="4472C4"/>
            </a:solidFill>
            <a:prstDash val="solid"/>
            <a:miter lim="800000"/>
            <a:tailEnd type="triangle"/>
          </a:ln>
          <a:effectLst/>
        </p:spPr>
      </p:cxnSp>
      <p:pic>
        <p:nvPicPr>
          <p:cNvPr id="88" name="Picture 87">
            <a:hlinkClick r:id="rId10"/>
            <a:extLst>
              <a:ext uri="{FF2B5EF4-FFF2-40B4-BE49-F238E27FC236}">
                <a16:creationId xmlns:a16="http://schemas.microsoft.com/office/drawing/2014/main" id="{C89EC770-0BC4-4AB4-A791-F7590F84CF40}"/>
              </a:ext>
            </a:extLst>
          </p:cNvPr>
          <p:cNvPicPr>
            <a:picLocks noChangeAspect="1"/>
          </p:cNvPicPr>
          <p:nvPr/>
        </p:nvPicPr>
        <p:blipFill rotWithShape="1">
          <a:blip r:embed="rId11"/>
          <a:srcRect t="3337"/>
          <a:stretch/>
        </p:blipFill>
        <p:spPr>
          <a:xfrm>
            <a:off x="8354861" y="1665274"/>
            <a:ext cx="3662120" cy="3638122"/>
          </a:xfrm>
          <a:prstGeom prst="rect">
            <a:avLst/>
          </a:prstGeom>
        </p:spPr>
      </p:pic>
      <p:sp>
        <p:nvSpPr>
          <p:cNvPr id="87" name="TextBox 86">
            <a:extLst>
              <a:ext uri="{FF2B5EF4-FFF2-40B4-BE49-F238E27FC236}">
                <a16:creationId xmlns:a16="http://schemas.microsoft.com/office/drawing/2014/main" id="{3B443790-7EB3-4A2F-A484-159B0FA4AA5B}"/>
              </a:ext>
            </a:extLst>
          </p:cNvPr>
          <p:cNvSpPr txBox="1"/>
          <p:nvPr/>
        </p:nvSpPr>
        <p:spPr>
          <a:xfrm>
            <a:off x="10865704" y="5041786"/>
            <a:ext cx="1151277" cy="261610"/>
          </a:xfrm>
          <a:prstGeom prst="rect">
            <a:avLst/>
          </a:prstGeom>
          <a:noFill/>
        </p:spPr>
        <p:txBody>
          <a:bodyPr wrap="none" rtlCol="0">
            <a:spAutoFit/>
          </a:bodyPr>
          <a:lstStyle/>
          <a:p>
            <a:r>
              <a:rPr lang="en-GB" sz="1100" i="1" dirty="0" err="1"/>
              <a:t>AquaCAT</a:t>
            </a:r>
            <a:r>
              <a:rPr lang="en-GB" sz="1100" i="1" dirty="0"/>
              <a:t> - Draft</a:t>
            </a:r>
          </a:p>
        </p:txBody>
      </p:sp>
      <p:cxnSp>
        <p:nvCxnSpPr>
          <p:cNvPr id="18" name="Straight Arrow Connector 17">
            <a:extLst>
              <a:ext uri="{FF2B5EF4-FFF2-40B4-BE49-F238E27FC236}">
                <a16:creationId xmlns:a16="http://schemas.microsoft.com/office/drawing/2014/main" id="{9071F2D3-02CB-4EF9-AE89-F735909685AE}"/>
              </a:ext>
            </a:extLst>
          </p:cNvPr>
          <p:cNvCxnSpPr>
            <a:cxnSpLocks/>
          </p:cNvCxnSpPr>
          <p:nvPr/>
        </p:nvCxnSpPr>
        <p:spPr>
          <a:xfrm flipV="1">
            <a:off x="6151641" y="3495292"/>
            <a:ext cx="220322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C9C99A-0AAB-4A85-B18F-2034D03EC166}"/>
              </a:ext>
            </a:extLst>
          </p:cNvPr>
          <p:cNvSpPr txBox="1"/>
          <p:nvPr/>
        </p:nvSpPr>
        <p:spPr>
          <a:xfrm>
            <a:off x="6840591" y="3284480"/>
            <a:ext cx="614271" cy="276999"/>
          </a:xfrm>
          <a:prstGeom prst="rect">
            <a:avLst/>
          </a:prstGeom>
          <a:noFill/>
        </p:spPr>
        <p:txBody>
          <a:bodyPr wrap="none" rtlCol="0">
            <a:spAutoFit/>
          </a:bodyPr>
          <a:lstStyle/>
          <a:p>
            <a:r>
              <a:rPr lang="en-GB" sz="1200" dirty="0"/>
              <a:t>Event </a:t>
            </a:r>
            <a:r>
              <a:rPr lang="en-GB" sz="1200" i="1" dirty="0" err="1"/>
              <a:t>i</a:t>
            </a:r>
            <a:endParaRPr lang="en-GB" i="1" dirty="0"/>
          </a:p>
        </p:txBody>
      </p:sp>
    </p:spTree>
    <p:extLst>
      <p:ext uri="{BB962C8B-B14F-4D97-AF65-F5344CB8AC3E}">
        <p14:creationId xmlns:p14="http://schemas.microsoft.com/office/powerpoint/2010/main" val="384559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225436" cy="646331"/>
          </a:xfrm>
          <a:prstGeom prst="rect">
            <a:avLst/>
          </a:prstGeom>
          <a:noFill/>
        </p:spPr>
        <p:txBody>
          <a:bodyPr wrap="square" rtlCol="0">
            <a:spAutoFit/>
          </a:bodyPr>
          <a:lstStyle/>
          <a:p>
            <a:r>
              <a:rPr lang="en-GB" sz="3600" b="1" dirty="0">
                <a:latin typeface="+mj-lt"/>
              </a:rPr>
              <a:t>Objective 2 </a:t>
            </a:r>
            <a:r>
              <a:rPr lang="en-GB" sz="3600" dirty="0">
                <a:solidFill>
                  <a:schemeClr val="bg1"/>
                </a:solidFill>
                <a:latin typeface="+mj-lt"/>
              </a:rPr>
              <a:t>– event-based risks (present and future)</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 </a:t>
            </a:r>
            <a:r>
              <a:rPr lang="en-GB" i="1" dirty="0">
                <a:solidFill>
                  <a:schemeClr val="tx1"/>
                </a:solidFill>
              </a:rPr>
              <a:t>climate driven events</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85" name="Group 84">
            <a:extLst>
              <a:ext uri="{FF2B5EF4-FFF2-40B4-BE49-F238E27FC236}">
                <a16:creationId xmlns:a16="http://schemas.microsoft.com/office/drawing/2014/main" id="{51871DA5-9106-4849-9A1E-BFAA3D1384AB}"/>
              </a:ext>
            </a:extLst>
          </p:cNvPr>
          <p:cNvGrpSpPr/>
          <p:nvPr/>
        </p:nvGrpSpPr>
        <p:grpSpPr>
          <a:xfrm>
            <a:off x="196948" y="2160274"/>
            <a:ext cx="8101480" cy="3313285"/>
            <a:chOff x="196948" y="2062616"/>
            <a:chExt cx="8101480" cy="3313285"/>
          </a:xfrm>
        </p:grpSpPr>
        <p:grpSp>
          <p:nvGrpSpPr>
            <p:cNvPr id="86" name="Group 85">
              <a:extLst>
                <a:ext uri="{FF2B5EF4-FFF2-40B4-BE49-F238E27FC236}">
                  <a16:creationId xmlns:a16="http://schemas.microsoft.com/office/drawing/2014/main" id="{8AACC0B3-5DEB-4E6E-B5A4-FBD2A8B7929B}"/>
                </a:ext>
              </a:extLst>
            </p:cNvPr>
            <p:cNvGrpSpPr/>
            <p:nvPr/>
          </p:nvGrpSpPr>
          <p:grpSpPr>
            <a:xfrm>
              <a:off x="196948" y="2062616"/>
              <a:ext cx="8101480" cy="3313285"/>
              <a:chOff x="244168" y="287647"/>
              <a:chExt cx="8101480" cy="3313285"/>
            </a:xfrm>
          </p:grpSpPr>
          <p:sp>
            <p:nvSpPr>
              <p:cNvPr id="95" name="TextBox 94">
                <a:extLst>
                  <a:ext uri="{FF2B5EF4-FFF2-40B4-BE49-F238E27FC236}">
                    <a16:creationId xmlns:a16="http://schemas.microsoft.com/office/drawing/2014/main" id="{1A8FF9A9-0747-4AFB-9682-4E2C6DFE24C1}"/>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96" name="TextBox 95">
                <a:extLst>
                  <a:ext uri="{FF2B5EF4-FFF2-40B4-BE49-F238E27FC236}">
                    <a16:creationId xmlns:a16="http://schemas.microsoft.com/office/drawing/2014/main" id="{863D1FA2-D1B1-4374-AE02-2372D84396D2}"/>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(Empirical Copula 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97" name="TextBox 96">
                <a:extLst>
                  <a:ext uri="{FF2B5EF4-FFF2-40B4-BE49-F238E27FC236}">
                    <a16:creationId xmlns:a16="http://schemas.microsoft.com/office/drawing/2014/main" id="{71883AF7-E8F1-4B04-B9FF-9D55F271B09B}"/>
                  </a:ext>
                </a:extLst>
              </p:cNvPr>
              <p:cNvSpPr txBox="1"/>
              <p:nvPr/>
            </p:nvSpPr>
            <p:spPr>
              <a:xfrm>
                <a:off x="6545648" y="2417053"/>
                <a:ext cx="180000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damages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(Future Flood Explorer – direct for now)</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98" name="TextBox 97">
                <a:extLst>
                  <a:ext uri="{FF2B5EF4-FFF2-40B4-BE49-F238E27FC236}">
                    <a16:creationId xmlns:a16="http://schemas.microsoft.com/office/drawing/2014/main" id="{CEB23B73-E153-4F95-B96C-F501D7D9B20D}"/>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99" name="TextBox 98">
                <a:extLst>
                  <a:ext uri="{FF2B5EF4-FFF2-40B4-BE49-F238E27FC236}">
                    <a16:creationId xmlns:a16="http://schemas.microsoft.com/office/drawing/2014/main" id="{0522F0E1-391C-4C8E-84E4-5406BAD98474}"/>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100" name="Straight Arrow Connector 99">
                <a:extLst>
                  <a:ext uri="{FF2B5EF4-FFF2-40B4-BE49-F238E27FC236}">
                    <a16:creationId xmlns:a16="http://schemas.microsoft.com/office/drawing/2014/main" id="{D8FFCE0A-9F68-4C0A-B406-29C382698A68}"/>
                  </a:ext>
                </a:extLst>
              </p:cNvPr>
              <p:cNvCxnSpPr>
                <a:stCxn id="99" idx="2"/>
                <a:endCxn id="95"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101" name="Straight Arrow Connector 100">
                <a:extLst>
                  <a:ext uri="{FF2B5EF4-FFF2-40B4-BE49-F238E27FC236}">
                    <a16:creationId xmlns:a16="http://schemas.microsoft.com/office/drawing/2014/main" id="{40F784F0-585A-4278-B5E0-5BEAFE93B9A5}"/>
                  </a:ext>
                </a:extLst>
              </p:cNvPr>
              <p:cNvCxnSpPr>
                <a:stCxn id="95" idx="3"/>
                <a:endCxn id="98"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F1D76D5B-A652-4874-B167-510C612B8E2F}"/>
                  </a:ext>
                </a:extLst>
              </p:cNvPr>
              <p:cNvCxnSpPr>
                <a:stCxn id="98" idx="3"/>
                <a:endCxn id="96"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grpSp>
        <p:sp>
          <p:nvSpPr>
            <p:cNvPr id="87" name="TextBox 86">
              <a:extLst>
                <a:ext uri="{FF2B5EF4-FFF2-40B4-BE49-F238E27FC236}">
                  <a16:creationId xmlns:a16="http://schemas.microsoft.com/office/drawing/2014/main" id="{1F3963E4-8B36-45C5-B217-3E8FE3DFE4EB}"/>
                </a:ext>
              </a:extLst>
            </p:cNvPr>
            <p:cNvSpPr txBox="1"/>
            <p:nvPr/>
          </p:nvSpPr>
          <p:spPr>
            <a:xfrm>
              <a:off x="4351641" y="2887438"/>
              <a:ext cx="1800000" cy="1151643"/>
            </a:xfrm>
            <a:prstGeom prst="rect">
              <a:avLst/>
            </a:prstGeom>
            <a:solidFill>
              <a:srgbClr val="70AD47">
                <a:lumMod val="20000"/>
                <a:lumOff val="80000"/>
              </a:srgbClr>
            </a:solidFill>
            <a:ln>
              <a:solidFill>
                <a:sysClr val="windowText" lastClr="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Draw event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a:t>
              </a:r>
              <a:r>
                <a:rPr kumimoji="0" lang="en-GB" sz="1200" b="0" i="0" u="none" strike="noStrike" kern="0" cap="none" spc="0" normalizeH="0" baseline="0" noProof="0" dirty="0" err="1">
                  <a:ln>
                    <a:noFill/>
                  </a:ln>
                  <a:solidFill>
                    <a:prstClr val="black"/>
                  </a:solidFill>
                  <a:effectLst/>
                  <a:uLnTx/>
                  <a:uFillTx/>
                  <a:latin typeface="Calibri" panose="020F0502020204030204"/>
                  <a:cs typeface="Arial" panose="020B0604020202020204" pitchFamily="34" charset="0"/>
                </a:rPr>
                <a:t>i.e</a:t>
              </a:r>
              <a:r>
                <a:rPr kumimoji="0" lang="en-GB" sz="12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 spatially coherent hazard event)  </a:t>
              </a:r>
            </a:p>
          </p:txBody>
        </p:sp>
        <p:cxnSp>
          <p:nvCxnSpPr>
            <p:cNvPr id="93" name="Straight Arrow Connector 92">
              <a:extLst>
                <a:ext uri="{FF2B5EF4-FFF2-40B4-BE49-F238E27FC236}">
                  <a16:creationId xmlns:a16="http://schemas.microsoft.com/office/drawing/2014/main" id="{8E895781-525B-40A2-8863-D6FB451C7D05}"/>
                </a:ext>
              </a:extLst>
            </p:cNvPr>
            <p:cNvCxnSpPr>
              <a:cxnSpLocks/>
              <a:stCxn id="96" idx="0"/>
              <a:endCxn id="87" idx="2"/>
            </p:cNvCxnSpPr>
            <p:nvPr/>
          </p:nvCxnSpPr>
          <p:spPr>
            <a:xfrm flipH="1" flipV="1">
              <a:off x="5251641" y="4039081"/>
              <a:ext cx="3344" cy="152940"/>
            </a:xfrm>
            <a:prstGeom prst="straightConnector1">
              <a:avLst/>
            </a:prstGeom>
            <a:noFill/>
            <a:ln w="6350" cap="flat" cmpd="sng" algn="ctr">
              <a:solidFill>
                <a:srgbClr val="4472C4"/>
              </a:solidFill>
              <a:prstDash val="solid"/>
              <a:miter lim="800000"/>
              <a:tailEnd type="triangle"/>
            </a:ln>
            <a:effectLst/>
          </p:spPr>
        </p:cxnSp>
        <p:cxnSp>
          <p:nvCxnSpPr>
            <p:cNvPr id="94" name="Connector: Elbow 93">
              <a:extLst>
                <a:ext uri="{FF2B5EF4-FFF2-40B4-BE49-F238E27FC236}">
                  <a16:creationId xmlns:a16="http://schemas.microsoft.com/office/drawing/2014/main" id="{171BEC80-7EAA-48BE-9857-771A43C988AF}"/>
                </a:ext>
              </a:extLst>
            </p:cNvPr>
            <p:cNvCxnSpPr>
              <a:cxnSpLocks/>
              <a:stCxn id="87" idx="3"/>
              <a:endCxn id="97" idx="0"/>
            </p:cNvCxnSpPr>
            <p:nvPr/>
          </p:nvCxnSpPr>
          <p:spPr>
            <a:xfrm>
              <a:off x="6151641" y="3463260"/>
              <a:ext cx="1246787" cy="728762"/>
            </a:xfrm>
            <a:prstGeom prst="bentConnector2">
              <a:avLst/>
            </a:prstGeom>
            <a:noFill/>
            <a:ln w="6350" cap="flat" cmpd="sng" algn="ctr">
              <a:solidFill>
                <a:srgbClr val="4472C4"/>
              </a:solidFill>
              <a:prstDash val="solid"/>
              <a:miter lim="800000"/>
              <a:tailEnd type="triangle"/>
            </a:ln>
            <a:effectLst/>
          </p:spPr>
        </p:cxnSp>
      </p:grpSp>
      <p:pic>
        <p:nvPicPr>
          <p:cNvPr id="108" name="Picture 107">
            <a:hlinkClick r:id="rId10"/>
            <a:extLst>
              <a:ext uri="{FF2B5EF4-FFF2-40B4-BE49-F238E27FC236}">
                <a16:creationId xmlns:a16="http://schemas.microsoft.com/office/drawing/2014/main" id="{5024751C-AE7D-4962-B32E-CC4B8476EE19}"/>
              </a:ext>
            </a:extLst>
          </p:cNvPr>
          <p:cNvPicPr>
            <a:picLocks noChangeAspect="1"/>
          </p:cNvPicPr>
          <p:nvPr/>
        </p:nvPicPr>
        <p:blipFill>
          <a:blip r:embed="rId11"/>
          <a:stretch>
            <a:fillRect/>
          </a:stretch>
        </p:blipFill>
        <p:spPr>
          <a:xfrm>
            <a:off x="8662483" y="1682502"/>
            <a:ext cx="3354497" cy="3616687"/>
          </a:xfrm>
          <a:prstGeom prst="rect">
            <a:avLst/>
          </a:prstGeom>
        </p:spPr>
      </p:pic>
      <p:sp>
        <p:nvSpPr>
          <p:cNvPr id="106" name="TextBox 105">
            <a:extLst>
              <a:ext uri="{FF2B5EF4-FFF2-40B4-BE49-F238E27FC236}">
                <a16:creationId xmlns:a16="http://schemas.microsoft.com/office/drawing/2014/main" id="{D7BBF6A0-68F1-4167-8ED5-E762A431156B}"/>
              </a:ext>
            </a:extLst>
          </p:cNvPr>
          <p:cNvSpPr txBox="1"/>
          <p:nvPr/>
        </p:nvSpPr>
        <p:spPr>
          <a:xfrm>
            <a:off x="10843775" y="5046036"/>
            <a:ext cx="1151277" cy="261610"/>
          </a:xfrm>
          <a:prstGeom prst="rect">
            <a:avLst/>
          </a:prstGeom>
          <a:noFill/>
        </p:spPr>
        <p:txBody>
          <a:bodyPr wrap="none" rtlCol="0">
            <a:spAutoFit/>
          </a:bodyPr>
          <a:lstStyle/>
          <a:p>
            <a:r>
              <a:rPr lang="en-GB" sz="1100" i="1" dirty="0" err="1"/>
              <a:t>AquaCAT</a:t>
            </a:r>
            <a:r>
              <a:rPr lang="en-GB" sz="1100" i="1" dirty="0"/>
              <a:t> - Draft</a:t>
            </a:r>
          </a:p>
        </p:txBody>
      </p:sp>
      <p:cxnSp>
        <p:nvCxnSpPr>
          <p:cNvPr id="19" name="Connector: Elbow 18">
            <a:extLst>
              <a:ext uri="{FF2B5EF4-FFF2-40B4-BE49-F238E27FC236}">
                <a16:creationId xmlns:a16="http://schemas.microsoft.com/office/drawing/2014/main" id="{40336366-539C-4071-9366-BD63B2A53483}"/>
              </a:ext>
            </a:extLst>
          </p:cNvPr>
          <p:cNvCxnSpPr>
            <a:cxnSpLocks/>
            <a:endCxn id="108" idx="2"/>
          </p:cNvCxnSpPr>
          <p:nvPr/>
        </p:nvCxnSpPr>
        <p:spPr>
          <a:xfrm>
            <a:off x="8336277" y="4874454"/>
            <a:ext cx="2003455" cy="424735"/>
          </a:xfrm>
          <a:prstGeom prst="bentConnector4">
            <a:avLst>
              <a:gd name="adj1" fmla="val 8141"/>
              <a:gd name="adj2" fmla="val 153822"/>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4054908-8F7E-4963-A010-388CB11728E7}"/>
              </a:ext>
            </a:extLst>
          </p:cNvPr>
          <p:cNvSpPr txBox="1"/>
          <p:nvPr/>
        </p:nvSpPr>
        <p:spPr>
          <a:xfrm>
            <a:off x="9246265" y="5544878"/>
            <a:ext cx="688009" cy="307777"/>
          </a:xfrm>
          <a:prstGeom prst="rect">
            <a:avLst/>
          </a:prstGeom>
          <a:noFill/>
        </p:spPr>
        <p:txBody>
          <a:bodyPr wrap="none" rtlCol="0">
            <a:spAutoFit/>
          </a:bodyPr>
          <a:lstStyle/>
          <a:p>
            <a:r>
              <a:rPr lang="en-GB" sz="1400" dirty="0"/>
              <a:t>Event </a:t>
            </a:r>
            <a:r>
              <a:rPr lang="en-GB" sz="1400" i="1" dirty="0"/>
              <a:t>j</a:t>
            </a:r>
            <a:endParaRPr lang="en-GB" i="1" dirty="0"/>
          </a:p>
        </p:txBody>
      </p:sp>
    </p:spTree>
    <p:extLst>
      <p:ext uri="{BB962C8B-B14F-4D97-AF65-F5344CB8AC3E}">
        <p14:creationId xmlns:p14="http://schemas.microsoft.com/office/powerpoint/2010/main" val="52303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225436" cy="646331"/>
          </a:xfrm>
          <a:prstGeom prst="rect">
            <a:avLst/>
          </a:prstGeom>
          <a:noFill/>
        </p:spPr>
        <p:txBody>
          <a:bodyPr wrap="square" rtlCol="0">
            <a:spAutoFit/>
          </a:bodyPr>
          <a:lstStyle/>
          <a:p>
            <a:r>
              <a:rPr lang="en-GB" sz="3600" b="1" dirty="0">
                <a:latin typeface="+mj-lt"/>
              </a:rPr>
              <a:t>Objective 2 </a:t>
            </a:r>
            <a:r>
              <a:rPr lang="en-GB" sz="3600" dirty="0">
                <a:solidFill>
                  <a:schemeClr val="bg1"/>
                </a:solidFill>
                <a:latin typeface="+mj-lt"/>
              </a:rPr>
              <a:t>– event-based risks (present and future)</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i="1" dirty="0">
                <a:solidFill>
                  <a:schemeClr val="tx1"/>
                </a:solidFill>
              </a:rPr>
              <a:t>Future climate driven events</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26" name="Group 25">
            <a:extLst>
              <a:ext uri="{FF2B5EF4-FFF2-40B4-BE49-F238E27FC236}">
                <a16:creationId xmlns:a16="http://schemas.microsoft.com/office/drawing/2014/main" id="{C009BC42-599B-409E-9D79-7DD7FF7331C0}"/>
              </a:ext>
            </a:extLst>
          </p:cNvPr>
          <p:cNvGrpSpPr/>
          <p:nvPr/>
        </p:nvGrpSpPr>
        <p:grpSpPr>
          <a:xfrm>
            <a:off x="62915" y="2249634"/>
            <a:ext cx="10051576" cy="3313285"/>
            <a:chOff x="244168" y="287647"/>
            <a:chExt cx="10051576" cy="3313285"/>
          </a:xfrm>
        </p:grpSpPr>
        <p:sp>
          <p:nvSpPr>
            <p:cNvPr id="27" name="TextBox 26">
              <a:extLst>
                <a:ext uri="{FF2B5EF4-FFF2-40B4-BE49-F238E27FC236}">
                  <a16:creationId xmlns:a16="http://schemas.microsoft.com/office/drawing/2014/main" id="{B97C5E1D-DDE0-44C4-961E-6B52F2ADB216}"/>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28" name="TextBox 27">
              <a:extLst>
                <a:ext uri="{FF2B5EF4-FFF2-40B4-BE49-F238E27FC236}">
                  <a16:creationId xmlns:a16="http://schemas.microsoft.com/office/drawing/2014/main" id="{52720E78-CBD5-47BC-ACD2-69E93B0AE57B}"/>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(Empirical Copula 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29" name="TextBox 28">
              <a:extLst>
                <a:ext uri="{FF2B5EF4-FFF2-40B4-BE49-F238E27FC236}">
                  <a16:creationId xmlns:a16="http://schemas.microsoft.com/office/drawing/2014/main" id="{C9A7E296-DB84-4D9D-BD92-D9BCDA1AFD9E}"/>
                </a:ext>
              </a:extLst>
            </p:cNvPr>
            <p:cNvSpPr txBox="1"/>
            <p:nvPr/>
          </p:nvSpPr>
          <p:spPr>
            <a:xfrm>
              <a:off x="6545648" y="2417053"/>
              <a:ext cx="180000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damages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(Future Flood Explorer)</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31" name="TextBox 30">
              <a:extLst>
                <a:ext uri="{FF2B5EF4-FFF2-40B4-BE49-F238E27FC236}">
                  <a16:creationId xmlns:a16="http://schemas.microsoft.com/office/drawing/2014/main" id="{46B8F6E1-9C98-418B-A9EF-BFDCFE904882}"/>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cxnSp>
          <p:nvCxnSpPr>
            <p:cNvPr id="32" name="Straight Arrow Connector 31">
              <a:extLst>
                <a:ext uri="{FF2B5EF4-FFF2-40B4-BE49-F238E27FC236}">
                  <a16:creationId xmlns:a16="http://schemas.microsoft.com/office/drawing/2014/main" id="{BC173233-040B-4873-956A-BA6229461EDA}"/>
                </a:ext>
              </a:extLst>
            </p:cNvPr>
            <p:cNvCxnSpPr>
              <a:cxnSpLocks/>
              <a:stCxn id="29" idx="3"/>
            </p:cNvCxnSpPr>
            <p:nvPr/>
          </p:nvCxnSpPr>
          <p:spPr>
            <a:xfrm flipV="1">
              <a:off x="8345648" y="3008992"/>
              <a:ext cx="257697" cy="1"/>
            </a:xfrm>
            <a:prstGeom prst="straightConnector1">
              <a:avLst/>
            </a:prstGeom>
            <a:noFill/>
            <a:ln w="6350" cap="flat" cmpd="sng" algn="ctr">
              <a:solidFill>
                <a:sysClr val="windowText" lastClr="000000"/>
              </a:solidFill>
              <a:prstDash val="solid"/>
              <a:miter lim="800000"/>
              <a:tailEnd type="triangle"/>
            </a:ln>
            <a:effectLst/>
          </p:spPr>
        </p:cxnSp>
        <p:sp>
          <p:nvSpPr>
            <p:cNvPr id="33" name="TextBox 32">
              <a:extLst>
                <a:ext uri="{FF2B5EF4-FFF2-40B4-BE49-F238E27FC236}">
                  <a16:creationId xmlns:a16="http://schemas.microsoft.com/office/drawing/2014/main" id="{A49BEFD8-10F6-4173-9D1D-7575DD778A4B}"/>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34" name="Straight Arrow Connector 33">
              <a:extLst>
                <a:ext uri="{FF2B5EF4-FFF2-40B4-BE49-F238E27FC236}">
                  <a16:creationId xmlns:a16="http://schemas.microsoft.com/office/drawing/2014/main" id="{98A65318-6BAF-455F-B34E-D0CE941B92A6}"/>
                </a:ext>
              </a:extLst>
            </p:cNvPr>
            <p:cNvCxnSpPr>
              <a:cxnSpLocks/>
              <a:stCxn id="33" idx="2"/>
              <a:endCxn id="27"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35" name="Straight Arrow Connector 34">
              <a:extLst>
                <a:ext uri="{FF2B5EF4-FFF2-40B4-BE49-F238E27FC236}">
                  <a16:creationId xmlns:a16="http://schemas.microsoft.com/office/drawing/2014/main" id="{CBC5D646-CEF1-46B3-A48D-245F15F94653}"/>
                </a:ext>
              </a:extLst>
            </p:cNvPr>
            <p:cNvCxnSpPr>
              <a:cxnSpLocks/>
              <a:stCxn id="27" idx="3"/>
              <a:endCxn id="31"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36" name="Straight Arrow Connector 35">
              <a:extLst>
                <a:ext uri="{FF2B5EF4-FFF2-40B4-BE49-F238E27FC236}">
                  <a16:creationId xmlns:a16="http://schemas.microsoft.com/office/drawing/2014/main" id="{9EDF5E55-4E0F-408F-B055-67094D3C84C0}"/>
                </a:ext>
              </a:extLst>
            </p:cNvPr>
            <p:cNvCxnSpPr>
              <a:cxnSpLocks/>
              <a:stCxn id="31" idx="3"/>
              <a:endCxn id="28"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sp>
          <p:nvSpPr>
            <p:cNvPr id="37" name="TextBox 36">
              <a:extLst>
                <a:ext uri="{FF2B5EF4-FFF2-40B4-BE49-F238E27FC236}">
                  <a16:creationId xmlns:a16="http://schemas.microsoft.com/office/drawing/2014/main" id="{5183719C-B4C5-4E00-AE28-A1B802216332}"/>
                </a:ext>
              </a:extLst>
            </p:cNvPr>
            <p:cNvSpPr txBox="1"/>
            <p:nvPr/>
          </p:nvSpPr>
          <p:spPr>
            <a:xfrm>
              <a:off x="8594504" y="2417053"/>
              <a:ext cx="170124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Statistical measures of damage </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grpSp>
      <p:sp>
        <p:nvSpPr>
          <p:cNvPr id="39" name="TextBox 38">
            <a:extLst>
              <a:ext uri="{FF2B5EF4-FFF2-40B4-BE49-F238E27FC236}">
                <a16:creationId xmlns:a16="http://schemas.microsoft.com/office/drawing/2014/main" id="{532B22DB-769F-41DB-93A6-8108A0C9E3E5}"/>
              </a:ext>
            </a:extLst>
          </p:cNvPr>
          <p:cNvSpPr txBox="1"/>
          <p:nvPr/>
        </p:nvSpPr>
        <p:spPr>
          <a:xfrm>
            <a:off x="4217608" y="3074456"/>
            <a:ext cx="1800000" cy="1151643"/>
          </a:xfrm>
          <a:prstGeom prst="rect">
            <a:avLst/>
          </a:prstGeom>
          <a:solidFill>
            <a:srgbClr val="70AD47">
              <a:lumMod val="20000"/>
              <a:lumOff val="80000"/>
            </a:srgbClr>
          </a:solidFill>
          <a:ln>
            <a:solidFill>
              <a:sysClr val="windowText" lastClr="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Draw event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(i.e., spatially coherent hazard event)  </a:t>
            </a:r>
          </a:p>
        </p:txBody>
      </p:sp>
      <p:sp>
        <p:nvSpPr>
          <p:cNvPr id="40" name="Rectangle 39">
            <a:extLst>
              <a:ext uri="{FF2B5EF4-FFF2-40B4-BE49-F238E27FC236}">
                <a16:creationId xmlns:a16="http://schemas.microsoft.com/office/drawing/2014/main" id="{63F38F4D-82FC-466D-8EEA-3983D90A012C}"/>
              </a:ext>
            </a:extLst>
          </p:cNvPr>
          <p:cNvSpPr/>
          <p:nvPr/>
        </p:nvSpPr>
        <p:spPr>
          <a:xfrm>
            <a:off x="6374625" y="2031387"/>
            <a:ext cx="1800000" cy="994576"/>
          </a:xfrm>
          <a:prstGeom prst="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ea typeface="+mn-ea"/>
                <a:cs typeface="+mn-cs"/>
              </a:rPr>
              <a:t>Repeat</a:t>
            </a:r>
            <a:r>
              <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ea typeface="+mn-ea"/>
                <a:cs typeface="+mn-cs"/>
              </a:rPr>
              <a:t>to minimum no. events then until convergence on chosen static</a:t>
            </a:r>
          </a:p>
        </p:txBody>
      </p:sp>
      <p:cxnSp>
        <p:nvCxnSpPr>
          <p:cNvPr id="41" name="Connector: Elbow 40">
            <a:extLst>
              <a:ext uri="{FF2B5EF4-FFF2-40B4-BE49-F238E27FC236}">
                <a16:creationId xmlns:a16="http://schemas.microsoft.com/office/drawing/2014/main" id="{7BE0D19B-393A-4329-AF2E-EB7C92F47D27}"/>
              </a:ext>
            </a:extLst>
          </p:cNvPr>
          <p:cNvCxnSpPr>
            <a:cxnSpLocks/>
            <a:stCxn id="40" idx="1"/>
            <a:endCxn id="39" idx="0"/>
          </p:cNvCxnSpPr>
          <p:nvPr/>
        </p:nvCxnSpPr>
        <p:spPr>
          <a:xfrm rot="10800000" flipV="1">
            <a:off x="5117609" y="2528674"/>
            <a:ext cx="1257017" cy="545781"/>
          </a:xfrm>
          <a:prstGeom prst="bentConnector2">
            <a:avLst/>
          </a:prstGeom>
          <a:noFill/>
          <a:ln w="6350" cap="flat" cmpd="sng" algn="ctr">
            <a:solidFill>
              <a:srgbClr val="4472C4"/>
            </a:solidFill>
            <a:prstDash val="solid"/>
            <a:miter lim="800000"/>
            <a:tailEnd type="triangle"/>
          </a:ln>
          <a:effectLst/>
        </p:spPr>
      </p:cxnSp>
      <p:sp>
        <p:nvSpPr>
          <p:cNvPr id="42" name="TextBox 41">
            <a:extLst>
              <a:ext uri="{FF2B5EF4-FFF2-40B4-BE49-F238E27FC236}">
                <a16:creationId xmlns:a16="http://schemas.microsoft.com/office/drawing/2014/main" id="{A8E0A222-A38C-442D-8C92-75CBCF0D3829}"/>
              </a:ext>
            </a:extLst>
          </p:cNvPr>
          <p:cNvSpPr txBox="1"/>
          <p:nvPr/>
        </p:nvSpPr>
        <p:spPr>
          <a:xfrm>
            <a:off x="8411581" y="2021384"/>
            <a:ext cx="1702910" cy="2071545"/>
          </a:xfrm>
          <a:prstGeom prst="rect">
            <a:avLst/>
          </a:prstGeom>
          <a:solidFill>
            <a:srgbClr val="70AD47">
              <a:lumMod val="20000"/>
              <a:lumOff val="80000"/>
            </a:srgbClr>
          </a:solidFill>
          <a:ln>
            <a:solidFill>
              <a:sysClr val="windowText" lastClr="000000"/>
            </a:solidFill>
          </a:ln>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Expected annual or season risk</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Extreme ‘event risk’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(i.e., the 1in100 year risk at the spatial scale of interest, say UK or England)</a:t>
            </a:r>
          </a:p>
        </p:txBody>
      </p:sp>
      <p:cxnSp>
        <p:nvCxnSpPr>
          <p:cNvPr id="57" name="Straight Arrow Connector 56">
            <a:extLst>
              <a:ext uri="{FF2B5EF4-FFF2-40B4-BE49-F238E27FC236}">
                <a16:creationId xmlns:a16="http://schemas.microsoft.com/office/drawing/2014/main" id="{7F8C64DB-5521-429F-802E-C20B3AA46081}"/>
              </a:ext>
            </a:extLst>
          </p:cNvPr>
          <p:cNvCxnSpPr>
            <a:cxnSpLocks/>
            <a:stCxn id="37" idx="0"/>
            <a:endCxn id="42" idx="2"/>
          </p:cNvCxnSpPr>
          <p:nvPr/>
        </p:nvCxnSpPr>
        <p:spPr>
          <a:xfrm flipH="1" flipV="1">
            <a:off x="9263036" y="4092929"/>
            <a:ext cx="835" cy="286111"/>
          </a:xfrm>
          <a:prstGeom prst="straightConnector1">
            <a:avLst/>
          </a:prstGeom>
          <a:noFill/>
          <a:ln w="6350" cap="flat" cmpd="sng" algn="ctr">
            <a:solidFill>
              <a:srgbClr val="4472C4"/>
            </a:solidFill>
            <a:prstDash val="solid"/>
            <a:miter lim="800000"/>
            <a:tailEnd type="triangle"/>
          </a:ln>
          <a:effectLst/>
        </p:spPr>
      </p:cxnSp>
      <p:cxnSp>
        <p:nvCxnSpPr>
          <p:cNvPr id="58" name="Straight Arrow Connector 57">
            <a:extLst>
              <a:ext uri="{FF2B5EF4-FFF2-40B4-BE49-F238E27FC236}">
                <a16:creationId xmlns:a16="http://schemas.microsoft.com/office/drawing/2014/main" id="{C4ED681A-DF97-48E9-8884-1336557836F3}"/>
              </a:ext>
            </a:extLst>
          </p:cNvPr>
          <p:cNvCxnSpPr>
            <a:cxnSpLocks/>
            <a:endCxn id="40" idx="3"/>
          </p:cNvCxnSpPr>
          <p:nvPr/>
        </p:nvCxnSpPr>
        <p:spPr>
          <a:xfrm flipH="1">
            <a:off x="8174625" y="2528675"/>
            <a:ext cx="236956" cy="0"/>
          </a:xfrm>
          <a:prstGeom prst="straightConnector1">
            <a:avLst/>
          </a:prstGeom>
          <a:noFill/>
          <a:ln w="6350" cap="flat" cmpd="sng" algn="ctr">
            <a:solidFill>
              <a:srgbClr val="4472C4"/>
            </a:solidFill>
            <a:prstDash val="solid"/>
            <a:miter lim="800000"/>
            <a:tailEnd type="triangle"/>
          </a:ln>
          <a:effectLst/>
        </p:spPr>
      </p:cxnSp>
      <p:cxnSp>
        <p:nvCxnSpPr>
          <p:cNvPr id="59" name="Straight Arrow Connector 58">
            <a:extLst>
              <a:ext uri="{FF2B5EF4-FFF2-40B4-BE49-F238E27FC236}">
                <a16:creationId xmlns:a16="http://schemas.microsoft.com/office/drawing/2014/main" id="{8A15D963-578A-433B-BE36-313C03559651}"/>
              </a:ext>
            </a:extLst>
          </p:cNvPr>
          <p:cNvCxnSpPr>
            <a:cxnSpLocks/>
            <a:stCxn id="28" idx="0"/>
            <a:endCxn id="39" idx="2"/>
          </p:cNvCxnSpPr>
          <p:nvPr/>
        </p:nvCxnSpPr>
        <p:spPr>
          <a:xfrm flipH="1" flipV="1">
            <a:off x="5117608" y="4226099"/>
            <a:ext cx="3344" cy="152940"/>
          </a:xfrm>
          <a:prstGeom prst="straightConnector1">
            <a:avLst/>
          </a:prstGeom>
          <a:noFill/>
          <a:ln w="6350" cap="flat" cmpd="sng" algn="ctr">
            <a:solidFill>
              <a:srgbClr val="4472C4"/>
            </a:solidFill>
            <a:prstDash val="solid"/>
            <a:miter lim="800000"/>
            <a:tailEnd type="triangle"/>
          </a:ln>
          <a:effectLst/>
        </p:spPr>
      </p:cxnSp>
      <p:cxnSp>
        <p:nvCxnSpPr>
          <p:cNvPr id="60" name="Connector: Elbow 59">
            <a:extLst>
              <a:ext uri="{FF2B5EF4-FFF2-40B4-BE49-F238E27FC236}">
                <a16:creationId xmlns:a16="http://schemas.microsoft.com/office/drawing/2014/main" id="{B831C672-C0B4-4A14-83FB-B182525CE901}"/>
              </a:ext>
            </a:extLst>
          </p:cNvPr>
          <p:cNvCxnSpPr>
            <a:cxnSpLocks/>
            <a:stCxn id="39" idx="3"/>
            <a:endCxn id="29" idx="0"/>
          </p:cNvCxnSpPr>
          <p:nvPr/>
        </p:nvCxnSpPr>
        <p:spPr>
          <a:xfrm>
            <a:off x="6017608" y="3650278"/>
            <a:ext cx="1246787" cy="728762"/>
          </a:xfrm>
          <a:prstGeom prst="bentConnector2">
            <a:avLst/>
          </a:prstGeom>
          <a:noFill/>
          <a:ln w="635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171107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225436" cy="646331"/>
          </a:xfrm>
          <a:prstGeom prst="rect">
            <a:avLst/>
          </a:prstGeom>
          <a:noFill/>
        </p:spPr>
        <p:txBody>
          <a:bodyPr wrap="square" rtlCol="0">
            <a:spAutoFit/>
          </a:bodyPr>
          <a:lstStyle/>
          <a:p>
            <a:r>
              <a:rPr lang="en-GB" sz="3600" b="1" dirty="0">
                <a:latin typeface="+mj-lt"/>
              </a:rPr>
              <a:t>Objective 2 </a:t>
            </a:r>
            <a:r>
              <a:rPr lang="en-GB" sz="3600" dirty="0">
                <a:solidFill>
                  <a:schemeClr val="bg1"/>
                </a:solidFill>
                <a:latin typeface="+mj-lt"/>
              </a:rPr>
              <a:t>– event-based risks (present and future)</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a:t>
            </a:r>
            <a:r>
              <a:rPr lang="en-GB" i="1" dirty="0">
                <a:solidFill>
                  <a:schemeClr val="tx1"/>
                </a:solidFill>
              </a:rPr>
              <a:t> climate driven events</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pic>
        <p:nvPicPr>
          <p:cNvPr id="30" name="Picture 29">
            <a:hlinkClick r:id="rId10"/>
            <a:extLst>
              <a:ext uri="{FF2B5EF4-FFF2-40B4-BE49-F238E27FC236}">
                <a16:creationId xmlns:a16="http://schemas.microsoft.com/office/drawing/2014/main" id="{FB320D37-4DD0-4327-A657-C96D91B2CC9A}"/>
              </a:ext>
            </a:extLst>
          </p:cNvPr>
          <p:cNvPicPr>
            <a:picLocks noChangeAspect="1"/>
          </p:cNvPicPr>
          <p:nvPr/>
        </p:nvPicPr>
        <p:blipFill rotWithShape="1">
          <a:blip r:embed="rId11"/>
          <a:srcRect t="18621"/>
          <a:stretch/>
        </p:blipFill>
        <p:spPr>
          <a:xfrm>
            <a:off x="117161" y="2288652"/>
            <a:ext cx="12040756" cy="3165628"/>
          </a:xfrm>
          <a:prstGeom prst="rect">
            <a:avLst/>
          </a:prstGeom>
        </p:spPr>
      </p:pic>
      <p:cxnSp>
        <p:nvCxnSpPr>
          <p:cNvPr id="38" name="Straight Connector 37">
            <a:extLst>
              <a:ext uri="{FF2B5EF4-FFF2-40B4-BE49-F238E27FC236}">
                <a16:creationId xmlns:a16="http://schemas.microsoft.com/office/drawing/2014/main" id="{2954A27E-C070-4BE6-B932-1F2A9A30EB44}"/>
              </a:ext>
            </a:extLst>
          </p:cNvPr>
          <p:cNvCxnSpPr/>
          <p:nvPr/>
        </p:nvCxnSpPr>
        <p:spPr>
          <a:xfrm>
            <a:off x="717461" y="4045832"/>
            <a:ext cx="1113826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C1609CC-68E3-450A-B39B-90729C7583FC}"/>
              </a:ext>
            </a:extLst>
          </p:cNvPr>
          <p:cNvSpPr txBox="1"/>
          <p:nvPr/>
        </p:nvSpPr>
        <p:spPr>
          <a:xfrm>
            <a:off x="8888105" y="3761205"/>
            <a:ext cx="2024913" cy="253916"/>
          </a:xfrm>
          <a:prstGeom prst="rect">
            <a:avLst/>
          </a:prstGeom>
          <a:noFill/>
        </p:spPr>
        <p:txBody>
          <a:bodyPr wrap="none" rtlCol="0">
            <a:spAutoFit/>
          </a:bodyPr>
          <a:lstStyle/>
          <a:p>
            <a:r>
              <a:rPr lang="en-GB" sz="1050" dirty="0"/>
              <a:t>Mean (Expected Annual Damage)</a:t>
            </a:r>
          </a:p>
        </p:txBody>
      </p:sp>
      <p:sp>
        <p:nvSpPr>
          <p:cNvPr id="44" name="TextBox 43">
            <a:extLst>
              <a:ext uri="{FF2B5EF4-FFF2-40B4-BE49-F238E27FC236}">
                <a16:creationId xmlns:a16="http://schemas.microsoft.com/office/drawing/2014/main" id="{E6A93C7C-F832-4395-920D-AF2E09B7F9CF}"/>
              </a:ext>
            </a:extLst>
          </p:cNvPr>
          <p:cNvSpPr txBox="1"/>
          <p:nvPr/>
        </p:nvSpPr>
        <p:spPr>
          <a:xfrm>
            <a:off x="10406640" y="5192670"/>
            <a:ext cx="1806905" cy="261610"/>
          </a:xfrm>
          <a:prstGeom prst="rect">
            <a:avLst/>
          </a:prstGeom>
          <a:noFill/>
        </p:spPr>
        <p:txBody>
          <a:bodyPr wrap="none" rtlCol="0">
            <a:spAutoFit/>
          </a:bodyPr>
          <a:lstStyle/>
          <a:p>
            <a:r>
              <a:rPr lang="en-GB" sz="1100" i="1" dirty="0" err="1"/>
              <a:t>AquaCAT</a:t>
            </a:r>
            <a:r>
              <a:rPr lang="en-GB" sz="1100" i="1" dirty="0"/>
              <a:t> – Draft illustration</a:t>
            </a:r>
          </a:p>
        </p:txBody>
      </p:sp>
    </p:spTree>
    <p:extLst>
      <p:ext uri="{BB962C8B-B14F-4D97-AF65-F5344CB8AC3E}">
        <p14:creationId xmlns:p14="http://schemas.microsoft.com/office/powerpoint/2010/main" val="9301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10225436" cy="646331"/>
          </a:xfrm>
          <a:prstGeom prst="rect">
            <a:avLst/>
          </a:prstGeom>
          <a:noFill/>
        </p:spPr>
        <p:txBody>
          <a:bodyPr wrap="square" rtlCol="0">
            <a:spAutoFit/>
          </a:bodyPr>
          <a:lstStyle/>
          <a:p>
            <a:r>
              <a:rPr lang="en-GB" sz="3600" b="1" dirty="0">
                <a:latin typeface="+mj-lt"/>
              </a:rPr>
              <a:t>Objective next….</a:t>
            </a:r>
            <a:endParaRPr lang="en-GB" sz="3600" dirty="0">
              <a:solidFill>
                <a:schemeClr val="bg1"/>
              </a:solidFill>
              <a:latin typeface="+mj-lt"/>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 </a:t>
            </a:r>
            <a:r>
              <a:rPr lang="en-GB" i="1" dirty="0">
                <a:solidFill>
                  <a:schemeClr val="tx1"/>
                </a:solidFill>
              </a:rPr>
              <a:t>steps for </a:t>
            </a:r>
            <a:r>
              <a:rPr lang="en-GB" i="1" dirty="0" err="1">
                <a:solidFill>
                  <a:schemeClr val="tx1"/>
                </a:solidFill>
              </a:rPr>
              <a:t>AquaCAT</a:t>
            </a:r>
            <a:r>
              <a:rPr lang="en-GB" i="1" dirty="0">
                <a:solidFill>
                  <a:schemeClr val="tx1"/>
                </a:solidFill>
              </a:rPr>
              <a:t>  –  event-based present and future risks with adaptation and socio-economic change</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sp>
        <p:nvSpPr>
          <p:cNvPr id="21" name="TextBox 20">
            <a:extLst>
              <a:ext uri="{FF2B5EF4-FFF2-40B4-BE49-F238E27FC236}">
                <a16:creationId xmlns:a16="http://schemas.microsoft.com/office/drawing/2014/main" id="{CC254EBF-3342-4EBB-8B14-35E28EC273EB}"/>
              </a:ext>
            </a:extLst>
          </p:cNvPr>
          <p:cNvSpPr txBox="1"/>
          <p:nvPr/>
        </p:nvSpPr>
        <p:spPr>
          <a:xfrm>
            <a:off x="2394168" y="5845527"/>
            <a:ext cx="4127384" cy="451652"/>
          </a:xfrm>
          <a:prstGeom prst="rect">
            <a:avLst/>
          </a:prstGeom>
          <a:solidFill>
            <a:srgbClr val="70AD47">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Adaptation </a:t>
            </a:r>
            <a:r>
              <a:rPr lang="en-GB" kern="0" dirty="0">
                <a:solidFill>
                  <a:prstClr val="black"/>
                </a:solidFill>
                <a:latin typeface="Calibri" panose="020F0502020204030204"/>
              </a:rPr>
              <a:t> (FFE)</a:t>
            </a:r>
            <a:endParaRPr kumimoji="0" lang="en-US" sz="1800" i="0" u="none" strike="noStrike" kern="0" cap="none" spc="0" normalizeH="0" baseline="0" noProof="0" dirty="0">
              <a:ln>
                <a:noFill/>
              </a:ln>
              <a:solidFill>
                <a:prstClr val="black"/>
              </a:solidFill>
              <a:effectLst/>
              <a:uLnTx/>
              <a:uFillTx/>
              <a:latin typeface="Calibri" panose="020F0502020204030204"/>
            </a:endParaRPr>
          </a:p>
        </p:txBody>
      </p:sp>
      <p:cxnSp>
        <p:nvCxnSpPr>
          <p:cNvPr id="22" name="Connector: Elbow 21">
            <a:extLst>
              <a:ext uri="{FF2B5EF4-FFF2-40B4-BE49-F238E27FC236}">
                <a16:creationId xmlns:a16="http://schemas.microsoft.com/office/drawing/2014/main" id="{43F836CB-9E99-48B2-B274-A55EA9252F1B}"/>
              </a:ext>
            </a:extLst>
          </p:cNvPr>
          <p:cNvCxnSpPr>
            <a:cxnSpLocks/>
            <a:stCxn id="21" idx="1"/>
            <a:endCxn id="24" idx="2"/>
          </p:cNvCxnSpPr>
          <p:nvPr/>
        </p:nvCxnSpPr>
        <p:spPr>
          <a:xfrm rot="10800000">
            <a:off x="962916" y="5306249"/>
            <a:ext cx="1431253" cy="765104"/>
          </a:xfrm>
          <a:prstGeom prst="bentConnector2">
            <a:avLst/>
          </a:prstGeom>
          <a:noFill/>
          <a:ln w="6350" cap="flat" cmpd="sng" algn="ctr">
            <a:solidFill>
              <a:srgbClr val="70AD47">
                <a:lumMod val="75000"/>
              </a:srgbClr>
            </a:solidFill>
            <a:prstDash val="solid"/>
            <a:miter lim="800000"/>
            <a:tailEnd type="triangle"/>
          </a:ln>
          <a:effectLst/>
        </p:spPr>
      </p:cxnSp>
      <p:grpSp>
        <p:nvGrpSpPr>
          <p:cNvPr id="23" name="Group 22">
            <a:extLst>
              <a:ext uri="{FF2B5EF4-FFF2-40B4-BE49-F238E27FC236}">
                <a16:creationId xmlns:a16="http://schemas.microsoft.com/office/drawing/2014/main" id="{9145C201-0824-492A-89FC-7D036D044942}"/>
              </a:ext>
            </a:extLst>
          </p:cNvPr>
          <p:cNvGrpSpPr/>
          <p:nvPr/>
        </p:nvGrpSpPr>
        <p:grpSpPr>
          <a:xfrm>
            <a:off x="62915" y="2025198"/>
            <a:ext cx="10073650" cy="3320525"/>
            <a:chOff x="244168" y="287647"/>
            <a:chExt cx="10073650" cy="3320525"/>
          </a:xfrm>
        </p:grpSpPr>
        <p:sp>
          <p:nvSpPr>
            <p:cNvPr id="24" name="TextBox 23">
              <a:extLst>
                <a:ext uri="{FF2B5EF4-FFF2-40B4-BE49-F238E27FC236}">
                  <a16:creationId xmlns:a16="http://schemas.microsoft.com/office/drawing/2014/main" id="{FBAD0B7F-B5E8-47F9-8856-309165CBF494}"/>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25" name="TextBox 24">
              <a:extLst>
                <a:ext uri="{FF2B5EF4-FFF2-40B4-BE49-F238E27FC236}">
                  <a16:creationId xmlns:a16="http://schemas.microsoft.com/office/drawing/2014/main" id="{7CAB1F8F-C9FA-45CD-BE95-B99236EEB1DD}"/>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(Empirical Copula 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26" name="TextBox 25">
              <a:extLst>
                <a:ext uri="{FF2B5EF4-FFF2-40B4-BE49-F238E27FC236}">
                  <a16:creationId xmlns:a16="http://schemas.microsoft.com/office/drawing/2014/main" id="{F3A8E0E8-8862-4E80-8FB4-01CAD40EC121}"/>
                </a:ext>
              </a:extLst>
            </p:cNvPr>
            <p:cNvSpPr txBox="1"/>
            <p:nvPr/>
          </p:nvSpPr>
          <p:spPr>
            <a:xfrm>
              <a:off x="6545648" y="2417053"/>
              <a:ext cx="180000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Impact</a:t>
              </a:r>
            </a:p>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prstClr val="black"/>
                  </a:solidFill>
                  <a:latin typeface="Calibri" panose="020F0502020204030204"/>
                </a:rPr>
                <a:t>(FFE)</a:t>
              </a:r>
              <a:endParaRPr kumimoji="0" lang="en-GB" sz="1800" i="0" u="none" strike="noStrike" kern="0" cap="none" spc="0" normalizeH="0" baseline="0" noProof="0" dirty="0">
                <a:ln>
                  <a:noFill/>
                </a:ln>
                <a:solidFill>
                  <a:prstClr val="black"/>
                </a:solidFill>
                <a:effectLst/>
                <a:uLnTx/>
                <a:uFillTx/>
                <a:latin typeface="Calibri" panose="020F0502020204030204"/>
              </a:endParaRPr>
            </a:p>
          </p:txBody>
        </p:sp>
        <p:sp>
          <p:nvSpPr>
            <p:cNvPr id="28" name="TextBox 27">
              <a:extLst>
                <a:ext uri="{FF2B5EF4-FFF2-40B4-BE49-F238E27FC236}">
                  <a16:creationId xmlns:a16="http://schemas.microsoft.com/office/drawing/2014/main" id="{4AA843E5-4D97-477E-9168-47279D40BF62}"/>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cxnSp>
          <p:nvCxnSpPr>
            <p:cNvPr id="29" name="Straight Arrow Connector 28">
              <a:extLst>
                <a:ext uri="{FF2B5EF4-FFF2-40B4-BE49-F238E27FC236}">
                  <a16:creationId xmlns:a16="http://schemas.microsoft.com/office/drawing/2014/main" id="{A1F70EE5-3934-40FB-AAEC-1F634F30B14A}"/>
                </a:ext>
              </a:extLst>
            </p:cNvPr>
            <p:cNvCxnSpPr>
              <a:cxnSpLocks/>
              <a:stCxn id="26" idx="3"/>
            </p:cNvCxnSpPr>
            <p:nvPr/>
          </p:nvCxnSpPr>
          <p:spPr>
            <a:xfrm flipV="1">
              <a:off x="8345648" y="3008992"/>
              <a:ext cx="257697" cy="1"/>
            </a:xfrm>
            <a:prstGeom prst="straightConnector1">
              <a:avLst/>
            </a:prstGeom>
            <a:noFill/>
            <a:ln w="6350" cap="flat" cmpd="sng" algn="ctr">
              <a:solidFill>
                <a:sysClr val="windowText" lastClr="000000"/>
              </a:solidFill>
              <a:prstDash val="solid"/>
              <a:miter lim="800000"/>
              <a:tailEnd type="triangle"/>
            </a:ln>
            <a:effectLst/>
          </p:spPr>
        </p:cxnSp>
        <p:sp>
          <p:nvSpPr>
            <p:cNvPr id="30" name="TextBox 29">
              <a:extLst>
                <a:ext uri="{FF2B5EF4-FFF2-40B4-BE49-F238E27FC236}">
                  <a16:creationId xmlns:a16="http://schemas.microsoft.com/office/drawing/2014/main" id="{9F73BCD7-3CEC-4E26-8D2B-9582879E5CB3}"/>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31" name="Straight Arrow Connector 30">
              <a:extLst>
                <a:ext uri="{FF2B5EF4-FFF2-40B4-BE49-F238E27FC236}">
                  <a16:creationId xmlns:a16="http://schemas.microsoft.com/office/drawing/2014/main" id="{4B949F41-24A6-426E-95B8-8DD4CCDA1719}"/>
                </a:ext>
              </a:extLst>
            </p:cNvPr>
            <p:cNvCxnSpPr>
              <a:stCxn id="30" idx="2"/>
              <a:endCxn id="24"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32" name="Straight Arrow Connector 31">
              <a:extLst>
                <a:ext uri="{FF2B5EF4-FFF2-40B4-BE49-F238E27FC236}">
                  <a16:creationId xmlns:a16="http://schemas.microsoft.com/office/drawing/2014/main" id="{A1944416-A08E-4F3E-BAE3-FF910BF9A601}"/>
                </a:ext>
              </a:extLst>
            </p:cNvPr>
            <p:cNvCxnSpPr>
              <a:stCxn id="24" idx="3"/>
              <a:endCxn id="28"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33" name="Straight Arrow Connector 32">
              <a:extLst>
                <a:ext uri="{FF2B5EF4-FFF2-40B4-BE49-F238E27FC236}">
                  <a16:creationId xmlns:a16="http://schemas.microsoft.com/office/drawing/2014/main" id="{2B540B48-1B47-45DD-8189-B1B0AA28D281}"/>
                </a:ext>
              </a:extLst>
            </p:cNvPr>
            <p:cNvCxnSpPr>
              <a:stCxn id="28" idx="3"/>
              <a:endCxn id="25"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cxnSp>
          <p:nvCxnSpPr>
            <p:cNvPr id="34" name="Straight Arrow Connector 33">
              <a:extLst>
                <a:ext uri="{FF2B5EF4-FFF2-40B4-BE49-F238E27FC236}">
                  <a16:creationId xmlns:a16="http://schemas.microsoft.com/office/drawing/2014/main" id="{CBBB4E3C-CB63-469E-AD8A-5D955D99CA03}"/>
                </a:ext>
              </a:extLst>
            </p:cNvPr>
            <p:cNvCxnSpPr>
              <a:stCxn id="25" idx="3"/>
              <a:endCxn id="26" idx="1"/>
            </p:cNvCxnSpPr>
            <p:nvPr/>
          </p:nvCxnSpPr>
          <p:spPr>
            <a:xfrm>
              <a:off x="6202205" y="3001827"/>
              <a:ext cx="343443" cy="7166"/>
            </a:xfrm>
            <a:prstGeom prst="straightConnector1">
              <a:avLst/>
            </a:prstGeom>
            <a:noFill/>
            <a:ln w="6350" cap="flat" cmpd="sng" algn="ctr">
              <a:solidFill>
                <a:srgbClr val="4472C4"/>
              </a:solidFill>
              <a:prstDash val="solid"/>
              <a:miter lim="800000"/>
              <a:tailEnd type="triangle"/>
            </a:ln>
            <a:effectLst/>
          </p:spPr>
        </p:cxnSp>
        <p:sp>
          <p:nvSpPr>
            <p:cNvPr id="35" name="TextBox 34">
              <a:extLst>
                <a:ext uri="{FF2B5EF4-FFF2-40B4-BE49-F238E27FC236}">
                  <a16:creationId xmlns:a16="http://schemas.microsoft.com/office/drawing/2014/main" id="{0081202C-A2C3-4F20-86D4-202BF341AA9B}"/>
                </a:ext>
              </a:extLst>
            </p:cNvPr>
            <p:cNvSpPr txBox="1"/>
            <p:nvPr/>
          </p:nvSpPr>
          <p:spPr>
            <a:xfrm>
              <a:off x="8616578" y="2424293"/>
              <a:ext cx="170124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Statistical measures of damage </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grpSp>
      <p:cxnSp>
        <p:nvCxnSpPr>
          <p:cNvPr id="37" name="Connector: Elbow 36">
            <a:extLst>
              <a:ext uri="{FF2B5EF4-FFF2-40B4-BE49-F238E27FC236}">
                <a16:creationId xmlns:a16="http://schemas.microsoft.com/office/drawing/2014/main" id="{8BB196EF-828C-455D-B17E-E7114D46B9F2}"/>
              </a:ext>
            </a:extLst>
          </p:cNvPr>
          <p:cNvCxnSpPr>
            <a:cxnSpLocks/>
            <a:stCxn id="21" idx="3"/>
            <a:endCxn id="26" idx="2"/>
          </p:cNvCxnSpPr>
          <p:nvPr/>
        </p:nvCxnSpPr>
        <p:spPr>
          <a:xfrm flipV="1">
            <a:off x="6521552" y="5338483"/>
            <a:ext cx="742843" cy="732870"/>
          </a:xfrm>
          <a:prstGeom prst="bentConnector2">
            <a:avLst/>
          </a:prstGeom>
          <a:noFill/>
          <a:ln w="6350" cap="flat" cmpd="sng" algn="ctr">
            <a:solidFill>
              <a:srgbClr val="70AD47">
                <a:lumMod val="75000"/>
              </a:srgbClr>
            </a:solidFill>
            <a:prstDash val="solid"/>
            <a:miter lim="800000"/>
            <a:tailEnd type="triangle"/>
          </a:ln>
          <a:effectLst/>
        </p:spPr>
      </p:cxnSp>
      <p:sp>
        <p:nvSpPr>
          <p:cNvPr id="38" name="TextBox 37">
            <a:extLst>
              <a:ext uri="{FF2B5EF4-FFF2-40B4-BE49-F238E27FC236}">
                <a16:creationId xmlns:a16="http://schemas.microsoft.com/office/drawing/2014/main" id="{8D36DE7D-4CDA-4FF6-B329-94ACAD08C817}"/>
              </a:ext>
            </a:extLst>
          </p:cNvPr>
          <p:cNvSpPr txBox="1"/>
          <p:nvPr/>
        </p:nvSpPr>
        <p:spPr>
          <a:xfrm>
            <a:off x="2394167" y="3329030"/>
            <a:ext cx="4127384" cy="451652"/>
          </a:xfrm>
          <a:prstGeom prst="rect">
            <a:avLst/>
          </a:prstGeom>
          <a:solidFill>
            <a:srgbClr val="70AD47">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Socio-economic change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i="0" u="none" strike="noStrike" kern="0" cap="none" spc="0" normalizeH="0" baseline="0" noProof="0" dirty="0">
                <a:ln>
                  <a:noFill/>
                </a:ln>
                <a:solidFill>
                  <a:prstClr val="black"/>
                </a:solidFill>
                <a:effectLst/>
                <a:uLnTx/>
                <a:uFillTx/>
                <a:latin typeface="Calibri" panose="020F0502020204030204"/>
              </a:rPr>
              <a:t>(e.g. Cambridge Econometrics)</a:t>
            </a:r>
            <a:endParaRPr kumimoji="0" lang="en-GB" sz="1400" i="0" u="none" strike="noStrike" kern="0" cap="none" spc="0" normalizeH="0" baseline="0" noProof="0" dirty="0">
              <a:ln>
                <a:noFill/>
              </a:ln>
              <a:solidFill>
                <a:prstClr val="black"/>
              </a:solidFill>
              <a:effectLst/>
              <a:uLnTx/>
              <a:uFillTx/>
              <a:latin typeface="Calibri" panose="020F0502020204030204"/>
            </a:endParaRPr>
          </a:p>
        </p:txBody>
      </p:sp>
      <p:cxnSp>
        <p:nvCxnSpPr>
          <p:cNvPr id="39" name="Connector: Elbow 38">
            <a:extLst>
              <a:ext uri="{FF2B5EF4-FFF2-40B4-BE49-F238E27FC236}">
                <a16:creationId xmlns:a16="http://schemas.microsoft.com/office/drawing/2014/main" id="{89AF5DD6-B520-4518-87C9-6ECCBDBAD7A3}"/>
              </a:ext>
            </a:extLst>
          </p:cNvPr>
          <p:cNvCxnSpPr>
            <a:cxnSpLocks/>
            <a:stCxn id="38" idx="3"/>
            <a:endCxn id="26" idx="0"/>
          </p:cNvCxnSpPr>
          <p:nvPr/>
        </p:nvCxnSpPr>
        <p:spPr>
          <a:xfrm>
            <a:off x="6521551" y="3554856"/>
            <a:ext cx="742844" cy="599748"/>
          </a:xfrm>
          <a:prstGeom prst="bentConnector2">
            <a:avLst/>
          </a:prstGeom>
          <a:noFill/>
          <a:ln w="6350" cap="flat" cmpd="sng" algn="ctr">
            <a:solidFill>
              <a:srgbClr val="70AD47">
                <a:lumMod val="75000"/>
              </a:srgbClr>
            </a:solidFill>
            <a:prstDash val="solid"/>
            <a:miter lim="800000"/>
            <a:tailEnd type="triangle"/>
          </a:ln>
          <a:effectLst/>
        </p:spPr>
      </p:cxnSp>
      <p:cxnSp>
        <p:nvCxnSpPr>
          <p:cNvPr id="40" name="Connector: Elbow 39">
            <a:extLst>
              <a:ext uri="{FF2B5EF4-FFF2-40B4-BE49-F238E27FC236}">
                <a16:creationId xmlns:a16="http://schemas.microsoft.com/office/drawing/2014/main" id="{71CA7AF8-5BED-4F7A-A77D-C2343E74F2C8}"/>
              </a:ext>
            </a:extLst>
          </p:cNvPr>
          <p:cNvCxnSpPr>
            <a:cxnSpLocks/>
            <a:stCxn id="38" idx="1"/>
            <a:endCxn id="24" idx="0"/>
          </p:cNvCxnSpPr>
          <p:nvPr/>
        </p:nvCxnSpPr>
        <p:spPr>
          <a:xfrm rot="10800000" flipV="1">
            <a:off x="962915" y="3554855"/>
            <a:ext cx="1431252" cy="599747"/>
          </a:xfrm>
          <a:prstGeom prst="bentConnector2">
            <a:avLst/>
          </a:prstGeom>
          <a:noFill/>
          <a:ln w="6350" cap="flat" cmpd="sng" algn="ctr">
            <a:solidFill>
              <a:srgbClr val="70AD47">
                <a:lumMod val="75000"/>
              </a:srgbClr>
            </a:solidFill>
            <a:prstDash val="solid"/>
            <a:miter lim="800000"/>
            <a:tailEnd type="triangle"/>
          </a:ln>
          <a:effectLst/>
        </p:spPr>
      </p:cxnSp>
    </p:spTree>
    <p:extLst>
      <p:ext uri="{BB962C8B-B14F-4D97-AF65-F5344CB8AC3E}">
        <p14:creationId xmlns:p14="http://schemas.microsoft.com/office/powerpoint/2010/main" val="122918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975793"/>
            <a:ext cx="2947482" cy="2749227"/>
          </a:xfrm>
        </p:spPr>
        <p:txBody>
          <a:bodyPr>
            <a:normAutofit/>
          </a:bodyPr>
          <a:lstStyle/>
          <a:p>
            <a:pPr marL="0" indent="0">
              <a:buNone/>
            </a:pPr>
            <a:r>
              <a:rPr lang="en-GB" sz="1800" b="1" dirty="0" err="1"/>
              <a:t>AquaCAT</a:t>
            </a:r>
            <a:br>
              <a:rPr lang="en-GB" sz="1800" b="1" dirty="0"/>
            </a:br>
            <a:r>
              <a:rPr lang="en-GB" sz="1800" dirty="0"/>
              <a:t>Flood risk estimates combining the best of techniques from catastrophe modelling and future flood risk assessment tools</a:t>
            </a:r>
            <a:br>
              <a:rPr lang="en-GB" sz="1800" dirty="0"/>
            </a:br>
            <a:br>
              <a:rPr lang="en-GB" sz="1800" dirty="0"/>
            </a:br>
            <a:r>
              <a:rPr lang="en-GB" sz="1600" dirty="0"/>
              <a:t>Part way through – due to complete 2021/22</a:t>
            </a:r>
          </a:p>
        </p:txBody>
      </p:sp>
      <p:sp>
        <p:nvSpPr>
          <p:cNvPr id="3" name="Content Placeholder 2"/>
          <p:cNvSpPr>
            <a:spLocks noGrp="1"/>
          </p:cNvSpPr>
          <p:nvPr>
            <p:ph idx="1"/>
          </p:nvPr>
        </p:nvSpPr>
        <p:spPr>
          <a:xfrm>
            <a:off x="3869268" y="759655"/>
            <a:ext cx="7315200" cy="5345723"/>
          </a:xfrm>
          <a:solidFill>
            <a:schemeClr val="bg1">
              <a:lumMod val="85000"/>
            </a:schemeClr>
          </a:solidFill>
        </p:spPr>
        <p:txBody>
          <a:bodyPr anchor="t"/>
          <a:lstStyle/>
          <a:p>
            <a:pPr marL="0" indent="0">
              <a:buNone/>
            </a:pPr>
            <a:r>
              <a:rPr lang="en-GB" dirty="0">
                <a:solidFill>
                  <a:schemeClr val="tx1"/>
                </a:solidFill>
              </a:rPr>
              <a:t>The </a:t>
            </a:r>
            <a:r>
              <a:rPr lang="en-GB" b="1" dirty="0">
                <a:solidFill>
                  <a:schemeClr val="tx1"/>
                </a:solidFill>
              </a:rPr>
              <a:t>team and acknowledgements: </a:t>
            </a:r>
            <a:r>
              <a:rPr lang="en-GB" dirty="0">
                <a:solidFill>
                  <a:schemeClr val="tx1"/>
                </a:solidFill>
              </a:rPr>
              <a:t>Comments and reflections from our Advisory Board are gratefully acknowledged together with the support of the UKCRP</a:t>
            </a:r>
          </a:p>
        </p:txBody>
      </p:sp>
      <p:pic>
        <p:nvPicPr>
          <p:cNvPr id="6" name="Picture 5" descr="A picture containing device&#10;&#10;Description automatically generated">
            <a:extLst>
              <a:ext uri="{FF2B5EF4-FFF2-40B4-BE49-F238E27FC236}">
                <a16:creationId xmlns:a16="http://schemas.microsoft.com/office/drawing/2014/main" id="{121A6690-6004-4665-8E3C-84CBD7AD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76" y="956873"/>
            <a:ext cx="2070367" cy="2018920"/>
          </a:xfrm>
          <a:prstGeom prst="rect">
            <a:avLst/>
          </a:prstGeom>
        </p:spPr>
      </p:pic>
      <p:pic>
        <p:nvPicPr>
          <p:cNvPr id="7" name="Picture 49" descr="A picture containing drawing&#10;&#10;Description automatically generated">
            <a:extLst>
              <a:ext uri="{FF2B5EF4-FFF2-40B4-BE49-F238E27FC236}">
                <a16:creationId xmlns:a16="http://schemas.microsoft.com/office/drawing/2014/main" id="{D771CDC1-808E-4621-B687-4D5708EAA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sign&#10;&#10;Description automatically generated">
            <a:extLst>
              <a:ext uri="{FF2B5EF4-FFF2-40B4-BE49-F238E27FC236}">
                <a16:creationId xmlns:a16="http://schemas.microsoft.com/office/drawing/2014/main" id="{F0931315-7552-447C-A2C6-23127A4C9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pic>
        <p:nvPicPr>
          <p:cNvPr id="9" name="Picture 8">
            <a:extLst>
              <a:ext uri="{FF2B5EF4-FFF2-40B4-BE49-F238E27FC236}">
                <a16:creationId xmlns:a16="http://schemas.microsoft.com/office/drawing/2014/main" id="{DFBC9EA8-8F6E-4088-B8AD-11E0A74E8AB3}"/>
              </a:ext>
            </a:extLst>
          </p:cNvPr>
          <p:cNvPicPr>
            <a:picLocks noChangeAspect="1"/>
          </p:cNvPicPr>
          <p:nvPr/>
        </p:nvPicPr>
        <p:blipFill rotWithShape="1">
          <a:blip r:embed="rId6"/>
          <a:srcRect b="31387"/>
          <a:stretch/>
        </p:blipFill>
        <p:spPr>
          <a:xfrm>
            <a:off x="4077493" y="1743648"/>
            <a:ext cx="6913779" cy="2609169"/>
          </a:xfrm>
          <a:prstGeom prst="rect">
            <a:avLst/>
          </a:prstGeom>
        </p:spPr>
      </p:pic>
      <p:pic>
        <p:nvPicPr>
          <p:cNvPr id="10" name="Picture 9">
            <a:extLst>
              <a:ext uri="{FF2B5EF4-FFF2-40B4-BE49-F238E27FC236}">
                <a16:creationId xmlns:a16="http://schemas.microsoft.com/office/drawing/2014/main" id="{1A296526-955B-4DCB-8C87-15E33C71F1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07A6D81B-CE97-40FD-9D8C-F0D91B957F0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pic>
        <p:nvPicPr>
          <p:cNvPr id="12" name="Picture 11">
            <a:extLst>
              <a:ext uri="{FF2B5EF4-FFF2-40B4-BE49-F238E27FC236}">
                <a16:creationId xmlns:a16="http://schemas.microsoft.com/office/drawing/2014/main" id="{A5A66FCF-A293-4858-BDC7-A10039556B4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06044" y="6352042"/>
            <a:ext cx="2243672" cy="245742"/>
          </a:xfrm>
          <a:prstGeom prst="rect">
            <a:avLst/>
          </a:prstGeom>
          <a:noFill/>
        </p:spPr>
      </p:pic>
      <p:pic>
        <p:nvPicPr>
          <p:cNvPr id="4" name="Picture 3">
            <a:extLst>
              <a:ext uri="{FF2B5EF4-FFF2-40B4-BE49-F238E27FC236}">
                <a16:creationId xmlns:a16="http://schemas.microsoft.com/office/drawing/2014/main" id="{4B04A111-2D5C-499B-8CBD-42E490B22475}"/>
              </a:ext>
            </a:extLst>
          </p:cNvPr>
          <p:cNvPicPr>
            <a:picLocks noChangeAspect="1"/>
          </p:cNvPicPr>
          <p:nvPr/>
        </p:nvPicPr>
        <p:blipFill>
          <a:blip r:embed="rId10"/>
          <a:stretch>
            <a:fillRect/>
          </a:stretch>
        </p:blipFill>
        <p:spPr>
          <a:xfrm>
            <a:off x="4895193" y="4289380"/>
            <a:ext cx="5278377" cy="1176781"/>
          </a:xfrm>
          <a:prstGeom prst="rect">
            <a:avLst/>
          </a:prstGeom>
        </p:spPr>
      </p:pic>
    </p:spTree>
    <p:extLst>
      <p:ext uri="{BB962C8B-B14F-4D97-AF65-F5344CB8AC3E}">
        <p14:creationId xmlns:p14="http://schemas.microsoft.com/office/powerpoint/2010/main" val="2862688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dirty="0">
                <a:solidFill>
                  <a:schemeClr val="bg1"/>
                </a:solidFill>
                <a:latin typeface="+mj-lt"/>
              </a:rPr>
              <a:t>Concluding remarks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051188"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800" b="1" dirty="0">
                <a:solidFill>
                  <a:schemeClr val="tx1"/>
                </a:solidFill>
              </a:rPr>
              <a:t>About the climate from the Grid-2-Grid and event-set simulation</a:t>
            </a:r>
          </a:p>
          <a:p>
            <a:r>
              <a:rPr lang="en-GB" sz="1800" dirty="0">
                <a:solidFill>
                  <a:schemeClr val="tx1"/>
                </a:solidFill>
              </a:rPr>
              <a:t>The overall number of widespread events increases in the future, except in Summer (JJA) where it falls</a:t>
            </a:r>
          </a:p>
          <a:p>
            <a:r>
              <a:rPr lang="en-GB" sz="1800" dirty="0">
                <a:solidFill>
                  <a:schemeClr val="tx1"/>
                </a:solidFill>
              </a:rPr>
              <a:t>Perhaps large scale winter events persist for longer in the future</a:t>
            </a:r>
          </a:p>
          <a:p>
            <a:r>
              <a:rPr lang="en-GB" sz="1800" dirty="0">
                <a:solidFill>
                  <a:schemeClr val="tx1"/>
                </a:solidFill>
              </a:rPr>
              <a:t>There seems to be limited need for bias correction in the context of spatial structure</a:t>
            </a:r>
          </a:p>
          <a:p>
            <a:pPr marL="0" indent="0">
              <a:buNone/>
            </a:pPr>
            <a:r>
              <a:rPr lang="en-GB" sz="1800" b="1" dirty="0">
                <a:solidFill>
                  <a:schemeClr val="tx1"/>
                </a:solidFill>
              </a:rPr>
              <a:t>About event-based climate risk and adaptation assessment using the Future Flood Explorer</a:t>
            </a:r>
          </a:p>
          <a:p>
            <a:r>
              <a:rPr lang="en-GB" sz="1800" dirty="0">
                <a:solidFill>
                  <a:schemeClr val="tx1"/>
                </a:solidFill>
              </a:rPr>
              <a:t>Event-based approaches require highly efficient damage simulation. </a:t>
            </a:r>
          </a:p>
          <a:p>
            <a:r>
              <a:rPr lang="en-GB" sz="1800" dirty="0">
                <a:solidFill>
                  <a:schemeClr val="tx1"/>
                </a:solidFill>
              </a:rPr>
              <a:t>Future risks however not only response to climate but also adaptation choices and socio-economic development.  </a:t>
            </a:r>
          </a:p>
          <a:p>
            <a:r>
              <a:rPr lang="en-GB" sz="1800" dirty="0">
                <a:solidFill>
                  <a:schemeClr val="tx1"/>
                </a:solidFill>
              </a:rPr>
              <a:t>‘High hazard’ and ‘high damage’ may or may not be spatially coherent</a:t>
            </a:r>
            <a:endParaRPr lang="en-GB" dirty="0"/>
          </a:p>
          <a:p>
            <a:pPr marL="0" indent="0">
              <a:buFont typeface="Wingdings 2" pitchFamily="18" charset="2"/>
              <a:buNone/>
            </a:pPr>
            <a:endParaRPr lang="en-GB" b="1" dirty="0">
              <a:solidFill>
                <a:srgbClr val="FF0000"/>
              </a:solidFill>
            </a:endParaRPr>
          </a:p>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spTree>
    <p:extLst>
      <p:ext uri="{BB962C8B-B14F-4D97-AF65-F5344CB8AC3E}">
        <p14:creationId xmlns:p14="http://schemas.microsoft.com/office/powerpoint/2010/main" val="10762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dirty="0">
                <a:solidFill>
                  <a:schemeClr val="bg1"/>
                </a:solidFill>
                <a:latin typeface="+mj-lt"/>
              </a:rPr>
              <a:t>Next steps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051188"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GB" sz="1800" b="1" dirty="0">
                <a:solidFill>
                  <a:schemeClr val="tx1"/>
                </a:solidFill>
              </a:rPr>
              <a:t>Next steps</a:t>
            </a:r>
          </a:p>
          <a:p>
            <a:pPr marL="0" indent="0">
              <a:buNone/>
            </a:pPr>
            <a:r>
              <a:rPr lang="en-GB" sz="1800" dirty="0">
                <a:solidFill>
                  <a:schemeClr val="tx1"/>
                </a:solidFill>
              </a:rPr>
              <a:t>We will be continuing to work on the research in the coming months with various papers in press</a:t>
            </a:r>
          </a:p>
          <a:p>
            <a:pPr marL="0" indent="0">
              <a:buNone/>
            </a:pPr>
            <a:r>
              <a:rPr lang="en-GB" sz="1800" b="1" dirty="0">
                <a:solidFill>
                  <a:schemeClr val="tx1"/>
                </a:solidFill>
              </a:rPr>
              <a:t>About the opportunity</a:t>
            </a:r>
          </a:p>
          <a:p>
            <a:r>
              <a:rPr lang="en-GB" sz="1800" dirty="0">
                <a:solidFill>
                  <a:schemeClr val="tx1"/>
                </a:solidFill>
              </a:rPr>
              <a:t>The research provides a start rather than end – opportunities exist to include network disruption and other hazards sources; as well as continuing to explore the structure of future events and the influence on national investment (for example)</a:t>
            </a:r>
          </a:p>
          <a:p>
            <a:pPr marL="0" indent="0">
              <a:buNone/>
            </a:pPr>
            <a:endParaRPr lang="en-GB" dirty="0"/>
          </a:p>
          <a:p>
            <a:pPr marL="0" indent="0">
              <a:buFont typeface="Wingdings 2" pitchFamily="18" charset="2"/>
              <a:buNone/>
            </a:pPr>
            <a:endParaRPr lang="en-GB" b="1" dirty="0">
              <a:solidFill>
                <a:srgbClr val="FF0000"/>
              </a:solidFill>
            </a:endParaRPr>
          </a:p>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spTree>
    <p:extLst>
      <p:ext uri="{BB962C8B-B14F-4D97-AF65-F5344CB8AC3E}">
        <p14:creationId xmlns:p14="http://schemas.microsoft.com/office/powerpoint/2010/main" val="397098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1" y="1480806"/>
            <a:ext cx="12192000" cy="5377194"/>
          </a:xfrm>
          <a:prstGeom prst="rect">
            <a:avLst/>
          </a:prstGeom>
          <a:solidFill>
            <a:schemeClr val="bg1">
              <a:lumMod val="85000"/>
            </a:schemeClr>
          </a:solidFill>
        </p:spPr>
        <p:txBody>
          <a:bodyPr lIns="126000" rIns="4320000"/>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dirty="0">
                <a:solidFill>
                  <a:schemeClr val="tx1"/>
                </a:solidFill>
              </a:rPr>
              <a:t>This research focuses on some of our core questions:</a:t>
            </a:r>
          </a:p>
          <a:p>
            <a:pPr>
              <a:spcBef>
                <a:spcPts val="600"/>
              </a:spcBef>
            </a:pPr>
            <a:r>
              <a:rPr lang="en-GB" dirty="0">
                <a:solidFill>
                  <a:schemeClr val="tx1"/>
                </a:solidFill>
              </a:rPr>
              <a:t>What’s the chance of a big flood/loss somewhere in England each year?</a:t>
            </a:r>
          </a:p>
          <a:p>
            <a:pPr>
              <a:spcBef>
                <a:spcPts val="600"/>
              </a:spcBef>
            </a:pPr>
            <a:r>
              <a:rPr lang="en-GB" dirty="0">
                <a:solidFill>
                  <a:schemeClr val="tx1"/>
                </a:solidFill>
              </a:rPr>
              <a:t>Are there particular strategies that help manage these large scale events better than others?</a:t>
            </a:r>
          </a:p>
          <a:p>
            <a:pPr>
              <a:spcBef>
                <a:spcPts val="600"/>
              </a:spcBef>
            </a:pPr>
            <a:r>
              <a:rPr lang="en-GB" dirty="0">
                <a:solidFill>
                  <a:schemeClr val="tx1"/>
                </a:solidFill>
              </a:rPr>
              <a:t>How will these change with climate change?</a:t>
            </a:r>
          </a:p>
          <a:p>
            <a:pPr marL="0" indent="0">
              <a:spcBef>
                <a:spcPts val="600"/>
              </a:spcBef>
              <a:buNone/>
            </a:pPr>
            <a:endParaRPr lang="en-GB" dirty="0">
              <a:solidFill>
                <a:schemeClr val="tx1"/>
              </a:solidFill>
            </a:endParaRPr>
          </a:p>
          <a:p>
            <a:pPr marL="0" indent="0">
              <a:spcBef>
                <a:spcPts val="600"/>
              </a:spcBef>
              <a:buNone/>
            </a:pPr>
            <a:endParaRPr lang="en-GB" dirty="0">
              <a:solidFill>
                <a:schemeClr val="tx1"/>
              </a:solidFill>
            </a:endParaRPr>
          </a:p>
          <a:p>
            <a:pPr marL="0" indent="0">
              <a:spcBef>
                <a:spcPts val="600"/>
              </a:spcBef>
              <a:buNone/>
            </a:pPr>
            <a:endParaRPr lang="en-GB" dirty="0">
              <a:solidFill>
                <a:schemeClr val="tx1"/>
              </a:solidFill>
            </a:endParaRPr>
          </a:p>
        </p:txBody>
      </p:sp>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6747316" cy="646331"/>
          </a:xfrm>
          <a:prstGeom prst="rect">
            <a:avLst/>
          </a:prstGeom>
          <a:noFill/>
        </p:spPr>
        <p:txBody>
          <a:bodyPr wrap="square" rtlCol="0">
            <a:spAutoFit/>
          </a:bodyPr>
          <a:lstStyle/>
          <a:p>
            <a:r>
              <a:rPr lang="en-GB" sz="3600" dirty="0">
                <a:solidFill>
                  <a:schemeClr val="bg1"/>
                </a:solidFill>
                <a:latin typeface="+mj-lt"/>
              </a:rPr>
              <a:t>Response – Environment Agency</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p:cNvPicPr>
            <a:picLocks noChangeAspect="1"/>
          </p:cNvPicPr>
          <p:nvPr/>
        </p:nvPicPr>
        <p:blipFill rotWithShape="1">
          <a:blip r:embed="rId8"/>
          <a:srcRect t="17422" b="18313"/>
          <a:stretch/>
        </p:blipFill>
        <p:spPr>
          <a:xfrm>
            <a:off x="8935576" y="1461310"/>
            <a:ext cx="2461690" cy="2265643"/>
          </a:xfrm>
          <a:prstGeom prst="rect">
            <a:avLst/>
          </a:prstGeom>
        </p:spPr>
      </p:pic>
      <p:pic>
        <p:nvPicPr>
          <p:cNvPr id="16" name="Picture 15"/>
          <p:cNvPicPr>
            <a:picLocks noChangeAspect="1"/>
          </p:cNvPicPr>
          <p:nvPr/>
        </p:nvPicPr>
        <p:blipFill rotWithShape="1">
          <a:blip r:embed="rId9"/>
          <a:srcRect t="17824" b="17821"/>
          <a:stretch/>
        </p:blipFill>
        <p:spPr>
          <a:xfrm>
            <a:off x="8935576" y="3820754"/>
            <a:ext cx="2462400" cy="2263851"/>
          </a:xfrm>
          <a:prstGeom prst="rect">
            <a:avLst/>
          </a:prstGeom>
        </p:spPr>
      </p:pic>
      <p:pic>
        <p:nvPicPr>
          <p:cNvPr id="18" name="Picture 17"/>
          <p:cNvPicPr>
            <a:picLocks noChangeAspect="1"/>
          </p:cNvPicPr>
          <p:nvPr/>
        </p:nvPicPr>
        <p:blipFill rotWithShape="1">
          <a:blip r:embed="rId10"/>
          <a:srcRect t="27681" b="13157"/>
          <a:stretch/>
        </p:blipFill>
        <p:spPr>
          <a:xfrm>
            <a:off x="6356659" y="3832702"/>
            <a:ext cx="2465306" cy="2265643"/>
          </a:xfrm>
          <a:prstGeom prst="rect">
            <a:avLst/>
          </a:prstGeom>
        </p:spPr>
      </p:pic>
      <p:sp>
        <p:nvSpPr>
          <p:cNvPr id="14" name="Content Placeholder 2">
            <a:extLst>
              <a:ext uri="{FF2B5EF4-FFF2-40B4-BE49-F238E27FC236}">
                <a16:creationId xmlns:a16="http://schemas.microsoft.com/office/drawing/2014/main" id="{B897E649-D4C6-4D43-89F6-5AC84999E5F8}"/>
              </a:ext>
            </a:extLst>
          </p:cNvPr>
          <p:cNvSpPr txBox="1">
            <a:spLocks/>
          </p:cNvSpPr>
          <p:nvPr/>
        </p:nvSpPr>
        <p:spPr>
          <a:xfrm>
            <a:off x="0" y="3832702"/>
            <a:ext cx="6134100" cy="1948973"/>
          </a:xfrm>
          <a:prstGeom prst="rect">
            <a:avLst/>
          </a:prstGeom>
          <a:solidFill>
            <a:schemeClr val="bg1">
              <a:lumMod val="85000"/>
            </a:schemeClr>
          </a:solidFill>
        </p:spPr>
        <p:txBody>
          <a:bodyPr lIns="126000" rIns="90000"/>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600"/>
              </a:spcBef>
              <a:buNone/>
            </a:pPr>
            <a:r>
              <a:rPr lang="en-GB" dirty="0">
                <a:solidFill>
                  <a:schemeClr val="tx1"/>
                </a:solidFill>
              </a:rPr>
              <a:t>How can we use spatial coherence to inform our decisions and activities?  </a:t>
            </a:r>
          </a:p>
          <a:p>
            <a:pPr>
              <a:spcBef>
                <a:spcPts val="600"/>
              </a:spcBef>
            </a:pPr>
            <a:r>
              <a:rPr lang="en-GB" dirty="0">
                <a:solidFill>
                  <a:schemeClr val="tx1"/>
                </a:solidFill>
              </a:rPr>
              <a:t>National scale flood incident planning and response, risk assessment and investment - NaFRA2 and LTIS</a:t>
            </a:r>
          </a:p>
          <a:p>
            <a:pPr>
              <a:spcBef>
                <a:spcPts val="600"/>
              </a:spcBef>
            </a:pPr>
            <a:r>
              <a:rPr lang="en-GB" dirty="0">
                <a:solidFill>
                  <a:schemeClr val="tx1"/>
                </a:solidFill>
              </a:rPr>
              <a:t>Communication of risk and resilience</a:t>
            </a:r>
          </a:p>
          <a:p>
            <a:pPr>
              <a:spcBef>
                <a:spcPts val="600"/>
              </a:spcBef>
            </a:pPr>
            <a:r>
              <a:rPr lang="en-GB" dirty="0">
                <a:solidFill>
                  <a:schemeClr val="tx1"/>
                </a:solidFill>
              </a:rPr>
              <a:t>Guidance</a:t>
            </a:r>
          </a:p>
        </p:txBody>
      </p:sp>
    </p:spTree>
    <p:extLst>
      <p:ext uri="{BB962C8B-B14F-4D97-AF65-F5344CB8AC3E}">
        <p14:creationId xmlns:p14="http://schemas.microsoft.com/office/powerpoint/2010/main" val="2448517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Contact details</a:t>
            </a:r>
            <a:br>
              <a:rPr lang="en-GB" dirty="0"/>
            </a:br>
            <a:r>
              <a:rPr lang="en-GB" sz="2400" b="1" dirty="0">
                <a:solidFill>
                  <a:schemeClr val="bg1"/>
                </a:solidFill>
                <a:latin typeface="+mn-lt"/>
                <a:cs typeface="Arial" panose="020B0604020202020204" pitchFamily="34" charset="0"/>
              </a:rPr>
              <a:t>Website: </a:t>
            </a:r>
            <a:br>
              <a:rPr lang="en-GB" sz="2400" b="1" dirty="0">
                <a:solidFill>
                  <a:schemeClr val="bg1"/>
                </a:solidFill>
                <a:latin typeface="+mn-lt"/>
                <a:cs typeface="Arial" panose="020B0604020202020204" pitchFamily="34" charset="0"/>
              </a:rPr>
            </a:br>
            <a:r>
              <a:rPr lang="en-GB" sz="2400" dirty="0">
                <a:solidFill>
                  <a:schemeClr val="bg1"/>
                </a:solidFill>
                <a:latin typeface="+mn-lt"/>
                <a:cs typeface="Arial" panose="020B0604020202020204" pitchFamily="34" charset="0"/>
                <a:hlinkClick r:id="rId2">
                  <a:extLst>
                    <a:ext uri="{A12FA001-AC4F-418D-AE19-62706E023703}">
                      <ahyp:hlinkClr xmlns:ahyp="http://schemas.microsoft.com/office/drawing/2018/hyperlinkcolor" val="tx"/>
                    </a:ext>
                  </a:extLst>
                </a:hlinkClick>
              </a:rPr>
              <a:t>www.sayersandpartners.co.uk</a:t>
            </a:r>
            <a:r>
              <a:rPr lang="en-GB" sz="2400" dirty="0">
                <a:solidFill>
                  <a:schemeClr val="bg1"/>
                </a:solidFill>
                <a:latin typeface="+mn-lt"/>
                <a:cs typeface="Arial" panose="020B0604020202020204" pitchFamily="34" charset="0"/>
              </a:rPr>
              <a:t> / www.ukclimateresilience.org</a:t>
            </a:r>
            <a:br>
              <a:rPr lang="en-GB" sz="2400" dirty="0">
                <a:solidFill>
                  <a:schemeClr val="bg1"/>
                </a:solidFill>
                <a:latin typeface="+mn-lt"/>
                <a:cs typeface="Arial" panose="020B0604020202020204" pitchFamily="34" charset="0"/>
              </a:rPr>
            </a:br>
            <a:r>
              <a:rPr lang="en-GB" sz="2400" dirty="0">
                <a:solidFill>
                  <a:schemeClr val="bg1"/>
                </a:solidFill>
                <a:latin typeface="+mn-lt"/>
                <a:cs typeface="Arial" panose="020B0604020202020204" pitchFamily="34" charset="0"/>
              </a:rPr>
              <a:t>	</a:t>
            </a:r>
            <a:br>
              <a:rPr lang="en-GB" sz="2400" dirty="0">
                <a:solidFill>
                  <a:schemeClr val="bg1"/>
                </a:solidFill>
                <a:latin typeface="+mn-lt"/>
                <a:cs typeface="Arial" panose="020B0604020202020204" pitchFamily="34" charset="0"/>
              </a:rPr>
            </a:br>
            <a:r>
              <a:rPr lang="en-GB" sz="2400" dirty="0">
                <a:solidFill>
                  <a:schemeClr val="bg1"/>
                </a:solidFill>
                <a:latin typeface="+mn-lt"/>
                <a:cs typeface="Arial" panose="020B0604020202020204" pitchFamily="34" charset="0"/>
              </a:rPr>
              <a:t>email: </a:t>
            </a:r>
            <a:r>
              <a:rPr lang="en-GB" sz="2400" dirty="0">
                <a:solidFill>
                  <a:schemeClr val="bg1"/>
                </a:solidFill>
                <a:latin typeface="+mn-lt"/>
                <a:cs typeface="Arial" panose="020B0604020202020204" pitchFamily="34" charset="0"/>
                <a:hlinkClick r:id="rId3">
                  <a:extLst>
                    <a:ext uri="{A12FA001-AC4F-418D-AE19-62706E023703}">
                      <ahyp:hlinkClr xmlns:ahyp="http://schemas.microsoft.com/office/drawing/2018/hyperlinkcolor" val="tx"/>
                    </a:ext>
                  </a:extLst>
                </a:hlinkClick>
              </a:rPr>
              <a:t>paul.sayers@sayersandpartners.co.uk</a:t>
            </a:r>
            <a:br>
              <a:rPr lang="en-GB" sz="2400" dirty="0">
                <a:solidFill>
                  <a:schemeClr val="bg1"/>
                </a:solidFill>
                <a:latin typeface="+mn-lt"/>
                <a:cs typeface="Arial" panose="020B0604020202020204" pitchFamily="34" charset="0"/>
              </a:rPr>
            </a:br>
            <a:br>
              <a:rPr lang="en-GB" sz="2400"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Twitter:	@floodsman </a:t>
            </a:r>
            <a:r>
              <a:rPr lang="en-GB" sz="2400" dirty="0">
                <a:solidFill>
                  <a:schemeClr val="bg1"/>
                </a:solidFill>
                <a:latin typeface="+mn-lt"/>
                <a:cs typeface="Arial" panose="020B0604020202020204" pitchFamily="34" charset="0"/>
              </a:rPr>
              <a:t>@UKCRP_SPF</a:t>
            </a:r>
            <a:br>
              <a:rPr lang="en-GB" sz="2400" dirty="0">
                <a:solidFill>
                  <a:schemeClr val="bg1"/>
                </a:solidFill>
                <a:latin typeface="+mn-lt"/>
                <a:cs typeface="Arial" panose="020B0604020202020204" pitchFamily="34" charset="0"/>
              </a:rPr>
            </a:br>
            <a:br>
              <a:rPr lang="en-GB" sz="2400"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YouTube: </a:t>
            </a:r>
            <a:r>
              <a:rPr lang="en-GB" sz="2400" dirty="0">
                <a:solidFill>
                  <a:schemeClr val="bg1"/>
                </a:solidFill>
                <a:latin typeface="+mn-lt"/>
                <a:cs typeface="Arial" panose="020B0604020202020204" pitchFamily="34" charset="0"/>
              </a:rPr>
              <a:t>UK Climate Resilience programme</a:t>
            </a:r>
            <a:endParaRPr lang="en-GB" sz="2400" dirty="0">
              <a:solidFill>
                <a:schemeClr val="bg1"/>
              </a:solidFill>
              <a:latin typeface="+mn-lt"/>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304" y="108445"/>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rtlCol="0">
            <a:spAutoFit/>
          </a:bodyPr>
          <a:lstStyle/>
          <a:p>
            <a:pPr algn="ctr"/>
            <a:r>
              <a:rPr lang="en-GB" sz="1400" dirty="0"/>
              <a:t>The UK Climate Resilience programme is supported by the UKRI Strategic Priorities Fund. </a:t>
            </a:r>
          </a:p>
          <a:p>
            <a:pPr algn="ctr"/>
            <a:r>
              <a:rPr lang="en-GB" sz="1400" dirty="0"/>
              <a:t>The programme is co-delivered by the Met Office and NERC on behalf of UKRI partners AHRC, EPSRC, ESRC. </a:t>
            </a:r>
          </a:p>
          <a:p>
            <a:pPr algn="ctr"/>
            <a:endParaRPr lang="en-GB" sz="1400" dirty="0"/>
          </a:p>
        </p:txBody>
      </p:sp>
      <p:pic>
        <p:nvPicPr>
          <p:cNvPr id="7" name="Picture 6">
            <a:extLst>
              <a:ext uri="{FF2B5EF4-FFF2-40B4-BE49-F238E27FC236}">
                <a16:creationId xmlns:a16="http://schemas.microsoft.com/office/drawing/2014/main" id="{0F1517AF-0F1F-4395-AACC-A2F4780B91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20436" y="2607183"/>
            <a:ext cx="1720148" cy="1872208"/>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07FC77E-59E4-46D3-8DE7-49D1138F140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456374" y="4667999"/>
            <a:ext cx="2448272" cy="717010"/>
          </a:xfrm>
          <a:prstGeom prst="rect">
            <a:avLst/>
          </a:prstGeom>
          <a:solidFill>
            <a:schemeClr val="bg1"/>
          </a:solidFill>
        </p:spPr>
      </p:pic>
      <p:pic>
        <p:nvPicPr>
          <p:cNvPr id="9" name="Picture 8">
            <a:extLst>
              <a:ext uri="{FF2B5EF4-FFF2-40B4-BE49-F238E27FC236}">
                <a16:creationId xmlns:a16="http://schemas.microsoft.com/office/drawing/2014/main" id="{06C0BDAE-D624-4863-8630-648385B2374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660974" y="5665832"/>
            <a:ext cx="2243672" cy="245742"/>
          </a:xfrm>
          <a:prstGeom prst="rect">
            <a:avLst/>
          </a:prstGeom>
          <a:noFill/>
        </p:spPr>
      </p:pic>
    </p:spTree>
    <p:extLst>
      <p:ext uri="{BB962C8B-B14F-4D97-AF65-F5344CB8AC3E}">
        <p14:creationId xmlns:p14="http://schemas.microsoft.com/office/powerpoint/2010/main" val="199502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dirty="0">
                <a:solidFill>
                  <a:schemeClr val="bg1"/>
                </a:solidFill>
                <a:latin typeface="+mj-lt"/>
              </a:rPr>
              <a:t>Research objectives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i="1"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16" name="Group 15">
            <a:extLst>
              <a:ext uri="{FF2B5EF4-FFF2-40B4-BE49-F238E27FC236}">
                <a16:creationId xmlns:a16="http://schemas.microsoft.com/office/drawing/2014/main" id="{6789CCBF-A067-4AB3-B470-0E4EB303C281}"/>
              </a:ext>
            </a:extLst>
          </p:cNvPr>
          <p:cNvGrpSpPr/>
          <p:nvPr/>
        </p:nvGrpSpPr>
        <p:grpSpPr>
          <a:xfrm>
            <a:off x="-1969282" y="1807503"/>
            <a:ext cx="12480355" cy="3867027"/>
            <a:chOff x="861284" y="908720"/>
            <a:chExt cx="11223789" cy="5339679"/>
          </a:xfrm>
          <a:effectLst/>
        </p:grpSpPr>
        <p:sp>
          <p:nvSpPr>
            <p:cNvPr id="17" name="Freeform: Shape 16">
              <a:extLst>
                <a:ext uri="{FF2B5EF4-FFF2-40B4-BE49-F238E27FC236}">
                  <a16:creationId xmlns:a16="http://schemas.microsoft.com/office/drawing/2014/main" id="{98EA88F3-C6F9-4DD0-A044-EAA6C1650A8C}"/>
                </a:ext>
              </a:extLst>
            </p:cNvPr>
            <p:cNvSpPr/>
            <p:nvPr/>
          </p:nvSpPr>
          <p:spPr>
            <a:xfrm>
              <a:off x="3015516" y="2401160"/>
              <a:ext cx="1617840" cy="2337177"/>
            </a:xfrm>
            <a:custGeom>
              <a:avLst/>
              <a:gdLst>
                <a:gd name="connsiteX0" fmla="*/ 0 w 2337386"/>
                <a:gd name="connsiteY0" fmla="*/ 1168589 h 2337177"/>
                <a:gd name="connsiteX1" fmla="*/ 1168693 w 2337386"/>
                <a:gd name="connsiteY1" fmla="*/ 0 h 2337177"/>
                <a:gd name="connsiteX2" fmla="*/ 2337386 w 2337386"/>
                <a:gd name="connsiteY2" fmla="*/ 1168589 h 2337177"/>
                <a:gd name="connsiteX3" fmla="*/ 1168693 w 2337386"/>
                <a:gd name="connsiteY3" fmla="*/ 2337178 h 2337177"/>
                <a:gd name="connsiteX4" fmla="*/ 0 w 2337386"/>
                <a:gd name="connsiteY4" fmla="*/ 1168589 h 233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386" h="2337177">
                  <a:moveTo>
                    <a:pt x="0" y="1168589"/>
                  </a:moveTo>
                  <a:cubicBezTo>
                    <a:pt x="0" y="523195"/>
                    <a:pt x="523242" y="0"/>
                    <a:pt x="1168693" y="0"/>
                  </a:cubicBezTo>
                  <a:cubicBezTo>
                    <a:pt x="1814144" y="0"/>
                    <a:pt x="2337386" y="523195"/>
                    <a:pt x="2337386" y="1168589"/>
                  </a:cubicBezTo>
                  <a:cubicBezTo>
                    <a:pt x="2337386" y="1813983"/>
                    <a:pt x="1814144" y="2337178"/>
                    <a:pt x="1168693" y="2337178"/>
                  </a:cubicBezTo>
                  <a:cubicBezTo>
                    <a:pt x="523242" y="2337178"/>
                    <a:pt x="0" y="1813983"/>
                    <a:pt x="0" y="1168589"/>
                  </a:cubicBezTo>
                  <a:close/>
                </a:path>
              </a:pathLst>
            </a:custGeom>
            <a:effectLst/>
            <a:scene3d>
              <a:camera prst="orthographicFront">
                <a:rot lat="0" lon="0" rev="0"/>
              </a:camera>
              <a:lightRig rig="threePt" dir="t">
                <a:rot lat="0" lon="0" rev="1200000"/>
              </a:lightRig>
            </a:scene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82942" tIns="382912" rIns="382942" bIns="382912" numCol="1" spcCol="1270" anchor="ctr" anchorCtr="0">
              <a:noAutofit/>
            </a:bodyPr>
            <a:lstStyle/>
            <a:p>
              <a:pPr marL="0" lvl="0" indent="0" algn="ctr" defTabSz="1422400">
                <a:lnSpc>
                  <a:spcPct val="90000"/>
                </a:lnSpc>
                <a:spcBef>
                  <a:spcPct val="0"/>
                </a:spcBef>
                <a:spcAft>
                  <a:spcPct val="35000"/>
                </a:spcAft>
                <a:buNone/>
              </a:pPr>
              <a:r>
                <a:rPr lang="en-US" kern="1200" dirty="0">
                  <a:latin typeface="Calibri" panose="020F0502020204030204" pitchFamily="34" charset="0"/>
                  <a:cs typeface="Calibri" panose="020F0502020204030204" pitchFamily="34" charset="0"/>
                </a:rPr>
                <a:t>Research </a:t>
              </a:r>
            </a:p>
            <a:p>
              <a:pPr marL="0" lvl="0" indent="0" algn="ctr" defTabSz="1422400">
                <a:lnSpc>
                  <a:spcPct val="90000"/>
                </a:lnSpc>
                <a:spcBef>
                  <a:spcPct val="0"/>
                </a:spcBef>
                <a:spcAft>
                  <a:spcPct val="35000"/>
                </a:spcAft>
                <a:buNone/>
              </a:pPr>
              <a:r>
                <a:rPr lang="en-US" dirty="0">
                  <a:latin typeface="Calibri" panose="020F0502020204030204" pitchFamily="34" charset="0"/>
                  <a:cs typeface="Calibri" panose="020F0502020204030204" pitchFamily="34" charset="0"/>
                </a:rPr>
                <a:t>Objectives</a:t>
              </a:r>
              <a:endParaRPr lang="en-US" kern="1200" dirty="0">
                <a:latin typeface="Calibri" panose="020F0502020204030204" pitchFamily="34" charset="0"/>
                <a:cs typeface="Calibri" panose="020F0502020204030204" pitchFamily="34" charset="0"/>
              </a:endParaRPr>
            </a:p>
          </p:txBody>
        </p:sp>
        <p:sp>
          <p:nvSpPr>
            <p:cNvPr id="18" name="Block Arc 17">
              <a:extLst>
                <a:ext uri="{FF2B5EF4-FFF2-40B4-BE49-F238E27FC236}">
                  <a16:creationId xmlns:a16="http://schemas.microsoft.com/office/drawing/2014/main" id="{6194FD2C-1738-41C8-BFB2-03E5BE2C2FBB}"/>
                </a:ext>
              </a:extLst>
            </p:cNvPr>
            <p:cNvSpPr/>
            <p:nvPr/>
          </p:nvSpPr>
          <p:spPr>
            <a:xfrm>
              <a:off x="861284" y="1101482"/>
              <a:ext cx="4711145" cy="4910903"/>
            </a:xfrm>
            <a:prstGeom prst="blockArc">
              <a:avLst>
                <a:gd name="adj1" fmla="val 16509444"/>
                <a:gd name="adj2" fmla="val 5088054"/>
                <a:gd name="adj3" fmla="val 5240"/>
              </a:avLst>
            </a:prstGeom>
            <a:scene3d>
              <a:camera prst="orthographicFront">
                <a:rot lat="0" lon="0" rev="0"/>
              </a:camera>
              <a:lightRig rig="threePt" dir="t">
                <a:rot lat="0" lon="0" rev="1200000"/>
              </a:lightRig>
            </a:scene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9" name="Oval 18">
              <a:extLst>
                <a:ext uri="{FF2B5EF4-FFF2-40B4-BE49-F238E27FC236}">
                  <a16:creationId xmlns:a16="http://schemas.microsoft.com/office/drawing/2014/main" id="{A45193D0-E3BF-4AC5-94F4-AF2F62E4C68E}"/>
                </a:ext>
              </a:extLst>
            </p:cNvPr>
            <p:cNvSpPr/>
            <p:nvPr/>
          </p:nvSpPr>
          <p:spPr>
            <a:xfrm>
              <a:off x="3777870" y="908720"/>
              <a:ext cx="1252415" cy="1252154"/>
            </a:xfrm>
            <a:prstGeom prst="ellipse">
              <a:avLst/>
            </a:prstGeom>
            <a:solidFill>
              <a:schemeClr val="accent2">
                <a:lumMod val="20000"/>
                <a:lumOff val="80000"/>
              </a:schemeClr>
            </a:solidFill>
            <a:scene3d>
              <a:camera prst="orthographicFront">
                <a:rot lat="0" lon="0" rev="0"/>
              </a:camera>
              <a:lightRig rig="threePt" dir="t">
                <a:rot lat="0" lon="0" rev="1200000"/>
              </a:lightRig>
            </a:scene3d>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1600" dirty="0">
                  <a:solidFill>
                    <a:schemeClr val="tx1"/>
                  </a:solidFill>
                </a:rPr>
                <a:t>1</a:t>
              </a:r>
            </a:p>
          </p:txBody>
        </p:sp>
        <p:sp>
          <p:nvSpPr>
            <p:cNvPr id="20" name="Freeform: Shape 19">
              <a:extLst>
                <a:ext uri="{FF2B5EF4-FFF2-40B4-BE49-F238E27FC236}">
                  <a16:creationId xmlns:a16="http://schemas.microsoft.com/office/drawing/2014/main" id="{D5D2F805-8EE1-456B-9C24-A5476D4C8A70}"/>
                </a:ext>
              </a:extLst>
            </p:cNvPr>
            <p:cNvSpPr/>
            <p:nvPr/>
          </p:nvSpPr>
          <p:spPr>
            <a:xfrm>
              <a:off x="5093696" y="908720"/>
              <a:ext cx="5490494" cy="1212106"/>
            </a:xfrm>
            <a:custGeom>
              <a:avLst/>
              <a:gdLst>
                <a:gd name="connsiteX0" fmla="*/ 0 w 2946672"/>
                <a:gd name="connsiteY0" fmla="*/ 0 h 1212107"/>
                <a:gd name="connsiteX1" fmla="*/ 2946672 w 2946672"/>
                <a:gd name="connsiteY1" fmla="*/ 0 h 1212107"/>
                <a:gd name="connsiteX2" fmla="*/ 2946672 w 2946672"/>
                <a:gd name="connsiteY2" fmla="*/ 1212107 h 1212107"/>
                <a:gd name="connsiteX3" fmla="*/ 0 w 2946672"/>
                <a:gd name="connsiteY3" fmla="*/ 1212107 h 1212107"/>
                <a:gd name="connsiteX4" fmla="*/ 0 w 2946672"/>
                <a:gd name="connsiteY4" fmla="*/ 0 h 121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1212107">
                  <a:moveTo>
                    <a:pt x="0" y="0"/>
                  </a:moveTo>
                  <a:lnTo>
                    <a:pt x="2946672" y="0"/>
                  </a:lnTo>
                  <a:lnTo>
                    <a:pt x="2946672" y="1212107"/>
                  </a:lnTo>
                  <a:lnTo>
                    <a:pt x="0" y="1212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defTabSz="533400">
                <a:lnSpc>
                  <a:spcPct val="90000"/>
                </a:lnSpc>
                <a:spcAft>
                  <a:spcPct val="10000"/>
                </a:spcAft>
              </a:pPr>
              <a:r>
                <a:rPr lang="en-GB" sz="1400" dirty="0">
                  <a:latin typeface="Calibri" panose="020F0502020204030204" pitchFamily="34" charset="0"/>
                  <a:cs typeface="Calibri" panose="020F0502020204030204" pitchFamily="34" charset="0"/>
                </a:rPr>
                <a:t>Understand </a:t>
              </a:r>
              <a:r>
                <a:rPr lang="en-GB" sz="1400" b="1" dirty="0">
                  <a:latin typeface="Calibri" panose="020F0502020204030204" pitchFamily="34" charset="0"/>
                  <a:cs typeface="Calibri" panose="020F0502020204030204" pitchFamily="34" charset="0"/>
                </a:rPr>
                <a:t>spatial coherence of flood events </a:t>
              </a:r>
              <a:r>
                <a:rPr lang="en-GB" sz="1400" dirty="0">
                  <a:latin typeface="Calibri" panose="020F0502020204030204" pitchFamily="34" charset="0"/>
                  <a:cs typeface="Calibri" panose="020F0502020204030204" pitchFamily="34" charset="0"/>
                </a:rPr>
                <a:t>and how this may change in the future based on analysis of UKCP18 data</a:t>
              </a:r>
              <a:endParaRPr lang="en-US" sz="1400" kern="1200" dirty="0">
                <a:latin typeface="Calibri" panose="020F0502020204030204" pitchFamily="34" charset="0"/>
                <a:cs typeface="Calibri" panose="020F0502020204030204" pitchFamily="34" charset="0"/>
              </a:endParaRPr>
            </a:p>
          </p:txBody>
        </p:sp>
        <p:sp>
          <p:nvSpPr>
            <p:cNvPr id="21" name="Oval 20">
              <a:extLst>
                <a:ext uri="{FF2B5EF4-FFF2-40B4-BE49-F238E27FC236}">
                  <a16:creationId xmlns:a16="http://schemas.microsoft.com/office/drawing/2014/main" id="{4C53E756-782B-4DEE-8FE8-B629D5404796}"/>
                </a:ext>
              </a:extLst>
            </p:cNvPr>
            <p:cNvSpPr/>
            <p:nvPr/>
          </p:nvSpPr>
          <p:spPr>
            <a:xfrm>
              <a:off x="4702943" y="2074906"/>
              <a:ext cx="1252415" cy="1252154"/>
            </a:xfrm>
            <a:prstGeom prst="ellipse">
              <a:avLst/>
            </a:prstGeom>
            <a:solidFill>
              <a:schemeClr val="bg2">
                <a:lumMod val="20000"/>
                <a:lumOff val="80000"/>
              </a:schemeClr>
            </a:solidFill>
            <a:scene3d>
              <a:camera prst="orthographicFront">
                <a:rot lat="0" lon="0" rev="0"/>
              </a:camera>
              <a:lightRig rig="threePt" dir="t">
                <a:rot lat="0" lon="0" rev="1200000"/>
              </a:lightRig>
            </a:scene3d>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1600" dirty="0">
                  <a:solidFill>
                    <a:schemeClr val="tx1"/>
                  </a:solidFill>
                </a:rPr>
                <a:t>2</a:t>
              </a:r>
            </a:p>
          </p:txBody>
        </p:sp>
        <p:sp>
          <p:nvSpPr>
            <p:cNvPr id="22" name="Freeform: Shape 21">
              <a:extLst>
                <a:ext uri="{FF2B5EF4-FFF2-40B4-BE49-F238E27FC236}">
                  <a16:creationId xmlns:a16="http://schemas.microsoft.com/office/drawing/2014/main" id="{2C1CC279-0E8D-4302-849A-E1990A6A463E}"/>
                </a:ext>
              </a:extLst>
            </p:cNvPr>
            <p:cNvSpPr/>
            <p:nvPr/>
          </p:nvSpPr>
          <p:spPr>
            <a:xfrm>
              <a:off x="6015336" y="2038096"/>
              <a:ext cx="6069737" cy="1212106"/>
            </a:xfrm>
            <a:custGeom>
              <a:avLst/>
              <a:gdLst>
                <a:gd name="connsiteX0" fmla="*/ 0 w 2946672"/>
                <a:gd name="connsiteY0" fmla="*/ 0 h 1212107"/>
                <a:gd name="connsiteX1" fmla="*/ 2946672 w 2946672"/>
                <a:gd name="connsiteY1" fmla="*/ 0 h 1212107"/>
                <a:gd name="connsiteX2" fmla="*/ 2946672 w 2946672"/>
                <a:gd name="connsiteY2" fmla="*/ 1212107 h 1212107"/>
                <a:gd name="connsiteX3" fmla="*/ 0 w 2946672"/>
                <a:gd name="connsiteY3" fmla="*/ 1212107 h 1212107"/>
                <a:gd name="connsiteX4" fmla="*/ 0 w 2946672"/>
                <a:gd name="connsiteY4" fmla="*/ 0 h 121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1212107">
                  <a:moveTo>
                    <a:pt x="0" y="0"/>
                  </a:moveTo>
                  <a:lnTo>
                    <a:pt x="2946672" y="0"/>
                  </a:lnTo>
                  <a:lnTo>
                    <a:pt x="2946672" y="1212107"/>
                  </a:lnTo>
                  <a:lnTo>
                    <a:pt x="0" y="1212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400" kern="1200" dirty="0">
                  <a:latin typeface="Calibri" panose="020F0502020204030204" pitchFamily="34" charset="0"/>
                  <a:cs typeface="Calibri" panose="020F0502020204030204" pitchFamily="34" charset="0"/>
                </a:rPr>
                <a:t>Compare </a:t>
              </a:r>
              <a:r>
                <a:rPr lang="en-US" sz="1400" b="1" kern="1200" dirty="0">
                  <a:latin typeface="Calibri" panose="020F0502020204030204" pitchFamily="34" charset="0"/>
                  <a:cs typeface="Calibri" panose="020F0502020204030204" pitchFamily="34" charset="0"/>
                </a:rPr>
                <a:t>alternative frameworks </a:t>
              </a:r>
              <a:r>
                <a:rPr lang="en-US" sz="1400" kern="1200" dirty="0">
                  <a:latin typeface="Calibri" panose="020F0502020204030204" pitchFamily="34" charset="0"/>
                  <a:cs typeface="Calibri" panose="020F0502020204030204" pitchFamily="34" charset="0"/>
                </a:rPr>
                <a:t>for quantifying risk  </a:t>
              </a:r>
              <a:r>
                <a:rPr lang="en-US" sz="1400" b="1" kern="1200" dirty="0">
                  <a:solidFill>
                    <a:srgbClr val="FF0000"/>
                  </a:solidFill>
                  <a:latin typeface="Calibri" panose="020F0502020204030204" pitchFamily="34" charset="0"/>
                  <a:cs typeface="Calibri" panose="020F0502020204030204" pitchFamily="34" charset="0"/>
                </a:rPr>
                <a:t>(not elaborated here)</a:t>
              </a:r>
            </a:p>
          </p:txBody>
        </p:sp>
        <p:sp>
          <p:nvSpPr>
            <p:cNvPr id="23" name="Oval 22">
              <a:extLst>
                <a:ext uri="{FF2B5EF4-FFF2-40B4-BE49-F238E27FC236}">
                  <a16:creationId xmlns:a16="http://schemas.microsoft.com/office/drawing/2014/main" id="{765AB8A2-79C8-4EFE-A25E-B8254DAAA67F}"/>
                </a:ext>
              </a:extLst>
            </p:cNvPr>
            <p:cNvSpPr/>
            <p:nvPr/>
          </p:nvSpPr>
          <p:spPr>
            <a:xfrm>
              <a:off x="4698139" y="3789476"/>
              <a:ext cx="1252415" cy="1252154"/>
            </a:xfrm>
            <a:prstGeom prst="ellipse">
              <a:avLst/>
            </a:prstGeom>
            <a:solidFill>
              <a:schemeClr val="bg2">
                <a:lumMod val="20000"/>
                <a:lumOff val="80000"/>
              </a:schemeClr>
            </a:solidFill>
            <a:scene3d>
              <a:camera prst="orthographicFront">
                <a:rot lat="0" lon="0" rev="0"/>
              </a:camera>
              <a:lightRig rig="threePt" dir="t">
                <a:rot lat="0" lon="0" rev="1200000"/>
              </a:lightRig>
            </a:scene3d>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1600" dirty="0">
                  <a:solidFill>
                    <a:schemeClr val="tx1"/>
                  </a:solidFill>
                </a:rPr>
                <a:t>3</a:t>
              </a:r>
            </a:p>
          </p:txBody>
        </p:sp>
        <p:sp>
          <p:nvSpPr>
            <p:cNvPr id="24" name="Freeform: Shape 23">
              <a:extLst>
                <a:ext uri="{FF2B5EF4-FFF2-40B4-BE49-F238E27FC236}">
                  <a16:creationId xmlns:a16="http://schemas.microsoft.com/office/drawing/2014/main" id="{F5C7E193-5C82-43CE-B94D-F020D9E91A90}"/>
                </a:ext>
              </a:extLst>
            </p:cNvPr>
            <p:cNvSpPr/>
            <p:nvPr/>
          </p:nvSpPr>
          <p:spPr>
            <a:xfrm>
              <a:off x="6015338" y="3751064"/>
              <a:ext cx="4568853" cy="1212106"/>
            </a:xfrm>
            <a:custGeom>
              <a:avLst/>
              <a:gdLst>
                <a:gd name="connsiteX0" fmla="*/ 0 w 2946672"/>
                <a:gd name="connsiteY0" fmla="*/ 0 h 1212107"/>
                <a:gd name="connsiteX1" fmla="*/ 2946672 w 2946672"/>
                <a:gd name="connsiteY1" fmla="*/ 0 h 1212107"/>
                <a:gd name="connsiteX2" fmla="*/ 2946672 w 2946672"/>
                <a:gd name="connsiteY2" fmla="*/ 1212107 h 1212107"/>
                <a:gd name="connsiteX3" fmla="*/ 0 w 2946672"/>
                <a:gd name="connsiteY3" fmla="*/ 1212107 h 1212107"/>
                <a:gd name="connsiteX4" fmla="*/ 0 w 2946672"/>
                <a:gd name="connsiteY4" fmla="*/ 0 h 121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1212107">
                  <a:moveTo>
                    <a:pt x="0" y="0"/>
                  </a:moveTo>
                  <a:lnTo>
                    <a:pt x="2946672" y="0"/>
                  </a:lnTo>
                  <a:lnTo>
                    <a:pt x="2946672" y="1212107"/>
                  </a:lnTo>
                  <a:lnTo>
                    <a:pt x="0" y="1212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400" kern="1200" dirty="0">
                  <a:latin typeface="Calibri" panose="020F0502020204030204" pitchFamily="34" charset="0"/>
                  <a:cs typeface="Calibri" panose="020F0502020204030204" pitchFamily="34" charset="0"/>
                </a:rPr>
                <a:t>Identify and assemble selected </a:t>
              </a:r>
              <a:r>
                <a:rPr lang="en-US" sz="1400" b="1" kern="1200" dirty="0">
                  <a:latin typeface="Calibri" panose="020F0502020204030204" pitchFamily="34" charset="0"/>
                  <a:cs typeface="Calibri" panose="020F0502020204030204" pitchFamily="34" charset="0"/>
                </a:rPr>
                <a:t>vulnerability and exposure data</a:t>
              </a:r>
              <a:r>
                <a:rPr lang="en-US" sz="1400" kern="1200" dirty="0">
                  <a:latin typeface="Calibri" panose="020F0502020204030204" pitchFamily="34" charset="0"/>
                  <a:cs typeface="Calibri" panose="020F0502020204030204" pitchFamily="34" charset="0"/>
                </a:rPr>
                <a:t> and assess applicability to UK risks and users </a:t>
              </a:r>
              <a:r>
                <a:rPr lang="en-US" sz="1400" b="1" kern="1200" dirty="0">
                  <a:solidFill>
                    <a:srgbClr val="FF0000"/>
                  </a:solidFill>
                  <a:latin typeface="Calibri" panose="020F0502020204030204" pitchFamily="34" charset="0"/>
                  <a:cs typeface="Calibri" panose="020F0502020204030204" pitchFamily="34" charset="0"/>
                </a:rPr>
                <a:t>(not elaborated here)</a:t>
              </a:r>
              <a:endParaRPr lang="en-US" sz="1400" kern="1200" dirty="0">
                <a:latin typeface="Calibri" panose="020F0502020204030204" pitchFamily="34" charset="0"/>
                <a:cs typeface="Calibri" panose="020F0502020204030204" pitchFamily="34" charset="0"/>
              </a:endParaRPr>
            </a:p>
          </p:txBody>
        </p:sp>
        <p:sp>
          <p:nvSpPr>
            <p:cNvPr id="25" name="Oval 24">
              <a:extLst>
                <a:ext uri="{FF2B5EF4-FFF2-40B4-BE49-F238E27FC236}">
                  <a16:creationId xmlns:a16="http://schemas.microsoft.com/office/drawing/2014/main" id="{A974810F-A724-4F34-8A4E-0A57D319022D}"/>
                </a:ext>
              </a:extLst>
            </p:cNvPr>
            <p:cNvSpPr/>
            <p:nvPr/>
          </p:nvSpPr>
          <p:spPr>
            <a:xfrm>
              <a:off x="3777870" y="4996245"/>
              <a:ext cx="1252415" cy="1252154"/>
            </a:xfrm>
            <a:prstGeom prst="ellipse">
              <a:avLst/>
            </a:prstGeom>
            <a:solidFill>
              <a:schemeClr val="accent2">
                <a:lumMod val="20000"/>
                <a:lumOff val="80000"/>
              </a:schemeClr>
            </a:solidFill>
            <a:scene3d>
              <a:camera prst="orthographicFront">
                <a:rot lat="0" lon="0" rev="0"/>
              </a:camera>
              <a:lightRig rig="threePt" dir="t">
                <a:rot lat="0" lon="0" rev="1200000"/>
              </a:lightRig>
            </a:scene3d>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txBody>
            <a:bodyPr anchor="ctr"/>
            <a:lstStyle/>
            <a:p>
              <a:pPr algn="ctr"/>
              <a:r>
                <a:rPr lang="en-GB" sz="1600" dirty="0">
                  <a:solidFill>
                    <a:schemeClr val="tx1"/>
                  </a:solidFill>
                </a:rPr>
                <a:t>4</a:t>
              </a:r>
            </a:p>
          </p:txBody>
        </p:sp>
        <p:sp>
          <p:nvSpPr>
            <p:cNvPr id="26" name="Freeform: Shape 25">
              <a:extLst>
                <a:ext uri="{FF2B5EF4-FFF2-40B4-BE49-F238E27FC236}">
                  <a16:creationId xmlns:a16="http://schemas.microsoft.com/office/drawing/2014/main" id="{72AFEBFC-CBF3-4F97-B0B4-8ABFF8C0CD3A}"/>
                </a:ext>
              </a:extLst>
            </p:cNvPr>
            <p:cNvSpPr/>
            <p:nvPr/>
          </p:nvSpPr>
          <p:spPr>
            <a:xfrm>
              <a:off x="5093696" y="5301208"/>
              <a:ext cx="5490494" cy="874072"/>
            </a:xfrm>
            <a:custGeom>
              <a:avLst/>
              <a:gdLst>
                <a:gd name="connsiteX0" fmla="*/ 0 w 2946672"/>
                <a:gd name="connsiteY0" fmla="*/ 0 h 1212107"/>
                <a:gd name="connsiteX1" fmla="*/ 2946672 w 2946672"/>
                <a:gd name="connsiteY1" fmla="*/ 0 h 1212107"/>
                <a:gd name="connsiteX2" fmla="*/ 2946672 w 2946672"/>
                <a:gd name="connsiteY2" fmla="*/ 1212107 h 1212107"/>
                <a:gd name="connsiteX3" fmla="*/ 0 w 2946672"/>
                <a:gd name="connsiteY3" fmla="*/ 1212107 h 1212107"/>
                <a:gd name="connsiteX4" fmla="*/ 0 w 2946672"/>
                <a:gd name="connsiteY4" fmla="*/ 0 h 121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672" h="1212107">
                  <a:moveTo>
                    <a:pt x="0" y="0"/>
                  </a:moveTo>
                  <a:lnTo>
                    <a:pt x="2946672" y="0"/>
                  </a:lnTo>
                  <a:lnTo>
                    <a:pt x="2946672" y="1212107"/>
                  </a:lnTo>
                  <a:lnTo>
                    <a:pt x="0" y="1212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n-US" sz="1400" dirty="0">
                  <a:latin typeface="Calibri" panose="020F0502020204030204" pitchFamily="34" charset="0"/>
                  <a:cs typeface="Calibri" panose="020F0502020204030204" pitchFamily="34" charset="0"/>
                </a:rPr>
                <a:t>A</a:t>
              </a:r>
              <a:r>
                <a:rPr lang="en-US" sz="1400" kern="1200" dirty="0">
                  <a:latin typeface="Calibri" panose="020F0502020204030204" pitchFamily="34" charset="0"/>
                  <a:cs typeface="Calibri" panose="020F0502020204030204" pitchFamily="34" charset="0"/>
                </a:rPr>
                <a:t>pply the spatial events in a national risk assessment to </a:t>
              </a:r>
              <a:r>
                <a:rPr lang="en-US" sz="1400" b="1" dirty="0">
                  <a:latin typeface="Calibri" panose="020F0502020204030204" pitchFamily="34" charset="0"/>
                  <a:cs typeface="Calibri" panose="020F0502020204030204" pitchFamily="34" charset="0"/>
                </a:rPr>
                <a:t>explore </a:t>
              </a:r>
              <a:r>
                <a:rPr lang="en-US" sz="1400" b="1" kern="1200" dirty="0">
                  <a:latin typeface="Calibri" panose="020F0502020204030204" pitchFamily="34" charset="0"/>
                  <a:cs typeface="Calibri" panose="020F0502020204030204" pitchFamily="34" charset="0"/>
                </a:rPr>
                <a:t>the importance of including spatial coherence </a:t>
              </a:r>
              <a:r>
                <a:rPr lang="en-US" sz="1400" kern="1200" dirty="0">
                  <a:latin typeface="Calibri" panose="020F0502020204030204" pitchFamily="34" charset="0"/>
                  <a:cs typeface="Calibri" panose="020F0502020204030204" pitchFamily="34" charset="0"/>
                </a:rPr>
                <a:t>from a risk perspective</a:t>
              </a:r>
            </a:p>
          </p:txBody>
        </p:sp>
      </p:grpSp>
    </p:spTree>
    <p:extLst>
      <p:ext uri="{BB962C8B-B14F-4D97-AF65-F5344CB8AC3E}">
        <p14:creationId xmlns:p14="http://schemas.microsoft.com/office/powerpoint/2010/main" val="62679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dirty="0">
                <a:solidFill>
                  <a:schemeClr val="bg1"/>
                </a:solidFill>
                <a:latin typeface="+mj-lt"/>
              </a:rPr>
              <a:t>Motivation</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051188"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dirty="0">
                <a:solidFill>
                  <a:schemeClr val="tx1"/>
                </a:solidFill>
              </a:rPr>
              <a:t>UKCP18 is a rich resource </a:t>
            </a:r>
          </a:p>
          <a:p>
            <a:pPr marL="0" indent="0">
              <a:buFont typeface="Wingdings 2" pitchFamily="18" charset="2"/>
              <a:buNone/>
            </a:pPr>
            <a:r>
              <a:rPr lang="en-GB" dirty="0">
                <a:solidFill>
                  <a:schemeClr val="tx1"/>
                </a:solidFill>
              </a:rPr>
              <a:t>Extensively mined to provide high-resolution insights into future flows at a site (</a:t>
            </a:r>
            <a:r>
              <a:rPr lang="en-GB" i="1" dirty="0">
                <a:solidFill>
                  <a:schemeClr val="tx1"/>
                </a:solidFill>
              </a:rPr>
              <a:t>below</a:t>
            </a:r>
            <a:r>
              <a:rPr lang="en-GB" dirty="0">
                <a:solidFill>
                  <a:schemeClr val="tx1"/>
                </a:solidFill>
              </a:rPr>
              <a:t>)</a:t>
            </a:r>
          </a:p>
          <a:p>
            <a:pPr marL="0" indent="0">
              <a:buFont typeface="Wingdings 2" pitchFamily="18" charset="2"/>
              <a:buNone/>
            </a:pPr>
            <a:r>
              <a:rPr lang="en-GB" b="1" dirty="0">
                <a:solidFill>
                  <a:schemeClr val="tx1"/>
                </a:solidFill>
              </a:rPr>
              <a:t>But…</a:t>
            </a:r>
          </a:p>
          <a:p>
            <a:pPr marL="0" indent="0">
              <a:buFont typeface="Wingdings 2" pitchFamily="18" charset="2"/>
              <a:buNone/>
            </a:pPr>
            <a:r>
              <a:rPr lang="en-GB" dirty="0">
                <a:solidFill>
                  <a:schemeClr val="tx1"/>
                </a:solidFill>
              </a:rPr>
              <a:t>Limited use is made of what it can tell us about changes in spatially coherent (widespread) flood events</a:t>
            </a:r>
          </a:p>
          <a:p>
            <a:pPr marL="0" indent="0">
              <a:buNone/>
            </a:pPr>
            <a:endParaRPr lang="en-GB" b="1" dirty="0">
              <a:solidFill>
                <a:srgbClr val="FF0000"/>
              </a:solidFill>
            </a:endParaRPr>
          </a:p>
          <a:p>
            <a:pPr marL="0" indent="0">
              <a:buNone/>
            </a:pPr>
            <a:r>
              <a:rPr lang="en-GB" b="1" dirty="0">
                <a:solidFill>
                  <a:srgbClr val="FF0000"/>
                </a:solidFill>
              </a:rPr>
              <a:t>Why do we care?</a:t>
            </a:r>
          </a:p>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pic>
        <p:nvPicPr>
          <p:cNvPr id="16" name="Picture 15">
            <a:extLst>
              <a:ext uri="{FF2B5EF4-FFF2-40B4-BE49-F238E27FC236}">
                <a16:creationId xmlns:a16="http://schemas.microsoft.com/office/drawing/2014/main" id="{951FF570-E258-4B72-8063-EB0DF81F9DA9}"/>
              </a:ext>
            </a:extLst>
          </p:cNvPr>
          <p:cNvPicPr/>
          <p:nvPr/>
        </p:nvPicPr>
        <p:blipFill>
          <a:blip r:embed="rId10"/>
          <a:stretch>
            <a:fillRect/>
          </a:stretch>
        </p:blipFill>
        <p:spPr>
          <a:xfrm>
            <a:off x="4749553" y="3728621"/>
            <a:ext cx="7379532" cy="3104936"/>
          </a:xfrm>
          <a:prstGeom prst="rect">
            <a:avLst/>
          </a:prstGeom>
        </p:spPr>
      </p:pic>
      <p:sp>
        <p:nvSpPr>
          <p:cNvPr id="2" name="TextBox 1">
            <a:extLst>
              <a:ext uri="{FF2B5EF4-FFF2-40B4-BE49-F238E27FC236}">
                <a16:creationId xmlns:a16="http://schemas.microsoft.com/office/drawing/2014/main" id="{35AEB4A4-AE82-4710-8F95-2106FEFC94F4}"/>
              </a:ext>
            </a:extLst>
          </p:cNvPr>
          <p:cNvSpPr txBox="1"/>
          <p:nvPr/>
        </p:nvSpPr>
        <p:spPr>
          <a:xfrm>
            <a:off x="10658105" y="6447399"/>
            <a:ext cx="1470980" cy="338554"/>
          </a:xfrm>
          <a:prstGeom prst="rect">
            <a:avLst/>
          </a:prstGeom>
          <a:noFill/>
        </p:spPr>
        <p:txBody>
          <a:bodyPr wrap="none" rtlCol="0">
            <a:spAutoFit/>
          </a:bodyPr>
          <a:lstStyle/>
          <a:p>
            <a:r>
              <a:rPr lang="en-GB" sz="1600" i="1" dirty="0"/>
              <a:t>Kay et al., 2020</a:t>
            </a:r>
          </a:p>
        </p:txBody>
      </p:sp>
    </p:spTree>
    <p:extLst>
      <p:ext uri="{BB962C8B-B14F-4D97-AF65-F5344CB8AC3E}">
        <p14:creationId xmlns:p14="http://schemas.microsoft.com/office/powerpoint/2010/main" val="111363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dirty="0">
                <a:solidFill>
                  <a:schemeClr val="bg1"/>
                </a:solidFill>
                <a:latin typeface="+mj-lt"/>
              </a:rPr>
              <a:t>Motivation</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8439964"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dirty="0">
                <a:solidFill>
                  <a:schemeClr val="tx1"/>
                </a:solidFill>
              </a:rPr>
              <a:t>Spatial inter-connectiveness</a:t>
            </a:r>
            <a:r>
              <a:rPr lang="en-GB" dirty="0">
                <a:solidFill>
                  <a:schemeClr val="tx1"/>
                </a:solidFill>
              </a:rPr>
              <a:t>…</a:t>
            </a:r>
          </a:p>
          <a:p>
            <a:pPr marL="0" indent="0">
              <a:buFont typeface="Wingdings 2" pitchFamily="18" charset="2"/>
              <a:buNone/>
            </a:pPr>
            <a:r>
              <a:rPr lang="en-GB" sz="1800" dirty="0">
                <a:solidFill>
                  <a:schemeClr val="tx1"/>
                </a:solidFill>
              </a:rPr>
              <a:t> ‘</a:t>
            </a:r>
            <a:r>
              <a:rPr lang="en-GB" sz="1800" i="1" dirty="0">
                <a:solidFill>
                  <a:schemeClr val="tx1"/>
                </a:solidFill>
              </a:rPr>
              <a:t>disruption can quickly lead to widespread and serious consequences…..proactive and reactive measures needed to improve resilience of (infrastructure) network’ </a:t>
            </a:r>
            <a:r>
              <a:rPr lang="en-GB" sz="1800" dirty="0">
                <a:solidFill>
                  <a:schemeClr val="tx1"/>
                </a:solidFill>
              </a:rPr>
              <a:t>(Evans et al., 2004) – an issue returned to in National Flood Resilience Review (2016)</a:t>
            </a:r>
          </a:p>
          <a:p>
            <a:pPr marL="0" indent="0">
              <a:buFont typeface="Wingdings 2" pitchFamily="18" charset="2"/>
              <a:buNone/>
            </a:pPr>
            <a:r>
              <a:rPr lang="en-GB" b="1" i="1" dirty="0">
                <a:solidFill>
                  <a:schemeClr val="tx1"/>
                </a:solidFill>
              </a:rPr>
              <a:t>Real floods are spatially coherent </a:t>
            </a:r>
            <a:r>
              <a:rPr lang="en-GB" i="1" dirty="0">
                <a:solidFill>
                  <a:schemeClr val="tx1"/>
                </a:solidFill>
              </a:rPr>
              <a:t>…</a:t>
            </a:r>
          </a:p>
          <a:p>
            <a:pPr marL="0" indent="0">
              <a:buFont typeface="Wingdings 2" pitchFamily="18" charset="2"/>
              <a:buNone/>
            </a:pPr>
            <a:r>
              <a:rPr lang="en-GB" sz="1800" dirty="0">
                <a:solidFill>
                  <a:schemeClr val="tx1"/>
                </a:solidFill>
              </a:rPr>
              <a:t>An event-based understanding of risk is common place within the insurance and financial sectors, but public sector understanding of risk often ignores spatial correlations despite research on present day widespread events (Environment Agency, 2011, Lamb et al, 2017).</a:t>
            </a:r>
          </a:p>
          <a:p>
            <a:pPr marL="0" indent="0">
              <a:buFont typeface="Wingdings 2" pitchFamily="18" charset="2"/>
              <a:buNone/>
            </a:pPr>
            <a:r>
              <a:rPr lang="en-GB" b="1" i="1" dirty="0">
                <a:solidFill>
                  <a:schemeClr val="tx1"/>
                </a:solidFill>
              </a:rPr>
              <a:t>We are unsighted on future change in spatial events</a:t>
            </a:r>
            <a:r>
              <a:rPr lang="en-GB" i="1" dirty="0">
                <a:solidFill>
                  <a:schemeClr val="tx1"/>
                </a:solidFill>
              </a:rPr>
              <a:t>….</a:t>
            </a:r>
          </a:p>
          <a:p>
            <a:pPr marL="0" indent="0">
              <a:buFont typeface="Wingdings 2" pitchFamily="18" charset="2"/>
              <a:buNone/>
            </a:pPr>
            <a:r>
              <a:rPr lang="en-GB" sz="1800" dirty="0">
                <a:solidFill>
                  <a:schemeClr val="tx1"/>
                </a:solidFill>
              </a:rPr>
              <a:t>Will climate change influence the frequency and severity of widespread events and, if so, what are implications for how, when and where we target our adaptation effort? </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pic>
        <p:nvPicPr>
          <p:cNvPr id="15" name="Picture 14">
            <a:extLst>
              <a:ext uri="{FF2B5EF4-FFF2-40B4-BE49-F238E27FC236}">
                <a16:creationId xmlns:a16="http://schemas.microsoft.com/office/drawing/2014/main" id="{9E13CB8C-CEFD-4E52-B96B-14F7FF273C55}"/>
              </a:ext>
            </a:extLst>
          </p:cNvPr>
          <p:cNvPicPr>
            <a:picLocks noChangeAspect="1"/>
          </p:cNvPicPr>
          <p:nvPr/>
        </p:nvPicPr>
        <p:blipFill>
          <a:blip r:embed="rId10"/>
          <a:stretch>
            <a:fillRect/>
          </a:stretch>
        </p:blipFill>
        <p:spPr>
          <a:xfrm>
            <a:off x="8444652" y="1579906"/>
            <a:ext cx="3619780" cy="5179618"/>
          </a:xfrm>
          <a:prstGeom prst="rect">
            <a:avLst/>
          </a:prstGeom>
        </p:spPr>
      </p:pic>
    </p:spTree>
    <p:extLst>
      <p:ext uri="{BB962C8B-B14F-4D97-AF65-F5344CB8AC3E}">
        <p14:creationId xmlns:p14="http://schemas.microsoft.com/office/powerpoint/2010/main" val="372659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9649368" cy="646331"/>
          </a:xfrm>
          <a:prstGeom prst="rect">
            <a:avLst/>
          </a:prstGeom>
          <a:noFill/>
        </p:spPr>
        <p:txBody>
          <a:bodyPr wrap="square" rtlCol="0">
            <a:spAutoFit/>
          </a:bodyPr>
          <a:lstStyle/>
          <a:p>
            <a:r>
              <a:rPr lang="en-GB" sz="3600" dirty="0">
                <a:solidFill>
                  <a:schemeClr val="bg1"/>
                </a:solidFill>
                <a:latin typeface="+mj-lt"/>
              </a:rPr>
              <a:t>Objective 1 – Spatial flood hazard events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i="1" dirty="0">
                <a:solidFill>
                  <a:schemeClr val="tx1"/>
                </a:solidFill>
              </a:rPr>
              <a:t>A simplified conventional present-day approach to event simulation</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56" name="Group 55">
            <a:extLst>
              <a:ext uri="{FF2B5EF4-FFF2-40B4-BE49-F238E27FC236}">
                <a16:creationId xmlns:a16="http://schemas.microsoft.com/office/drawing/2014/main" id="{2DF8FD6E-4905-4209-93D4-C06F2CAE4117}"/>
              </a:ext>
            </a:extLst>
          </p:cNvPr>
          <p:cNvGrpSpPr/>
          <p:nvPr/>
        </p:nvGrpSpPr>
        <p:grpSpPr>
          <a:xfrm>
            <a:off x="122919" y="2148668"/>
            <a:ext cx="11946162" cy="3313285"/>
            <a:chOff x="244168" y="287647"/>
            <a:chExt cx="11946162" cy="3313285"/>
          </a:xfrm>
        </p:grpSpPr>
        <p:sp>
          <p:nvSpPr>
            <p:cNvPr id="57" name="TextBox 56">
              <a:extLst>
                <a:ext uri="{FF2B5EF4-FFF2-40B4-BE49-F238E27FC236}">
                  <a16:creationId xmlns:a16="http://schemas.microsoft.com/office/drawing/2014/main" id="{0784268F-1214-4B3B-AEE6-9665FCE1D182}"/>
                </a:ext>
              </a:extLst>
            </p:cNvPr>
            <p:cNvSpPr txBox="1"/>
            <p:nvPr/>
          </p:nvSpPr>
          <p:spPr>
            <a:xfrm>
              <a:off x="244168" y="2417052"/>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(e.g.,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US" sz="1800" b="1" i="0" u="none" strike="noStrike" kern="0" cap="none" spc="0" normalizeH="0" baseline="0" noProof="0" dirty="0">
                  <a:ln>
                    <a:noFill/>
                  </a:ln>
                  <a:solidFill>
                    <a:prstClr val="black"/>
                  </a:solidFill>
                  <a:effectLst/>
                  <a:uLnTx/>
                  <a:uFillTx/>
                  <a:latin typeface="Calibri" panose="020F0502020204030204"/>
                </a:rPr>
                <a:t> </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sp>
          <p:nvSpPr>
            <p:cNvPr id="58" name="TextBox 57">
              <a:extLst>
                <a:ext uri="{FF2B5EF4-FFF2-40B4-BE49-F238E27FC236}">
                  <a16:creationId xmlns:a16="http://schemas.microsoft.com/office/drawing/2014/main" id="{C49D3099-4DF5-40AB-A654-B81426BC9711}"/>
                </a:ext>
              </a:extLst>
            </p:cNvPr>
            <p:cNvSpPr txBox="1"/>
            <p:nvPr/>
          </p:nvSpPr>
          <p:spPr>
            <a:xfrm>
              <a:off x="4402205" y="2417052"/>
              <a:ext cx="1800000" cy="1169550"/>
            </a:xfrm>
            <a:prstGeom prst="rect">
              <a:avLst/>
            </a:prstGeom>
            <a:solidFill>
              <a:srgbClr val="5B9BD5">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flood footprint</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sp>
          <p:nvSpPr>
            <p:cNvPr id="59" name="TextBox 58">
              <a:extLst>
                <a:ext uri="{FF2B5EF4-FFF2-40B4-BE49-F238E27FC236}">
                  <a16:creationId xmlns:a16="http://schemas.microsoft.com/office/drawing/2014/main" id="{83A8EADF-6D67-43DF-9BBD-D135279E12D9}"/>
                </a:ext>
              </a:extLst>
            </p:cNvPr>
            <p:cNvSpPr txBox="1"/>
            <p:nvPr/>
          </p:nvSpPr>
          <p:spPr>
            <a:xfrm>
              <a:off x="6545648" y="2417053"/>
              <a:ext cx="180000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impact </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sp>
          <p:nvSpPr>
            <p:cNvPr id="60" name="TextBox 59">
              <a:extLst>
                <a:ext uri="{FF2B5EF4-FFF2-40B4-BE49-F238E27FC236}">
                  <a16:creationId xmlns:a16="http://schemas.microsoft.com/office/drawing/2014/main" id="{AB722176-CAC1-42EC-9DBF-20A771E9D9D6}"/>
                </a:ext>
              </a:extLst>
            </p:cNvPr>
            <p:cNvSpPr txBox="1"/>
            <p:nvPr/>
          </p:nvSpPr>
          <p:spPr>
            <a:xfrm>
              <a:off x="8603345" y="2417052"/>
              <a:ext cx="170124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Analysis of event damages </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sp>
          <p:nvSpPr>
            <p:cNvPr id="61" name="TextBox 60">
              <a:extLst>
                <a:ext uri="{FF2B5EF4-FFF2-40B4-BE49-F238E27FC236}">
                  <a16:creationId xmlns:a16="http://schemas.microsoft.com/office/drawing/2014/main" id="{D0A94805-579E-436D-813D-7D92A1FF63F2}"/>
                </a:ext>
              </a:extLst>
            </p:cNvPr>
            <p:cNvSpPr txBox="1"/>
            <p:nvPr/>
          </p:nvSpPr>
          <p:spPr>
            <a:xfrm>
              <a:off x="2258762" y="2417052"/>
              <a:ext cx="1800000" cy="1169551"/>
            </a:xfrm>
            <a:prstGeom prst="rect">
              <a:avLst/>
            </a:prstGeom>
            <a:solidFill>
              <a:srgbClr val="5B9BD5">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simulation</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cxnSp>
          <p:nvCxnSpPr>
            <p:cNvPr id="62" name="Straight Arrow Connector 61">
              <a:extLst>
                <a:ext uri="{FF2B5EF4-FFF2-40B4-BE49-F238E27FC236}">
                  <a16:creationId xmlns:a16="http://schemas.microsoft.com/office/drawing/2014/main" id="{E8C5921B-03EC-4D91-991F-DC13501CA59F}"/>
                </a:ext>
              </a:extLst>
            </p:cNvPr>
            <p:cNvCxnSpPr>
              <a:cxnSpLocks/>
              <a:stCxn id="59" idx="3"/>
              <a:endCxn id="60" idx="1"/>
            </p:cNvCxnSpPr>
            <p:nvPr/>
          </p:nvCxnSpPr>
          <p:spPr>
            <a:xfrm flipV="1">
              <a:off x="8345648" y="3008992"/>
              <a:ext cx="257697" cy="1"/>
            </a:xfrm>
            <a:prstGeom prst="straightConnector1">
              <a:avLst/>
            </a:prstGeom>
            <a:noFill/>
            <a:ln w="6350" cap="flat" cmpd="sng" algn="ctr">
              <a:solidFill>
                <a:sysClr val="windowText" lastClr="000000"/>
              </a:solidFill>
              <a:prstDash val="solid"/>
              <a:miter lim="800000"/>
              <a:tailEnd type="triangle"/>
            </a:ln>
            <a:effectLst/>
          </p:spPr>
        </p:cxnSp>
        <p:sp>
          <p:nvSpPr>
            <p:cNvPr id="63" name="TextBox 62">
              <a:extLst>
                <a:ext uri="{FF2B5EF4-FFF2-40B4-BE49-F238E27FC236}">
                  <a16:creationId xmlns:a16="http://schemas.microsoft.com/office/drawing/2014/main" id="{3C540538-87CF-471B-93C8-940EEAFA83A2}"/>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(e.g., gauged data)</a:t>
              </a:r>
            </a:p>
          </p:txBody>
        </p:sp>
        <p:cxnSp>
          <p:nvCxnSpPr>
            <p:cNvPr id="64" name="Straight Arrow Connector 63">
              <a:extLst>
                <a:ext uri="{FF2B5EF4-FFF2-40B4-BE49-F238E27FC236}">
                  <a16:creationId xmlns:a16="http://schemas.microsoft.com/office/drawing/2014/main" id="{ED2F22B6-1A2C-4091-A3C0-2688B1AB206B}"/>
                </a:ext>
              </a:extLst>
            </p:cNvPr>
            <p:cNvCxnSpPr>
              <a:stCxn id="63" idx="2"/>
              <a:endCxn id="57"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65" name="Straight Arrow Connector 64">
              <a:extLst>
                <a:ext uri="{FF2B5EF4-FFF2-40B4-BE49-F238E27FC236}">
                  <a16:creationId xmlns:a16="http://schemas.microsoft.com/office/drawing/2014/main" id="{5B999F4E-ADE0-411D-88B8-07ED963CAF13}"/>
                </a:ext>
              </a:extLst>
            </p:cNvPr>
            <p:cNvCxnSpPr>
              <a:stCxn id="57" idx="3"/>
              <a:endCxn id="61"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66" name="Straight Arrow Connector 65">
              <a:extLst>
                <a:ext uri="{FF2B5EF4-FFF2-40B4-BE49-F238E27FC236}">
                  <a16:creationId xmlns:a16="http://schemas.microsoft.com/office/drawing/2014/main" id="{CB9171EE-93AA-40C1-B1B2-912BDE6E80EC}"/>
                </a:ext>
              </a:extLst>
            </p:cNvPr>
            <p:cNvCxnSpPr>
              <a:stCxn id="61" idx="3"/>
              <a:endCxn id="58"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cxnSp>
          <p:nvCxnSpPr>
            <p:cNvPr id="67" name="Straight Arrow Connector 66">
              <a:extLst>
                <a:ext uri="{FF2B5EF4-FFF2-40B4-BE49-F238E27FC236}">
                  <a16:creationId xmlns:a16="http://schemas.microsoft.com/office/drawing/2014/main" id="{83A76748-B14F-48EA-B4BC-D30C7D97B3E2}"/>
                </a:ext>
              </a:extLst>
            </p:cNvPr>
            <p:cNvCxnSpPr>
              <a:stCxn id="58" idx="3"/>
              <a:endCxn id="59" idx="1"/>
            </p:cNvCxnSpPr>
            <p:nvPr/>
          </p:nvCxnSpPr>
          <p:spPr>
            <a:xfrm>
              <a:off x="6202205" y="3001827"/>
              <a:ext cx="343443" cy="7166"/>
            </a:xfrm>
            <a:prstGeom prst="straightConnector1">
              <a:avLst/>
            </a:prstGeom>
            <a:noFill/>
            <a:ln w="6350" cap="flat" cmpd="sng" algn="ctr">
              <a:solidFill>
                <a:srgbClr val="4472C4"/>
              </a:solidFill>
              <a:prstDash val="solid"/>
              <a:miter lim="800000"/>
              <a:tailEnd type="triangle"/>
            </a:ln>
            <a:effectLst/>
          </p:spPr>
        </p:cxnSp>
        <p:sp>
          <p:nvSpPr>
            <p:cNvPr id="68" name="TextBox 67">
              <a:extLst>
                <a:ext uri="{FF2B5EF4-FFF2-40B4-BE49-F238E27FC236}">
                  <a16:creationId xmlns:a16="http://schemas.microsoft.com/office/drawing/2014/main" id="{AA8B421C-35B1-403D-B451-8F866512D049}"/>
                </a:ext>
              </a:extLst>
            </p:cNvPr>
            <p:cNvSpPr txBox="1"/>
            <p:nvPr/>
          </p:nvSpPr>
          <p:spPr>
            <a:xfrm>
              <a:off x="10489090" y="2417052"/>
              <a:ext cx="170124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Statistical measures of damage </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cxnSp>
          <p:nvCxnSpPr>
            <p:cNvPr id="69" name="Straight Arrow Connector 68">
              <a:extLst>
                <a:ext uri="{FF2B5EF4-FFF2-40B4-BE49-F238E27FC236}">
                  <a16:creationId xmlns:a16="http://schemas.microsoft.com/office/drawing/2014/main" id="{64187380-0D79-415C-8349-4ED9C5C9831E}"/>
                </a:ext>
              </a:extLst>
            </p:cNvPr>
            <p:cNvCxnSpPr>
              <a:stCxn id="60" idx="3"/>
              <a:endCxn id="68" idx="1"/>
            </p:cNvCxnSpPr>
            <p:nvPr/>
          </p:nvCxnSpPr>
          <p:spPr>
            <a:xfrm>
              <a:off x="10304585" y="3008992"/>
              <a:ext cx="184505" cy="0"/>
            </a:xfrm>
            <a:prstGeom prst="straightConnector1">
              <a:avLst/>
            </a:prstGeom>
            <a:noFill/>
            <a:ln w="6350" cap="flat" cmpd="sng" algn="ctr">
              <a:solidFill>
                <a:srgbClr val="4472C4"/>
              </a:solidFill>
              <a:prstDash val="solid"/>
              <a:miter lim="800000"/>
              <a:tailEnd type="triangle"/>
            </a:ln>
            <a:effectLst/>
          </p:spPr>
        </p:cxnSp>
      </p:grpSp>
    </p:spTree>
    <p:extLst>
      <p:ext uri="{BB962C8B-B14F-4D97-AF65-F5344CB8AC3E}">
        <p14:creationId xmlns:p14="http://schemas.microsoft.com/office/powerpoint/2010/main" val="182869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i="1">
                <a:solidFill>
                  <a:schemeClr val="tx1"/>
                </a:solidFill>
              </a:rPr>
              <a:t>A simplified conventional present-day approach to event simulation</a:t>
            </a:r>
            <a:endParaRPr lang="en-GB" i="1" dirty="0">
              <a:solidFill>
                <a:schemeClr val="tx1"/>
              </a:solidFill>
            </a:endParaRPr>
          </a:p>
        </p:txBody>
      </p:sp>
      <p:sp>
        <p:nvSpPr>
          <p:cNvPr id="16" name="Rectangle 15">
            <a:extLst>
              <a:ext uri="{FF2B5EF4-FFF2-40B4-BE49-F238E27FC236}">
                <a16:creationId xmlns:a16="http://schemas.microsoft.com/office/drawing/2014/main" id="{8E8F51AC-6EA6-4DED-BF99-F2602326B859}"/>
              </a:ext>
            </a:extLst>
          </p:cNvPr>
          <p:cNvSpPr/>
          <p:nvPr/>
        </p:nvSpPr>
        <p:spPr>
          <a:xfrm>
            <a:off x="2203509" y="1980514"/>
            <a:ext cx="9408483" cy="402321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9649368" cy="646331"/>
          </a:xfrm>
          <a:prstGeom prst="rect">
            <a:avLst/>
          </a:prstGeom>
          <a:noFill/>
        </p:spPr>
        <p:txBody>
          <a:bodyPr wrap="square" rtlCol="0">
            <a:spAutoFit/>
          </a:bodyPr>
          <a:lstStyle/>
          <a:p>
            <a:r>
              <a:rPr lang="en-GB" sz="3600" dirty="0">
                <a:solidFill>
                  <a:schemeClr val="bg1"/>
                </a:solidFill>
                <a:latin typeface="+mj-lt"/>
              </a:rPr>
              <a:t>Objective 1 – Spatial flood hazard events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56" name="Group 55">
            <a:extLst>
              <a:ext uri="{FF2B5EF4-FFF2-40B4-BE49-F238E27FC236}">
                <a16:creationId xmlns:a16="http://schemas.microsoft.com/office/drawing/2014/main" id="{2DF8FD6E-4905-4209-93D4-C06F2CAE4117}"/>
              </a:ext>
            </a:extLst>
          </p:cNvPr>
          <p:cNvGrpSpPr/>
          <p:nvPr/>
        </p:nvGrpSpPr>
        <p:grpSpPr>
          <a:xfrm>
            <a:off x="122919" y="2148668"/>
            <a:ext cx="1800000" cy="3281051"/>
            <a:chOff x="244168" y="287647"/>
            <a:chExt cx="1800000" cy="3281051"/>
          </a:xfrm>
        </p:grpSpPr>
        <p:sp>
          <p:nvSpPr>
            <p:cNvPr id="57" name="TextBox 56">
              <a:extLst>
                <a:ext uri="{FF2B5EF4-FFF2-40B4-BE49-F238E27FC236}">
                  <a16:creationId xmlns:a16="http://schemas.microsoft.com/office/drawing/2014/main" id="{0784268F-1214-4B3B-AEE6-9665FCE1D182}"/>
                </a:ext>
              </a:extLst>
            </p:cNvPr>
            <p:cNvSpPr txBox="1"/>
            <p:nvPr/>
          </p:nvSpPr>
          <p:spPr>
            <a:xfrm>
              <a:off x="244168" y="2417052"/>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(e.g.,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US" sz="1800" b="1" i="0" u="none" strike="noStrike" kern="0" cap="none" spc="0" normalizeH="0" baseline="0" noProof="0" dirty="0">
                  <a:ln>
                    <a:noFill/>
                  </a:ln>
                  <a:solidFill>
                    <a:prstClr val="black"/>
                  </a:solidFill>
                  <a:effectLst/>
                  <a:uLnTx/>
                  <a:uFillTx/>
                  <a:latin typeface="Calibri" panose="020F0502020204030204"/>
                </a:rPr>
                <a:t> </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sp>
          <p:nvSpPr>
            <p:cNvPr id="63" name="TextBox 62">
              <a:extLst>
                <a:ext uri="{FF2B5EF4-FFF2-40B4-BE49-F238E27FC236}">
                  <a16:creationId xmlns:a16="http://schemas.microsoft.com/office/drawing/2014/main" id="{3C540538-87CF-471B-93C8-940EEAFA83A2}"/>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(e.g., gauged data)</a:t>
              </a:r>
            </a:p>
          </p:txBody>
        </p:sp>
        <p:cxnSp>
          <p:nvCxnSpPr>
            <p:cNvPr id="64" name="Straight Arrow Connector 63">
              <a:extLst>
                <a:ext uri="{FF2B5EF4-FFF2-40B4-BE49-F238E27FC236}">
                  <a16:creationId xmlns:a16="http://schemas.microsoft.com/office/drawing/2014/main" id="{ED2F22B6-1A2C-4091-A3C0-2688B1AB206B}"/>
                </a:ext>
              </a:extLst>
            </p:cNvPr>
            <p:cNvCxnSpPr>
              <a:cxnSpLocks/>
              <a:stCxn id="63" idx="2"/>
              <a:endCxn id="57"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grpSp>
      <p:pic>
        <p:nvPicPr>
          <p:cNvPr id="3" name="Picture 2" descr="Chart, scatter chart&#10;&#10;Description automatically generated">
            <a:extLst>
              <a:ext uri="{FF2B5EF4-FFF2-40B4-BE49-F238E27FC236}">
                <a16:creationId xmlns:a16="http://schemas.microsoft.com/office/drawing/2014/main" id="{2E03262C-8A44-406A-858F-2D98C5FC6AC9}"/>
              </a:ext>
            </a:extLst>
          </p:cNvPr>
          <p:cNvPicPr>
            <a:picLocks noChangeAspect="1"/>
          </p:cNvPicPr>
          <p:nvPr/>
        </p:nvPicPr>
        <p:blipFill>
          <a:blip r:embed="rId10"/>
          <a:stretch>
            <a:fillRect/>
          </a:stretch>
        </p:blipFill>
        <p:spPr>
          <a:xfrm>
            <a:off x="7722571" y="2148668"/>
            <a:ext cx="3747680" cy="3747680"/>
          </a:xfrm>
          <a:prstGeom prst="rect">
            <a:avLst/>
          </a:prstGeom>
        </p:spPr>
      </p:pic>
      <p:sp>
        <p:nvSpPr>
          <p:cNvPr id="28" name="TextBox 27">
            <a:extLst>
              <a:ext uri="{FF2B5EF4-FFF2-40B4-BE49-F238E27FC236}">
                <a16:creationId xmlns:a16="http://schemas.microsoft.com/office/drawing/2014/main" id="{F676F384-11AA-40BB-9262-63D1450A4D63}"/>
              </a:ext>
            </a:extLst>
          </p:cNvPr>
          <p:cNvSpPr txBox="1"/>
          <p:nvPr/>
        </p:nvSpPr>
        <p:spPr>
          <a:xfrm>
            <a:off x="2279517" y="2252793"/>
            <a:ext cx="5209342" cy="3400931"/>
          </a:xfrm>
          <a:prstGeom prst="rect">
            <a:avLst/>
          </a:prstGeom>
          <a:noFill/>
          <a:ln w="38100">
            <a:noFill/>
          </a:ln>
        </p:spPr>
        <p:txBody>
          <a:bodyPr wrap="square">
            <a:spAutoFit/>
          </a:bodyPr>
          <a:lstStyle/>
          <a:p>
            <a:r>
              <a:rPr lang="en-GB" sz="1400" dirty="0"/>
              <a:t>Consider </a:t>
            </a:r>
            <a:r>
              <a:rPr lang="en-GB" sz="1400" b="1" dirty="0"/>
              <a:t>location A</a:t>
            </a:r>
            <a:r>
              <a:rPr lang="en-GB" sz="1400" dirty="0"/>
              <a:t>.  A distribution is fitted at </a:t>
            </a:r>
            <a:r>
              <a:rPr lang="en-GB" sz="1400" b="1" dirty="0"/>
              <a:t>location B</a:t>
            </a:r>
            <a:r>
              <a:rPr lang="en-GB" sz="1400" dirty="0"/>
              <a:t> conditional on the flow at A being above a threshold and being the most extreme value within the domain (the </a:t>
            </a:r>
            <a:r>
              <a:rPr lang="en-GB" sz="1400" i="1" dirty="0"/>
              <a:t>conditional distribution</a:t>
            </a:r>
            <a:r>
              <a:rPr lang="en-GB" sz="1400" dirty="0"/>
              <a:t>).</a:t>
            </a:r>
          </a:p>
          <a:p>
            <a:endParaRPr lang="en-GB" sz="1400" dirty="0"/>
          </a:p>
          <a:p>
            <a:r>
              <a:rPr lang="en-GB" sz="1400" dirty="0"/>
              <a:t>New events are generated by:</a:t>
            </a:r>
          </a:p>
          <a:p>
            <a:r>
              <a:rPr lang="en-GB" sz="1400" dirty="0"/>
              <a:t>1. Picking a location within the domain, Y1, as the most extreme flow for this event.</a:t>
            </a:r>
          </a:p>
          <a:p>
            <a:r>
              <a:rPr lang="en-GB" sz="1400" dirty="0"/>
              <a:t>2. Setting a threshold for this location and using the </a:t>
            </a:r>
            <a:r>
              <a:rPr lang="en-GB" sz="1400" i="1" dirty="0"/>
              <a:t>marginal distribution</a:t>
            </a:r>
            <a:r>
              <a:rPr lang="en-GB" sz="1400" dirty="0"/>
              <a:t> at Y1 to determine the flows that exceed the set threshold.</a:t>
            </a:r>
          </a:p>
          <a:p>
            <a:r>
              <a:rPr lang="en-GB" sz="1400" dirty="0"/>
              <a:t>3. Use </a:t>
            </a:r>
            <a:r>
              <a:rPr lang="en-GB" sz="1400" i="1" dirty="0"/>
              <a:t>conditional distribution </a:t>
            </a:r>
            <a:r>
              <a:rPr lang="en-GB" sz="1400" dirty="0"/>
              <a:t>to determine the flow at Y2 conditional on the flow at Y1.</a:t>
            </a:r>
          </a:p>
          <a:p>
            <a:r>
              <a:rPr lang="en-GB" sz="1400" dirty="0"/>
              <a:t>4. Flows at Y1 and Y2 provide a new unseen event (Red dots)</a:t>
            </a:r>
          </a:p>
          <a:p>
            <a:endParaRPr lang="en-GB" sz="1100" dirty="0"/>
          </a:p>
          <a:p>
            <a:endParaRPr lang="en-GB" sz="1100" dirty="0"/>
          </a:p>
          <a:p>
            <a:r>
              <a:rPr lang="en-GB" sz="1100" dirty="0"/>
              <a:t>Widely applied (e.g. </a:t>
            </a:r>
            <a:r>
              <a:rPr lang="en-GB" sz="1100" dirty="0" err="1"/>
              <a:t>Wyncoll</a:t>
            </a:r>
            <a:r>
              <a:rPr lang="en-GB" sz="1100" dirty="0"/>
              <a:t> et al 2013, Lamb et al, 2016)</a:t>
            </a:r>
          </a:p>
        </p:txBody>
      </p:sp>
      <p:cxnSp>
        <p:nvCxnSpPr>
          <p:cNvPr id="15" name="Straight Arrow Connector 14">
            <a:extLst>
              <a:ext uri="{FF2B5EF4-FFF2-40B4-BE49-F238E27FC236}">
                <a16:creationId xmlns:a16="http://schemas.microsoft.com/office/drawing/2014/main" id="{3CFAAA7F-3B8D-4670-98E9-07BB32FE29F6}"/>
              </a:ext>
            </a:extLst>
          </p:cNvPr>
          <p:cNvCxnSpPr>
            <a:stCxn id="57" idx="3"/>
          </p:cNvCxnSpPr>
          <p:nvPr/>
        </p:nvCxnSpPr>
        <p:spPr>
          <a:xfrm flipV="1">
            <a:off x="1922919" y="4847208"/>
            <a:ext cx="280592" cy="6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4EF525C-D271-4A8A-8B18-387B2C9E8AF5}"/>
              </a:ext>
            </a:extLst>
          </p:cNvPr>
          <p:cNvSpPr txBox="1"/>
          <p:nvPr/>
        </p:nvSpPr>
        <p:spPr>
          <a:xfrm>
            <a:off x="7722571" y="5659363"/>
            <a:ext cx="992579" cy="246221"/>
          </a:xfrm>
          <a:prstGeom prst="rect">
            <a:avLst/>
          </a:prstGeom>
          <a:noFill/>
        </p:spPr>
        <p:txBody>
          <a:bodyPr wrap="none" rtlCol="0">
            <a:spAutoFit/>
          </a:bodyPr>
          <a:lstStyle/>
          <a:p>
            <a:r>
              <a:rPr lang="en-GB" sz="1000" dirty="0" err="1"/>
              <a:t>AquaCAT</a:t>
            </a:r>
            <a:r>
              <a:rPr lang="en-GB" sz="1000" dirty="0"/>
              <a:t> Draft</a:t>
            </a:r>
          </a:p>
        </p:txBody>
      </p:sp>
    </p:spTree>
    <p:extLst>
      <p:ext uri="{BB962C8B-B14F-4D97-AF65-F5344CB8AC3E}">
        <p14:creationId xmlns:p14="http://schemas.microsoft.com/office/powerpoint/2010/main" val="169665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9649368" cy="646331"/>
          </a:xfrm>
          <a:prstGeom prst="rect">
            <a:avLst/>
          </a:prstGeom>
          <a:noFill/>
        </p:spPr>
        <p:txBody>
          <a:bodyPr wrap="square" rtlCol="0">
            <a:spAutoFit/>
          </a:bodyPr>
          <a:lstStyle/>
          <a:p>
            <a:r>
              <a:rPr lang="en-GB" sz="3600" dirty="0">
                <a:solidFill>
                  <a:schemeClr val="bg1"/>
                </a:solidFill>
                <a:latin typeface="+mj-lt"/>
              </a:rPr>
              <a:t>Objective 1 – Spatial flood hazard events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 </a:t>
            </a:r>
            <a:r>
              <a:rPr lang="en-GB" i="1" dirty="0">
                <a:solidFill>
                  <a:schemeClr val="tx1"/>
                </a:solidFill>
              </a:rPr>
              <a:t>climate driven events</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43" name="Group 42">
            <a:extLst>
              <a:ext uri="{FF2B5EF4-FFF2-40B4-BE49-F238E27FC236}">
                <a16:creationId xmlns:a16="http://schemas.microsoft.com/office/drawing/2014/main" id="{BB17BDF8-6BFD-44A0-8B2A-700A147864F7}"/>
              </a:ext>
            </a:extLst>
          </p:cNvPr>
          <p:cNvGrpSpPr/>
          <p:nvPr/>
        </p:nvGrpSpPr>
        <p:grpSpPr>
          <a:xfrm>
            <a:off x="125924" y="2153382"/>
            <a:ext cx="11946162" cy="3313285"/>
            <a:chOff x="244168" y="287647"/>
            <a:chExt cx="11946162" cy="3313285"/>
          </a:xfrm>
        </p:grpSpPr>
        <p:sp>
          <p:nvSpPr>
            <p:cNvPr id="44" name="TextBox 43">
              <a:extLst>
                <a:ext uri="{FF2B5EF4-FFF2-40B4-BE49-F238E27FC236}">
                  <a16:creationId xmlns:a16="http://schemas.microsoft.com/office/drawing/2014/main" id="{407FAC0E-BC96-43C2-9FDB-7A75878F6176}"/>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45" name="TextBox 44">
              <a:extLst>
                <a:ext uri="{FF2B5EF4-FFF2-40B4-BE49-F238E27FC236}">
                  <a16:creationId xmlns:a16="http://schemas.microsoft.com/office/drawing/2014/main" id="{D398659C-25D7-4288-AE28-ACF3DCC5EF7C}"/>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(Empirical Copula 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46" name="TextBox 45">
              <a:extLst>
                <a:ext uri="{FF2B5EF4-FFF2-40B4-BE49-F238E27FC236}">
                  <a16:creationId xmlns:a16="http://schemas.microsoft.com/office/drawing/2014/main" id="{30C8BFF4-8DE0-4915-B748-3D5C11786490}"/>
                </a:ext>
              </a:extLst>
            </p:cNvPr>
            <p:cNvSpPr txBox="1"/>
            <p:nvPr/>
          </p:nvSpPr>
          <p:spPr>
            <a:xfrm>
              <a:off x="6545648" y="2417053"/>
              <a:ext cx="180000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Impact calculations</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sp>
          <p:nvSpPr>
            <p:cNvPr id="47" name="TextBox 46">
              <a:extLst>
                <a:ext uri="{FF2B5EF4-FFF2-40B4-BE49-F238E27FC236}">
                  <a16:creationId xmlns:a16="http://schemas.microsoft.com/office/drawing/2014/main" id="{B748C9BE-B0C1-4914-96FC-D21F7C132A2B}"/>
                </a:ext>
              </a:extLst>
            </p:cNvPr>
            <p:cNvSpPr txBox="1"/>
            <p:nvPr/>
          </p:nvSpPr>
          <p:spPr>
            <a:xfrm>
              <a:off x="8603345" y="2417052"/>
              <a:ext cx="170124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Analysis of event damages </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sp>
          <p:nvSpPr>
            <p:cNvPr id="48" name="TextBox 47">
              <a:extLst>
                <a:ext uri="{FF2B5EF4-FFF2-40B4-BE49-F238E27FC236}">
                  <a16:creationId xmlns:a16="http://schemas.microsoft.com/office/drawing/2014/main" id="{C68D1A19-22EF-4E71-9D3D-2F9494160974}"/>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cxnSp>
          <p:nvCxnSpPr>
            <p:cNvPr id="49" name="Straight Arrow Connector 48">
              <a:extLst>
                <a:ext uri="{FF2B5EF4-FFF2-40B4-BE49-F238E27FC236}">
                  <a16:creationId xmlns:a16="http://schemas.microsoft.com/office/drawing/2014/main" id="{1D5B6746-D3E4-42C4-9661-8A1000D9BD01}"/>
                </a:ext>
              </a:extLst>
            </p:cNvPr>
            <p:cNvCxnSpPr>
              <a:cxnSpLocks/>
              <a:stCxn id="46" idx="3"/>
              <a:endCxn id="47" idx="1"/>
            </p:cNvCxnSpPr>
            <p:nvPr/>
          </p:nvCxnSpPr>
          <p:spPr>
            <a:xfrm flipV="1">
              <a:off x="8345648" y="3008992"/>
              <a:ext cx="257697" cy="1"/>
            </a:xfrm>
            <a:prstGeom prst="straightConnector1">
              <a:avLst/>
            </a:prstGeom>
            <a:noFill/>
            <a:ln w="6350" cap="flat" cmpd="sng" algn="ctr">
              <a:solidFill>
                <a:sysClr val="windowText" lastClr="000000"/>
              </a:solidFill>
              <a:prstDash val="solid"/>
              <a:miter lim="800000"/>
              <a:tailEnd type="triangle"/>
            </a:ln>
            <a:effectLst/>
          </p:spPr>
        </p:cxnSp>
        <p:sp>
          <p:nvSpPr>
            <p:cNvPr id="50" name="TextBox 49">
              <a:extLst>
                <a:ext uri="{FF2B5EF4-FFF2-40B4-BE49-F238E27FC236}">
                  <a16:creationId xmlns:a16="http://schemas.microsoft.com/office/drawing/2014/main" id="{E1DB3ED8-BBBE-43A9-B68D-D388C97D580B}"/>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51" name="Straight Arrow Connector 50">
              <a:extLst>
                <a:ext uri="{FF2B5EF4-FFF2-40B4-BE49-F238E27FC236}">
                  <a16:creationId xmlns:a16="http://schemas.microsoft.com/office/drawing/2014/main" id="{CCFA6889-22DD-49C5-9971-ED07D93C9C20}"/>
                </a:ext>
              </a:extLst>
            </p:cNvPr>
            <p:cNvCxnSpPr>
              <a:stCxn id="50" idx="2"/>
              <a:endCxn id="44"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52" name="Straight Arrow Connector 51">
              <a:extLst>
                <a:ext uri="{FF2B5EF4-FFF2-40B4-BE49-F238E27FC236}">
                  <a16:creationId xmlns:a16="http://schemas.microsoft.com/office/drawing/2014/main" id="{95EA69EE-E1F2-4407-BEBB-43FF09472156}"/>
                </a:ext>
              </a:extLst>
            </p:cNvPr>
            <p:cNvCxnSpPr>
              <a:stCxn id="44" idx="3"/>
              <a:endCxn id="48"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53" name="Straight Arrow Connector 52">
              <a:extLst>
                <a:ext uri="{FF2B5EF4-FFF2-40B4-BE49-F238E27FC236}">
                  <a16:creationId xmlns:a16="http://schemas.microsoft.com/office/drawing/2014/main" id="{842C7CC7-55CD-471D-B2D9-476C8BD2E3E5}"/>
                </a:ext>
              </a:extLst>
            </p:cNvPr>
            <p:cNvCxnSpPr>
              <a:stCxn id="48" idx="3"/>
              <a:endCxn id="45"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cxnSp>
          <p:nvCxnSpPr>
            <p:cNvPr id="54" name="Straight Arrow Connector 53">
              <a:extLst>
                <a:ext uri="{FF2B5EF4-FFF2-40B4-BE49-F238E27FC236}">
                  <a16:creationId xmlns:a16="http://schemas.microsoft.com/office/drawing/2014/main" id="{1D42DB90-46BB-455E-A841-FFD94BA172B5}"/>
                </a:ext>
              </a:extLst>
            </p:cNvPr>
            <p:cNvCxnSpPr>
              <a:stCxn id="45" idx="3"/>
              <a:endCxn id="46" idx="1"/>
            </p:cNvCxnSpPr>
            <p:nvPr/>
          </p:nvCxnSpPr>
          <p:spPr>
            <a:xfrm>
              <a:off x="6202205" y="3001827"/>
              <a:ext cx="343443" cy="7166"/>
            </a:xfrm>
            <a:prstGeom prst="straightConnector1">
              <a:avLst/>
            </a:prstGeom>
            <a:noFill/>
            <a:ln w="6350" cap="flat" cmpd="sng" algn="ctr">
              <a:solidFill>
                <a:srgbClr val="4472C4"/>
              </a:solidFill>
              <a:prstDash val="solid"/>
              <a:miter lim="800000"/>
              <a:tailEnd type="triangle"/>
            </a:ln>
            <a:effectLst/>
          </p:spPr>
        </p:cxnSp>
        <p:sp>
          <p:nvSpPr>
            <p:cNvPr id="55" name="TextBox 54">
              <a:extLst>
                <a:ext uri="{FF2B5EF4-FFF2-40B4-BE49-F238E27FC236}">
                  <a16:creationId xmlns:a16="http://schemas.microsoft.com/office/drawing/2014/main" id="{BA331542-E59B-40A2-AAEE-54193CA1C420}"/>
                </a:ext>
              </a:extLst>
            </p:cNvPr>
            <p:cNvSpPr txBox="1"/>
            <p:nvPr/>
          </p:nvSpPr>
          <p:spPr>
            <a:xfrm>
              <a:off x="10489090" y="2417052"/>
              <a:ext cx="1701240" cy="1183879"/>
            </a:xfrm>
            <a:prstGeom prst="rect">
              <a:avLst/>
            </a:prstGeom>
            <a:solidFill>
              <a:srgbClr val="ED7D31">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Statistical measures of damage </a:t>
              </a:r>
              <a:endParaRPr kumimoji="0" lang="en-GB" sz="1800" b="1" i="0" u="none" strike="noStrike" kern="0" cap="none" spc="0" normalizeH="0" baseline="0" noProof="0" dirty="0">
                <a:ln>
                  <a:noFill/>
                </a:ln>
                <a:solidFill>
                  <a:prstClr val="black"/>
                </a:solidFill>
                <a:effectLst/>
                <a:uLnTx/>
                <a:uFillTx/>
                <a:latin typeface="Calibri" panose="020F0502020204030204"/>
              </a:endParaRPr>
            </a:p>
          </p:txBody>
        </p:sp>
        <p:cxnSp>
          <p:nvCxnSpPr>
            <p:cNvPr id="56" name="Straight Arrow Connector 55">
              <a:extLst>
                <a:ext uri="{FF2B5EF4-FFF2-40B4-BE49-F238E27FC236}">
                  <a16:creationId xmlns:a16="http://schemas.microsoft.com/office/drawing/2014/main" id="{E6ADF3CF-9360-4577-B4A8-46867501451A}"/>
                </a:ext>
              </a:extLst>
            </p:cNvPr>
            <p:cNvCxnSpPr>
              <a:stCxn id="47" idx="3"/>
              <a:endCxn id="55" idx="1"/>
            </p:cNvCxnSpPr>
            <p:nvPr/>
          </p:nvCxnSpPr>
          <p:spPr>
            <a:xfrm>
              <a:off x="10304585" y="3008992"/>
              <a:ext cx="184505" cy="0"/>
            </a:xfrm>
            <a:prstGeom prst="straightConnector1">
              <a:avLst/>
            </a:prstGeom>
            <a:noFill/>
            <a:ln w="6350" cap="flat" cmpd="sng" algn="ctr">
              <a:solidFill>
                <a:srgbClr val="4472C4"/>
              </a:solidFill>
              <a:prstDash val="solid"/>
              <a:miter lim="800000"/>
              <a:tailEnd type="triangle"/>
            </a:ln>
            <a:effectLst/>
          </p:spPr>
        </p:cxnSp>
      </p:grpSp>
    </p:spTree>
    <p:extLst>
      <p:ext uri="{BB962C8B-B14F-4D97-AF65-F5344CB8AC3E}">
        <p14:creationId xmlns:p14="http://schemas.microsoft.com/office/powerpoint/2010/main" val="288904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9649368" cy="646331"/>
          </a:xfrm>
          <a:prstGeom prst="rect">
            <a:avLst/>
          </a:prstGeom>
          <a:noFill/>
        </p:spPr>
        <p:txBody>
          <a:bodyPr wrap="square" rtlCol="0">
            <a:spAutoFit/>
          </a:bodyPr>
          <a:lstStyle/>
          <a:p>
            <a:r>
              <a:rPr lang="en-GB" sz="3600" dirty="0">
                <a:solidFill>
                  <a:schemeClr val="bg1"/>
                </a:solidFill>
                <a:latin typeface="+mj-lt"/>
              </a:rPr>
              <a:t>Objective 1 – Spatial flood hazard events</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2"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b="1" i="1" dirty="0">
                <a:solidFill>
                  <a:srgbClr val="FF0000"/>
                </a:solidFill>
              </a:rPr>
              <a:t>Future </a:t>
            </a:r>
            <a:r>
              <a:rPr lang="en-GB" i="1" dirty="0">
                <a:solidFill>
                  <a:schemeClr val="tx1"/>
                </a:solidFill>
              </a:rPr>
              <a:t>climate driven events</a:t>
            </a: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pic>
        <p:nvPicPr>
          <p:cNvPr id="13" name="Picture 12">
            <a:extLst>
              <a:ext uri="{FF2B5EF4-FFF2-40B4-BE49-F238E27FC236}">
                <a16:creationId xmlns:a16="http://schemas.microsoft.com/office/drawing/2014/main" id="{97F4FC68-56A2-42CC-91B7-D84A5C43F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15" y="6116817"/>
            <a:ext cx="658527" cy="7167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9E6E00F-893D-4C8A-8D89-4F1D0A454F1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053" y="6192966"/>
            <a:ext cx="1528855" cy="447746"/>
          </a:xfrm>
          <a:prstGeom prst="rect">
            <a:avLst/>
          </a:prstGeom>
          <a:solidFill>
            <a:schemeClr val="bg1"/>
          </a:solidFill>
        </p:spPr>
      </p:pic>
      <p:grpSp>
        <p:nvGrpSpPr>
          <p:cNvPr id="43" name="Group 42">
            <a:extLst>
              <a:ext uri="{FF2B5EF4-FFF2-40B4-BE49-F238E27FC236}">
                <a16:creationId xmlns:a16="http://schemas.microsoft.com/office/drawing/2014/main" id="{BB17BDF8-6BFD-44A0-8B2A-700A147864F7}"/>
              </a:ext>
            </a:extLst>
          </p:cNvPr>
          <p:cNvGrpSpPr/>
          <p:nvPr/>
        </p:nvGrpSpPr>
        <p:grpSpPr>
          <a:xfrm>
            <a:off x="125924" y="2153382"/>
            <a:ext cx="5958037" cy="3298956"/>
            <a:chOff x="244168" y="287647"/>
            <a:chExt cx="5958037" cy="3298956"/>
          </a:xfrm>
        </p:grpSpPr>
        <p:sp>
          <p:nvSpPr>
            <p:cNvPr id="44" name="TextBox 43">
              <a:extLst>
                <a:ext uri="{FF2B5EF4-FFF2-40B4-BE49-F238E27FC236}">
                  <a16:creationId xmlns:a16="http://schemas.microsoft.com/office/drawing/2014/main" id="{407FAC0E-BC96-43C2-9FDB-7A75878F6176}"/>
                </a:ext>
              </a:extLst>
            </p:cNvPr>
            <p:cNvSpPr txBox="1"/>
            <p:nvPr/>
          </p:nvSpPr>
          <p:spPr>
            <a:xfrm>
              <a:off x="244168" y="2417052"/>
              <a:ext cx="1800000" cy="1151646"/>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Flood hazard simulation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(Grid-to-Grid)</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45" name="TextBox 44">
              <a:extLst>
                <a:ext uri="{FF2B5EF4-FFF2-40B4-BE49-F238E27FC236}">
                  <a16:creationId xmlns:a16="http://schemas.microsoft.com/office/drawing/2014/main" id="{D398659C-25D7-4288-AE28-ACF3DCC5EF7C}"/>
                </a:ext>
              </a:extLst>
            </p:cNvPr>
            <p:cNvSpPr txBox="1"/>
            <p:nvPr/>
          </p:nvSpPr>
          <p:spPr>
            <a:xfrm>
              <a:off x="4402205" y="2417052"/>
              <a:ext cx="1800000" cy="1169550"/>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Stochastic event set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(Empirical Copula and Heffernan and </a:t>
              </a:r>
              <a:r>
                <a:rPr kumimoji="0" lang="en-US" sz="1400" b="0" i="0" u="none" strike="noStrike" kern="0" cap="none" spc="0" normalizeH="0" baseline="0" noProof="0" dirty="0" err="1">
                  <a:ln>
                    <a:noFill/>
                  </a:ln>
                  <a:solidFill>
                    <a:prstClr val="black"/>
                  </a:solidFill>
                  <a:effectLst/>
                  <a:uLnTx/>
                  <a:uFillTx/>
                  <a:latin typeface="Calibri" panose="020F0502020204030204"/>
                </a:rPr>
                <a:t>Tawn</a:t>
              </a:r>
              <a:r>
                <a:rPr kumimoji="0" lang="en-US" sz="1400" b="0" i="0" u="none" strike="noStrike" kern="0" cap="none" spc="0" normalizeH="0" baseline="0" noProof="0" dirty="0">
                  <a:ln>
                    <a:noFill/>
                  </a:ln>
                  <a:solidFill>
                    <a:prstClr val="black"/>
                  </a:solidFill>
                  <a:effectLst/>
                  <a:uLnTx/>
                  <a:uFillTx/>
                  <a:latin typeface="Calibri" panose="020F0502020204030204"/>
                </a:rPr>
                <a:t>)</a:t>
              </a:r>
              <a:endParaRPr kumimoji="0" lang="en-GB" sz="1400" b="0" i="0" u="none" strike="noStrike" kern="0" cap="none" spc="0" normalizeH="0" baseline="0" noProof="0" dirty="0">
                <a:ln>
                  <a:noFill/>
                </a:ln>
                <a:solidFill>
                  <a:prstClr val="black"/>
                </a:solidFill>
                <a:effectLst/>
                <a:uLnTx/>
                <a:uFillTx/>
                <a:latin typeface="Calibri" panose="020F0502020204030204"/>
              </a:endParaRPr>
            </a:p>
          </p:txBody>
        </p:sp>
        <p:sp>
          <p:nvSpPr>
            <p:cNvPr id="48" name="TextBox 47">
              <a:extLst>
                <a:ext uri="{FF2B5EF4-FFF2-40B4-BE49-F238E27FC236}">
                  <a16:creationId xmlns:a16="http://schemas.microsoft.com/office/drawing/2014/main" id="{C68D1A19-22EF-4E71-9D3D-2F9494160974}"/>
                </a:ext>
              </a:extLst>
            </p:cNvPr>
            <p:cNvSpPr txBox="1"/>
            <p:nvPr/>
          </p:nvSpPr>
          <p:spPr>
            <a:xfrm>
              <a:off x="2258762" y="2417052"/>
              <a:ext cx="1800000" cy="1169551"/>
            </a:xfrm>
            <a:prstGeom prst="rect">
              <a:avLst/>
            </a:prstGeom>
            <a:solidFill>
              <a:srgbClr val="4472C4">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Event extraction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a:rPr>
                <a:t>(</a:t>
              </a:r>
              <a:r>
                <a:rPr kumimoji="0" lang="en-US" sz="1600" b="0" i="0" u="none" strike="noStrike" kern="0" cap="none" spc="0" normalizeH="0" baseline="0" noProof="0" dirty="0" err="1">
                  <a:ln>
                    <a:noFill/>
                  </a:ln>
                  <a:solidFill>
                    <a:prstClr val="black"/>
                  </a:solidFill>
                  <a:effectLst/>
                  <a:uLnTx/>
                  <a:uFillTx/>
                  <a:latin typeface="Calibri" panose="020F0502020204030204"/>
                </a:rPr>
                <a:t>PoT</a:t>
              </a:r>
              <a:r>
                <a:rPr kumimoji="0" lang="en-US" sz="1600" b="0" i="0" u="none" strike="noStrike" kern="0" cap="none" spc="0" normalizeH="0" baseline="0" noProof="0" dirty="0">
                  <a:ln>
                    <a:noFill/>
                  </a:ln>
                  <a:solidFill>
                    <a:prstClr val="black"/>
                  </a:solidFill>
                  <a:effectLst/>
                  <a:uLnTx/>
                  <a:uFillTx/>
                  <a:latin typeface="Calibri" panose="020F0502020204030204"/>
                </a:rPr>
                <a:t> and footprint)</a:t>
              </a:r>
              <a:endParaRPr kumimoji="0" lang="en-GB" sz="1600" b="0" i="0" u="none" strike="noStrike" kern="0" cap="none" spc="0" normalizeH="0" baseline="0" noProof="0" dirty="0">
                <a:ln>
                  <a:noFill/>
                </a:ln>
                <a:solidFill>
                  <a:prstClr val="black"/>
                </a:solidFill>
                <a:effectLst/>
                <a:uLnTx/>
                <a:uFillTx/>
                <a:latin typeface="Calibri" panose="020F0502020204030204"/>
              </a:endParaRPr>
            </a:p>
          </p:txBody>
        </p:sp>
        <p:sp>
          <p:nvSpPr>
            <p:cNvPr id="50" name="TextBox 49">
              <a:extLst>
                <a:ext uri="{FF2B5EF4-FFF2-40B4-BE49-F238E27FC236}">
                  <a16:creationId xmlns:a16="http://schemas.microsoft.com/office/drawing/2014/main" id="{E1DB3ED8-BBBE-43A9-B68D-D388C97D580B}"/>
                </a:ext>
              </a:extLst>
            </p:cNvPr>
            <p:cNvSpPr txBox="1"/>
            <p:nvPr/>
          </p:nvSpPr>
          <p:spPr>
            <a:xfrm>
              <a:off x="244168" y="287647"/>
              <a:ext cx="1800000" cy="1151646"/>
            </a:xfrm>
            <a:prstGeom prst="rect">
              <a:avLst/>
            </a:prstGeom>
            <a:solidFill>
              <a:srgbClr val="FFC000">
                <a:lumMod val="20000"/>
                <a:lumOff val="80000"/>
              </a:srgbClr>
            </a:solidFill>
            <a:ln>
              <a:solidFill>
                <a:sysClr val="windowText" lastClr="000000"/>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rPr>
                <a:t>“Observations”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a:t>
              </a:r>
              <a:r>
                <a:rPr kumimoji="0" lang="en-GB" sz="1400" b="0" i="0" u="none" strike="noStrike" kern="0" cap="none" spc="0" normalizeH="0" baseline="0" noProof="0" dirty="0">
                  <a:ln>
                    <a:noFill/>
                  </a:ln>
                  <a:solidFill>
                    <a:prstClr val="black"/>
                  </a:solidFill>
                  <a:effectLst/>
                  <a:uLnTx/>
                  <a:uFillTx/>
                  <a:latin typeface="Calibri" panose="020F0502020204030204"/>
                  <a:cs typeface="Arial" panose="020B0604020202020204" pitchFamily="34" charset="0"/>
                </a:rPr>
                <a:t>UKCP18 RCM</a:t>
              </a:r>
              <a:r>
                <a:rPr kumimoji="0" lang="en-US" sz="1400" b="0" i="0" u="none" strike="noStrike" kern="0" cap="none" spc="0" normalizeH="0" baseline="0" noProof="0" dirty="0">
                  <a:ln>
                    <a:noFill/>
                  </a:ln>
                  <a:solidFill>
                    <a:prstClr val="black"/>
                  </a:solidFill>
                  <a:effectLst/>
                  <a:uLnTx/>
                  <a:uFillTx/>
                  <a:latin typeface="Calibri" panose="020F0502020204030204"/>
                </a:rPr>
                <a:t>)</a:t>
              </a:r>
            </a:p>
          </p:txBody>
        </p:sp>
        <p:cxnSp>
          <p:nvCxnSpPr>
            <p:cNvPr id="51" name="Straight Arrow Connector 50">
              <a:extLst>
                <a:ext uri="{FF2B5EF4-FFF2-40B4-BE49-F238E27FC236}">
                  <a16:creationId xmlns:a16="http://schemas.microsoft.com/office/drawing/2014/main" id="{CCFA6889-22DD-49C5-9971-ED07D93C9C20}"/>
                </a:ext>
              </a:extLst>
            </p:cNvPr>
            <p:cNvCxnSpPr>
              <a:stCxn id="50" idx="2"/>
              <a:endCxn id="44" idx="0"/>
            </p:cNvCxnSpPr>
            <p:nvPr/>
          </p:nvCxnSpPr>
          <p:spPr>
            <a:xfrm>
              <a:off x="1144168" y="1439293"/>
              <a:ext cx="0" cy="977759"/>
            </a:xfrm>
            <a:prstGeom prst="straightConnector1">
              <a:avLst/>
            </a:prstGeom>
            <a:noFill/>
            <a:ln w="6350" cap="flat" cmpd="sng" algn="ctr">
              <a:solidFill>
                <a:srgbClr val="4472C4"/>
              </a:solidFill>
              <a:prstDash val="solid"/>
              <a:miter lim="800000"/>
              <a:tailEnd type="triangle"/>
            </a:ln>
            <a:effectLst/>
          </p:spPr>
        </p:cxnSp>
        <p:cxnSp>
          <p:nvCxnSpPr>
            <p:cNvPr id="52" name="Straight Arrow Connector 51">
              <a:extLst>
                <a:ext uri="{FF2B5EF4-FFF2-40B4-BE49-F238E27FC236}">
                  <a16:creationId xmlns:a16="http://schemas.microsoft.com/office/drawing/2014/main" id="{95EA69EE-E1F2-4407-BEBB-43FF09472156}"/>
                </a:ext>
              </a:extLst>
            </p:cNvPr>
            <p:cNvCxnSpPr>
              <a:stCxn id="44" idx="3"/>
              <a:endCxn id="48" idx="1"/>
            </p:cNvCxnSpPr>
            <p:nvPr/>
          </p:nvCxnSpPr>
          <p:spPr>
            <a:xfrm>
              <a:off x="2044168" y="2992875"/>
              <a:ext cx="214594" cy="8953"/>
            </a:xfrm>
            <a:prstGeom prst="straightConnector1">
              <a:avLst/>
            </a:prstGeom>
            <a:noFill/>
            <a:ln w="6350" cap="flat" cmpd="sng" algn="ctr">
              <a:solidFill>
                <a:srgbClr val="4472C4"/>
              </a:solidFill>
              <a:prstDash val="solid"/>
              <a:miter lim="800000"/>
              <a:tailEnd type="triangle"/>
            </a:ln>
            <a:effectLst/>
          </p:spPr>
        </p:cxnSp>
        <p:cxnSp>
          <p:nvCxnSpPr>
            <p:cNvPr id="53" name="Straight Arrow Connector 52">
              <a:extLst>
                <a:ext uri="{FF2B5EF4-FFF2-40B4-BE49-F238E27FC236}">
                  <a16:creationId xmlns:a16="http://schemas.microsoft.com/office/drawing/2014/main" id="{842C7CC7-55CD-471D-B2D9-476C8BD2E3E5}"/>
                </a:ext>
              </a:extLst>
            </p:cNvPr>
            <p:cNvCxnSpPr>
              <a:stCxn id="48" idx="3"/>
              <a:endCxn id="45" idx="1"/>
            </p:cNvCxnSpPr>
            <p:nvPr/>
          </p:nvCxnSpPr>
          <p:spPr>
            <a:xfrm flipV="1">
              <a:off x="4058762" y="3001827"/>
              <a:ext cx="343443" cy="1"/>
            </a:xfrm>
            <a:prstGeom prst="straightConnector1">
              <a:avLst/>
            </a:prstGeom>
            <a:noFill/>
            <a:ln w="6350" cap="flat" cmpd="sng" algn="ctr">
              <a:solidFill>
                <a:srgbClr val="4472C4"/>
              </a:solidFill>
              <a:prstDash val="solid"/>
              <a:miter lim="800000"/>
              <a:tailEnd type="triangle"/>
            </a:ln>
            <a:effectLst/>
          </p:spPr>
        </p:cxnSp>
      </p:grpSp>
      <p:graphicFrame>
        <p:nvGraphicFramePr>
          <p:cNvPr id="25" name="Content Placeholder 3">
            <a:extLst>
              <a:ext uri="{FF2B5EF4-FFF2-40B4-BE49-F238E27FC236}">
                <a16:creationId xmlns:a16="http://schemas.microsoft.com/office/drawing/2014/main" id="{41F1BE7B-8979-4C34-B0A3-6D5002245F38}"/>
              </a:ext>
            </a:extLst>
          </p:cNvPr>
          <p:cNvGraphicFramePr>
            <a:graphicFrameLocks noGrp="1"/>
          </p:cNvGraphicFramePr>
          <p:nvPr>
            <p:extLst>
              <p:ext uri="{D42A27DB-BD31-4B8C-83A1-F6EECF244321}">
                <p14:modId xmlns:p14="http://schemas.microsoft.com/office/powerpoint/2010/main" val="3015013117"/>
              </p:ext>
            </p:extLst>
          </p:nvPr>
        </p:nvGraphicFramePr>
        <p:xfrm>
          <a:off x="3333686" y="1507342"/>
          <a:ext cx="8424243" cy="245208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3" name="Straight Arrow Connector 2">
            <a:extLst>
              <a:ext uri="{FF2B5EF4-FFF2-40B4-BE49-F238E27FC236}">
                <a16:creationId xmlns:a16="http://schemas.microsoft.com/office/drawing/2014/main" id="{38F99B8C-527A-440C-947F-BB535C463328}"/>
              </a:ext>
            </a:extLst>
          </p:cNvPr>
          <p:cNvCxnSpPr>
            <a:cxnSpLocks/>
            <a:stCxn id="50" idx="3"/>
            <a:endCxn id="25" idx="1"/>
          </p:cNvCxnSpPr>
          <p:nvPr/>
        </p:nvCxnSpPr>
        <p:spPr>
          <a:xfrm>
            <a:off x="1925924" y="2729205"/>
            <a:ext cx="1407762" cy="4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9504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1bb55a9-a1b5-4196-b12d-1833970ed366" ContentTypeId="0x01010008EC4BDFB4C3D542892399C37F0B505F" PreviousValue="false"/>
</file>

<file path=customXml/item2.xml><?xml version="1.0" encoding="utf-8"?>
<p:properties xmlns:p="http://schemas.microsoft.com/office/2006/metadata/properties" xmlns:xsi="http://www.w3.org/2001/XMLSchema-instance" xmlns:pc="http://schemas.microsoft.com/office/infopath/2007/PartnerControls">
  <documentManagement>
    <TNA xmlns="95a6d21c-7db0-4b7e-981f-b4f22b02b9d8">Not of potential interest</TNA>
    <ReviewDate xmlns="95a6d21c-7db0-4b7e-981f-b4f22b02b9d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Met Office Document" ma:contentTypeID="0x01010008EC4BDFB4C3D542892399C37F0B505F0055B2155FFEE0D148A206B10506EC2F5B" ma:contentTypeVersion="28" ma:contentTypeDescription="" ma:contentTypeScope="" ma:versionID="3ec829f0b1b4d3fa11cae9e3d70d8656">
  <xsd:schema xmlns:xsd="http://www.w3.org/2001/XMLSchema" xmlns:xs="http://www.w3.org/2001/XMLSchema" xmlns:p="http://schemas.microsoft.com/office/2006/metadata/properties" xmlns:ns2="95a6d21c-7db0-4b7e-981f-b4f22b02b9d8" targetNamespace="http://schemas.microsoft.com/office/2006/metadata/properties" ma:root="true" ma:fieldsID="ff342123dd615bb7d160ec6e7b3e2094" ns2:_="">
    <xsd:import namespace="95a6d21c-7db0-4b7e-981f-b4f22b02b9d8"/>
    <xsd:element name="properties">
      <xsd:complexType>
        <xsd:sequence>
          <xsd:element name="documentManagement">
            <xsd:complexType>
              <xsd:all>
                <xsd:element ref="ns2:TNA" minOccurs="0"/>
                <xsd:element ref="ns2:Re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a6d21c-7db0-4b7e-981f-b4f22b02b9d8" elementFormDefault="qualified">
    <xsd:import namespace="http://schemas.microsoft.com/office/2006/documentManagement/types"/>
    <xsd:import namespace="http://schemas.microsoft.com/office/infopath/2007/PartnerControls"/>
    <xsd:element name="TNA" ma:index="1" nillable="true" ma:displayName="TNA" ma:default="Not of potential interest" ma:format="Dropdown" ma:internalName="TNA">
      <xsd:simpleType>
        <xsd:restriction base="dms:Choice">
          <xsd:enumeration value="Not of potential interest"/>
          <xsd:enumeration value="Potential TNA Record"/>
          <xsd:enumeration value="Flagged for TNA"/>
          <xsd:enumeration value="List to TNA"/>
          <xsd:enumeration value="Not listed to TNA"/>
          <xsd:enumeration value="Transferred to TNA"/>
          <xsd:enumeration value="Published by TNA"/>
        </xsd:restriction>
      </xsd:simpleType>
    </xsd:element>
    <xsd:element name="ReviewDate" ma:index="2" nillable="true" ma:displayName="Review Date" ma:format="DateOnly" ma:internalName="Review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73E9C-2910-4111-8624-7C54A25B0E1A}">
  <ds:schemaRefs>
    <ds:schemaRef ds:uri="Microsoft.SharePoint.Taxonomy.ContentTypeSync"/>
  </ds:schemaRefs>
</ds:datastoreItem>
</file>

<file path=customXml/itemProps2.xml><?xml version="1.0" encoding="utf-8"?>
<ds:datastoreItem xmlns:ds="http://schemas.openxmlformats.org/officeDocument/2006/customXml" ds:itemID="{EC89AAE0-AC03-40FF-8711-EE4CD7D2660C}">
  <ds:schemaRefs>
    <ds:schemaRef ds:uri="http://purl.org/dc/dcmitype/"/>
    <ds:schemaRef ds:uri="http://schemas.microsoft.com/office/infopath/2007/PartnerControls"/>
    <ds:schemaRef ds:uri="95a6d21c-7db0-4b7e-981f-b4f22b02b9d8"/>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04FFB4-D834-4309-B1D4-D0131562D718}">
  <ds:schemaRefs>
    <ds:schemaRef ds:uri="http://schemas.microsoft.com/sharepoint/v3/contenttype/forms"/>
  </ds:schemaRefs>
</ds:datastoreItem>
</file>

<file path=customXml/itemProps4.xml><?xml version="1.0" encoding="utf-8"?>
<ds:datastoreItem xmlns:ds="http://schemas.openxmlformats.org/officeDocument/2006/customXml" ds:itemID="{D1F8C323-93A1-4394-94C6-6F11EA5BF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a6d21c-7db0-4b7e-981f-b4f22b02b9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754</TotalTime>
  <Words>1913</Words>
  <Application>Microsoft Office PowerPoint</Application>
  <PresentationFormat>Widescreen</PresentationFormat>
  <Paragraphs>290</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Corbel</vt:lpstr>
      <vt:lpstr>Wingdings 2</vt:lpstr>
      <vt:lpstr>Frame</vt:lpstr>
      <vt:lpstr> Exploring the changing structure of spatially coherent widespread flood events across the UK  Paul Sayers – Sayers and Partners  24 February 2020</vt:lpstr>
      <vt:lpstr>AquaCAT Flood risk estimates combining the best of techniques from catastrophe modelling and future flood risk assessment tools  Part way through – due to complete 2021/22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details Website:  www.sayersandpartners.co.uk / www.ukclimateresilience.org   email: paul.sayers@sayersandpartners.co.uk  Twitter: @floodsman @UKCRP_SPF  YouTube: UK Climate Resilience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Hayley</dc:creator>
  <cp:lastModifiedBy>Paul Sayers</cp:lastModifiedBy>
  <cp:revision>7</cp:revision>
  <dcterms:created xsi:type="dcterms:W3CDTF">2020-05-22T12:36:03Z</dcterms:created>
  <dcterms:modified xsi:type="dcterms:W3CDTF">2021-02-24T11:46:36Z</dcterms:modified>
</cp:coreProperties>
</file>