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6"/>
  </p:notesMasterIdLst>
  <p:sldIdLst>
    <p:sldId id="268" r:id="rId5"/>
    <p:sldId id="259" r:id="rId6"/>
    <p:sldId id="270" r:id="rId7"/>
    <p:sldId id="318" r:id="rId8"/>
    <p:sldId id="313" r:id="rId9"/>
    <p:sldId id="257" r:id="rId10"/>
    <p:sldId id="314" r:id="rId11"/>
    <p:sldId id="315" r:id="rId12"/>
    <p:sldId id="279" r:id="rId13"/>
    <p:sldId id="282" r:id="rId14"/>
    <p:sldId id="28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92" autoAdjust="0"/>
    <p:restoredTop sz="77059" autoAdjust="0"/>
  </p:normalViewPr>
  <p:slideViewPr>
    <p:cSldViewPr snapToGrid="0">
      <p:cViewPr varScale="1">
        <p:scale>
          <a:sx n="88" d="100"/>
          <a:sy n="88" d="100"/>
        </p:scale>
        <p:origin x="738"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91544-CA07-42A1-84AE-DC3E2CE10220}" type="datetimeFigureOut">
              <a:rPr lang="en-GB" smtClean="0"/>
              <a:t>23/02/2021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7D084-C66D-4EE9-8753-B3E322AD1CAB}" type="slidenum">
              <a:rPr lang="en-GB" smtClean="0"/>
              <a:t>‹#›</a:t>
            </a:fld>
            <a:endParaRPr lang="en-GB"/>
          </a:p>
        </p:txBody>
      </p:sp>
    </p:spTree>
    <p:extLst>
      <p:ext uri="{BB962C8B-B14F-4D97-AF65-F5344CB8AC3E}">
        <p14:creationId xmlns:p14="http://schemas.microsoft.com/office/powerpoint/2010/main" val="3214618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kclimateresilience.org/projects/openclim-open-climate-impacts-modelling-framewor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CAT modelling was developed in the late 1980s to capture the spatial correlation of extreme events, with event footprints being used to demonstrate how an extreme event impacts different locations at a similar time. Separately, current approaches to at-site flood risk estimation apply climate change allowances to flood frequency estimates based on observations from the current period. These modified flow frequency estimates are then used to calculate flood risk and associated losses using a variety of means.</a:t>
            </a:r>
          </a:p>
          <a:p>
            <a:r>
              <a:rPr lang="en-GB" sz="1200" b="0" i="0" kern="1200" dirty="0">
                <a:solidFill>
                  <a:schemeClr val="tx1"/>
                </a:solidFill>
                <a:effectLst/>
                <a:latin typeface="+mn-lt"/>
                <a:ea typeface="+mn-ea"/>
                <a:cs typeface="+mn-cs"/>
              </a:rPr>
              <a:t>The present work brings together these two strands to develop spatially resolved projections of changes in river flow and, together with new analysis of the spatial coherence, to generate a wider collection of plausible events to improve risk modelling of the rarest events. This was achieved by improving known methods to generate extreme, widespread flood events directly based on outputs from the Grid-to-Grid hydrological model (Bell et al., 2009), driven by UKCP18 datasets. These modelled events provided coherent and highly credible descriptions of changes in flow based on spatially coherent climate change information. These small number of widespread extreme events generated directly from Grid-to-Grid have been extended using copula-based methods to generate a collection of plausible “extreme” events based on the climate of 1980-2010 and on climate projections of 2050. The collection of events is then applied to an event based risk analysis using Future Flow Explorer (FFE).</a:t>
            </a:r>
          </a:p>
          <a:p>
            <a:br>
              <a:rPr lang="en-GB" dirty="0"/>
            </a:br>
            <a:endParaRPr lang="en-GB" dirty="0"/>
          </a:p>
        </p:txBody>
      </p:sp>
      <p:sp>
        <p:nvSpPr>
          <p:cNvPr id="4" name="Slide Number Placeholder 3"/>
          <p:cNvSpPr>
            <a:spLocks noGrp="1"/>
          </p:cNvSpPr>
          <p:nvPr>
            <p:ph type="sldNum" sz="quarter" idx="10"/>
          </p:nvPr>
        </p:nvSpPr>
        <p:spPr/>
        <p:txBody>
          <a:bodyPr/>
          <a:lstStyle/>
          <a:p>
            <a:fld id="{8CD7D084-C66D-4EE9-8753-B3E322AD1CAB}" type="slidenum">
              <a:rPr lang="en-GB" smtClean="0"/>
              <a:t>1</a:t>
            </a:fld>
            <a:endParaRPr lang="en-GB"/>
          </a:p>
        </p:txBody>
      </p:sp>
    </p:spTree>
    <p:extLst>
      <p:ext uri="{BB962C8B-B14F-4D97-AF65-F5344CB8AC3E}">
        <p14:creationId xmlns:p14="http://schemas.microsoft.com/office/powerpoint/2010/main" val="25677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sz="1000" dirty="0"/>
            </a:br>
            <a:r>
              <a:rPr lang="en-GB" sz="1200" b="1" i="0" kern="1200" dirty="0">
                <a:solidFill>
                  <a:schemeClr val="tx1"/>
                </a:solidFill>
                <a:effectLst/>
                <a:latin typeface="+mn-lt"/>
                <a:ea typeface="+mn-ea"/>
                <a:cs typeface="+mn-cs"/>
              </a:rPr>
              <a:t>Paul Sayers</a:t>
            </a:r>
            <a:r>
              <a:rPr lang="en-GB" sz="1200" b="0" i="0" kern="1200" dirty="0">
                <a:solidFill>
                  <a:schemeClr val="tx1"/>
                </a:solidFill>
                <a:effectLst/>
                <a:latin typeface="+mn-lt"/>
                <a:ea typeface="+mn-ea"/>
                <a:cs typeface="+mn-cs"/>
              </a:rPr>
              <a:t> is a recognised expert on climate, its impact on flood and coastal risks (at a community, city and regional scale) and the development of resilience and adaptation policies and strategies.   Paul has over 25 years of experience in all aspects of flood, water and  coastal management, including the leading the flood projections for the latest UK climate Change Risk Assessment.  Paul has worked in the UK and internationally, including collaborations on strategic responses to climate issues in Australia, China, Malaysia, Indonesia, Guyana, Denmark, Norway, Italy, Netherlands, Canada, Nigeria, Ethiopia, Kenya and the USA (and many others).   In addition to his applied research consultancy activities at Sayers and Partners, Paul continues to be part of leading international research groups at the University of East Anglian (the Tyndall Centre) and TU Delft/IHE in the Netherlands.  Paul is also an advisor to the Joint Defra/Environment Research Programme (on flood and coastal Asset Management) and is an Associate Fellow of the ODI (Global Risk and Resilience).   Paul is also a member of the Editorial Board for the Journal of Flood Risk Management and acts as a reviewer for many others international journals and is currently leading exploration of spatially coherence events within the UK climate Resilience programme and contributing to the development of </a:t>
            </a:r>
            <a:r>
              <a:rPr lang="en-GB" sz="1200" b="0" i="0" u="none" strike="noStrike" kern="1200" dirty="0">
                <a:solidFill>
                  <a:schemeClr val="tx1"/>
                </a:solidFill>
                <a:effectLst/>
                <a:latin typeface="+mn-lt"/>
                <a:ea typeface="+mn-ea"/>
                <a:cs typeface="+mn-cs"/>
                <a:hlinkClick r:id="rId3"/>
              </a:rPr>
              <a:t>UKRC funded project, </a:t>
            </a:r>
            <a:r>
              <a:rPr lang="en-GB" sz="1200" b="0" i="0" u="none" strike="noStrike" kern="1200" dirty="0" err="1">
                <a:solidFill>
                  <a:schemeClr val="tx1"/>
                </a:solidFill>
                <a:effectLst/>
                <a:latin typeface="+mn-lt"/>
                <a:ea typeface="+mn-ea"/>
                <a:cs typeface="+mn-cs"/>
                <a:hlinkClick r:id="rId3"/>
              </a:rPr>
              <a:t>OpenCLIM</a:t>
            </a:r>
            <a:r>
              <a:rPr lang="en-GB" sz="1200" b="0" i="0" kern="1200" dirty="0">
                <a:solidFill>
                  <a:schemeClr val="tx1"/>
                </a:solidFill>
                <a:effectLst/>
                <a:latin typeface="+mn-lt"/>
                <a:ea typeface="+mn-ea"/>
                <a:cs typeface="+mn-cs"/>
              </a:rPr>
              <a:t>.</a:t>
            </a:r>
          </a:p>
          <a:p>
            <a:r>
              <a:rPr lang="en-GB" sz="1200" b="1" i="0" kern="1200" dirty="0">
                <a:solidFill>
                  <a:schemeClr val="tx1"/>
                </a:solidFill>
                <a:effectLst/>
                <a:latin typeface="+mn-lt"/>
                <a:ea typeface="+mn-ea"/>
                <a:cs typeface="+mn-cs"/>
              </a:rPr>
              <a:t>Dr Mike Steel, Environment Agency: </a:t>
            </a:r>
            <a:r>
              <a:rPr lang="en-GB" sz="1200" b="0" i="0" kern="1200" dirty="0">
                <a:solidFill>
                  <a:schemeClr val="tx1"/>
                </a:solidFill>
                <a:effectLst/>
                <a:latin typeface="+mn-lt"/>
                <a:ea typeface="+mn-ea"/>
                <a:cs typeface="+mn-cs"/>
              </a:rPr>
              <a:t>Mike is responsible for the Environment Agency’s long-term investment scenarios (LTIS) for flood and coastal risk management. LTIS is an economic assessment showing what future flood and coastal risk management could look like over the next 50 years in England. The latest LTIS study was published in 2019. Mike has previously worked on national flood risk assessment, and the plans to manage flood risk in the Thames Estuary until the year 2100 (TE2100). He has a PhD in hydrology and climate change, and is a Chartered Water and Environment Manager.</a:t>
            </a:r>
            <a:endParaRPr lang="en-GB" sz="1000" dirty="0"/>
          </a:p>
        </p:txBody>
      </p:sp>
      <p:sp>
        <p:nvSpPr>
          <p:cNvPr id="4" name="Slide Number Placeholder 3"/>
          <p:cNvSpPr>
            <a:spLocks noGrp="1"/>
          </p:cNvSpPr>
          <p:nvPr>
            <p:ph type="sldNum" sz="quarter" idx="5"/>
          </p:nvPr>
        </p:nvSpPr>
        <p:spPr/>
        <p:txBody>
          <a:bodyPr/>
          <a:lstStyle/>
          <a:p>
            <a:fld id="{8CD7D084-C66D-4EE9-8753-B3E322AD1CAB}" type="slidenum">
              <a:rPr lang="en-GB" smtClean="0"/>
              <a:t>2</a:t>
            </a:fld>
            <a:endParaRPr lang="en-GB"/>
          </a:p>
        </p:txBody>
      </p:sp>
    </p:spTree>
    <p:extLst>
      <p:ext uri="{BB962C8B-B14F-4D97-AF65-F5344CB8AC3E}">
        <p14:creationId xmlns:p14="http://schemas.microsoft.com/office/powerpoint/2010/main" val="120460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D7D084-C66D-4EE9-8753-B3E322AD1CAB}" type="slidenum">
              <a:rPr lang="en-GB" smtClean="0"/>
              <a:t>3</a:t>
            </a:fld>
            <a:endParaRPr lang="en-GB"/>
          </a:p>
        </p:txBody>
      </p:sp>
    </p:spTree>
    <p:extLst>
      <p:ext uri="{BB962C8B-B14F-4D97-AF65-F5344CB8AC3E}">
        <p14:creationId xmlns:p14="http://schemas.microsoft.com/office/powerpoint/2010/main" val="2570964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recent years, UK summer heatwaves have resulted in thousands of excess deaths, with both extreme temperatures and high humidity increasing health risks. Here, the UK Climate Projections 2018 (UKCP18) are compared to observational (</a:t>
            </a:r>
            <a:r>
              <a:rPr lang="en-GB" sz="1200" b="0" i="0" kern="1200" dirty="0" err="1">
                <a:solidFill>
                  <a:schemeClr val="tx1"/>
                </a:solidFill>
                <a:effectLst/>
                <a:latin typeface="+mn-lt"/>
                <a:ea typeface="+mn-ea"/>
                <a:cs typeface="+mn-cs"/>
              </a:rPr>
              <a:t>HadUK</a:t>
            </a:r>
            <a:r>
              <a:rPr lang="en-GB" sz="1200" b="0" i="0" kern="1200" dirty="0">
                <a:solidFill>
                  <a:schemeClr val="tx1"/>
                </a:solidFill>
                <a:effectLst/>
                <a:latin typeface="+mn-lt"/>
                <a:ea typeface="+mn-ea"/>
                <a:cs typeface="+mn-cs"/>
              </a:rPr>
              <a:t>-Grid) and reanalysis data (ERA5) to quantify model performance at capturing mean, extremes (95th to 99.5th percentiles) and variability in the climate state and heat stress metrics (simplified wet bulb global temperature, </a:t>
            </a:r>
            <a:r>
              <a:rPr lang="en-GB" sz="1200" b="0" i="0" kern="1200" dirty="0" err="1">
                <a:solidFill>
                  <a:schemeClr val="tx1"/>
                </a:solidFill>
                <a:effectLst/>
                <a:latin typeface="+mn-lt"/>
                <a:ea typeface="+mn-ea"/>
                <a:cs typeface="+mn-cs"/>
              </a:rPr>
              <a:t>sWBGT</a:t>
            </a:r>
            <a:r>
              <a:rPr lang="en-GB" sz="1200" b="0" i="0" kern="1200" dirty="0">
                <a:solidFill>
                  <a:schemeClr val="tx1"/>
                </a:solidFill>
                <a:effectLst/>
                <a:latin typeface="+mn-lt"/>
                <a:ea typeface="+mn-ea"/>
                <a:cs typeface="+mn-cs"/>
              </a:rPr>
              <a:t>; Humidex; apparent temperature). Simulations carried out for UKCP18 generally perform as well as or better than CMIP5 models in reproducing observed spatial patterns of UK climate relating to extreme heat, with RMSE values on average ~30% less than for the CMIP5 models. Increasing spatial resolution in UKCP18 simulations is shown to yield a minor improvement in model performance (RMSE values on average ~5% less) compared to observations, however there is considerable variability between ensemble members within resolution classes. For both UKCP18 and CMIP5 models, model error in capturing characteristics of extreme heat generally reduces when using heat stress metrics with a larger vapour pressure component, such as </a:t>
            </a:r>
            <a:r>
              <a:rPr lang="en-GB" sz="1200" b="0" i="0" kern="1200" dirty="0" err="1">
                <a:solidFill>
                  <a:schemeClr val="tx1"/>
                </a:solidFill>
                <a:effectLst/>
                <a:latin typeface="+mn-lt"/>
                <a:ea typeface="+mn-ea"/>
                <a:cs typeface="+mn-cs"/>
              </a:rPr>
              <a:t>sWBGT</a:t>
            </a:r>
            <a:r>
              <a:rPr lang="en-GB" sz="1200" b="0" i="0" kern="1200" dirty="0">
                <a:solidFill>
                  <a:schemeClr val="tx1"/>
                </a:solidFill>
                <a:effectLst/>
                <a:latin typeface="+mn-lt"/>
                <a:ea typeface="+mn-ea"/>
                <a:cs typeface="+mn-cs"/>
              </a:rPr>
              <a:t>. Finally, the 95th percentile of observed UK summer temperature is shown to have ~60% greater interannual variability than the summer mean over the recent past (1981–2000). This effect is underestimated in UKCP18 models (~33%) compared to </a:t>
            </a:r>
            <a:r>
              <a:rPr lang="en-GB" sz="1200" b="0" i="0" kern="1200" dirty="0" err="1">
                <a:solidFill>
                  <a:schemeClr val="tx1"/>
                </a:solidFill>
                <a:effectLst/>
                <a:latin typeface="+mn-lt"/>
                <a:ea typeface="+mn-ea"/>
                <a:cs typeface="+mn-cs"/>
              </a:rPr>
              <a:t>HadUK</a:t>
            </a:r>
            <a:r>
              <a:rPr lang="en-GB" sz="1200" b="0" i="0" kern="1200" dirty="0">
                <a:solidFill>
                  <a:schemeClr val="tx1"/>
                </a:solidFill>
                <a:effectLst/>
                <a:latin typeface="+mn-lt"/>
                <a:ea typeface="+mn-ea"/>
                <a:cs typeface="+mn-cs"/>
              </a:rPr>
              <a:t>-grid and ERA5. Compared to projected future changes in the global mean temperature, UK summer mean and 95th percentile temperatures are shown in increase at a faster rate than the global mean.</a:t>
            </a:r>
            <a:endParaRPr lang="en-GB" dirty="0"/>
          </a:p>
        </p:txBody>
      </p:sp>
      <p:sp>
        <p:nvSpPr>
          <p:cNvPr id="4" name="Slide Number Placeholder 3"/>
          <p:cNvSpPr>
            <a:spLocks noGrp="1"/>
          </p:cNvSpPr>
          <p:nvPr>
            <p:ph type="sldNum" sz="quarter" idx="10"/>
          </p:nvPr>
        </p:nvSpPr>
        <p:spPr/>
        <p:txBody>
          <a:bodyPr/>
          <a:lstStyle/>
          <a:p>
            <a:fld id="{8CD7D084-C66D-4EE9-8753-B3E322AD1CAB}" type="slidenum">
              <a:rPr lang="en-GB" smtClean="0"/>
              <a:t>4</a:t>
            </a:fld>
            <a:endParaRPr lang="en-GB"/>
          </a:p>
        </p:txBody>
      </p:sp>
    </p:spTree>
    <p:extLst>
      <p:ext uri="{BB962C8B-B14F-4D97-AF65-F5344CB8AC3E}">
        <p14:creationId xmlns:p14="http://schemas.microsoft.com/office/powerpoint/2010/main" val="215543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D7D084-C66D-4EE9-8753-B3E322AD1CAB}" type="slidenum">
              <a:rPr lang="en-GB" smtClean="0"/>
              <a:t>5</a:t>
            </a:fld>
            <a:endParaRPr lang="en-GB"/>
          </a:p>
        </p:txBody>
      </p:sp>
    </p:spTree>
    <p:extLst>
      <p:ext uri="{BB962C8B-B14F-4D97-AF65-F5344CB8AC3E}">
        <p14:creationId xmlns:p14="http://schemas.microsoft.com/office/powerpoint/2010/main" val="494473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i="0" kern="1200" dirty="0">
                <a:solidFill>
                  <a:schemeClr val="tx1"/>
                </a:solidFill>
                <a:effectLst/>
                <a:latin typeface="+mn-lt"/>
                <a:ea typeface="+mn-ea"/>
                <a:cs typeface="+mn-cs"/>
              </a:rPr>
              <a:t>Preparing for and coping with the accelerating impacts of climate change requires adaptation in a wide range of policy areas. Yet, despite increasing calls for action, policy change to allow this is often slow. A range of counteracting forces and barriers can make it difficult to embed adaptation objectives into important policies and move them away from ‘business-as-usual’. However, deeper dynamics are also at play, where self-reinforcing mechanisms, feedbacks and path dependencies interact across different </a:t>
            </a:r>
            <a:r>
              <a:rPr lang="en-GB" sz="1200" b="0" i="0" kern="1200" dirty="0" err="1">
                <a:solidFill>
                  <a:schemeClr val="tx1"/>
                </a:solidFill>
                <a:effectLst/>
                <a:latin typeface="+mn-lt"/>
                <a:ea typeface="+mn-ea"/>
                <a:cs typeface="+mn-cs"/>
              </a:rPr>
              <a:t>spatio</a:t>
            </a:r>
            <a:r>
              <a:rPr lang="en-GB" sz="1200" b="0" i="0" kern="1200" dirty="0">
                <a:solidFill>
                  <a:schemeClr val="tx1"/>
                </a:solidFill>
                <a:effectLst/>
                <a:latin typeface="+mn-lt"/>
                <a:ea typeface="+mn-ea"/>
                <a:cs typeface="+mn-cs"/>
              </a:rPr>
              <a:t>-temporal scales and coalesce to establish policy lock-ins.</a:t>
            </a:r>
          </a:p>
          <a:p>
            <a:pPr fontAlgn="base"/>
            <a:r>
              <a:rPr lang="en-GB" sz="1200" b="0" i="0" kern="1200" dirty="0">
                <a:solidFill>
                  <a:schemeClr val="tx1"/>
                </a:solidFill>
                <a:effectLst/>
                <a:latin typeface="+mn-lt"/>
                <a:ea typeface="+mn-ea"/>
                <a:cs typeface="+mn-cs"/>
              </a:rPr>
              <a:t>The aim of this interdisciplinary project is to uncover these lock-in dynamics and examine the extent to which they account for varying levels of climate change adaptation in Germany, the Netherlands and the U.K.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1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527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333333"/>
              </a:solidFill>
              <a:effectLst/>
              <a:latin typeface="brandon-grotesque"/>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561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BE5CD9-B1E0-5449-882C-D7612EAAB293}" type="slidenum">
              <a:rPr lang="en-US" smtClean="0"/>
              <a:t>10</a:t>
            </a:fld>
            <a:endParaRPr lang="en-US"/>
          </a:p>
        </p:txBody>
      </p:sp>
    </p:spTree>
    <p:extLst>
      <p:ext uri="{BB962C8B-B14F-4D97-AF65-F5344CB8AC3E}">
        <p14:creationId xmlns:p14="http://schemas.microsoft.com/office/powerpoint/2010/main" val="120347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2/23/2021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2/23/2021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2/23/2021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2/23/2021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2/23/2021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2/23/2021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mailto:cop26@metoffice.gov.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b="1" dirty="0">
                <a:solidFill>
                  <a:schemeClr val="accent1">
                    <a:lumMod val="50000"/>
                  </a:schemeClr>
                </a:solidFill>
                <a:latin typeface="Corbel" panose="020B0503020204020204" pitchFamily="34" charset="0"/>
              </a:rPr>
              <a:t>SPF UK Climate Resilience Programme </a:t>
            </a:r>
            <a:r>
              <a:rPr lang="en-GB" sz="3200" b="1" dirty="0">
                <a:solidFill>
                  <a:schemeClr val="bg1"/>
                </a:solidFill>
                <a:latin typeface="Corbel" panose="020B0503020204020204" pitchFamily="34" charset="0"/>
              </a:rPr>
              <a:t>Webinar Series 2021</a:t>
            </a:r>
            <a:endParaRPr lang="en-GB" dirty="0">
              <a:solidFill>
                <a:schemeClr val="bg1"/>
              </a:solidFill>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Tree>
    <p:extLst>
      <p:ext uri="{BB962C8B-B14F-4D97-AF65-F5344CB8AC3E}">
        <p14:creationId xmlns:p14="http://schemas.microsoft.com/office/powerpoint/2010/main" val="97124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7912" y="-4267"/>
            <a:ext cx="1937779" cy="1931541"/>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1625" y="6007748"/>
            <a:ext cx="3000375" cy="941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2015" y="6122216"/>
            <a:ext cx="2273284" cy="670267"/>
          </a:xfrm>
          <a:prstGeom prst="rect">
            <a:avLst/>
          </a:prstGeom>
        </p:spPr>
      </p:pic>
      <p:sp>
        <p:nvSpPr>
          <p:cNvPr id="9" name="Title 1">
            <a:extLst>
              <a:ext uri="{FF2B5EF4-FFF2-40B4-BE49-F238E27FC236}">
                <a16:creationId xmlns:a16="http://schemas.microsoft.com/office/drawing/2014/main" id="{109A333C-CB58-4385-8BD9-527778736C16}"/>
              </a:ext>
            </a:extLst>
          </p:cNvPr>
          <p:cNvSpPr>
            <a:spLocks noGrp="1"/>
          </p:cNvSpPr>
          <p:nvPr>
            <p:ph type="ctrTitle"/>
          </p:nvPr>
        </p:nvSpPr>
        <p:spPr>
          <a:xfrm>
            <a:off x="0" y="262491"/>
            <a:ext cx="9230264" cy="897235"/>
          </a:xfrm>
          <a:solidFill>
            <a:schemeClr val="bg1"/>
          </a:solidFill>
        </p:spPr>
        <p:txBody>
          <a:bodyPr>
            <a:noAutofit/>
          </a:bodyPr>
          <a:lstStyle/>
          <a:p>
            <a:pPr>
              <a:lnSpc>
                <a:spcPct val="100000"/>
              </a:lnSpc>
              <a:spcBef>
                <a:spcPts val="0"/>
              </a:spcBef>
            </a:pPr>
            <a:r>
              <a:rPr lang="en-GB" sz="5400" dirty="0">
                <a:solidFill>
                  <a:srgbClr val="002060"/>
                </a:solidFill>
              </a:rPr>
              <a:t>Next webinars:</a:t>
            </a:r>
            <a:endParaRPr lang="en-GB" sz="2200" dirty="0">
              <a:solidFill>
                <a:schemeClr val="tx1"/>
              </a:solidFill>
              <a:ea typeface="+mj-lt"/>
              <a:cs typeface="+mj-lt"/>
            </a:endParaRPr>
          </a:p>
        </p:txBody>
      </p:sp>
      <p:sp>
        <p:nvSpPr>
          <p:cNvPr id="7" name="Rectangle 6"/>
          <p:cNvSpPr/>
          <p:nvPr/>
        </p:nvSpPr>
        <p:spPr>
          <a:xfrm>
            <a:off x="216088" y="1270717"/>
            <a:ext cx="8394674" cy="2665345"/>
          </a:xfrm>
          <a:prstGeom prst="rect">
            <a:avLst/>
          </a:prstGeom>
        </p:spPr>
        <p:txBody>
          <a:bodyPr wrap="square">
            <a:spAutoFit/>
          </a:bodyPr>
          <a:lstStyle/>
          <a:p>
            <a:pPr marL="914400" indent="-914400">
              <a:lnSpc>
                <a:spcPct val="107000"/>
              </a:lnSpc>
              <a:spcAft>
                <a:spcPts val="800"/>
              </a:spcAft>
            </a:pP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Wednesday, 10</a:t>
            </a:r>
            <a:r>
              <a:rPr lang="en-GB" sz="2800" b="1" baseline="30000" dirty="0">
                <a:solidFill>
                  <a:schemeClr val="bg1"/>
                </a:solidFill>
                <a:latin typeface="Corbel" panose="020B0503020204020204" pitchFamily="34" charset="0"/>
                <a:ea typeface="Calibri" panose="020F0502020204030204" pitchFamily="34" charset="0"/>
                <a:cs typeface="Times New Roman" panose="02020603050405020304" pitchFamily="18" charset="0"/>
              </a:rPr>
              <a:t>th </a:t>
            </a: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March, 2021 12.00-13.00</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000" b="1" dirty="0">
                <a:latin typeface="Corbel" panose="020B0503020204020204" pitchFamily="34" charset="0"/>
                <a:ea typeface="Calibri" panose="020F0502020204030204" pitchFamily="34" charset="0"/>
                <a:cs typeface="Times New Roman" panose="02020603050405020304" pitchFamily="18" charset="0"/>
              </a:rPr>
              <a:t>Speaker:	</a:t>
            </a:r>
            <a:r>
              <a:rPr lang="en-GB" sz="2000" b="1" dirty="0"/>
              <a:t> Harriet Orr and Alex Cutler, Environment Agency</a:t>
            </a:r>
          </a:p>
          <a:p>
            <a:pPr marL="914400" lvl="0" indent="-914400">
              <a:lnSpc>
                <a:spcPct val="107000"/>
              </a:lnSpc>
              <a:spcAft>
                <a:spcPts val="800"/>
              </a:spcAft>
            </a:pPr>
            <a:r>
              <a:rPr lang="en-GB" sz="2000" b="1" dirty="0">
                <a:latin typeface="Corbel" panose="020B0503020204020204" pitchFamily="34" charset="0"/>
                <a:ea typeface="Calibri" panose="020F0502020204030204" pitchFamily="34" charset="0"/>
                <a:cs typeface="Times New Roman" panose="02020603050405020304" pitchFamily="18" charset="0"/>
              </a:rPr>
              <a:t>Title</a:t>
            </a:r>
            <a:r>
              <a:rPr lang="en-GB" sz="2000" dirty="0">
                <a:latin typeface="Corbel" panose="020B0503020204020204" pitchFamily="34" charset="0"/>
                <a:ea typeface="Calibri" panose="020F0502020204030204" pitchFamily="34" charset="0"/>
                <a:cs typeface="Times New Roman" panose="02020603050405020304" pitchFamily="18" charset="0"/>
              </a:rPr>
              <a:t>: </a:t>
            </a:r>
            <a:r>
              <a:rPr lang="en-GB" sz="2000" dirty="0"/>
              <a:t> 		</a:t>
            </a:r>
            <a:r>
              <a:rPr lang="en-GB" b="1" i="1" dirty="0">
                <a:solidFill>
                  <a:srgbClr val="000000"/>
                </a:solidFill>
              </a:rPr>
              <a:t>Climate resilience and the national flood and coastal erosion risk</a:t>
            </a:r>
          </a:p>
          <a:p>
            <a:pPr marL="914400" lvl="0" indent="-914400">
              <a:lnSpc>
                <a:spcPct val="107000"/>
              </a:lnSpc>
              <a:spcAft>
                <a:spcPts val="800"/>
              </a:spcAft>
            </a:pPr>
            <a:r>
              <a:rPr lang="en-GB" b="1" i="1" dirty="0">
                <a:solidFill>
                  <a:srgbClr val="000000"/>
                </a:solidFill>
              </a:rPr>
              <a:t>		management strategy</a:t>
            </a:r>
            <a:r>
              <a:rPr lang="en-GB" b="1" dirty="0">
                <a:solidFill>
                  <a:srgbClr val="000000"/>
                </a:solidFill>
              </a:rPr>
              <a:t> </a:t>
            </a:r>
          </a:p>
          <a:p>
            <a:pPr marL="914400" lvl="0" indent="-914400">
              <a:lnSpc>
                <a:spcPct val="107000"/>
              </a:lnSpc>
              <a:spcAft>
                <a:spcPts val="800"/>
              </a:spcAft>
            </a:pPr>
            <a:endParaRPr lang="en-GB" sz="2000" b="1" i="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000" b="1" i="1" dirty="0"/>
              <a:t> </a:t>
            </a:r>
            <a:endParaRPr lang="en-GB" sz="20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ounded Rectangle 7"/>
          <p:cNvSpPr/>
          <p:nvPr/>
        </p:nvSpPr>
        <p:spPr>
          <a:xfrm>
            <a:off x="8336953" y="1439877"/>
            <a:ext cx="2204765" cy="1665123"/>
          </a:xfrm>
          <a:prstGeom prst="roundRect">
            <a:avLst/>
          </a:prstGeom>
          <a:blipFill dpi="0" rotWithShape="1">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16089" y="4988859"/>
            <a:ext cx="8394674" cy="101566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a:spAutoFit/>
          </a:bodyPr>
          <a:lstStyle/>
          <a:p>
            <a:pPr marL="914400" indent="-914400"/>
            <a:r>
              <a:rPr lang="en-GB" sz="2000" b="1" i="1"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Register on our website</a:t>
            </a:r>
            <a:r>
              <a:rPr lang="en-GB" sz="2000" b="1"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rPr>
              <a:t>: </a:t>
            </a:r>
          </a:p>
          <a:p>
            <a:pPr marL="914400" indent="-914400"/>
            <a:r>
              <a:rPr lang="en-GB" sz="2000" dirty="0">
                <a:solidFill>
                  <a:srgbClr val="0070C0"/>
                </a:solidFill>
                <a:latin typeface="Corbel" panose="020B0503020204020204" pitchFamily="34" charset="0"/>
                <a:ea typeface="Calibri" panose="020F0502020204030204" pitchFamily="34" charset="0"/>
                <a:cs typeface="Times New Roman" panose="02020603050405020304" pitchFamily="18" charset="0"/>
              </a:rPr>
              <a:t>https://www.ukclimateresilience.org/news-events/climate-resilience-webinar-series-2020-2021/</a:t>
            </a:r>
            <a:endParaRPr lang="en-GB" sz="1100"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216088" y="2975933"/>
            <a:ext cx="8394674" cy="1966179"/>
          </a:xfrm>
          <a:prstGeom prst="rect">
            <a:avLst/>
          </a:prstGeom>
        </p:spPr>
        <p:txBody>
          <a:bodyPr wrap="square">
            <a:spAutoFit/>
          </a:bodyPr>
          <a:lstStyle/>
          <a:p>
            <a:pPr marL="914400" indent="-914400">
              <a:lnSpc>
                <a:spcPct val="107000"/>
              </a:lnSpc>
              <a:spcAft>
                <a:spcPts val="800"/>
              </a:spcAft>
            </a:pPr>
            <a:endPar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Wednesday,  24</a:t>
            </a:r>
            <a:r>
              <a:rPr lang="en-GB" sz="2800" b="1" baseline="30000" dirty="0">
                <a:solidFill>
                  <a:schemeClr val="bg1"/>
                </a:solidFill>
                <a:latin typeface="Corbel" panose="020B0503020204020204" pitchFamily="34" charset="0"/>
                <a:ea typeface="Calibri" panose="020F0502020204030204" pitchFamily="34" charset="0"/>
                <a:cs typeface="Times New Roman" panose="02020603050405020304" pitchFamily="18" charset="0"/>
              </a:rPr>
              <a:t>th</a:t>
            </a:r>
            <a:r>
              <a:rPr lang="en-GB" sz="2800" b="1" dirty="0">
                <a:solidFill>
                  <a:schemeClr val="bg1"/>
                </a:solidFill>
                <a:latin typeface="Corbel" panose="020B0503020204020204" pitchFamily="34" charset="0"/>
                <a:ea typeface="Calibri" panose="020F0502020204030204" pitchFamily="34" charset="0"/>
                <a:cs typeface="Times New Roman" panose="02020603050405020304" pitchFamily="18" charset="0"/>
              </a:rPr>
              <a:t> March, 2021 12.00-13.00</a:t>
            </a:r>
            <a:endParaRPr lang="en-GB"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914400" indent="-914400">
              <a:lnSpc>
                <a:spcPct val="107000"/>
              </a:lnSpc>
              <a:spcAft>
                <a:spcPts val="800"/>
              </a:spcAft>
            </a:pPr>
            <a:r>
              <a:rPr lang="en-GB" sz="2000" b="1" dirty="0">
                <a:latin typeface="Corbel" panose="020B0503020204020204" pitchFamily="34" charset="0"/>
                <a:ea typeface="Calibri" panose="020F0502020204030204" pitchFamily="34" charset="0"/>
                <a:cs typeface="Times New Roman" panose="02020603050405020304" pitchFamily="18" charset="0"/>
              </a:rPr>
              <a:t>Speaker:	Mike Davies, University College London</a:t>
            </a:r>
            <a:endParaRPr lang="en-GB" sz="2000" b="1" dirty="0"/>
          </a:p>
          <a:p>
            <a:pPr marL="914400" indent="-914400">
              <a:lnSpc>
                <a:spcPct val="107000"/>
              </a:lnSpc>
              <a:spcAft>
                <a:spcPts val="800"/>
              </a:spcAft>
            </a:pPr>
            <a:r>
              <a:rPr lang="en-GB" sz="2000" b="1" dirty="0">
                <a:latin typeface="Corbel" panose="020B0503020204020204" pitchFamily="34" charset="0"/>
                <a:ea typeface="Calibri" panose="020F0502020204030204" pitchFamily="34" charset="0"/>
                <a:cs typeface="Times New Roman" panose="02020603050405020304" pitchFamily="18" charset="0"/>
              </a:rPr>
              <a:t>Title</a:t>
            </a:r>
            <a:r>
              <a:rPr lang="en-GB" sz="2000" dirty="0">
                <a:latin typeface="Corbel" panose="020B0503020204020204" pitchFamily="34" charset="0"/>
                <a:ea typeface="Calibri" panose="020F0502020204030204" pitchFamily="34" charset="0"/>
                <a:cs typeface="Times New Roman" panose="02020603050405020304" pitchFamily="18" charset="0"/>
              </a:rPr>
              <a:t>: </a:t>
            </a:r>
            <a:r>
              <a:rPr lang="en-GB" sz="2000" dirty="0"/>
              <a:t> 		</a:t>
            </a:r>
            <a:r>
              <a:rPr lang="en-GB" sz="2000" b="1" i="1" dirty="0"/>
              <a:t>O</a:t>
            </a:r>
            <a:r>
              <a:rPr lang="en-GB" b="1" i="1" dirty="0"/>
              <a:t>verheating in Care Homes</a:t>
            </a:r>
            <a:r>
              <a:rPr lang="en-GB" b="1" dirty="0"/>
              <a:t> </a:t>
            </a:r>
            <a:endParaRPr lang="en-GB" sz="2000" b="1" i="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picture containing text, device, thermometer, gauge&#10;&#10;Description automatically generated">
            <a:extLst>
              <a:ext uri="{FF2B5EF4-FFF2-40B4-BE49-F238E27FC236}">
                <a16:creationId xmlns:a16="http://schemas.microsoft.com/office/drawing/2014/main" id="{D2211976-ADD0-423A-AB84-7D7ED686EAD2}"/>
              </a:ext>
            </a:extLst>
          </p:cNvPr>
          <p:cNvPicPr>
            <a:picLocks noChangeAspect="1"/>
          </p:cNvPicPr>
          <p:nvPr/>
        </p:nvPicPr>
        <p:blipFill>
          <a:blip r:embed="rId7"/>
          <a:stretch>
            <a:fillRect/>
          </a:stretch>
        </p:blipFill>
        <p:spPr>
          <a:xfrm>
            <a:off x="8336953" y="3666579"/>
            <a:ext cx="2204765" cy="16651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07558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Contact details</a:t>
            </a:r>
            <a:br>
              <a:rPr lang="en-GB" dirty="0"/>
            </a:br>
            <a:br>
              <a:rPr lang="en-GB" dirty="0"/>
            </a:br>
            <a:r>
              <a:rPr lang="en-GB" sz="2400" b="1" dirty="0">
                <a:solidFill>
                  <a:schemeClr val="bg1"/>
                </a:solidFill>
                <a:latin typeface="+mn-lt"/>
                <a:cs typeface="Arial" panose="020B0604020202020204" pitchFamily="34" charset="0"/>
              </a:rPr>
              <a:t>Website: </a:t>
            </a:r>
            <a:r>
              <a:rPr lang="en-GB" sz="2400" dirty="0">
                <a:solidFill>
                  <a:schemeClr val="bg1"/>
                </a:solidFill>
                <a:latin typeface="+mn-lt"/>
                <a:cs typeface="Arial" panose="020B0604020202020204" pitchFamily="34" charset="0"/>
              </a:rPr>
              <a:t>www.ukclimateresilience.org</a:t>
            </a:r>
            <a:br>
              <a:rPr lang="en-GB" sz="2400" dirty="0">
                <a:solidFill>
                  <a:schemeClr val="bg1"/>
                </a:solidFill>
                <a:latin typeface="+mn-lt"/>
                <a:cs typeface="Arial" panose="020B0604020202020204" pitchFamily="34" charset="0"/>
              </a:rPr>
            </a:br>
            <a:r>
              <a:rPr lang="en-GB" sz="2400" dirty="0">
                <a:solidFill>
                  <a:schemeClr val="bg1"/>
                </a:solidFill>
                <a:latin typeface="+mn-lt"/>
                <a:cs typeface="Arial" panose="020B0604020202020204" pitchFamily="34" charset="0"/>
              </a:rPr>
              <a:t>	</a:t>
            </a:r>
            <a:br>
              <a:rPr lang="en-GB" sz="2400"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Twitter:	</a:t>
            </a:r>
            <a:r>
              <a:rPr lang="en-GB" sz="2400" dirty="0">
                <a:solidFill>
                  <a:schemeClr val="bg1"/>
                </a:solidFill>
                <a:latin typeface="+mn-lt"/>
                <a:cs typeface="Arial" panose="020B0604020202020204" pitchFamily="34" charset="0"/>
              </a:rPr>
              <a:t>@UKCRP_SPF</a:t>
            </a:r>
            <a:br>
              <a:rPr lang="en-GB" sz="2400" dirty="0">
                <a:solidFill>
                  <a:schemeClr val="bg1"/>
                </a:solidFill>
                <a:latin typeface="+mn-lt"/>
                <a:cs typeface="Arial" panose="020B0604020202020204" pitchFamily="34" charset="0"/>
              </a:rPr>
            </a:br>
            <a:br>
              <a:rPr lang="en-GB" sz="2400" dirty="0">
                <a:solidFill>
                  <a:schemeClr val="bg1"/>
                </a:solidFill>
                <a:latin typeface="+mn-lt"/>
                <a:cs typeface="Arial" panose="020B0604020202020204" pitchFamily="34" charset="0"/>
              </a:rPr>
            </a:br>
            <a:r>
              <a:rPr lang="en-GB" sz="2400" b="1" dirty="0">
                <a:solidFill>
                  <a:schemeClr val="bg1"/>
                </a:solidFill>
                <a:latin typeface="+mn-lt"/>
                <a:cs typeface="Arial" panose="020B0604020202020204" pitchFamily="34" charset="0"/>
              </a:rPr>
              <a:t>YouTube: </a:t>
            </a:r>
            <a:r>
              <a:rPr lang="en-GB" sz="2400" dirty="0">
                <a:solidFill>
                  <a:schemeClr val="bg1"/>
                </a:solidFill>
                <a:latin typeface="+mn-lt"/>
                <a:cs typeface="Arial" panose="020B0604020202020204" pitchFamily="34" charset="0"/>
              </a:rPr>
              <a:t>UK Climate Resilience programme</a:t>
            </a:r>
            <a:endParaRPr lang="en-GB" sz="2400" dirty="0">
              <a:solidFill>
                <a:schemeClr val="bg1"/>
              </a:solidFill>
              <a:latin typeface="+mn-lt"/>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orbel" panose="020B0503020204020204"/>
                <a:ea typeface="+mn-ea"/>
                <a:cs typeface="+mn-cs"/>
              </a:rPr>
              <a:t>The UK Climate Resilience programme is supported by the UKRI Strategic Priorities Fund.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Corbel" panose="020B0503020204020204"/>
                <a:ea typeface="+mn-ea"/>
                <a:cs typeface="+mn-cs"/>
              </a:rPr>
              <a:t>The programme is co-delivered by the Met Office and NERC on behalf of UKRI partners AHRC, EPSRC, ESRC.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08531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GB" sz="3600" dirty="0">
                <a:solidFill>
                  <a:schemeClr val="bg1"/>
                </a:solidFill>
                <a:latin typeface="+mj-lt"/>
              </a:rPr>
              <a:t>Timing</a:t>
            </a: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8" y="1512277"/>
            <a:ext cx="12187311" cy="4586068"/>
          </a:xfrm>
          <a:prstGeom prst="rect">
            <a:avLst/>
          </a:prstGeom>
          <a:solidFill>
            <a:schemeClr val="bg1">
              <a:lumMod val="85000"/>
            </a:schemeClr>
          </a:solidFill>
        </p:spPr>
        <p:txBody>
          <a:bodyPr lIns="91440" tIns="45720" rIns="91440" bIns="45720"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graphicFrame>
        <p:nvGraphicFramePr>
          <p:cNvPr id="13" name="Table 12">
            <a:extLst>
              <a:ext uri="{FF2B5EF4-FFF2-40B4-BE49-F238E27FC236}">
                <a16:creationId xmlns:a16="http://schemas.microsoft.com/office/drawing/2014/main" id="{8AD800B5-8831-4388-8A92-40BCE8F41197}"/>
              </a:ext>
            </a:extLst>
          </p:cNvPr>
          <p:cNvGraphicFramePr>
            <a:graphicFrameLocks noGrp="1"/>
          </p:cNvGraphicFramePr>
          <p:nvPr>
            <p:extLst>
              <p:ext uri="{D42A27DB-BD31-4B8C-83A1-F6EECF244321}">
                <p14:modId xmlns:p14="http://schemas.microsoft.com/office/powerpoint/2010/main" val="1872629317"/>
              </p:ext>
            </p:extLst>
          </p:nvPr>
        </p:nvGraphicFramePr>
        <p:xfrm>
          <a:off x="536923" y="2189387"/>
          <a:ext cx="10911828" cy="4114800"/>
        </p:xfrm>
        <a:graphic>
          <a:graphicData uri="http://schemas.openxmlformats.org/drawingml/2006/table">
            <a:tbl>
              <a:tblPr firstRow="1" bandRow="1">
                <a:tableStyleId>{BC89EF96-8CEA-46FF-86C4-4CE0E7609802}</a:tableStyleId>
              </a:tblPr>
              <a:tblGrid>
                <a:gridCol w="945692">
                  <a:extLst>
                    <a:ext uri="{9D8B030D-6E8A-4147-A177-3AD203B41FA5}">
                      <a16:colId xmlns:a16="http://schemas.microsoft.com/office/drawing/2014/main" val="1458827640"/>
                    </a:ext>
                  </a:extLst>
                </a:gridCol>
                <a:gridCol w="5090307">
                  <a:extLst>
                    <a:ext uri="{9D8B030D-6E8A-4147-A177-3AD203B41FA5}">
                      <a16:colId xmlns:a16="http://schemas.microsoft.com/office/drawing/2014/main" val="1852321393"/>
                    </a:ext>
                  </a:extLst>
                </a:gridCol>
                <a:gridCol w="4875829">
                  <a:extLst>
                    <a:ext uri="{9D8B030D-6E8A-4147-A177-3AD203B41FA5}">
                      <a16:colId xmlns:a16="http://schemas.microsoft.com/office/drawing/2014/main" val="2934656820"/>
                    </a:ext>
                  </a:extLst>
                </a:gridCol>
              </a:tblGrid>
              <a:tr h="626359">
                <a:tc>
                  <a:txBody>
                    <a:bodyPr/>
                    <a:lstStyle/>
                    <a:p>
                      <a:r>
                        <a:rPr lang="en-GB" sz="2400" dirty="0">
                          <a:solidFill>
                            <a:schemeClr val="accent1">
                              <a:lumMod val="50000"/>
                            </a:schemeClr>
                          </a:solidFill>
                        </a:rPr>
                        <a:t>12:00</a:t>
                      </a:r>
                      <a:endParaRPr lang="en-GB" sz="2400" dirty="0">
                        <a:latin typeface="Corbel" panose="020B0503020204020204" pitchFamily="34" charset="0"/>
                      </a:endParaRPr>
                    </a:p>
                  </a:txBody>
                  <a:tcPr>
                    <a:solidFill>
                      <a:schemeClr val="bg1">
                        <a:lumMod val="95000"/>
                      </a:schemeClr>
                    </a:solidFill>
                  </a:tcPr>
                </a:tc>
                <a:tc>
                  <a:txBody>
                    <a:bodyPr/>
                    <a:lstStyle/>
                    <a:p>
                      <a:r>
                        <a:rPr lang="en-GB" sz="2400" b="1" dirty="0">
                          <a:solidFill>
                            <a:schemeClr val="accent1">
                              <a:lumMod val="50000"/>
                            </a:schemeClr>
                          </a:solidFill>
                        </a:rPr>
                        <a:t>UK Climate Resilience Programme news</a:t>
                      </a:r>
                      <a:endParaRPr lang="en-GB" sz="2400" dirty="0">
                        <a:latin typeface="Corbel" panose="020B0503020204020204" pitchFamily="34" charset="0"/>
                      </a:endParaRPr>
                    </a:p>
                  </a:txBody>
                  <a:tcPr>
                    <a:solidFill>
                      <a:schemeClr val="bg1">
                        <a:lumMod val="95000"/>
                      </a:schemeClr>
                    </a:solidFill>
                  </a:tcPr>
                </a:tc>
                <a:tc>
                  <a:txBody>
                    <a:bodyPr/>
                    <a:lstStyle/>
                    <a:p>
                      <a:pPr rtl="0" fontAlgn="base"/>
                      <a:r>
                        <a:rPr lang="en-GB" sz="2400" b="1" i="0" kern="1200" dirty="0">
                          <a:solidFill>
                            <a:schemeClr val="accent1">
                              <a:lumMod val="50000"/>
                            </a:schemeClr>
                          </a:solidFill>
                          <a:effectLst/>
                          <a:latin typeface="+mn-lt"/>
                          <a:ea typeface="+mn-ea"/>
                          <a:cs typeface="+mn-cs"/>
                        </a:rPr>
                        <a:t>Professor Suraje Dessai</a:t>
                      </a:r>
                    </a:p>
                    <a:p>
                      <a:pPr rtl="0" fontAlgn="base"/>
                      <a:r>
                        <a:rPr lang="en-US" sz="1800" b="1" i="0" kern="1200" dirty="0">
                          <a:solidFill>
                            <a:schemeClr val="tx1"/>
                          </a:solidFill>
                          <a:effectLst/>
                          <a:latin typeface="+mn-lt"/>
                          <a:ea typeface="+mn-ea"/>
                          <a:cs typeface="+mn-cs"/>
                        </a:rPr>
                        <a:t>​</a:t>
                      </a:r>
                      <a:r>
                        <a:rPr lang="en-GB" sz="2400" b="0" i="0">
                          <a:solidFill>
                            <a:srgbClr val="1A616F"/>
                          </a:solidFill>
                          <a:effectLst/>
                          <a:latin typeface="Corbel" panose="020B0503020204020204" pitchFamily="34" charset="0"/>
                        </a:rPr>
                        <a:t>Champion</a:t>
                      </a:r>
                      <a:r>
                        <a:rPr lang="en-GB" sz="2400" b="0" i="0" dirty="0">
                          <a:solidFill>
                            <a:srgbClr val="1A616F"/>
                          </a:solidFill>
                          <a:effectLst/>
                          <a:latin typeface="Corbel" panose="020B0503020204020204" pitchFamily="34" charset="0"/>
                        </a:rPr>
                        <a:t>, UK </a:t>
                      </a:r>
                      <a:r>
                        <a:rPr lang="en-GB" sz="2400" b="0" i="0">
                          <a:solidFill>
                            <a:srgbClr val="1A616F"/>
                          </a:solidFill>
                          <a:effectLst/>
                          <a:latin typeface="Corbel" panose="020B0503020204020204" pitchFamily="34" charset="0"/>
                        </a:rPr>
                        <a:t>Resilience Programme</a:t>
                      </a:r>
                      <a:endParaRPr lang="en-GB" sz="2400" b="0" dirty="0">
                        <a:solidFill>
                          <a:schemeClr val="accent1">
                            <a:lumMod val="50000"/>
                          </a:schemeClr>
                        </a:solidFill>
                      </a:endParaRPr>
                    </a:p>
                  </a:txBody>
                  <a:tcPr>
                    <a:solidFill>
                      <a:schemeClr val="bg1">
                        <a:lumMod val="95000"/>
                      </a:schemeClr>
                    </a:solidFill>
                  </a:tcPr>
                </a:tc>
                <a:extLst>
                  <a:ext uri="{0D108BD9-81ED-4DB2-BD59-A6C34878D82A}">
                    <a16:rowId xmlns:a16="http://schemas.microsoft.com/office/drawing/2014/main" val="288492032"/>
                  </a:ext>
                </a:extLst>
              </a:tr>
              <a:tr h="362891">
                <a:tc>
                  <a:txBody>
                    <a:bodyPr/>
                    <a:lstStyle/>
                    <a:p>
                      <a:r>
                        <a:rPr lang="en-GB" sz="2400" b="1" dirty="0">
                          <a:solidFill>
                            <a:schemeClr val="accent1">
                              <a:lumMod val="50000"/>
                            </a:schemeClr>
                          </a:solidFill>
                        </a:rPr>
                        <a:t>12.05</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kumimoji="0" lang="en-US" sz="2400" b="0" i="0" u="none" strike="noStrike" kern="1200" cap="none" spc="0" normalizeH="0" baseline="0" noProof="0" dirty="0">
                          <a:ln>
                            <a:noFill/>
                          </a:ln>
                          <a:solidFill>
                            <a:srgbClr val="40BAD2">
                              <a:lumMod val="50000"/>
                            </a:srgbClr>
                          </a:solidFill>
                          <a:effectLst/>
                          <a:uLnTx/>
                          <a:uFillTx/>
                          <a:latin typeface="+mn-lt"/>
                          <a:ea typeface="+mn-ea"/>
                          <a:cs typeface="+mn-cs"/>
                        </a:rPr>
                        <a:t>Simulating spatially coherent widespread flood events across the UK</a:t>
                      </a:r>
                      <a:r>
                        <a:rPr lang="en-GB" sz="2400" b="0" i="0" dirty="0">
                          <a:solidFill>
                            <a:srgbClr val="333333"/>
                          </a:solidFill>
                          <a:effectLst/>
                          <a:latin typeface="brandon-grotesque"/>
                        </a:rPr>
                        <a:t> </a:t>
                      </a:r>
                      <a:endParaRPr lang="en-GB" sz="2400" b="1" kern="1200" dirty="0">
                        <a:solidFill>
                          <a:schemeClr val="accent1">
                            <a:lumMod val="50000"/>
                          </a:schemeClr>
                        </a:solidFill>
                        <a:latin typeface="+mn-lt"/>
                        <a:ea typeface="+mn-ea"/>
                        <a:cs typeface="+mn-cs"/>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1">
                              <a:lumMod val="50000"/>
                            </a:schemeClr>
                          </a:solidFill>
                          <a:latin typeface="+mn-lt"/>
                          <a:ea typeface="+mn-ea"/>
                          <a:cs typeface="+mn-cs"/>
                        </a:rPr>
                        <a:t>Paul Sayers,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accent1">
                              <a:lumMod val="50000"/>
                            </a:schemeClr>
                          </a:solidFill>
                          <a:latin typeface="+mn-lt"/>
                          <a:ea typeface="+mn-ea"/>
                          <a:cs typeface="+mn-cs"/>
                        </a:rPr>
                        <a:t>Sayers and Partners</a:t>
                      </a:r>
                    </a:p>
                  </a:txBody>
                  <a:tcPr>
                    <a:solidFill>
                      <a:schemeClr val="bg1">
                        <a:lumMod val="95000"/>
                      </a:schemeClr>
                    </a:solidFill>
                  </a:tcPr>
                </a:tc>
                <a:extLst>
                  <a:ext uri="{0D108BD9-81ED-4DB2-BD59-A6C34878D82A}">
                    <a16:rowId xmlns:a16="http://schemas.microsoft.com/office/drawing/2014/main" val="4279353763"/>
                  </a:ext>
                </a:extLst>
              </a:tr>
              <a:tr h="362891">
                <a:tc>
                  <a:txBody>
                    <a:bodyPr/>
                    <a:lstStyle/>
                    <a:p>
                      <a:r>
                        <a:rPr lang="en-GB" sz="2400" b="1" dirty="0">
                          <a:solidFill>
                            <a:schemeClr val="accent1">
                              <a:lumMod val="50000"/>
                            </a:schemeClr>
                          </a:solidFill>
                        </a:rPr>
                        <a:t>12.30</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lang="en-GB" sz="2400" b="1" kern="1200" dirty="0">
                          <a:solidFill>
                            <a:schemeClr val="accent1">
                              <a:lumMod val="50000"/>
                            </a:schemeClr>
                          </a:solidFill>
                          <a:latin typeface="+mn-lt"/>
                          <a:ea typeface="+mn-ea"/>
                          <a:cs typeface="+mn-cs"/>
                        </a:rPr>
                        <a:t>Response</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accent1">
                              <a:lumMod val="50000"/>
                            </a:schemeClr>
                          </a:solidFill>
                          <a:latin typeface="+mn-lt"/>
                          <a:ea typeface="+mn-ea"/>
                          <a:cs typeface="+mn-cs"/>
                        </a:rPr>
                        <a:t>Mike Steel,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a:solidFill>
                            <a:schemeClr val="accent1">
                              <a:lumMod val="50000"/>
                            </a:schemeClr>
                          </a:solidFill>
                          <a:latin typeface="+mn-lt"/>
                          <a:ea typeface="+mn-ea"/>
                          <a:cs typeface="+mn-cs"/>
                        </a:rPr>
                        <a:t>Environment Agency</a:t>
                      </a:r>
                    </a:p>
                  </a:txBody>
                  <a:tcPr>
                    <a:solidFill>
                      <a:schemeClr val="bg1">
                        <a:lumMod val="95000"/>
                      </a:schemeClr>
                    </a:solidFill>
                  </a:tcPr>
                </a:tc>
                <a:extLst>
                  <a:ext uri="{0D108BD9-81ED-4DB2-BD59-A6C34878D82A}">
                    <a16:rowId xmlns:a16="http://schemas.microsoft.com/office/drawing/2014/main" val="1067167290"/>
                  </a:ext>
                </a:extLst>
              </a:tr>
              <a:tr h="362891">
                <a:tc>
                  <a:txBody>
                    <a:bodyPr/>
                    <a:lstStyle/>
                    <a:p>
                      <a:r>
                        <a:rPr lang="en-GB" sz="2400" b="1" dirty="0">
                          <a:solidFill>
                            <a:schemeClr val="accent1">
                              <a:lumMod val="50000"/>
                            </a:schemeClr>
                          </a:solidFill>
                        </a:rPr>
                        <a:t>12.40</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lang="en-GB" sz="2400" b="1" dirty="0">
                          <a:solidFill>
                            <a:schemeClr val="accent1">
                              <a:lumMod val="50000"/>
                            </a:schemeClr>
                          </a:solidFill>
                        </a:rPr>
                        <a:t>Q&amp;A and discussion</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lang="en-GB" sz="2400" b="1" kern="1200" dirty="0">
                          <a:solidFill>
                            <a:schemeClr val="accent1">
                              <a:lumMod val="50000"/>
                            </a:schemeClr>
                          </a:solidFill>
                        </a:rPr>
                        <a:t>Panellists</a:t>
                      </a:r>
                      <a:endParaRPr lang="en-GB" sz="2400" b="1" kern="1200" dirty="0">
                        <a:solidFill>
                          <a:schemeClr val="accent1">
                            <a:lumMod val="50000"/>
                          </a:schemeClr>
                        </a:solidFill>
                        <a:latin typeface="Corbel" panose="020B0503020204020204" pitchFamily="34" charset="0"/>
                        <a:ea typeface="+mn-ea"/>
                        <a:cs typeface="+mn-cs"/>
                      </a:endParaRPr>
                    </a:p>
                  </a:txBody>
                  <a:tcPr>
                    <a:solidFill>
                      <a:schemeClr val="bg1">
                        <a:lumMod val="95000"/>
                      </a:schemeClr>
                    </a:solidFill>
                  </a:tcPr>
                </a:tc>
                <a:extLst>
                  <a:ext uri="{0D108BD9-81ED-4DB2-BD59-A6C34878D82A}">
                    <a16:rowId xmlns:a16="http://schemas.microsoft.com/office/drawing/2014/main" val="3267757230"/>
                  </a:ext>
                </a:extLst>
              </a:tr>
              <a:tr h="362891">
                <a:tc>
                  <a:txBody>
                    <a:bodyPr/>
                    <a:lstStyle/>
                    <a:p>
                      <a:r>
                        <a:rPr lang="en-GB" sz="2400" b="1" dirty="0">
                          <a:solidFill>
                            <a:schemeClr val="accent1">
                              <a:lumMod val="50000"/>
                            </a:schemeClr>
                          </a:solidFill>
                        </a:rPr>
                        <a:t>13.00</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r>
                        <a:rPr lang="en-GB" sz="2400" b="1" dirty="0">
                          <a:solidFill>
                            <a:schemeClr val="accent1">
                              <a:lumMod val="50000"/>
                            </a:schemeClr>
                          </a:solidFill>
                        </a:rPr>
                        <a:t>End</a:t>
                      </a:r>
                      <a:endParaRPr lang="en-GB" sz="2400" b="1" dirty="0">
                        <a:solidFill>
                          <a:schemeClr val="accent1">
                            <a:lumMod val="50000"/>
                          </a:schemeClr>
                        </a:solidFill>
                        <a:latin typeface="Corbel" panose="020B0503020204020204" pitchFamily="34" charset="0"/>
                      </a:endParaRPr>
                    </a:p>
                  </a:txBody>
                  <a:tcPr>
                    <a:solidFill>
                      <a:schemeClr val="bg1">
                        <a:lumMod val="95000"/>
                      </a:schemeClr>
                    </a:solidFill>
                  </a:tcPr>
                </a:tc>
                <a:tc>
                  <a:txBody>
                    <a:bodyPr/>
                    <a:lstStyle/>
                    <a:p>
                      <a:endParaRPr lang="en-GB" sz="2400" dirty="0">
                        <a:latin typeface="Corbel" panose="020B0503020204020204" pitchFamily="34" charset="0"/>
                      </a:endParaRPr>
                    </a:p>
                  </a:txBody>
                  <a:tcPr>
                    <a:solidFill>
                      <a:schemeClr val="bg1">
                        <a:lumMod val="95000"/>
                      </a:schemeClr>
                    </a:solidFill>
                  </a:tcPr>
                </a:tc>
                <a:extLst>
                  <a:ext uri="{0D108BD9-81ED-4DB2-BD59-A6C34878D82A}">
                    <a16:rowId xmlns:a16="http://schemas.microsoft.com/office/drawing/2014/main" val="780223787"/>
                  </a:ext>
                </a:extLst>
              </a:tr>
            </a:tbl>
          </a:graphicData>
        </a:graphic>
      </p:graphicFrame>
      <p:sp>
        <p:nvSpPr>
          <p:cNvPr id="14" name="TextBox 13">
            <a:extLst>
              <a:ext uri="{FF2B5EF4-FFF2-40B4-BE49-F238E27FC236}">
                <a16:creationId xmlns:a16="http://schemas.microsoft.com/office/drawing/2014/main" id="{86F27498-C361-4A65-B3F4-A189A97BBCA7}"/>
              </a:ext>
            </a:extLst>
          </p:cNvPr>
          <p:cNvSpPr txBox="1"/>
          <p:nvPr/>
        </p:nvSpPr>
        <p:spPr>
          <a:xfrm>
            <a:off x="196948" y="6297859"/>
            <a:ext cx="63836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accent1">
                    <a:lumMod val="50000"/>
                  </a:schemeClr>
                </a:solidFill>
                <a:effectLst/>
                <a:uLnTx/>
                <a:uFillTx/>
                <a:latin typeface="Corbel" panose="020B0503020204020204"/>
                <a:ea typeface="+mn-ea"/>
                <a:cs typeface="+mn-cs"/>
              </a:rPr>
              <a:t>Website: </a:t>
            </a:r>
            <a:r>
              <a:rPr kumimoji="0" lang="en-GB" sz="2400" b="0" i="0" u="none" strike="noStrike" kern="1200" cap="none" spc="0" normalizeH="0" baseline="0" noProof="0" dirty="0">
                <a:ln>
                  <a:noFill/>
                </a:ln>
                <a:solidFill>
                  <a:srgbClr val="0070C0"/>
                </a:solidFill>
                <a:effectLst/>
                <a:uLnTx/>
                <a:uFillTx/>
                <a:latin typeface="Corbel" panose="020B0503020204020204"/>
                <a:ea typeface="+mn-ea"/>
                <a:cs typeface="+mn-cs"/>
              </a:rPr>
              <a:t>https://www.ukclimateresilience.org/</a:t>
            </a:r>
          </a:p>
        </p:txBody>
      </p:sp>
    </p:spTree>
    <p:extLst>
      <p:ext uri="{BB962C8B-B14F-4D97-AF65-F5344CB8AC3E}">
        <p14:creationId xmlns:p14="http://schemas.microsoft.com/office/powerpoint/2010/main" val="3726593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rtlCol="0">
            <a:spAutoFit/>
          </a:bodyPr>
          <a:lstStyle/>
          <a:p>
            <a:r>
              <a:rPr lang="en-US" sz="3600" dirty="0">
                <a:solidFill>
                  <a:schemeClr val="bg1"/>
                </a:solidFill>
                <a:latin typeface="+mj-lt"/>
              </a:rPr>
              <a:t>How to engage</a:t>
            </a:r>
            <a:endParaRPr lang="en-GB" sz="3600" dirty="0">
              <a:solidFill>
                <a:schemeClr val="bg1"/>
              </a:solidFill>
              <a:latin typeface="+mj-lt"/>
            </a:endParaRP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10;&#10;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10;&#10;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9" y="1485285"/>
            <a:ext cx="12187311" cy="4586068"/>
          </a:xfrm>
          <a:prstGeom prst="rect">
            <a:avLst/>
          </a:prstGeom>
          <a:solidFill>
            <a:schemeClr val="bg1">
              <a:lumMod val="85000"/>
            </a:schemeClr>
          </a:solidFill>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endParaRPr lang="en-GB" dirty="0">
              <a:solidFill>
                <a:schemeClr val="tx1"/>
              </a:solidFill>
            </a:endParaRPr>
          </a:p>
        </p:txBody>
      </p:sp>
      <p:pic>
        <p:nvPicPr>
          <p:cNvPr id="12" name="Picture 11" descr="A picture containing device&#10;&#10;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325755" y="1710878"/>
            <a:ext cx="11475720" cy="3325297"/>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1"/>
            <a:r>
              <a:rPr lang="en-GB" sz="2400" dirty="0">
                <a:solidFill>
                  <a:schemeClr val="accent1">
                    <a:lumMod val="50000"/>
                  </a:schemeClr>
                </a:solidFill>
                <a:latin typeface="Corbel" panose="020B0503020204020204" pitchFamily="34" charset="0"/>
              </a:rPr>
              <a:t>Presentations first then Q&amp;A and discussion</a:t>
            </a:r>
          </a:p>
          <a:p>
            <a:pPr lvl="1"/>
            <a:r>
              <a:rPr lang="en-GB" sz="2400" dirty="0">
                <a:solidFill>
                  <a:schemeClr val="accent1">
                    <a:lumMod val="50000"/>
                  </a:schemeClr>
                </a:solidFill>
                <a:latin typeface="Corbel" panose="020B0503020204020204" pitchFamily="34" charset="0"/>
              </a:rPr>
              <a:t>Post questions in the Q&amp;A box at any time </a:t>
            </a:r>
          </a:p>
          <a:p>
            <a:pPr lvl="1"/>
            <a:r>
              <a:rPr lang="en-GB" sz="2400" dirty="0">
                <a:solidFill>
                  <a:schemeClr val="accent1">
                    <a:lumMod val="50000"/>
                  </a:schemeClr>
                </a:solidFill>
                <a:latin typeface="Corbel" panose="020B0503020204020204" pitchFamily="34" charset="0"/>
              </a:rPr>
              <a:t>Upvote your favourites</a:t>
            </a:r>
          </a:p>
          <a:p>
            <a:pPr lvl="1"/>
            <a:r>
              <a:rPr lang="en-GB" sz="2400" dirty="0">
                <a:solidFill>
                  <a:schemeClr val="accent1">
                    <a:lumMod val="50000"/>
                  </a:schemeClr>
                </a:solidFill>
                <a:latin typeface="Corbel" panose="020B0503020204020204" pitchFamily="34" charset="0"/>
              </a:rPr>
              <a:t>Attendees will remain muted unless enabled to speak by the host​</a:t>
            </a:r>
          </a:p>
          <a:p>
            <a:pPr lvl="1"/>
            <a:r>
              <a:rPr lang="en-GB" sz="2400" dirty="0">
                <a:solidFill>
                  <a:schemeClr val="accent1">
                    <a:lumMod val="50000"/>
                  </a:schemeClr>
                </a:solidFill>
                <a:latin typeface="Corbel" panose="020B0503020204020204" pitchFamily="34" charset="0"/>
              </a:rPr>
              <a:t>Webinar (audio and slides) will be shared after the event</a:t>
            </a:r>
          </a:p>
          <a:p>
            <a:pPr lvl="1"/>
            <a:r>
              <a:rPr lang="en-GB" sz="2400" dirty="0">
                <a:solidFill>
                  <a:schemeClr val="accent1">
                    <a:lumMod val="50000"/>
                  </a:schemeClr>
                </a:solidFill>
                <a:latin typeface="Corbel" panose="020B0503020204020204" pitchFamily="34" charset="0"/>
              </a:rPr>
              <a:t>Technical problems – chat </a:t>
            </a:r>
          </a:p>
          <a:p>
            <a:pPr marL="457200" lvl="1" indent="0">
              <a:spcBef>
                <a:spcPts val="0"/>
              </a:spcBef>
              <a:spcAft>
                <a:spcPts val="0"/>
              </a:spcAft>
              <a:buFont typeface="Wingdings 2" pitchFamily="18" charset="2"/>
              <a:buNone/>
            </a:pPr>
            <a:endParaRPr lang="en-GB" sz="1100" b="1" dirty="0">
              <a:solidFill>
                <a:schemeClr val="accent1">
                  <a:lumMod val="50000"/>
                </a:schemeClr>
              </a:solidFill>
            </a:endParaRPr>
          </a:p>
          <a:p>
            <a:pPr marL="457200" lvl="1" indent="0">
              <a:spcBef>
                <a:spcPts val="0"/>
              </a:spcBef>
              <a:spcAft>
                <a:spcPts val="1200"/>
              </a:spcAft>
              <a:buFont typeface="Wingdings 2" pitchFamily="18" charset="2"/>
              <a:buNone/>
            </a:pPr>
            <a:r>
              <a:rPr lang="en-GB" sz="2800" b="1" dirty="0">
                <a:solidFill>
                  <a:schemeClr val="accent1">
                    <a:lumMod val="50000"/>
                  </a:schemeClr>
                </a:solidFill>
                <a:latin typeface="Corbel" panose="020B0503020204020204" pitchFamily="34" charset="0"/>
              </a:rPr>
              <a:t>Please note</a:t>
            </a:r>
            <a:r>
              <a:rPr lang="en-GB" sz="2800" dirty="0">
                <a:solidFill>
                  <a:schemeClr val="accent1">
                    <a:lumMod val="50000"/>
                  </a:schemeClr>
                </a:solidFill>
                <a:latin typeface="Corbel" panose="020B0503020204020204" pitchFamily="34" charset="0"/>
              </a:rPr>
              <a:t>: this webinar is being recorded</a:t>
            </a:r>
            <a:r>
              <a:rPr lang="en-GB" sz="3600" dirty="0">
                <a:solidFill>
                  <a:schemeClr val="accent1">
                    <a:lumMod val="50000"/>
                  </a:schemeClr>
                </a:solidFill>
              </a:rPr>
              <a:t>​</a:t>
            </a:r>
          </a:p>
        </p:txBody>
      </p:sp>
      <p:sp>
        <p:nvSpPr>
          <p:cNvPr id="15" name="TextBox 14">
            <a:extLst>
              <a:ext uri="{FF2B5EF4-FFF2-40B4-BE49-F238E27FC236}">
                <a16:creationId xmlns:a16="http://schemas.microsoft.com/office/drawing/2014/main" id="{115C3B0F-A99A-4B65-B378-9D4C0D02862C}"/>
              </a:ext>
            </a:extLst>
          </p:cNvPr>
          <p:cNvSpPr txBox="1"/>
          <p:nvPr/>
        </p:nvSpPr>
        <p:spPr>
          <a:xfrm>
            <a:off x="2309316" y="5157788"/>
            <a:ext cx="6383660" cy="830997"/>
          </a:xfrm>
          <a:prstGeom prst="rect">
            <a:avLst/>
          </a:prstGeom>
          <a:noFill/>
        </p:spPr>
        <p:txBody>
          <a:bodyPr wrap="square" rtlCol="0">
            <a:spAutoFit/>
          </a:bodyPr>
          <a:lstStyle/>
          <a:p>
            <a:pPr algn="ctr" defTabSz="457200">
              <a:defRPr/>
            </a:pPr>
            <a:r>
              <a:rPr lang="en-GB" sz="2400" dirty="0">
                <a:solidFill>
                  <a:schemeClr val="accent1">
                    <a:lumMod val="50000"/>
                  </a:schemeClr>
                </a:solidFill>
                <a:latin typeface="Corbel" panose="020B0503020204020204" pitchFamily="34" charset="0"/>
              </a:rPr>
              <a:t>Twitter: </a:t>
            </a:r>
            <a:r>
              <a:rPr lang="en-GB" sz="2400" b="1" u="sng" dirty="0">
                <a:solidFill>
                  <a:srgbClr val="0070C0"/>
                </a:solidFill>
                <a:latin typeface="Corbel" panose="020B0503020204020204" pitchFamily="34" charset="0"/>
              </a:rPr>
              <a:t>@UKCRP_SPF</a:t>
            </a:r>
            <a:r>
              <a:rPr lang="en-GB" sz="2400" b="1" dirty="0">
                <a:solidFill>
                  <a:srgbClr val="0070C0"/>
                </a:solidFill>
                <a:latin typeface="Corbel" panose="020B0503020204020204" pitchFamily="34" charset="0"/>
              </a:rPr>
              <a:t>       #UKclimateResil</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solidFill>
                  <a:schemeClr val="accent1">
                    <a:lumMod val="50000"/>
                  </a:schemeClr>
                </a:solidFill>
                <a:latin typeface="Corbel" panose="020B0503020204020204" pitchFamily="34" charset="0"/>
              </a:rPr>
              <a:t>Website: </a:t>
            </a:r>
            <a:r>
              <a:rPr kumimoji="0" lang="en-GB" sz="2400" b="1" i="0" u="none" strike="noStrike" kern="1200" cap="none" spc="0" normalizeH="0" baseline="0" noProof="0" dirty="0">
                <a:ln>
                  <a:noFill/>
                </a:ln>
                <a:solidFill>
                  <a:srgbClr val="0070C0"/>
                </a:solidFill>
                <a:effectLst/>
                <a:uLnTx/>
                <a:uFillTx/>
                <a:latin typeface="Corbel" panose="020B0503020204020204" pitchFamily="34" charset="0"/>
              </a:rPr>
              <a:t>https://www.ukclimateresilience.org</a:t>
            </a:r>
            <a:r>
              <a:rPr kumimoji="0" lang="en-GB" sz="2400" b="1" i="0" u="none" strike="noStrike" kern="1200" cap="none" spc="0" normalizeH="0" baseline="0" noProof="0" dirty="0">
                <a:ln>
                  <a:noFill/>
                </a:ln>
                <a:solidFill>
                  <a:srgbClr val="0070C0"/>
                </a:solidFill>
                <a:effectLst/>
                <a:uLnTx/>
                <a:uFillTx/>
                <a:latin typeface="Corbel" panose="020B0503020204020204"/>
              </a:rPr>
              <a:t>/</a:t>
            </a:r>
          </a:p>
        </p:txBody>
      </p:sp>
    </p:spTree>
    <p:extLst>
      <p:ext uri="{BB962C8B-B14F-4D97-AF65-F5344CB8AC3E}">
        <p14:creationId xmlns:p14="http://schemas.microsoft.com/office/powerpoint/2010/main" val="2899852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40667" y="795865"/>
            <a:ext cx="8130246" cy="5273900"/>
          </a:xfrm>
          <a:prstGeom prst="rect">
            <a:avLst/>
          </a:prstGeom>
          <a:solidFill>
            <a:schemeClr val="bg1">
              <a:lumMod val="85000"/>
            </a:schemeClr>
          </a:solidFill>
        </p:spPr>
        <p:txBody>
          <a:bodyPr wrap="square" rtlCol="0">
            <a:spAutoFit/>
          </a:bodyPr>
          <a:lstStyle/>
          <a:p>
            <a:endParaRPr lang="en-GB" dirty="0"/>
          </a:p>
        </p:txBody>
      </p:sp>
      <p:sp>
        <p:nvSpPr>
          <p:cNvPr id="2" name="Title 1"/>
          <p:cNvSpPr>
            <a:spLocks noGrp="1"/>
          </p:cNvSpPr>
          <p:nvPr>
            <p:ph type="title"/>
          </p:nvPr>
        </p:nvSpPr>
        <p:spPr/>
        <p:txBody>
          <a:bodyPr/>
          <a:lstStyle/>
          <a:p>
            <a:br>
              <a:rPr lang="en-GB" i="1" dirty="0"/>
            </a:br>
            <a:br>
              <a:rPr lang="en-GB" i="1" dirty="0"/>
            </a:br>
            <a:r>
              <a:rPr lang="en-GB" i="1" dirty="0"/>
              <a:t>New research from the programme</a:t>
            </a:r>
          </a:p>
        </p:txBody>
      </p:sp>
      <p:sp>
        <p:nvSpPr>
          <p:cNvPr id="8" name="Title 1"/>
          <p:cNvSpPr txBox="1">
            <a:spLocks/>
          </p:cNvSpPr>
          <p:nvPr/>
        </p:nvSpPr>
        <p:spPr>
          <a:xfrm>
            <a:off x="252919" y="1123837"/>
            <a:ext cx="3130580" cy="4945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spcBef>
                <a:spcPts val="600"/>
              </a:spcBef>
            </a:pPr>
            <a:endParaRPr lang="en-GB" sz="3200" dirty="0"/>
          </a:p>
        </p:txBody>
      </p:sp>
      <p:sp>
        <p:nvSpPr>
          <p:cNvPr id="9" name="Pentagon 8"/>
          <p:cNvSpPr/>
          <p:nvPr/>
        </p:nvSpPr>
        <p:spPr>
          <a:xfrm>
            <a:off x="1" y="184751"/>
            <a:ext cx="3886199" cy="753338"/>
          </a:xfrm>
          <a:prstGeom prst="homePlate">
            <a:avLst/>
          </a:prstGeom>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200" b="1" i="1" dirty="0"/>
              <a:t>Programme news</a:t>
            </a:r>
          </a:p>
        </p:txBody>
      </p:sp>
      <p:pic>
        <p:nvPicPr>
          <p:cNvPr id="10" name="Picture 9"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06" y="1018924"/>
            <a:ext cx="1808486" cy="1763547"/>
          </a:xfrm>
          <a:prstGeom prst="rect">
            <a:avLst/>
          </a:prstGeom>
        </p:spPr>
      </p:pic>
      <p:sp>
        <p:nvSpPr>
          <p:cNvPr id="12" name="Rectangle 11"/>
          <p:cNvSpPr/>
          <p:nvPr/>
        </p:nvSpPr>
        <p:spPr>
          <a:xfrm>
            <a:off x="1609789" y="6174678"/>
            <a:ext cx="10227609" cy="461665"/>
          </a:xfrm>
          <a:prstGeom prst="rect">
            <a:avLst/>
          </a:prstGeom>
        </p:spPr>
        <p:txBody>
          <a:bodyPr wrap="square">
            <a:spAutoFit/>
          </a:bodyPr>
          <a:lstStyle/>
          <a:p>
            <a:r>
              <a:rPr lang="en-GB" sz="2400" dirty="0">
                <a:latin typeface="+mj-lt"/>
              </a:rPr>
              <a:t>https://www.sciencedirect.com/science/article/pii/S2212096321000115</a:t>
            </a:r>
            <a:endParaRPr lang="en-GB" sz="2400" b="0" i="0" dirty="0">
              <a:effectLst/>
              <a:latin typeface="+mj-lt"/>
            </a:endParaRPr>
          </a:p>
        </p:txBody>
      </p:sp>
      <p:pic>
        <p:nvPicPr>
          <p:cNvPr id="38" name="Picture 37" descr="Graphical user interface, text, application, email&#10;&#10;Description automatically generated">
            <a:extLst>
              <a:ext uri="{FF2B5EF4-FFF2-40B4-BE49-F238E27FC236}">
                <a16:creationId xmlns:a16="http://schemas.microsoft.com/office/drawing/2014/main" id="{F50904AD-E89D-4FD7-9A2B-6054B1BA496C}"/>
              </a:ext>
            </a:extLst>
          </p:cNvPr>
          <p:cNvPicPr>
            <a:picLocks noChangeAspect="1"/>
          </p:cNvPicPr>
          <p:nvPr/>
        </p:nvPicPr>
        <p:blipFill>
          <a:blip r:embed="rId4"/>
          <a:stretch>
            <a:fillRect/>
          </a:stretch>
        </p:blipFill>
        <p:spPr>
          <a:xfrm>
            <a:off x="4345777" y="530286"/>
            <a:ext cx="4292529" cy="1668628"/>
          </a:xfrm>
          <a:prstGeom prst="rect">
            <a:avLst/>
          </a:prstGeom>
        </p:spPr>
      </p:pic>
      <p:pic>
        <p:nvPicPr>
          <p:cNvPr id="40" name="Picture 39" descr="A picture containing chart&#10;&#10;Description automatically generated">
            <a:extLst>
              <a:ext uri="{FF2B5EF4-FFF2-40B4-BE49-F238E27FC236}">
                <a16:creationId xmlns:a16="http://schemas.microsoft.com/office/drawing/2014/main" id="{5C66FCD9-43C6-40E0-B9DF-6925A6828D5A}"/>
              </a:ext>
            </a:extLst>
          </p:cNvPr>
          <p:cNvPicPr>
            <a:picLocks noChangeAspect="1"/>
          </p:cNvPicPr>
          <p:nvPr/>
        </p:nvPicPr>
        <p:blipFill>
          <a:blip r:embed="rId5"/>
          <a:stretch>
            <a:fillRect/>
          </a:stretch>
        </p:blipFill>
        <p:spPr>
          <a:xfrm>
            <a:off x="4988733" y="2386720"/>
            <a:ext cx="5676190" cy="3495238"/>
          </a:xfrm>
          <a:prstGeom prst="rect">
            <a:avLst/>
          </a:prstGeom>
        </p:spPr>
      </p:pic>
      <p:pic>
        <p:nvPicPr>
          <p:cNvPr id="44" name="Content Placeholder 43" descr="Shape, circle&#10;&#10;Description automatically generated">
            <a:extLst>
              <a:ext uri="{FF2B5EF4-FFF2-40B4-BE49-F238E27FC236}">
                <a16:creationId xmlns:a16="http://schemas.microsoft.com/office/drawing/2014/main" id="{A2B41DD0-AB03-4B24-87CF-763E637D630B}"/>
              </a:ext>
            </a:extLst>
          </p:cNvPr>
          <p:cNvPicPr>
            <a:picLocks noGrp="1" noChangeAspect="1"/>
          </p:cNvPicPr>
          <p:nvPr>
            <p:ph idx="1"/>
          </p:nvPr>
        </p:nvPicPr>
        <p:blipFill>
          <a:blip r:embed="rId6"/>
          <a:stretch>
            <a:fillRect/>
          </a:stretch>
        </p:blipFill>
        <p:spPr>
          <a:xfrm>
            <a:off x="9986372" y="376858"/>
            <a:ext cx="1617799" cy="2200206"/>
          </a:xfrm>
        </p:spPr>
      </p:pic>
    </p:spTree>
    <p:extLst>
      <p:ext uri="{BB962C8B-B14F-4D97-AF65-F5344CB8AC3E}">
        <p14:creationId xmlns:p14="http://schemas.microsoft.com/office/powerpoint/2010/main" val="40142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51667" y="697665"/>
            <a:ext cx="8219246" cy="5372100"/>
          </a:xfrm>
          <a:prstGeom prst="rect">
            <a:avLst/>
          </a:prstGeom>
          <a:solidFill>
            <a:schemeClr val="bg1">
              <a:lumMod val="85000"/>
            </a:schemeClr>
          </a:solidFill>
        </p:spPr>
        <p:txBody>
          <a:bodyPr wrap="square" rtlCol="0">
            <a:spAutoFit/>
          </a:bodyPr>
          <a:lstStyle/>
          <a:p>
            <a:endParaRPr lang="en-GB" dirty="0"/>
          </a:p>
        </p:txBody>
      </p:sp>
      <p:sp>
        <p:nvSpPr>
          <p:cNvPr id="2" name="Title 1"/>
          <p:cNvSpPr>
            <a:spLocks noGrp="1"/>
          </p:cNvSpPr>
          <p:nvPr>
            <p:ph type="title"/>
          </p:nvPr>
        </p:nvSpPr>
        <p:spPr>
          <a:xfrm>
            <a:off x="252919" y="1123837"/>
            <a:ext cx="3130580" cy="4945928"/>
          </a:xfrm>
        </p:spPr>
        <p:txBody>
          <a:bodyPr>
            <a:normAutofit/>
          </a:bodyPr>
          <a:lstStyle/>
          <a:p>
            <a:pPr>
              <a:spcBef>
                <a:spcPts val="600"/>
              </a:spcBef>
            </a:pPr>
            <a:br>
              <a:rPr lang="en-GB" dirty="0"/>
            </a:br>
            <a:br>
              <a:rPr lang="en-GB" dirty="0"/>
            </a:br>
            <a:br>
              <a:rPr lang="en-GB" dirty="0"/>
            </a:br>
            <a:r>
              <a:rPr lang="en-GB" b="1" dirty="0"/>
              <a:t>Met Office hackathon</a:t>
            </a:r>
            <a:br>
              <a:rPr lang="en-GB" b="1" dirty="0"/>
            </a:br>
            <a:br>
              <a:rPr lang="en-GB" b="1" dirty="0"/>
            </a:br>
            <a:r>
              <a:rPr lang="en-GB" sz="2800" dirty="0"/>
              <a:t>Two-day virtual event 16-17 March 2021</a:t>
            </a:r>
            <a:r>
              <a:rPr lang="en-GB" sz="3200" dirty="0"/>
              <a:t> </a:t>
            </a:r>
          </a:p>
        </p:txBody>
      </p:sp>
      <p:sp>
        <p:nvSpPr>
          <p:cNvPr id="7" name="Pentagon 6"/>
          <p:cNvSpPr/>
          <p:nvPr/>
        </p:nvSpPr>
        <p:spPr>
          <a:xfrm>
            <a:off x="1" y="184751"/>
            <a:ext cx="3886199" cy="753338"/>
          </a:xfrm>
          <a:prstGeom prst="homePlate">
            <a:avLst/>
          </a:prstGeom>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3200" b="1" i="1" dirty="0"/>
              <a:t>Programme news</a:t>
            </a:r>
          </a:p>
        </p:txBody>
      </p:sp>
      <p:pic>
        <p:nvPicPr>
          <p:cNvPr id="8" name="Picture 7"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06" y="1018924"/>
            <a:ext cx="1808486" cy="1763547"/>
          </a:xfrm>
          <a:prstGeom prst="rect">
            <a:avLst/>
          </a:prstGeom>
        </p:spPr>
      </p:pic>
      <p:sp>
        <p:nvSpPr>
          <p:cNvPr id="6" name="Rectangle 5"/>
          <p:cNvSpPr/>
          <p:nvPr/>
        </p:nvSpPr>
        <p:spPr>
          <a:xfrm>
            <a:off x="3551667" y="697665"/>
            <a:ext cx="8219246" cy="5132174"/>
          </a:xfrm>
          <a:prstGeom prst="rect">
            <a:avLst/>
          </a:prstGeom>
        </p:spPr>
        <p:txBody>
          <a:bodyPr wrap="square">
            <a:spAutoFit/>
          </a:bodyPr>
          <a:lstStyle/>
          <a:p>
            <a:r>
              <a:rPr lang="en-GB" sz="2200" dirty="0">
                <a:solidFill>
                  <a:srgbClr val="003366"/>
                </a:solidFill>
              </a:rPr>
              <a:t>Opportunity to explore new ways to visualise climate data such as UK Climate Projections (UKCP) and how to combine it with other types of data to produce new and innovative tools. Successful outputs may be showcased at COP26.</a:t>
            </a:r>
          </a:p>
          <a:p>
            <a:endParaRPr lang="en-GB" sz="1050" dirty="0">
              <a:solidFill>
                <a:srgbClr val="003366"/>
              </a:solidFill>
            </a:endParaRPr>
          </a:p>
          <a:p>
            <a:r>
              <a:rPr lang="en-GB" sz="2200" dirty="0">
                <a:solidFill>
                  <a:srgbClr val="003366"/>
                </a:solidFill>
              </a:rPr>
              <a:t>3 themes: </a:t>
            </a:r>
          </a:p>
          <a:p>
            <a:pPr marL="342900" indent="-342900">
              <a:buFont typeface="Arial" panose="020B0604020202020204" pitchFamily="34" charset="0"/>
              <a:buChar char="•"/>
            </a:pPr>
            <a:r>
              <a:rPr lang="en-GB" sz="2200" dirty="0">
                <a:solidFill>
                  <a:srgbClr val="003366"/>
                </a:solidFill>
              </a:rPr>
              <a:t>Marine and Coastal; </a:t>
            </a:r>
          </a:p>
          <a:p>
            <a:pPr marL="342900" indent="-342900">
              <a:buFont typeface="Arial" panose="020B0604020202020204" pitchFamily="34" charset="0"/>
              <a:buChar char="•"/>
            </a:pPr>
            <a:r>
              <a:rPr lang="en-GB" sz="2200" dirty="0">
                <a:solidFill>
                  <a:srgbClr val="003366"/>
                </a:solidFill>
              </a:rPr>
              <a:t>Nature Based Solutions; </a:t>
            </a:r>
          </a:p>
          <a:p>
            <a:pPr marL="342900" indent="-342900">
              <a:buFont typeface="Arial" panose="020B0604020202020204" pitchFamily="34" charset="0"/>
              <a:buChar char="•"/>
            </a:pPr>
            <a:r>
              <a:rPr lang="en-GB" sz="2200" dirty="0">
                <a:solidFill>
                  <a:srgbClr val="003366"/>
                </a:solidFill>
              </a:rPr>
              <a:t>Sustainable Development at Home and Abroad. </a:t>
            </a:r>
            <a:endParaRPr lang="en-GB" sz="1200" dirty="0">
              <a:solidFill>
                <a:srgbClr val="003366"/>
              </a:solidFill>
            </a:endParaRPr>
          </a:p>
          <a:p>
            <a:endParaRPr lang="en-GB" sz="1100" dirty="0">
              <a:solidFill>
                <a:srgbClr val="003366"/>
              </a:solidFill>
            </a:endParaRPr>
          </a:p>
          <a:p>
            <a:pPr>
              <a:spcAft>
                <a:spcPts val="600"/>
              </a:spcAft>
            </a:pPr>
            <a:r>
              <a:rPr lang="en-GB" sz="2200" dirty="0">
                <a:solidFill>
                  <a:srgbClr val="003366"/>
                </a:solidFill>
              </a:rPr>
              <a:t>To register email </a:t>
            </a:r>
            <a:r>
              <a:rPr lang="en-GB" sz="2200" u="sng" dirty="0">
                <a:solidFill>
                  <a:srgbClr val="003366"/>
                </a:solidFill>
                <a:hlinkClick r:id="rId4"/>
              </a:rPr>
              <a:t>cop26@metoffice.gov.uk</a:t>
            </a:r>
            <a:r>
              <a:rPr lang="en-GB" sz="2200" dirty="0">
                <a:solidFill>
                  <a:srgbClr val="003366"/>
                </a:solidFill>
              </a:rPr>
              <a:t> with subject </a:t>
            </a:r>
          </a:p>
          <a:p>
            <a:pPr>
              <a:spcAft>
                <a:spcPts val="600"/>
              </a:spcAft>
            </a:pPr>
            <a:r>
              <a:rPr lang="en-GB" sz="2200" b="1" dirty="0">
                <a:solidFill>
                  <a:srgbClr val="003366"/>
                </a:solidFill>
              </a:rPr>
              <a:t>‘Met Office Hackathon – Keep Me Informed’</a:t>
            </a:r>
            <a:r>
              <a:rPr lang="en-GB" sz="2200" dirty="0">
                <a:solidFill>
                  <a:srgbClr val="003366"/>
                </a:solidFill>
              </a:rPr>
              <a:t> </a:t>
            </a:r>
          </a:p>
          <a:p>
            <a:r>
              <a:rPr lang="en-GB" sz="2200" i="1" dirty="0">
                <a:solidFill>
                  <a:srgbClr val="003366"/>
                </a:solidFill>
              </a:rPr>
              <a:t>Include: </a:t>
            </a:r>
          </a:p>
          <a:p>
            <a:pPr marL="342900" indent="-342900">
              <a:buFont typeface="Arial" panose="020B0604020202020204" pitchFamily="34" charset="0"/>
              <a:buChar char="•"/>
            </a:pPr>
            <a:r>
              <a:rPr lang="en-GB" sz="2200" dirty="0">
                <a:solidFill>
                  <a:srgbClr val="003366"/>
                </a:solidFill>
              </a:rPr>
              <a:t>your organisation’s name</a:t>
            </a:r>
          </a:p>
          <a:p>
            <a:pPr marL="342900" indent="-342900">
              <a:buFont typeface="Arial" panose="020B0604020202020204" pitchFamily="34" charset="0"/>
              <a:buChar char="•"/>
            </a:pPr>
            <a:r>
              <a:rPr lang="en-GB" sz="2200" dirty="0">
                <a:solidFill>
                  <a:srgbClr val="003366"/>
                </a:solidFill>
              </a:rPr>
              <a:t>theme(s) you are interested in.</a:t>
            </a:r>
          </a:p>
        </p:txBody>
      </p:sp>
      <p:pic>
        <p:nvPicPr>
          <p:cNvPr id="3" name="Picture 2"/>
          <p:cNvPicPr>
            <a:picLocks noChangeAspect="1"/>
          </p:cNvPicPr>
          <p:nvPr/>
        </p:nvPicPr>
        <p:blipFill>
          <a:blip r:embed="rId5"/>
          <a:stretch>
            <a:fillRect/>
          </a:stretch>
        </p:blipFill>
        <p:spPr>
          <a:xfrm>
            <a:off x="9386047" y="4209238"/>
            <a:ext cx="2622949" cy="24857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1623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623310" y="525780"/>
            <a:ext cx="8058150" cy="55439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p:cNvSpPr txBox="1"/>
          <p:nvPr/>
        </p:nvSpPr>
        <p:spPr>
          <a:xfrm>
            <a:off x="252919" y="6174678"/>
            <a:ext cx="1174843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rbel" panose="020B0503020204020204"/>
                <a:ea typeface="+mn-ea"/>
                <a:cs typeface="+mn-cs"/>
              </a:rPr>
              <a:t>More info at: https://climateexp0.org/adaptation-resilience-submissions/</a:t>
            </a:r>
          </a:p>
        </p:txBody>
      </p:sp>
      <p:sp>
        <p:nvSpPr>
          <p:cNvPr id="2" name="Title 1"/>
          <p:cNvSpPr>
            <a:spLocks noGrp="1"/>
          </p:cNvSpPr>
          <p:nvPr>
            <p:ph type="title"/>
          </p:nvPr>
        </p:nvSpPr>
        <p:spPr/>
        <p:txBody>
          <a:bodyPr>
            <a:normAutofit/>
          </a:bodyPr>
          <a:lstStyle/>
          <a:p>
            <a:br>
              <a:rPr lang="en-GB" sz="3200" dirty="0"/>
            </a:br>
            <a:br>
              <a:rPr lang="en-GB" sz="3200" dirty="0"/>
            </a:br>
            <a:br>
              <a:rPr lang="en-GB" sz="3200" dirty="0"/>
            </a:br>
            <a:br>
              <a:rPr lang="en-GB" sz="3200" dirty="0"/>
            </a:br>
            <a:endParaRPr lang="en-GB" sz="3100" b="1" dirty="0">
              <a:solidFill>
                <a:schemeClr val="bg1"/>
              </a:solidFill>
            </a:endParaRPr>
          </a:p>
        </p:txBody>
      </p:sp>
      <p:pic>
        <p:nvPicPr>
          <p:cNvPr id="15" name="Picture 14"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106" y="1018924"/>
            <a:ext cx="1808486" cy="1763547"/>
          </a:xfrm>
          <a:prstGeom prst="rect">
            <a:avLst/>
          </a:prstGeom>
        </p:spPr>
      </p:pic>
      <p:sp>
        <p:nvSpPr>
          <p:cNvPr id="3" name="Pentagon 2"/>
          <p:cNvSpPr/>
          <p:nvPr/>
        </p:nvSpPr>
        <p:spPr>
          <a:xfrm>
            <a:off x="1" y="184751"/>
            <a:ext cx="4243176" cy="753338"/>
          </a:xfrm>
          <a:prstGeom prst="homePlate">
            <a:avLst/>
          </a:prstGeom>
          <a:ln>
            <a:noFill/>
          </a:ln>
          <a:effectLst>
            <a:outerShdw blurRad="50800" dist="38100" dir="5400000" algn="t"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FFFFFF"/>
                </a:solidFill>
                <a:effectLst/>
                <a:uLnTx/>
                <a:uFillTx/>
                <a:latin typeface="Corbel" panose="020B0503020204020204"/>
                <a:ea typeface="+mn-ea"/>
                <a:cs typeface="+mn-cs"/>
              </a:rPr>
              <a:t>Wider News</a:t>
            </a:r>
          </a:p>
        </p:txBody>
      </p:sp>
      <p:sp>
        <p:nvSpPr>
          <p:cNvPr id="11" name="Title 1"/>
          <p:cNvSpPr txBox="1">
            <a:spLocks/>
          </p:cNvSpPr>
          <p:nvPr/>
        </p:nvSpPr>
        <p:spPr>
          <a:xfrm>
            <a:off x="252919" y="1123837"/>
            <a:ext cx="3130580" cy="49459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marL="0" marR="0" lvl="0" indent="0" algn="l" defTabSz="914400" rtl="0" eaLnBrk="1" fontAlgn="auto" latinLnBrk="0" hangingPunct="1">
              <a:lnSpc>
                <a:spcPct val="90000"/>
              </a:lnSpc>
              <a:spcBef>
                <a:spcPts val="600"/>
              </a:spcBef>
              <a:spcAft>
                <a:spcPts val="0"/>
              </a:spcAft>
              <a:buClrTx/>
              <a:buSzTx/>
              <a:buFontTx/>
              <a:buNone/>
              <a:tabLst/>
              <a:defRPr/>
            </a:pPr>
            <a:br>
              <a:rPr kumimoji="0" lang="en-GB" sz="3600" b="0" i="0" u="none" strike="noStrike" kern="1200" cap="none" spc="-60" normalizeH="0" baseline="0" noProof="0" dirty="0">
                <a:ln>
                  <a:noFill/>
                </a:ln>
                <a:solidFill>
                  <a:srgbClr val="FFFFFF"/>
                </a:solidFill>
                <a:effectLst/>
                <a:uLnTx/>
                <a:uFillTx/>
                <a:latin typeface="Corbel" panose="020B0503020204020204"/>
                <a:ea typeface="+mj-ea"/>
                <a:cs typeface="+mj-cs"/>
              </a:rPr>
            </a:br>
            <a:endParaRPr kumimoji="0" lang="en-GB" sz="3600" b="1" i="1" u="none" strike="noStrike" kern="1200" cap="none" spc="-60" normalizeH="0" baseline="0" noProof="0" dirty="0">
              <a:ln>
                <a:noFill/>
              </a:ln>
              <a:solidFill>
                <a:srgbClr val="FFFFFF"/>
              </a:solidFill>
              <a:effectLst/>
              <a:uLnTx/>
              <a:uFillTx/>
              <a:latin typeface="Corbel" panose="020B0503020204020204"/>
              <a:ea typeface="+mj-ea"/>
              <a:cs typeface="+mj-cs"/>
            </a:endParaRPr>
          </a:p>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GB" sz="3200" b="1" i="0" u="none" strike="noStrike" kern="1200" cap="none" spc="-60" normalizeH="0" baseline="0" noProof="0" dirty="0">
              <a:ln>
                <a:noFill/>
              </a:ln>
              <a:solidFill>
                <a:srgbClr val="FFFFFF"/>
              </a:solidFill>
              <a:effectLst/>
              <a:uLnTx/>
              <a:uFillTx/>
              <a:latin typeface="Corbel" panose="020B0503020204020204"/>
              <a:ea typeface="+mj-ea"/>
              <a:cs typeface="+mj-cs"/>
            </a:endParaRPr>
          </a:p>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GB" sz="3200" b="0" i="0" u="none" strike="noStrike" kern="1200" cap="none" spc="-60" normalizeH="0" baseline="0" noProof="0" dirty="0">
              <a:ln>
                <a:noFill/>
              </a:ln>
              <a:solidFill>
                <a:srgbClr val="FFFFFF"/>
              </a:solidFill>
              <a:effectLst/>
              <a:uLnTx/>
              <a:uFillTx/>
              <a:latin typeface="Corbel" panose="020B0503020204020204"/>
              <a:ea typeface="+mj-ea"/>
              <a:cs typeface="+mj-cs"/>
            </a:endParaRPr>
          </a:p>
        </p:txBody>
      </p:sp>
      <p:pic>
        <p:nvPicPr>
          <p:cNvPr id="9" name="Picture 8"/>
          <p:cNvPicPr>
            <a:picLocks noChangeAspect="1"/>
          </p:cNvPicPr>
          <p:nvPr/>
        </p:nvPicPr>
        <p:blipFill>
          <a:blip r:embed="rId4"/>
          <a:stretch>
            <a:fillRect/>
          </a:stretch>
        </p:blipFill>
        <p:spPr>
          <a:xfrm>
            <a:off x="4812364" y="643081"/>
            <a:ext cx="5817818" cy="1202016"/>
          </a:xfrm>
          <a:prstGeom prst="rect">
            <a:avLst/>
          </a:prstGeom>
          <a:ln>
            <a:solidFill>
              <a:schemeClr val="accent1">
                <a:lumMod val="75000"/>
              </a:schemeClr>
            </a:solidFill>
          </a:ln>
          <a:effectLst>
            <a:outerShdw blurRad="50800" dist="38100" dir="2700000" algn="tl" rotWithShape="0">
              <a:prstClr val="black">
                <a:alpha val="40000"/>
              </a:prstClr>
            </a:outerShdw>
          </a:effectLst>
        </p:spPr>
      </p:pic>
      <p:pic>
        <p:nvPicPr>
          <p:cNvPr id="12" name="Content Placeholder 11"/>
          <p:cNvPicPr>
            <a:picLocks noGrp="1" noChangeAspect="1"/>
          </p:cNvPicPr>
          <p:nvPr>
            <p:ph idx="1"/>
          </p:nvPr>
        </p:nvPicPr>
        <p:blipFill>
          <a:blip r:embed="rId5"/>
          <a:stretch>
            <a:fillRect/>
          </a:stretch>
        </p:blipFill>
        <p:spPr>
          <a:xfrm>
            <a:off x="213568" y="3596801"/>
            <a:ext cx="2986833" cy="1558663"/>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6"/>
          <a:stretch>
            <a:fillRect/>
          </a:stretch>
        </p:blipFill>
        <p:spPr>
          <a:xfrm>
            <a:off x="8345019" y="2325235"/>
            <a:ext cx="2866230" cy="1629817"/>
          </a:xfrm>
          <a:prstGeom prst="rect">
            <a:avLst/>
          </a:prstGeom>
          <a:ln>
            <a:solidFill>
              <a:schemeClr val="accent1">
                <a:lumMod val="75000"/>
              </a:schemeClr>
            </a:solidFill>
          </a:ln>
          <a:effectLst>
            <a:outerShdw blurRad="50800" dist="38100" dir="2700000" algn="tl" rotWithShape="0">
              <a:prstClr val="black">
                <a:alpha val="40000"/>
              </a:prstClr>
            </a:outerShdw>
          </a:effectLst>
        </p:spPr>
      </p:pic>
      <p:pic>
        <p:nvPicPr>
          <p:cNvPr id="17" name="Picture 16"/>
          <p:cNvPicPr>
            <a:picLocks noChangeAspect="1"/>
          </p:cNvPicPr>
          <p:nvPr/>
        </p:nvPicPr>
        <p:blipFill>
          <a:blip r:embed="rId7"/>
          <a:stretch>
            <a:fillRect/>
          </a:stretch>
        </p:blipFill>
        <p:spPr>
          <a:xfrm>
            <a:off x="8345019" y="4242336"/>
            <a:ext cx="2866230" cy="1533473"/>
          </a:xfrm>
          <a:prstGeom prst="rect">
            <a:avLst/>
          </a:prstGeom>
          <a:ln>
            <a:solidFill>
              <a:schemeClr val="accent1">
                <a:lumMod val="75000"/>
              </a:schemeClr>
            </a:solidFill>
          </a:ln>
          <a:effectLst>
            <a:outerShdw blurRad="50800" dist="38100" dir="2700000" algn="tl" rotWithShape="0">
              <a:prstClr val="black">
                <a:alpha val="40000"/>
              </a:prstClr>
            </a:outerShdw>
          </a:effectLst>
        </p:spPr>
      </p:pic>
      <p:sp>
        <p:nvSpPr>
          <p:cNvPr id="18" name="Rectangle 17"/>
          <p:cNvSpPr/>
          <p:nvPr/>
        </p:nvSpPr>
        <p:spPr>
          <a:xfrm>
            <a:off x="3936870" y="2015611"/>
            <a:ext cx="4085264" cy="3939540"/>
          </a:xfrm>
          <a:prstGeom prst="rect">
            <a:avLst/>
          </a:prstGeom>
          <a:solidFill>
            <a:schemeClr val="bg1"/>
          </a:solidFill>
          <a:effectLst>
            <a:outerShdw blurRad="50800" dist="38100" dir="2700000" algn="tl" rotWithShape="0">
              <a:prstClr val="black">
                <a:alpha val="40000"/>
              </a:prstClr>
            </a:outerShdw>
          </a:effectLst>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srgbClr val="40BAD2">
                    <a:lumMod val="50000"/>
                  </a:srgbClr>
                </a:solidFill>
                <a:effectLst/>
                <a:uLnTx/>
                <a:uFillTx/>
                <a:latin typeface="Corbel" panose="020B0503020204020204"/>
                <a:ea typeface="+mn-ea"/>
                <a:cs typeface="+mn-cs"/>
              </a:rPr>
              <a:t>Inviting contributions exploring the frontiers of adaptation and resilience research and its application to policy. </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srgbClr val="40BAD2">
                    <a:lumMod val="50000"/>
                  </a:srgbClr>
                </a:solidFill>
                <a:effectLst/>
                <a:uLnTx/>
                <a:uFillTx/>
                <a:latin typeface="Corbel" panose="020B0503020204020204"/>
                <a:ea typeface="+mn-ea"/>
                <a:cs typeface="+mn-cs"/>
              </a:rPr>
              <a:t>International perspectives and contributions that offer practical solutions or will impact on future policy are of particular interest.</a:t>
            </a:r>
          </a:p>
        </p:txBody>
      </p:sp>
      <p:sp>
        <p:nvSpPr>
          <p:cNvPr id="20" name="Rectangle 19"/>
          <p:cNvSpPr/>
          <p:nvPr/>
        </p:nvSpPr>
        <p:spPr>
          <a:xfrm>
            <a:off x="976838" y="4942479"/>
            <a:ext cx="2262914" cy="7825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Corbel" panose="020B0503020204020204"/>
                <a:ea typeface="+mn-ea"/>
                <a:cs typeface="+mn-cs"/>
              </a:rPr>
              <a:t>Deadline likely to be extended until 5</a:t>
            </a:r>
            <a:r>
              <a:rPr kumimoji="0" lang="en-GB" sz="1600" b="1" i="0" u="none" strike="noStrike" kern="1200" cap="none" spc="0" normalizeH="0" baseline="30000" noProof="0" dirty="0">
                <a:ln>
                  <a:noFill/>
                </a:ln>
                <a:solidFill>
                  <a:srgbClr val="C00000"/>
                </a:solidFill>
                <a:effectLst/>
                <a:uLnTx/>
                <a:uFillTx/>
                <a:latin typeface="Corbel" panose="020B0503020204020204"/>
                <a:ea typeface="+mn-ea"/>
                <a:cs typeface="+mn-cs"/>
              </a:rPr>
              <a:t>th</a:t>
            </a:r>
            <a:r>
              <a:rPr kumimoji="0" lang="en-GB" sz="1600" b="1" i="0" u="none" strike="noStrike" kern="1200" cap="none" spc="0" normalizeH="0" baseline="0" noProof="0" dirty="0">
                <a:ln>
                  <a:noFill/>
                </a:ln>
                <a:solidFill>
                  <a:srgbClr val="C00000"/>
                </a:solidFill>
                <a:effectLst/>
                <a:uLnTx/>
                <a:uFillTx/>
                <a:latin typeface="Corbel" panose="020B0503020204020204"/>
                <a:ea typeface="+mn-ea"/>
                <a:cs typeface="+mn-cs"/>
              </a:rPr>
              <a:t> March</a:t>
            </a:r>
          </a:p>
        </p:txBody>
      </p:sp>
    </p:spTree>
    <p:extLst>
      <p:ext uri="{BB962C8B-B14F-4D97-AF65-F5344CB8AC3E}">
        <p14:creationId xmlns:p14="http://schemas.microsoft.com/office/powerpoint/2010/main" val="224497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6" y="1569657"/>
            <a:ext cx="8258723" cy="3391547"/>
          </a:xfrm>
        </p:spPr>
        <p:txBody>
          <a:bodyPr>
            <a:normAutofit fontScale="90000"/>
          </a:bodyPr>
          <a:lstStyle/>
          <a:p>
            <a:pPr>
              <a:lnSpc>
                <a:spcPct val="100000"/>
              </a:lnSpc>
              <a:spcBef>
                <a:spcPts val="0"/>
              </a:spcBef>
              <a:spcAft>
                <a:spcPts val="1800"/>
              </a:spcAft>
              <a:defRPr/>
            </a:pPr>
            <a:r>
              <a:rPr lang="en-GB" sz="5400" b="1" dirty="0">
                <a:solidFill>
                  <a:schemeClr val="bg1"/>
                </a:solidFill>
              </a:rPr>
              <a:t>Simulating spatially  coherent widespread flood events across the UK</a:t>
            </a:r>
            <a:br>
              <a:rPr lang="en-GB" sz="4900" b="1" dirty="0">
                <a:solidFill>
                  <a:schemeClr val="bg1"/>
                </a:solidFill>
              </a:rPr>
            </a:br>
            <a:br>
              <a:rPr lang="en-US" sz="3200" dirty="0">
                <a:solidFill>
                  <a:schemeClr val="bg1"/>
                </a:solidFill>
                <a:ea typeface="+mj-lt"/>
                <a:cs typeface="+mj-lt"/>
              </a:rPr>
            </a:br>
            <a:r>
              <a:rPr lang="en-US" sz="3200" dirty="0">
                <a:solidFill>
                  <a:schemeClr val="bg1"/>
                </a:solidFill>
                <a:ea typeface="+mj-lt"/>
                <a:cs typeface="+mj-lt"/>
              </a:rPr>
              <a:t>Paul Sayers, Sayers and Partners</a:t>
            </a:r>
            <a:endParaRPr lang="en-US" sz="4000" dirty="0">
              <a:solidFill>
                <a:schemeClr val="bg1"/>
              </a:solidFill>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14" y="5169920"/>
            <a:ext cx="2588649" cy="763251"/>
          </a:xfrm>
          <a:prstGeom prst="rect">
            <a:avLst/>
          </a:prstGeom>
        </p:spPr>
      </p:pic>
      <p:pic>
        <p:nvPicPr>
          <p:cNvPr id="8" name="Picture 7">
            <a:extLst>
              <a:ext uri="{FF2B5EF4-FFF2-40B4-BE49-F238E27FC236}">
                <a16:creationId xmlns:a16="http://schemas.microsoft.com/office/drawing/2014/main" id="{90C8273E-0012-4454-B82B-5DE8D32DB02A}"/>
              </a:ext>
            </a:extLst>
          </p:cNvPr>
          <p:cNvPicPr>
            <a:picLocks noChangeAspect="1"/>
          </p:cNvPicPr>
          <p:nvPr/>
        </p:nvPicPr>
        <p:blipFill>
          <a:blip r:embed="rId6"/>
          <a:stretch>
            <a:fillRect/>
          </a:stretch>
        </p:blipFill>
        <p:spPr>
          <a:xfrm>
            <a:off x="7522245" y="3429000"/>
            <a:ext cx="3316335" cy="2504171"/>
          </a:xfrm>
          <a:prstGeom prst="rect">
            <a:avLst/>
          </a:prstGeom>
        </p:spPr>
      </p:pic>
    </p:spTree>
    <p:extLst>
      <p:ext uri="{BB962C8B-B14F-4D97-AF65-F5344CB8AC3E}">
        <p14:creationId xmlns:p14="http://schemas.microsoft.com/office/powerpoint/2010/main" val="135589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080" y="2057901"/>
            <a:ext cx="8325853" cy="3255264"/>
          </a:xfrm>
        </p:spPr>
        <p:txBody>
          <a:bodyPr>
            <a:normAutofit/>
          </a:bodyPr>
          <a:lstStyle/>
          <a:p>
            <a:r>
              <a:rPr lang="en-GB" sz="6000" b="1" dirty="0">
                <a:solidFill>
                  <a:schemeClr val="bg1"/>
                </a:solidFill>
                <a:latin typeface="Corbel"/>
              </a:rPr>
              <a:t>Response</a:t>
            </a:r>
            <a:br>
              <a:rPr lang="en-GB" sz="6000" b="1" dirty="0">
                <a:solidFill>
                  <a:schemeClr val="bg1"/>
                </a:solidFill>
                <a:latin typeface="Corbel"/>
              </a:rPr>
            </a:br>
            <a:br>
              <a:rPr lang="en-GB" sz="6000" b="1" dirty="0">
                <a:solidFill>
                  <a:schemeClr val="bg1"/>
                </a:solidFill>
                <a:latin typeface="Corbel"/>
              </a:rPr>
            </a:br>
            <a:r>
              <a:rPr lang="en-GB" sz="3600" dirty="0">
                <a:solidFill>
                  <a:schemeClr val="bg1"/>
                </a:solidFill>
                <a:latin typeface="Corbel"/>
              </a:rPr>
              <a:t>Mike Steel, </a:t>
            </a:r>
            <a:br>
              <a:rPr lang="en-GB" sz="3600" dirty="0">
                <a:solidFill>
                  <a:schemeClr val="bg1"/>
                </a:solidFill>
                <a:latin typeface="Corbel"/>
              </a:rPr>
            </a:br>
            <a:r>
              <a:rPr lang="en-GB" sz="3600" dirty="0">
                <a:solidFill>
                  <a:schemeClr val="bg1"/>
                </a:solidFill>
                <a:latin typeface="Corbel"/>
              </a:rPr>
              <a:t>Environment Agency</a:t>
            </a:r>
            <a:br>
              <a:rPr lang="en-GB" sz="4800" dirty="0">
                <a:latin typeface="Corbel"/>
              </a:rPr>
            </a:br>
            <a:endParaRPr lang="en-US" sz="2800" i="1" dirty="0">
              <a:solidFill>
                <a:schemeClr val="bg1"/>
              </a:solidFill>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7317" y="80853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4456" y="5169919"/>
            <a:ext cx="2588649" cy="763251"/>
          </a:xfrm>
          <a:prstGeom prst="rect">
            <a:avLst/>
          </a:prstGeom>
        </p:spPr>
      </p:pic>
      <p:pic>
        <p:nvPicPr>
          <p:cNvPr id="8" name="Picture 7" descr="Logo, company name&#10;&#10;Description automatically generated">
            <a:extLst>
              <a:ext uri="{FF2B5EF4-FFF2-40B4-BE49-F238E27FC236}">
                <a16:creationId xmlns:a16="http://schemas.microsoft.com/office/drawing/2014/main" id="{E594A18E-D8DA-42ED-BD14-07ACACCC497A}"/>
              </a:ext>
            </a:extLst>
          </p:cNvPr>
          <p:cNvPicPr>
            <a:picLocks noChangeAspect="1"/>
          </p:cNvPicPr>
          <p:nvPr/>
        </p:nvPicPr>
        <p:blipFill>
          <a:blip r:embed="rId6"/>
          <a:stretch>
            <a:fillRect/>
          </a:stretch>
        </p:blipFill>
        <p:spPr>
          <a:xfrm>
            <a:off x="6701395" y="4104577"/>
            <a:ext cx="4343400" cy="1772366"/>
          </a:xfrm>
          <a:prstGeom prst="rect">
            <a:avLst/>
          </a:prstGeom>
        </p:spPr>
      </p:pic>
    </p:spTree>
    <p:extLst>
      <p:ext uri="{BB962C8B-B14F-4D97-AF65-F5344CB8AC3E}">
        <p14:creationId xmlns:p14="http://schemas.microsoft.com/office/powerpoint/2010/main" val="231669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179" y="1298448"/>
            <a:ext cx="8325853" cy="3255264"/>
          </a:xfrm>
        </p:spPr>
        <p:txBody>
          <a:bodyPr>
            <a:normAutofit/>
          </a:bodyPr>
          <a:lstStyle/>
          <a:p>
            <a:r>
              <a:rPr lang="en-US" sz="6000" b="1" dirty="0">
                <a:solidFill>
                  <a:schemeClr val="bg1"/>
                </a:solidFill>
                <a:latin typeface="Corbel" panose="020B0503020204020204" pitchFamily="34" charset="0"/>
              </a:rPr>
              <a:t>Questions, answers, discussion</a:t>
            </a:r>
            <a:endParaRPr lang="en-GB" sz="3600" b="1" dirty="0">
              <a:solidFill>
                <a:schemeClr val="bg1"/>
              </a:solidFill>
              <a:latin typeface="Corbel" panose="020B0503020204020204" pitchFamily="34" charset="0"/>
            </a:endParaRPr>
          </a:p>
        </p:txBody>
      </p:sp>
      <p:pic>
        <p:nvPicPr>
          <p:cNvPr id="4" name="Picture 3" descr="A picture containing device&#10;&#10;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10;&#10;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10;&#10;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Tree>
    <p:extLst>
      <p:ext uri="{BB962C8B-B14F-4D97-AF65-F5344CB8AC3E}">
        <p14:creationId xmlns:p14="http://schemas.microsoft.com/office/powerpoint/2010/main" val="9761934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4DEAF4E78F2243A182C331F5ADC7A4" ma:contentTypeVersion="12" ma:contentTypeDescription="Create a new document." ma:contentTypeScope="" ma:versionID="6aadbbe93bf0e200b77ad90009fa4983">
  <xsd:schema xmlns:xsd="http://www.w3.org/2001/XMLSchema" xmlns:xs="http://www.w3.org/2001/XMLSchema" xmlns:p="http://schemas.microsoft.com/office/2006/metadata/properties" xmlns:ns2="8a03cd44-7435-4cc0-9b31-fee50fc395cf" xmlns:ns3="beb20fc5-2c51-4543-b6f9-a2f51fb33384" targetNamespace="http://schemas.microsoft.com/office/2006/metadata/properties" ma:root="true" ma:fieldsID="4fac0675677bb9789ffd4bbaa2afd9cd" ns2:_="" ns3:_="">
    <xsd:import namespace="8a03cd44-7435-4cc0-9b31-fee50fc395cf"/>
    <xsd:import namespace="beb20fc5-2c51-4543-b6f9-a2f51fb33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3cd44-7435-4cc0-9b31-fee50fc39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20fc5-2c51-4543-b6f9-a2f51fb333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04FFB4-D834-4309-B1D4-D0131562D718}">
  <ds:schemaRefs>
    <ds:schemaRef ds:uri="http://schemas.microsoft.com/sharepoint/v3/contenttype/forms"/>
  </ds:schemaRefs>
</ds:datastoreItem>
</file>

<file path=customXml/itemProps2.xml><?xml version="1.0" encoding="utf-8"?>
<ds:datastoreItem xmlns:ds="http://schemas.openxmlformats.org/officeDocument/2006/customXml" ds:itemID="{49FC6583-0AE5-4484-AA1F-D5E26C3BE0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3cd44-7435-4cc0-9b31-fee50fc395cf"/>
    <ds:schemaRef ds:uri="beb20fc5-2c51-4543-b6f9-a2f51fb33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89AAE0-AC03-40FF-8711-EE4CD7D2660C}">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d831afd-7895-456d-83ea-f7a7fbb16e2d"/>
    <ds:schemaRef ds:uri="9a49fa1c-0137-4d92-8b99-7368dda1282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3641</TotalTime>
  <Words>1553</Words>
  <Application>Microsoft Office PowerPoint</Application>
  <PresentationFormat>Widescreen</PresentationFormat>
  <Paragraphs>91</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brandon-grotesque</vt:lpstr>
      <vt:lpstr>Calibri</vt:lpstr>
      <vt:lpstr>Corbel</vt:lpstr>
      <vt:lpstr>Wingdings 2</vt:lpstr>
      <vt:lpstr>Frame</vt:lpstr>
      <vt:lpstr>SPF UK Climate Resilience Programme Webinar Series 2021</vt:lpstr>
      <vt:lpstr>PowerPoint Presentation</vt:lpstr>
      <vt:lpstr>PowerPoint Presentation</vt:lpstr>
      <vt:lpstr>  New research from the programme</vt:lpstr>
      <vt:lpstr>   Met Office hackathon  Two-day virtual event 16-17 March 2021 </vt:lpstr>
      <vt:lpstr>    </vt:lpstr>
      <vt:lpstr>Simulating spatially  coherent widespread flood events across the UK  Paul Sayers, Sayers and Partners</vt:lpstr>
      <vt:lpstr>Response  Mike Steel,  Environment Agency </vt:lpstr>
      <vt:lpstr>Questions, answers, discussion</vt:lpstr>
      <vt:lpstr>Next webinars:</vt:lpstr>
      <vt:lpstr>Contact details  Website: www.ukclimateresilience.org   Twitter: @UKCRP_SPF  YouTube: UK Climate Resilience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Hayley</dc:creator>
  <cp:lastModifiedBy>Jane Stanbury</cp:lastModifiedBy>
  <cp:revision>271</cp:revision>
  <dcterms:created xsi:type="dcterms:W3CDTF">2020-05-22T12:36:03Z</dcterms:created>
  <dcterms:modified xsi:type="dcterms:W3CDTF">2021-02-23T17:41:40Z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0x0101000A4DEAF4E78F2243A182C331F5ADC7A4</vt:lpwstr>
  </property>
</Properties>
</file>