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4"/>
    <p:sldMasterId id="2147483852" r:id="rId5"/>
  </p:sldMasterIdLst>
  <p:notesMasterIdLst>
    <p:notesMasterId r:id="rId20"/>
  </p:notesMasterIdLst>
  <p:sldIdLst>
    <p:sldId id="268" r:id="rId6"/>
    <p:sldId id="259" r:id="rId7"/>
    <p:sldId id="270" r:id="rId8"/>
    <p:sldId id="318" r:id="rId9"/>
    <p:sldId id="313" r:id="rId10"/>
    <p:sldId id="257" r:id="rId11"/>
    <p:sldId id="320" r:id="rId12"/>
    <p:sldId id="314" r:id="rId13"/>
    <p:sldId id="321" r:id="rId14"/>
    <p:sldId id="322" r:id="rId15"/>
    <p:sldId id="323" r:id="rId16"/>
    <p:sldId id="279" r:id="rId17"/>
    <p:sldId id="282" r:id="rId18"/>
    <p:sldId id="280"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09B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805" autoAdjust="0"/>
    <p:restoredTop sz="77033" autoAdjust="0"/>
  </p:normalViewPr>
  <p:slideViewPr>
    <p:cSldViewPr snapToGrid="0">
      <p:cViewPr varScale="1">
        <p:scale>
          <a:sx n="82" d="100"/>
          <a:sy n="82" d="100"/>
        </p:scale>
        <p:origin x="1000" y="16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E91544-CA07-42A1-84AE-DC3E2CE10220}" type="datetimeFigureOut">
              <a:rPr lang="en-GB" smtClean="0"/>
              <a:t>21/04/2021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D7D084-C66D-4EE9-8753-B3E322AD1CAB}" type="slidenum">
              <a:rPr lang="en-GB" smtClean="0"/>
              <a:t>‹#›</a:t>
            </a:fld>
            <a:endParaRPr lang="en-GB"/>
          </a:p>
        </p:txBody>
      </p:sp>
    </p:spTree>
    <p:extLst>
      <p:ext uri="{BB962C8B-B14F-4D97-AF65-F5344CB8AC3E}">
        <p14:creationId xmlns:p14="http://schemas.microsoft.com/office/powerpoint/2010/main" val="3214618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In the coming decades the UK is expected to experience hotter and drier summers, and more frequent and intense heatwaves.  The UK also has a rapidly ageing population, with people aged 75 or over expected to account for 13% of the total population by 2035. Older populations can be more vulnerable to heat stress due to underlying chronic health complications. As older people spend much of their time indoors, their exposure to heat is largely governed by the indoor environment. In care homes, poor building design, ineffective heat management, and diverging needs and preferences between staff and residents may contribute to increased indoor heat exposure with detrimental consequences for the health of the most vulnerable residents. This webinar will describe the work to date of the ‘</a:t>
            </a:r>
            <a:r>
              <a:rPr lang="en-GB" sz="1200" b="0" i="0" kern="1200" dirty="0" err="1">
                <a:solidFill>
                  <a:schemeClr val="tx1"/>
                </a:solidFill>
                <a:effectLst/>
                <a:latin typeface="+mn-lt"/>
                <a:ea typeface="+mn-ea"/>
                <a:cs typeface="+mn-cs"/>
              </a:rPr>
              <a:t>ClimaCare</a:t>
            </a:r>
            <a:r>
              <a:rPr lang="en-GB" sz="1200" b="0" i="0" kern="1200" dirty="0">
                <a:solidFill>
                  <a:schemeClr val="tx1"/>
                </a:solidFill>
                <a:effectLst/>
                <a:latin typeface="+mn-lt"/>
                <a:ea typeface="+mn-ea"/>
                <a:cs typeface="+mn-cs"/>
              </a:rPr>
              <a:t>’ project in addressing these issues. We will discuss the monitoring and modelling that we have undertaken and also  provide details of some initial work to monetize the health benefits of adaptations designed to protect against heat risks.</a:t>
            </a:r>
            <a:endParaRPr lang="en-GB" dirty="0"/>
          </a:p>
        </p:txBody>
      </p:sp>
      <p:sp>
        <p:nvSpPr>
          <p:cNvPr id="4" name="Slide Number Placeholder 3"/>
          <p:cNvSpPr>
            <a:spLocks noGrp="1"/>
          </p:cNvSpPr>
          <p:nvPr>
            <p:ph type="sldNum" sz="quarter" idx="10"/>
          </p:nvPr>
        </p:nvSpPr>
        <p:spPr/>
        <p:txBody>
          <a:bodyPr/>
          <a:lstStyle/>
          <a:p>
            <a:fld id="{8CD7D084-C66D-4EE9-8753-B3E322AD1CAB}" type="slidenum">
              <a:rPr lang="en-GB" smtClean="0"/>
              <a:t>1</a:t>
            </a:fld>
            <a:endParaRPr lang="en-GB"/>
          </a:p>
        </p:txBody>
      </p:sp>
    </p:spTree>
    <p:extLst>
      <p:ext uri="{BB962C8B-B14F-4D97-AF65-F5344CB8AC3E}">
        <p14:creationId xmlns:p14="http://schemas.microsoft.com/office/powerpoint/2010/main" val="2567721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d02394926a_0_5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 name="Google Shape;71;gd02394926a_0_531:notes"/>
          <p:cNvSpPr txBox="1">
            <a:spLocks noGrp="1"/>
          </p:cNvSpPr>
          <p:nvPr>
            <p:ph type="body" idx="1"/>
          </p:nvPr>
        </p:nvSpPr>
        <p:spPr>
          <a:xfrm>
            <a:off x="685799"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72" name="Google Shape;72;gd02394926a_0_53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Calibri"/>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Calibri"/>
                <a:buNone/>
                <a:tabLst/>
                <a:defRPr/>
              </a:pPr>
              <a:t>10</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8520775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d02394926a_0_6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d02394926a_0_6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27325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EBE5CD9-B1E0-5449-882C-D7612EAAB293}" type="slidenum">
              <a:rPr lang="en-US" smtClean="0"/>
              <a:t>13</a:t>
            </a:fld>
            <a:endParaRPr lang="en-US"/>
          </a:p>
        </p:txBody>
      </p:sp>
    </p:spTree>
    <p:extLst>
      <p:ext uri="{BB962C8B-B14F-4D97-AF65-F5344CB8AC3E}">
        <p14:creationId xmlns:p14="http://schemas.microsoft.com/office/powerpoint/2010/main" val="1203478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err="1">
                <a:solidFill>
                  <a:schemeClr val="tx1"/>
                </a:solidFill>
                <a:effectLst/>
                <a:latin typeface="+mn-lt"/>
                <a:ea typeface="+mn-ea"/>
                <a:cs typeface="+mn-cs"/>
              </a:rPr>
              <a:t>Youseff</a:t>
            </a:r>
            <a:r>
              <a:rPr lang="en-GB" sz="1200" b="0" i="0" kern="1200" dirty="0">
                <a:solidFill>
                  <a:schemeClr val="tx1"/>
                </a:solidFill>
                <a:effectLst/>
                <a:latin typeface="+mn-lt"/>
                <a:ea typeface="+mn-ea"/>
                <a:cs typeface="+mn-cs"/>
              </a:rPr>
              <a:t> Nassef  is Director, Adaptation at UNFCCC. </a:t>
            </a:r>
          </a:p>
          <a:p>
            <a:r>
              <a:rPr lang="en-GB" sz="1200" b="0" i="0" kern="1200" dirty="0">
                <a:solidFill>
                  <a:schemeClr val="tx1"/>
                </a:solidFill>
                <a:effectLst/>
                <a:latin typeface="+mn-lt"/>
                <a:ea typeface="+mn-ea"/>
                <a:cs typeface="+mn-cs"/>
              </a:rPr>
              <a:t>Liam </a:t>
            </a:r>
            <a:r>
              <a:rPr lang="en-GB" sz="1200" b="0" i="0" kern="1200" dirty="0" err="1">
                <a:solidFill>
                  <a:schemeClr val="tx1"/>
                </a:solidFill>
                <a:effectLst/>
                <a:latin typeface="+mn-lt"/>
                <a:ea typeface="+mn-ea"/>
                <a:cs typeface="+mn-cs"/>
              </a:rPr>
              <a:t>Upson</a:t>
            </a:r>
            <a:r>
              <a:rPr lang="en-GB" sz="1200" b="0" i="0" kern="1200" dirty="0">
                <a:solidFill>
                  <a:schemeClr val="tx1"/>
                </a:solidFill>
                <a:effectLst/>
                <a:latin typeface="+mn-lt"/>
                <a:ea typeface="+mn-ea"/>
                <a:cs typeface="+mn-cs"/>
              </a:rPr>
              <a:t> is the Adaptation and Resilience campaign lead in COP26 Unit within the Cabinet Office. He previously worked in Defra on domestic climate adaptation policy, including the Adaptation Reporting Power, as well as in DFID on climate change policy and programming. </a:t>
            </a:r>
          </a:p>
          <a:p>
            <a:r>
              <a:rPr lang="en-GB" sz="1200" b="0" i="0" kern="1200" dirty="0">
                <a:solidFill>
                  <a:schemeClr val="tx1"/>
                </a:solidFill>
                <a:effectLst/>
                <a:latin typeface="+mn-lt"/>
                <a:ea typeface="+mn-ea"/>
                <a:cs typeface="+mn-cs"/>
              </a:rPr>
              <a:t>Louise Ellis is Director of Sustainability at University of Leeds</a:t>
            </a:r>
          </a:p>
          <a:p>
            <a:endParaRPr lang="en-GB" sz="1000" dirty="0"/>
          </a:p>
        </p:txBody>
      </p:sp>
      <p:sp>
        <p:nvSpPr>
          <p:cNvPr id="4" name="Slide Number Placeholder 3"/>
          <p:cNvSpPr>
            <a:spLocks noGrp="1"/>
          </p:cNvSpPr>
          <p:nvPr>
            <p:ph type="sldNum" sz="quarter" idx="5"/>
          </p:nvPr>
        </p:nvSpPr>
        <p:spPr/>
        <p:txBody>
          <a:bodyPr/>
          <a:lstStyle/>
          <a:p>
            <a:fld id="{8CD7D084-C66D-4EE9-8753-B3E322AD1CAB}" type="slidenum">
              <a:rPr lang="en-GB" smtClean="0"/>
              <a:t>2</a:t>
            </a:fld>
            <a:endParaRPr lang="en-GB"/>
          </a:p>
        </p:txBody>
      </p:sp>
    </p:spTree>
    <p:extLst>
      <p:ext uri="{BB962C8B-B14F-4D97-AF65-F5344CB8AC3E}">
        <p14:creationId xmlns:p14="http://schemas.microsoft.com/office/powerpoint/2010/main" val="1204602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D7D084-C66D-4EE9-8753-B3E322AD1CAB}" type="slidenum">
              <a:rPr lang="en-GB" smtClean="0"/>
              <a:t>3</a:t>
            </a:fld>
            <a:endParaRPr lang="en-GB"/>
          </a:p>
        </p:txBody>
      </p:sp>
    </p:spTree>
    <p:extLst>
      <p:ext uri="{BB962C8B-B14F-4D97-AF65-F5344CB8AC3E}">
        <p14:creationId xmlns:p14="http://schemas.microsoft.com/office/powerpoint/2010/main" val="2570964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D7D084-C66D-4EE9-8753-B3E322AD1CAB}" type="slidenum">
              <a:rPr lang="en-GB" smtClean="0"/>
              <a:t>4</a:t>
            </a:fld>
            <a:endParaRPr lang="en-GB"/>
          </a:p>
        </p:txBody>
      </p:sp>
    </p:spTree>
    <p:extLst>
      <p:ext uri="{BB962C8B-B14F-4D97-AF65-F5344CB8AC3E}">
        <p14:creationId xmlns:p14="http://schemas.microsoft.com/office/powerpoint/2010/main" val="2155430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This is a call for the second cohort of embedded researchers. Any area relating to climate resilience in the UK is eligible for this scheme. Applications from underrepresented areas in the Programme are encouraged e.g. health and wellbeing, tourism, finance.</a:t>
            </a:r>
          </a:p>
          <a:p>
            <a:r>
              <a:rPr lang="en-GB" sz="1200" b="0" i="0" kern="1200" dirty="0">
                <a:solidFill>
                  <a:schemeClr val="tx1"/>
                </a:solidFill>
                <a:effectLst/>
                <a:latin typeface="+mn-lt"/>
                <a:ea typeface="+mn-ea"/>
                <a:cs typeface="+mn-cs"/>
              </a:rPr>
              <a:t>You can request support for your salary, and travel and subsistence, for projects lasting no more than 12 months. The full economic cost can be up to £84,000. UKRI will fund 80% of this.</a:t>
            </a:r>
          </a:p>
          <a:p>
            <a:r>
              <a:rPr lang="en-GB" sz="1200" b="0" i="0" kern="1200" dirty="0">
                <a:solidFill>
                  <a:schemeClr val="tx1"/>
                </a:solidFill>
                <a:effectLst/>
                <a:latin typeface="+mn-lt"/>
                <a:ea typeface="+mn-ea"/>
                <a:cs typeface="+mn-cs"/>
              </a:rPr>
              <a:t>The anticipated start date for projects is 1 November 2021.</a:t>
            </a:r>
          </a:p>
          <a:p>
            <a:r>
              <a:rPr lang="en-GB" sz="1200" b="0" i="0" kern="1200" dirty="0">
                <a:solidFill>
                  <a:schemeClr val="tx1"/>
                </a:solidFill>
                <a:effectLst/>
                <a:latin typeface="+mn-lt"/>
                <a:ea typeface="+mn-ea"/>
                <a:cs typeface="+mn-cs"/>
              </a:rPr>
              <a:t>Final applications from host organisations and their proposed researchers must be received by 22</a:t>
            </a:r>
            <a:r>
              <a:rPr lang="en-GB" sz="1200" b="0" i="0" kern="1200" baseline="30000" dirty="0">
                <a:solidFill>
                  <a:schemeClr val="tx1"/>
                </a:solidFill>
                <a:effectLst/>
                <a:latin typeface="+mn-lt"/>
                <a:ea typeface="+mn-ea"/>
                <a:cs typeface="+mn-cs"/>
              </a:rPr>
              <a:t>nd</a:t>
            </a:r>
            <a:r>
              <a:rPr lang="en-GB" sz="1200" b="0" i="0" kern="1200" dirty="0">
                <a:solidFill>
                  <a:schemeClr val="tx1"/>
                </a:solidFill>
                <a:effectLst/>
                <a:latin typeface="+mn-lt"/>
                <a:ea typeface="+mn-ea"/>
                <a:cs typeface="+mn-cs"/>
              </a:rPr>
              <a:t> July 2021, 16:00 UK time.</a:t>
            </a:r>
          </a:p>
          <a:p>
            <a:endParaRPr lang="en-GB" dirty="0"/>
          </a:p>
        </p:txBody>
      </p:sp>
      <p:sp>
        <p:nvSpPr>
          <p:cNvPr id="4" name="Slide Number Placeholder 3"/>
          <p:cNvSpPr>
            <a:spLocks noGrp="1"/>
          </p:cNvSpPr>
          <p:nvPr>
            <p:ph type="sldNum" sz="quarter" idx="10"/>
          </p:nvPr>
        </p:nvSpPr>
        <p:spPr/>
        <p:txBody>
          <a:bodyPr/>
          <a:lstStyle/>
          <a:p>
            <a:fld id="{8CD7D084-C66D-4EE9-8753-B3E322AD1CAB}" type="slidenum">
              <a:rPr lang="en-GB" smtClean="0"/>
              <a:t>5</a:t>
            </a:fld>
            <a:endParaRPr lang="en-GB"/>
          </a:p>
        </p:txBody>
      </p:sp>
    </p:spTree>
    <p:extLst>
      <p:ext uri="{BB962C8B-B14F-4D97-AF65-F5344CB8AC3E}">
        <p14:creationId xmlns:p14="http://schemas.microsoft.com/office/powerpoint/2010/main" val="4944734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5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D7D084-C66D-4EE9-8753-B3E322AD1CA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518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5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D7D084-C66D-4EE9-8753-B3E322AD1CA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98421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D7D084-C66D-4EE9-8753-B3E322AD1CA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1527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d02394926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 name="Google Shape;57;gd02394926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1046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4/21/21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4/21/21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4/21/21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GB" kern="0" smtClean="0">
                <a:solidFill>
                  <a:srgbClr val="595959"/>
                </a:solidFill>
                <a:cs typeface="Arial"/>
                <a:sym typeface="Arial"/>
              </a:rPr>
              <a:pPr defTabSz="1219170">
                <a:buClr>
                  <a:srgbClr val="000000"/>
                </a:buClr>
              </a:pPr>
              <a:t>‹#›</a:t>
            </a:fld>
            <a:endParaRPr lang="en-GB" kern="0">
              <a:solidFill>
                <a:srgbClr val="595959"/>
              </a:solidFill>
              <a:cs typeface="Arial"/>
              <a:sym typeface="Arial"/>
            </a:endParaRPr>
          </a:p>
        </p:txBody>
      </p:sp>
    </p:spTree>
    <p:extLst>
      <p:ext uri="{BB962C8B-B14F-4D97-AF65-F5344CB8AC3E}">
        <p14:creationId xmlns:p14="http://schemas.microsoft.com/office/powerpoint/2010/main" val="15882577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GB" kern="0" smtClean="0">
                <a:solidFill>
                  <a:srgbClr val="595959"/>
                </a:solidFill>
                <a:cs typeface="Arial"/>
                <a:sym typeface="Arial"/>
              </a:rPr>
              <a:pPr defTabSz="1219170">
                <a:buClr>
                  <a:srgbClr val="000000"/>
                </a:buClr>
              </a:pPr>
              <a:t>‹#›</a:t>
            </a:fld>
            <a:endParaRPr lang="en-GB" kern="0">
              <a:solidFill>
                <a:srgbClr val="595959"/>
              </a:solidFill>
              <a:cs typeface="Arial"/>
              <a:sym typeface="Arial"/>
            </a:endParaRPr>
          </a:p>
        </p:txBody>
      </p:sp>
    </p:spTree>
    <p:extLst>
      <p:ext uri="{BB962C8B-B14F-4D97-AF65-F5344CB8AC3E}">
        <p14:creationId xmlns:p14="http://schemas.microsoft.com/office/powerpoint/2010/main" val="34249046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GB" kern="0" smtClean="0">
                <a:solidFill>
                  <a:srgbClr val="595959"/>
                </a:solidFill>
                <a:cs typeface="Arial"/>
                <a:sym typeface="Arial"/>
              </a:rPr>
              <a:pPr defTabSz="1219170">
                <a:buClr>
                  <a:srgbClr val="000000"/>
                </a:buClr>
              </a:pPr>
              <a:t>‹#›</a:t>
            </a:fld>
            <a:endParaRPr lang="en-GB" kern="0">
              <a:solidFill>
                <a:srgbClr val="595959"/>
              </a:solidFill>
              <a:cs typeface="Arial"/>
              <a:sym typeface="Arial"/>
            </a:endParaRPr>
          </a:p>
        </p:txBody>
      </p:sp>
    </p:spTree>
    <p:extLst>
      <p:ext uri="{BB962C8B-B14F-4D97-AF65-F5344CB8AC3E}">
        <p14:creationId xmlns:p14="http://schemas.microsoft.com/office/powerpoint/2010/main" val="25885223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GB" kern="0" smtClean="0">
                <a:solidFill>
                  <a:srgbClr val="595959"/>
                </a:solidFill>
                <a:cs typeface="Arial"/>
                <a:sym typeface="Arial"/>
              </a:rPr>
              <a:pPr defTabSz="1219170">
                <a:buClr>
                  <a:srgbClr val="000000"/>
                </a:buClr>
              </a:pPr>
              <a:t>‹#›</a:t>
            </a:fld>
            <a:endParaRPr lang="en-GB" kern="0">
              <a:solidFill>
                <a:srgbClr val="595959"/>
              </a:solidFill>
              <a:cs typeface="Arial"/>
              <a:sym typeface="Arial"/>
            </a:endParaRPr>
          </a:p>
        </p:txBody>
      </p:sp>
    </p:spTree>
    <p:extLst>
      <p:ext uri="{BB962C8B-B14F-4D97-AF65-F5344CB8AC3E}">
        <p14:creationId xmlns:p14="http://schemas.microsoft.com/office/powerpoint/2010/main" val="21060689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GB" kern="0" smtClean="0">
                <a:solidFill>
                  <a:srgbClr val="595959"/>
                </a:solidFill>
                <a:cs typeface="Arial"/>
                <a:sym typeface="Arial"/>
              </a:rPr>
              <a:pPr defTabSz="1219170">
                <a:buClr>
                  <a:srgbClr val="000000"/>
                </a:buClr>
              </a:pPr>
              <a:t>‹#›</a:t>
            </a:fld>
            <a:endParaRPr lang="en-GB" kern="0">
              <a:solidFill>
                <a:srgbClr val="595959"/>
              </a:solidFill>
              <a:cs typeface="Arial"/>
              <a:sym typeface="Arial"/>
            </a:endParaRPr>
          </a:p>
        </p:txBody>
      </p:sp>
    </p:spTree>
    <p:extLst>
      <p:ext uri="{BB962C8B-B14F-4D97-AF65-F5344CB8AC3E}">
        <p14:creationId xmlns:p14="http://schemas.microsoft.com/office/powerpoint/2010/main" val="24045970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rmAutofit/>
          </a:bodyPr>
          <a:lstStyle>
            <a:lvl1pPr marL="609585" lvl="0" indent="-406390">
              <a:spcBef>
                <a:spcPts val="0"/>
              </a:spcBef>
              <a:spcAft>
                <a:spcPts val="0"/>
              </a:spcAft>
              <a:buSzPts val="1200"/>
              <a:buChar char="●"/>
              <a:defRPr sz="16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GB" kern="0" smtClean="0">
                <a:solidFill>
                  <a:srgbClr val="595959"/>
                </a:solidFill>
                <a:cs typeface="Arial"/>
                <a:sym typeface="Arial"/>
              </a:rPr>
              <a:pPr defTabSz="1219170">
                <a:buClr>
                  <a:srgbClr val="000000"/>
                </a:buClr>
              </a:pPr>
              <a:t>‹#›</a:t>
            </a:fld>
            <a:endParaRPr lang="en-GB" kern="0">
              <a:solidFill>
                <a:srgbClr val="595959"/>
              </a:solidFill>
              <a:cs typeface="Arial"/>
              <a:sym typeface="Arial"/>
            </a:endParaRPr>
          </a:p>
        </p:txBody>
      </p:sp>
    </p:spTree>
    <p:extLst>
      <p:ext uri="{BB962C8B-B14F-4D97-AF65-F5344CB8AC3E}">
        <p14:creationId xmlns:p14="http://schemas.microsoft.com/office/powerpoint/2010/main" val="28294133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GB" kern="0" smtClean="0">
                <a:solidFill>
                  <a:srgbClr val="595959"/>
                </a:solidFill>
                <a:cs typeface="Arial"/>
                <a:sym typeface="Arial"/>
              </a:rPr>
              <a:pPr defTabSz="1219170">
                <a:buClr>
                  <a:srgbClr val="000000"/>
                </a:buClr>
              </a:pPr>
              <a:t>‹#›</a:t>
            </a:fld>
            <a:endParaRPr lang="en-GB" kern="0">
              <a:solidFill>
                <a:srgbClr val="595959"/>
              </a:solidFill>
              <a:cs typeface="Arial"/>
              <a:sym typeface="Arial"/>
            </a:endParaRPr>
          </a:p>
        </p:txBody>
      </p:sp>
    </p:spTree>
    <p:extLst>
      <p:ext uri="{BB962C8B-B14F-4D97-AF65-F5344CB8AC3E}">
        <p14:creationId xmlns:p14="http://schemas.microsoft.com/office/powerpoint/2010/main" val="31622565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GB" kern="0" smtClean="0">
                <a:solidFill>
                  <a:srgbClr val="595959"/>
                </a:solidFill>
                <a:cs typeface="Arial"/>
                <a:sym typeface="Arial"/>
              </a:rPr>
              <a:pPr defTabSz="1219170">
                <a:buClr>
                  <a:srgbClr val="000000"/>
                </a:buClr>
              </a:pPr>
              <a:t>‹#›</a:t>
            </a:fld>
            <a:endParaRPr lang="en-GB" kern="0">
              <a:solidFill>
                <a:srgbClr val="595959"/>
              </a:solidFill>
              <a:cs typeface="Arial"/>
              <a:sym typeface="Arial"/>
            </a:endParaRPr>
          </a:p>
        </p:txBody>
      </p:sp>
    </p:spTree>
    <p:extLst>
      <p:ext uri="{BB962C8B-B14F-4D97-AF65-F5344CB8AC3E}">
        <p14:creationId xmlns:p14="http://schemas.microsoft.com/office/powerpoint/2010/main" val="4247338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4/21/21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rm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GB" kern="0" smtClean="0">
                <a:solidFill>
                  <a:srgbClr val="595959"/>
                </a:solidFill>
                <a:cs typeface="Arial"/>
                <a:sym typeface="Arial"/>
              </a:rPr>
              <a:pPr defTabSz="1219170">
                <a:buClr>
                  <a:srgbClr val="000000"/>
                </a:buClr>
              </a:pPr>
              <a:t>‹#›</a:t>
            </a:fld>
            <a:endParaRPr lang="en-GB" kern="0">
              <a:solidFill>
                <a:srgbClr val="595959"/>
              </a:solidFill>
              <a:cs typeface="Arial"/>
              <a:sym typeface="Arial"/>
            </a:endParaRPr>
          </a:p>
        </p:txBody>
      </p:sp>
    </p:spTree>
    <p:extLst>
      <p:ext uri="{BB962C8B-B14F-4D97-AF65-F5344CB8AC3E}">
        <p14:creationId xmlns:p14="http://schemas.microsoft.com/office/powerpoint/2010/main" val="30494762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rmAutofit/>
          </a:bodyPr>
          <a:lstStyle>
            <a:lvl1pPr marL="609585" lvl="0" indent="-457189" algn="ctr">
              <a:spcBef>
                <a:spcPts val="0"/>
              </a:spcBef>
              <a:spcAft>
                <a:spcPts val="0"/>
              </a:spcAft>
              <a:buSzPts val="1800"/>
              <a:buChar char="●"/>
              <a:defRPr/>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GB" kern="0" smtClean="0">
                <a:solidFill>
                  <a:srgbClr val="595959"/>
                </a:solidFill>
                <a:cs typeface="Arial"/>
                <a:sym typeface="Arial"/>
              </a:rPr>
              <a:pPr defTabSz="1219170">
                <a:buClr>
                  <a:srgbClr val="000000"/>
                </a:buClr>
              </a:pPr>
              <a:t>‹#›</a:t>
            </a:fld>
            <a:endParaRPr lang="en-GB" kern="0">
              <a:solidFill>
                <a:srgbClr val="595959"/>
              </a:solidFill>
              <a:cs typeface="Arial"/>
              <a:sym typeface="Arial"/>
            </a:endParaRPr>
          </a:p>
        </p:txBody>
      </p:sp>
    </p:spTree>
    <p:extLst>
      <p:ext uri="{BB962C8B-B14F-4D97-AF65-F5344CB8AC3E}">
        <p14:creationId xmlns:p14="http://schemas.microsoft.com/office/powerpoint/2010/main" val="21047022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GB" kern="0" smtClean="0">
                <a:solidFill>
                  <a:srgbClr val="595959"/>
                </a:solidFill>
                <a:cs typeface="Arial"/>
                <a:sym typeface="Arial"/>
              </a:rPr>
              <a:pPr defTabSz="1219170">
                <a:buClr>
                  <a:srgbClr val="000000"/>
                </a:buClr>
              </a:pPr>
              <a:t>‹#›</a:t>
            </a:fld>
            <a:endParaRPr lang="en-GB" kern="0">
              <a:solidFill>
                <a:srgbClr val="595959"/>
              </a:solidFill>
              <a:cs typeface="Arial"/>
              <a:sym typeface="Arial"/>
            </a:endParaRPr>
          </a:p>
        </p:txBody>
      </p:sp>
    </p:spTree>
    <p:extLst>
      <p:ext uri="{BB962C8B-B14F-4D97-AF65-F5344CB8AC3E}">
        <p14:creationId xmlns:p14="http://schemas.microsoft.com/office/powerpoint/2010/main" val="837697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One column text 1">
  <p:cSld name="One column text 1">
    <p:bg>
      <p:bgPr>
        <a:solidFill>
          <a:srgbClr val="FFFFFF"/>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15600" y="436000"/>
            <a:ext cx="8133600" cy="1007600"/>
          </a:xfrm>
          <a:prstGeom prst="rect">
            <a:avLst/>
          </a:prstGeom>
          <a:noFill/>
          <a:ln>
            <a:noFill/>
          </a:ln>
        </p:spPr>
        <p:txBody>
          <a:bodyPr spcFirstLastPara="1" wrap="square" lIns="91425" tIns="91425" rIns="91425" bIns="91425" anchor="b" anchorCtr="0">
            <a:noAutofit/>
          </a:bodyPr>
          <a:lstStyle>
            <a:lvl1pPr lvl="0" algn="l" rtl="0">
              <a:lnSpc>
                <a:spcPct val="90000"/>
              </a:lnSpc>
              <a:spcBef>
                <a:spcPts val="0"/>
              </a:spcBef>
              <a:spcAft>
                <a:spcPts val="0"/>
              </a:spcAft>
              <a:buClr>
                <a:srgbClr val="000000"/>
              </a:buClr>
              <a:buSzPts val="3000"/>
              <a:buFont typeface="Arial"/>
              <a:buNone/>
              <a:defRPr sz="4000" b="1">
                <a:solidFill>
                  <a:srgbClr val="000000"/>
                </a:solidFill>
              </a:defRPr>
            </a:lvl1pPr>
            <a:lvl2pPr lvl="1" algn="l" rtl="0">
              <a:lnSpc>
                <a:spcPct val="100000"/>
              </a:lnSpc>
              <a:spcBef>
                <a:spcPts val="0"/>
              </a:spcBef>
              <a:spcAft>
                <a:spcPts val="0"/>
              </a:spcAft>
              <a:buSzPts val="3000"/>
              <a:buNone/>
              <a:defRPr sz="4000" b="1"/>
            </a:lvl2pPr>
            <a:lvl3pPr lvl="2" algn="l" rtl="0">
              <a:lnSpc>
                <a:spcPct val="100000"/>
              </a:lnSpc>
              <a:spcBef>
                <a:spcPts val="0"/>
              </a:spcBef>
              <a:spcAft>
                <a:spcPts val="0"/>
              </a:spcAft>
              <a:buSzPts val="3000"/>
              <a:buNone/>
              <a:defRPr sz="4000" b="1"/>
            </a:lvl3pPr>
            <a:lvl4pPr lvl="3" algn="l" rtl="0">
              <a:lnSpc>
                <a:spcPct val="100000"/>
              </a:lnSpc>
              <a:spcBef>
                <a:spcPts val="0"/>
              </a:spcBef>
              <a:spcAft>
                <a:spcPts val="0"/>
              </a:spcAft>
              <a:buSzPts val="3000"/>
              <a:buNone/>
              <a:defRPr sz="4000" b="1"/>
            </a:lvl4pPr>
            <a:lvl5pPr lvl="4" algn="l" rtl="0">
              <a:lnSpc>
                <a:spcPct val="100000"/>
              </a:lnSpc>
              <a:spcBef>
                <a:spcPts val="0"/>
              </a:spcBef>
              <a:spcAft>
                <a:spcPts val="0"/>
              </a:spcAft>
              <a:buSzPts val="3000"/>
              <a:buNone/>
              <a:defRPr sz="4000" b="1"/>
            </a:lvl5pPr>
            <a:lvl6pPr lvl="5" algn="l" rtl="0">
              <a:lnSpc>
                <a:spcPct val="100000"/>
              </a:lnSpc>
              <a:spcBef>
                <a:spcPts val="0"/>
              </a:spcBef>
              <a:spcAft>
                <a:spcPts val="0"/>
              </a:spcAft>
              <a:buSzPts val="3000"/>
              <a:buNone/>
              <a:defRPr sz="4000" b="1"/>
            </a:lvl6pPr>
            <a:lvl7pPr lvl="6" algn="l" rtl="0">
              <a:lnSpc>
                <a:spcPct val="100000"/>
              </a:lnSpc>
              <a:spcBef>
                <a:spcPts val="0"/>
              </a:spcBef>
              <a:spcAft>
                <a:spcPts val="0"/>
              </a:spcAft>
              <a:buSzPts val="3000"/>
              <a:buNone/>
              <a:defRPr sz="4000" b="1"/>
            </a:lvl7pPr>
            <a:lvl8pPr lvl="7" algn="l" rtl="0">
              <a:lnSpc>
                <a:spcPct val="100000"/>
              </a:lnSpc>
              <a:spcBef>
                <a:spcPts val="0"/>
              </a:spcBef>
              <a:spcAft>
                <a:spcPts val="0"/>
              </a:spcAft>
              <a:buSzPts val="3000"/>
              <a:buNone/>
              <a:defRPr sz="4000" b="1"/>
            </a:lvl8pPr>
            <a:lvl9pPr lvl="8" algn="l" rtl="0">
              <a:lnSpc>
                <a:spcPct val="100000"/>
              </a:lnSpc>
              <a:spcBef>
                <a:spcPts val="0"/>
              </a:spcBef>
              <a:spcAft>
                <a:spcPts val="0"/>
              </a:spcAft>
              <a:buSzPts val="3000"/>
              <a:buNone/>
              <a:defRPr sz="4000" b="1"/>
            </a:lvl9pPr>
          </a:lstStyle>
          <a:p>
            <a:endParaRPr/>
          </a:p>
        </p:txBody>
      </p:sp>
      <p:sp>
        <p:nvSpPr>
          <p:cNvPr id="52" name="Google Shape;52;p13"/>
          <p:cNvSpPr txBox="1">
            <a:spLocks noGrp="1"/>
          </p:cNvSpPr>
          <p:nvPr>
            <p:ph type="body" idx="1"/>
          </p:nvPr>
        </p:nvSpPr>
        <p:spPr>
          <a:xfrm>
            <a:off x="415600" y="1651433"/>
            <a:ext cx="10568000" cy="4239200"/>
          </a:xfrm>
          <a:prstGeom prst="rect">
            <a:avLst/>
          </a:prstGeom>
          <a:noFill/>
          <a:ln>
            <a:noFill/>
          </a:ln>
        </p:spPr>
        <p:txBody>
          <a:bodyPr spcFirstLastPara="1" wrap="square" lIns="91425" tIns="91425" rIns="91425" bIns="91425" anchor="t" anchorCtr="0">
            <a:noAutofit/>
          </a:bodyPr>
          <a:lstStyle>
            <a:lvl1pPr marL="609585" lvl="0" indent="-406390" algn="l" rtl="0">
              <a:lnSpc>
                <a:spcPct val="90000"/>
              </a:lnSpc>
              <a:spcBef>
                <a:spcPts val="0"/>
              </a:spcBef>
              <a:spcAft>
                <a:spcPts val="0"/>
              </a:spcAft>
              <a:buClr>
                <a:srgbClr val="000000"/>
              </a:buClr>
              <a:buSzPts val="1200"/>
              <a:buChar char="●"/>
              <a:defRPr sz="1600">
                <a:solidFill>
                  <a:srgbClr val="000000"/>
                </a:solidFill>
              </a:defRPr>
            </a:lvl1pPr>
            <a:lvl2pPr marL="1219170" lvl="1" indent="-406390" algn="l" rtl="0">
              <a:lnSpc>
                <a:spcPct val="90000"/>
              </a:lnSpc>
              <a:spcBef>
                <a:spcPts val="2133"/>
              </a:spcBef>
              <a:spcAft>
                <a:spcPts val="0"/>
              </a:spcAft>
              <a:buClr>
                <a:srgbClr val="000000"/>
              </a:buClr>
              <a:buSzPts val="1200"/>
              <a:buChar char="○"/>
              <a:defRPr sz="1600">
                <a:solidFill>
                  <a:srgbClr val="000000"/>
                </a:solidFill>
              </a:defRPr>
            </a:lvl2pPr>
            <a:lvl3pPr marL="1828754" lvl="2" indent="-406390" algn="l" rtl="0">
              <a:lnSpc>
                <a:spcPct val="90000"/>
              </a:lnSpc>
              <a:spcBef>
                <a:spcPts val="2133"/>
              </a:spcBef>
              <a:spcAft>
                <a:spcPts val="0"/>
              </a:spcAft>
              <a:buClr>
                <a:srgbClr val="000000"/>
              </a:buClr>
              <a:buSzPts val="1200"/>
              <a:buChar char="■"/>
              <a:defRPr sz="1600">
                <a:solidFill>
                  <a:srgbClr val="000000"/>
                </a:solidFill>
              </a:defRPr>
            </a:lvl3pPr>
            <a:lvl4pPr marL="2438339" lvl="3" indent="-406390" algn="l" rtl="0">
              <a:lnSpc>
                <a:spcPct val="90000"/>
              </a:lnSpc>
              <a:spcBef>
                <a:spcPts val="2133"/>
              </a:spcBef>
              <a:spcAft>
                <a:spcPts val="0"/>
              </a:spcAft>
              <a:buClr>
                <a:srgbClr val="000000"/>
              </a:buClr>
              <a:buSzPts val="1200"/>
              <a:buChar char="●"/>
              <a:defRPr sz="1600">
                <a:solidFill>
                  <a:srgbClr val="000000"/>
                </a:solidFill>
              </a:defRPr>
            </a:lvl4pPr>
            <a:lvl5pPr marL="3047924" lvl="4" indent="-406390" algn="l" rtl="0">
              <a:lnSpc>
                <a:spcPct val="90000"/>
              </a:lnSpc>
              <a:spcBef>
                <a:spcPts val="2133"/>
              </a:spcBef>
              <a:spcAft>
                <a:spcPts val="0"/>
              </a:spcAft>
              <a:buClr>
                <a:srgbClr val="000000"/>
              </a:buClr>
              <a:buSzPts val="1200"/>
              <a:buChar char="○"/>
              <a:defRPr sz="1600">
                <a:solidFill>
                  <a:srgbClr val="000000"/>
                </a:solidFill>
              </a:defRPr>
            </a:lvl5pPr>
            <a:lvl6pPr marL="3657509" lvl="5" indent="-406390" algn="l" rtl="0">
              <a:lnSpc>
                <a:spcPct val="90000"/>
              </a:lnSpc>
              <a:spcBef>
                <a:spcPts val="2133"/>
              </a:spcBef>
              <a:spcAft>
                <a:spcPts val="0"/>
              </a:spcAft>
              <a:buClr>
                <a:srgbClr val="000000"/>
              </a:buClr>
              <a:buSzPts val="1200"/>
              <a:buChar char="■"/>
              <a:defRPr sz="1600">
                <a:solidFill>
                  <a:srgbClr val="000000"/>
                </a:solidFill>
              </a:defRPr>
            </a:lvl6pPr>
            <a:lvl7pPr marL="4267093" lvl="6" indent="-406390" algn="l" rtl="0">
              <a:lnSpc>
                <a:spcPct val="90000"/>
              </a:lnSpc>
              <a:spcBef>
                <a:spcPts val="2133"/>
              </a:spcBef>
              <a:spcAft>
                <a:spcPts val="0"/>
              </a:spcAft>
              <a:buClr>
                <a:srgbClr val="000000"/>
              </a:buClr>
              <a:buSzPts val="1200"/>
              <a:buChar char="●"/>
              <a:defRPr sz="1600">
                <a:solidFill>
                  <a:srgbClr val="000000"/>
                </a:solidFill>
              </a:defRPr>
            </a:lvl7pPr>
            <a:lvl8pPr marL="4876678" lvl="7" indent="-406390" algn="l" rtl="0">
              <a:lnSpc>
                <a:spcPct val="90000"/>
              </a:lnSpc>
              <a:spcBef>
                <a:spcPts val="2133"/>
              </a:spcBef>
              <a:spcAft>
                <a:spcPts val="0"/>
              </a:spcAft>
              <a:buClr>
                <a:srgbClr val="000000"/>
              </a:buClr>
              <a:buSzPts val="1200"/>
              <a:buChar char="○"/>
              <a:defRPr sz="1600">
                <a:solidFill>
                  <a:srgbClr val="000000"/>
                </a:solidFill>
              </a:defRPr>
            </a:lvl8pPr>
            <a:lvl9pPr marL="5486263" lvl="8" indent="-406390" algn="l" rtl="0">
              <a:lnSpc>
                <a:spcPct val="90000"/>
              </a:lnSpc>
              <a:spcBef>
                <a:spcPts val="2133"/>
              </a:spcBef>
              <a:spcAft>
                <a:spcPts val="2133"/>
              </a:spcAft>
              <a:buClr>
                <a:srgbClr val="000000"/>
              </a:buClr>
              <a:buSzPts val="1200"/>
              <a:buChar char="■"/>
              <a:defRPr sz="1600">
                <a:solidFill>
                  <a:srgbClr val="000000"/>
                </a:solidFill>
              </a:defRPr>
            </a:lvl9pPr>
          </a:lstStyle>
          <a:p>
            <a:endParaRPr/>
          </a:p>
        </p:txBody>
      </p:sp>
      <p:sp>
        <p:nvSpPr>
          <p:cNvPr id="53" name="Google Shape;53;p1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rgbClr val="000000"/>
                </a:solidFill>
                <a:latin typeface="Arial"/>
                <a:ea typeface="Arial"/>
                <a:cs typeface="Arial"/>
                <a:sym typeface="Arial"/>
              </a:defRPr>
            </a:lvl9pPr>
          </a:lstStyle>
          <a:p>
            <a:pPr defTabSz="1219170"/>
            <a:fld id="{00000000-1234-1234-1234-123412341234}" type="slidenum">
              <a:rPr lang="en-GB" kern="0" smtClean="0"/>
              <a:pPr defTabSz="1219170"/>
              <a:t>‹#›</a:t>
            </a:fld>
            <a:endParaRPr lang="en-GB" kern="0"/>
          </a:p>
        </p:txBody>
      </p:sp>
      <p:pic>
        <p:nvPicPr>
          <p:cNvPr id="54" name="Google Shape;54;p13"/>
          <p:cNvPicPr preferRelativeResize="0"/>
          <p:nvPr/>
        </p:nvPicPr>
        <p:blipFill rotWithShape="1">
          <a:blip r:embed="rId2">
            <a:alphaModFix/>
          </a:blip>
          <a:srcRect/>
          <a:stretch/>
        </p:blipFill>
        <p:spPr>
          <a:xfrm>
            <a:off x="1" y="5408202"/>
            <a:ext cx="2336200" cy="1551401"/>
          </a:xfrm>
          <a:prstGeom prst="rect">
            <a:avLst/>
          </a:prstGeom>
          <a:noFill/>
          <a:ln>
            <a:noFill/>
          </a:ln>
        </p:spPr>
      </p:pic>
    </p:spTree>
    <p:extLst>
      <p:ext uri="{BB962C8B-B14F-4D97-AF65-F5344CB8AC3E}">
        <p14:creationId xmlns:p14="http://schemas.microsoft.com/office/powerpoint/2010/main" val="1810822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4/21/21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4/21/21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4/21/21</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4/21/21</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4/21/21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4/21/21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4/21/21</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4/21/21</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defTabSz="1219170">
              <a:buClr>
                <a:srgbClr val="000000"/>
              </a:buClr>
            </a:pPr>
            <a:fld id="{00000000-1234-1234-1234-123412341234}" type="slidenum">
              <a:rPr lang="en-GB" kern="0" smtClean="0">
                <a:solidFill>
                  <a:srgbClr val="595959"/>
                </a:solidFill>
                <a:cs typeface="Arial"/>
                <a:sym typeface="Arial"/>
              </a:rPr>
              <a:pPr defTabSz="1219170">
                <a:buClr>
                  <a:srgbClr val="000000"/>
                </a:buClr>
              </a:pPr>
              <a:t>‹#›</a:t>
            </a:fld>
            <a:endParaRPr lang="en-GB" kern="0">
              <a:solidFill>
                <a:srgbClr val="595959"/>
              </a:solidFill>
              <a:cs typeface="Arial"/>
              <a:sym typeface="Arial"/>
            </a:endParaRPr>
          </a:p>
        </p:txBody>
      </p:sp>
    </p:spTree>
    <p:extLst>
      <p:ext uri="{BB962C8B-B14F-4D97-AF65-F5344CB8AC3E}">
        <p14:creationId xmlns:p14="http://schemas.microsoft.com/office/powerpoint/2010/main" val="2068996310"/>
      </p:ext>
    </p:extLst>
  </p:cSld>
  <p:clrMap bg1="lt1" tx1="dk1" bg2="dk2"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2.jp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54349" y="1065973"/>
            <a:ext cx="7748688" cy="3255264"/>
          </a:xfrm>
        </p:spPr>
        <p:txBody>
          <a:bodyPr>
            <a:normAutofit/>
          </a:bodyPr>
          <a:lstStyle/>
          <a:p>
            <a:r>
              <a:rPr lang="en-GB" sz="3600" b="1" dirty="0">
                <a:solidFill>
                  <a:schemeClr val="accent1">
                    <a:lumMod val="50000"/>
                  </a:schemeClr>
                </a:solidFill>
                <a:latin typeface="Corbel" panose="020B0503020204020204" pitchFamily="34" charset="0"/>
              </a:rPr>
              <a:t>SPF UK Climate Resilience Programme </a:t>
            </a:r>
            <a:br>
              <a:rPr lang="en-GB" sz="4800" b="1" dirty="0">
                <a:solidFill>
                  <a:schemeClr val="accent1">
                    <a:lumMod val="50000"/>
                  </a:schemeClr>
                </a:solidFill>
                <a:latin typeface="Corbel" panose="020B0503020204020204" pitchFamily="34" charset="0"/>
              </a:rPr>
            </a:br>
            <a:r>
              <a:rPr lang="en-GB" sz="3200" b="1" dirty="0">
                <a:solidFill>
                  <a:schemeClr val="bg1"/>
                </a:solidFill>
                <a:latin typeface="Corbel" panose="020B0503020204020204" pitchFamily="34" charset="0"/>
              </a:rPr>
              <a:t>Webinar Series 2021</a:t>
            </a:r>
            <a:br>
              <a:rPr lang="en-GB" sz="3200" b="1" dirty="0">
                <a:solidFill>
                  <a:schemeClr val="bg1"/>
                </a:solidFill>
                <a:latin typeface="Corbel" panose="020B0503020204020204" pitchFamily="34" charset="0"/>
              </a:rPr>
            </a:br>
            <a:br>
              <a:rPr lang="en-GB" sz="3200" b="1" dirty="0">
                <a:solidFill>
                  <a:schemeClr val="bg1"/>
                </a:solidFill>
                <a:latin typeface="Corbel" panose="020B0503020204020204" pitchFamily="34" charset="0"/>
              </a:rPr>
            </a:br>
            <a:br>
              <a:rPr lang="en-GB" sz="3200" b="1" dirty="0">
                <a:solidFill>
                  <a:schemeClr val="bg1"/>
                </a:solidFill>
                <a:latin typeface="Corbel" panose="020B0503020204020204" pitchFamily="34" charset="0"/>
              </a:rPr>
            </a:br>
            <a:r>
              <a:rPr lang="en-GB" sz="4400" b="1" dirty="0">
                <a:solidFill>
                  <a:schemeClr val="accent1">
                    <a:lumMod val="50000"/>
                  </a:schemeClr>
                </a:solidFill>
                <a:latin typeface="Corbel" panose="020B0503020204020204" pitchFamily="34" charset="0"/>
              </a:rPr>
              <a:t>COP26: Implications for Enhancing Resilience</a:t>
            </a:r>
            <a:endParaRPr lang="en-GB" sz="6000" b="1" dirty="0">
              <a:solidFill>
                <a:schemeClr val="accent1">
                  <a:lumMod val="50000"/>
                </a:schemeClr>
              </a:solidFill>
              <a:latin typeface="Corbel" panose="020B0503020204020204" pitchFamily="34" charset="0"/>
            </a:endParaRPr>
          </a:p>
        </p:txBody>
      </p:sp>
      <p:pic>
        <p:nvPicPr>
          <p:cNvPr id="4" name="Picture 3" descr="A picture containing device&#10;&#10;Description automatically generated">
            <a:extLst>
              <a:ext uri="{FF2B5EF4-FFF2-40B4-BE49-F238E27FC236}">
                <a16:creationId xmlns:a16="http://schemas.microsoft.com/office/drawing/2014/main" id="{CDA4976D-ACFF-408B-95D3-7247E29E10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6374" y="930262"/>
            <a:ext cx="2562412" cy="2498738"/>
          </a:xfrm>
          <a:prstGeom prst="rect">
            <a:avLst/>
          </a:prstGeom>
        </p:spPr>
      </p:pic>
      <p:pic>
        <p:nvPicPr>
          <p:cNvPr id="5" name="Picture 49" descr="A picture containing drawing&#10;&#10;Description automatically generated">
            <a:extLst>
              <a:ext uri="{FF2B5EF4-FFF2-40B4-BE49-F238E27FC236}">
                <a16:creationId xmlns:a16="http://schemas.microsoft.com/office/drawing/2014/main" id="{3428CF5F-40F7-4A5F-88DF-959D6F75E3F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030776"/>
            <a:ext cx="3318907" cy="10415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close up of a sign&#10;&#10;Description automatically generated">
            <a:extLst>
              <a:ext uri="{FF2B5EF4-FFF2-40B4-BE49-F238E27FC236}">
                <a16:creationId xmlns:a16="http://schemas.microsoft.com/office/drawing/2014/main" id="{4C997300-C01F-4E04-B763-5F0E04CD82B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96296" y="5169921"/>
            <a:ext cx="2588649" cy="763251"/>
          </a:xfrm>
          <a:prstGeom prst="rect">
            <a:avLst/>
          </a:prstGeom>
        </p:spPr>
      </p:pic>
    </p:spTree>
    <p:extLst>
      <p:ext uri="{BB962C8B-B14F-4D97-AF65-F5344CB8AC3E}">
        <p14:creationId xmlns:p14="http://schemas.microsoft.com/office/powerpoint/2010/main" val="971243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p:nvPr/>
        </p:nvSpPr>
        <p:spPr>
          <a:xfrm>
            <a:off x="264571" y="52067"/>
            <a:ext cx="11241600" cy="686400"/>
          </a:xfrm>
          <a:prstGeom prst="rect">
            <a:avLst/>
          </a:prstGeom>
          <a:noFill/>
          <a:ln>
            <a:noFill/>
          </a:ln>
        </p:spPr>
        <p:txBody>
          <a:bodyPr spcFirstLastPara="1" wrap="square" lIns="91433" tIns="45700" rIns="91433" bIns="45700" anchor="ctr" anchorCtr="0">
            <a:noAutofit/>
          </a:bodyPr>
          <a:lstStyle/>
          <a:p>
            <a:pPr defTabSz="1219170">
              <a:lnSpc>
                <a:spcPct val="90000"/>
              </a:lnSpc>
              <a:buClr>
                <a:srgbClr val="000000"/>
              </a:buClr>
              <a:buSzPts val="2100"/>
            </a:pPr>
            <a:r>
              <a:rPr lang="en-GB" sz="2800" kern="0">
                <a:solidFill>
                  <a:srgbClr val="000000"/>
                </a:solidFill>
                <a:latin typeface="Anton"/>
                <a:ea typeface="Anton"/>
                <a:cs typeface="Anton"/>
                <a:sym typeface="Anton"/>
              </a:rPr>
              <a:t>COP26 ADAPTATION CAMPAIGN DELIVERABLES</a:t>
            </a:r>
            <a:endParaRPr sz="2800" kern="0">
              <a:solidFill>
                <a:srgbClr val="000000"/>
              </a:solidFill>
              <a:latin typeface="Anton"/>
              <a:ea typeface="Anton"/>
              <a:cs typeface="Anton"/>
              <a:sym typeface="Anton"/>
            </a:endParaRPr>
          </a:p>
        </p:txBody>
      </p:sp>
      <p:grpSp>
        <p:nvGrpSpPr>
          <p:cNvPr id="75" name="Google Shape;75;p15"/>
          <p:cNvGrpSpPr/>
          <p:nvPr/>
        </p:nvGrpSpPr>
        <p:grpSpPr>
          <a:xfrm>
            <a:off x="1771133" y="843634"/>
            <a:ext cx="8228507" cy="237799"/>
            <a:chOff x="2402474" y="1318526"/>
            <a:chExt cx="8436610" cy="364200"/>
          </a:xfrm>
        </p:grpSpPr>
        <p:sp>
          <p:nvSpPr>
            <p:cNvPr id="76" name="Google Shape;76;p15"/>
            <p:cNvSpPr/>
            <p:nvPr/>
          </p:nvSpPr>
          <p:spPr>
            <a:xfrm>
              <a:off x="2402474" y="1318526"/>
              <a:ext cx="2701800" cy="364200"/>
            </a:xfrm>
            <a:prstGeom prst="rect">
              <a:avLst/>
            </a:prstGeom>
            <a:solidFill>
              <a:srgbClr val="B3C6E7"/>
            </a:solidFill>
            <a:ln>
              <a:noFill/>
            </a:ln>
          </p:spPr>
          <p:txBody>
            <a:bodyPr spcFirstLastPara="1" wrap="square" lIns="91433" tIns="45700" rIns="91433" bIns="45700" anchor="ctr" anchorCtr="0">
              <a:noAutofit/>
            </a:bodyPr>
            <a:lstStyle/>
            <a:p>
              <a:pPr algn="ctr" defTabSz="1219170">
                <a:buClr>
                  <a:srgbClr val="000000"/>
                </a:buClr>
                <a:buSzPts val="1200"/>
              </a:pPr>
              <a:r>
                <a:rPr lang="en-GB" sz="1467" b="1" kern="0">
                  <a:solidFill>
                    <a:srgbClr val="000000"/>
                  </a:solidFill>
                  <a:latin typeface="Rubik"/>
                  <a:ea typeface="Rubik"/>
                  <a:cs typeface="Rubik"/>
                  <a:sym typeface="Rubik"/>
                </a:rPr>
                <a:t>Goals</a:t>
              </a:r>
              <a:endParaRPr sz="1467" kern="0">
                <a:solidFill>
                  <a:srgbClr val="000000"/>
                </a:solidFill>
                <a:latin typeface="Rubik"/>
                <a:ea typeface="Rubik"/>
                <a:cs typeface="Rubik"/>
                <a:sym typeface="Rubik"/>
              </a:endParaRPr>
            </a:p>
          </p:txBody>
        </p:sp>
        <p:sp>
          <p:nvSpPr>
            <p:cNvPr id="77" name="Google Shape;77;p15"/>
            <p:cNvSpPr/>
            <p:nvPr/>
          </p:nvSpPr>
          <p:spPr>
            <a:xfrm>
              <a:off x="5244084" y="1318526"/>
              <a:ext cx="5595000" cy="364200"/>
            </a:xfrm>
            <a:prstGeom prst="rect">
              <a:avLst/>
            </a:prstGeom>
            <a:noFill/>
            <a:ln w="9525" cap="flat" cmpd="sng">
              <a:solidFill>
                <a:srgbClr val="8DA9DB"/>
              </a:solidFill>
              <a:prstDash val="solid"/>
              <a:round/>
              <a:headEnd type="none" w="sm" len="sm"/>
              <a:tailEnd type="none" w="sm" len="sm"/>
            </a:ln>
          </p:spPr>
          <p:txBody>
            <a:bodyPr spcFirstLastPara="1" wrap="square" lIns="91433" tIns="45700" rIns="91433" bIns="45700" anchor="ctr" anchorCtr="0">
              <a:noAutofit/>
            </a:bodyPr>
            <a:lstStyle/>
            <a:p>
              <a:pPr algn="ctr" defTabSz="1219170">
                <a:buClr>
                  <a:srgbClr val="000000"/>
                </a:buClr>
                <a:buSzPts val="1200"/>
              </a:pPr>
              <a:r>
                <a:rPr lang="en-GB" sz="1467" b="1" kern="0">
                  <a:solidFill>
                    <a:srgbClr val="000000"/>
                  </a:solidFill>
                  <a:latin typeface="Rubik"/>
                  <a:ea typeface="Rubik"/>
                  <a:cs typeface="Rubik"/>
                  <a:sym typeface="Rubik"/>
                </a:rPr>
                <a:t>Initiatives/deliverables</a:t>
              </a:r>
              <a:endParaRPr sz="1467" kern="0">
                <a:solidFill>
                  <a:srgbClr val="000000"/>
                </a:solidFill>
                <a:latin typeface="Rubik"/>
                <a:ea typeface="Rubik"/>
                <a:cs typeface="Rubik"/>
                <a:sym typeface="Rubik"/>
              </a:endParaRPr>
            </a:p>
          </p:txBody>
        </p:sp>
      </p:grpSp>
      <p:grpSp>
        <p:nvGrpSpPr>
          <p:cNvPr id="78" name="Google Shape;78;p15"/>
          <p:cNvGrpSpPr/>
          <p:nvPr/>
        </p:nvGrpSpPr>
        <p:grpSpPr>
          <a:xfrm>
            <a:off x="409138" y="2642064"/>
            <a:ext cx="9590631" cy="1943344"/>
            <a:chOff x="1073025" y="2943260"/>
            <a:chExt cx="9023928" cy="1879200"/>
          </a:xfrm>
        </p:grpSpPr>
        <p:pic>
          <p:nvPicPr>
            <p:cNvPr id="79" name="Google Shape;79;p15" descr="Handshake"/>
            <p:cNvPicPr preferRelativeResize="0"/>
            <p:nvPr/>
          </p:nvPicPr>
          <p:blipFill rotWithShape="1">
            <a:blip r:embed="rId3">
              <a:alphaModFix/>
            </a:blip>
            <a:srcRect/>
            <a:stretch/>
          </p:blipFill>
          <p:spPr>
            <a:xfrm>
              <a:off x="1150763" y="3386252"/>
              <a:ext cx="1009887" cy="973669"/>
            </a:xfrm>
            <a:prstGeom prst="rect">
              <a:avLst/>
            </a:prstGeom>
            <a:noFill/>
            <a:ln>
              <a:noFill/>
            </a:ln>
          </p:spPr>
        </p:pic>
        <p:sp>
          <p:nvSpPr>
            <p:cNvPr id="80" name="Google Shape;80;p15"/>
            <p:cNvSpPr/>
            <p:nvPr/>
          </p:nvSpPr>
          <p:spPr>
            <a:xfrm>
              <a:off x="2373798" y="3238325"/>
              <a:ext cx="2479500" cy="810000"/>
            </a:xfrm>
            <a:prstGeom prst="rect">
              <a:avLst/>
            </a:prstGeom>
            <a:solidFill>
              <a:srgbClr val="B3C6E7"/>
            </a:solidFill>
            <a:ln>
              <a:noFill/>
            </a:ln>
          </p:spPr>
          <p:txBody>
            <a:bodyPr spcFirstLastPara="1" wrap="square" lIns="91433" tIns="45700" rIns="91433" bIns="45700" anchor="ctr" anchorCtr="0">
              <a:noAutofit/>
            </a:bodyPr>
            <a:lstStyle/>
            <a:p>
              <a:pPr algn="ctr" defTabSz="1219170">
                <a:buClr>
                  <a:srgbClr val="000000"/>
                </a:buClr>
              </a:pPr>
              <a:r>
                <a:rPr lang="en-GB" sz="1333" kern="0">
                  <a:solidFill>
                    <a:srgbClr val="000000"/>
                  </a:solidFill>
                  <a:latin typeface="Rubik"/>
                  <a:ea typeface="Rubik"/>
                  <a:cs typeface="Rubik"/>
                  <a:sym typeface="Rubik"/>
                </a:rPr>
                <a:t>Collaborate with State partners to deliver a step-change in A&amp;R action on the ground</a:t>
              </a:r>
              <a:endParaRPr sz="1467" kern="0">
                <a:solidFill>
                  <a:srgbClr val="000000"/>
                </a:solidFill>
                <a:latin typeface="Rubik"/>
                <a:ea typeface="Rubik"/>
                <a:cs typeface="Rubik"/>
                <a:sym typeface="Rubik"/>
              </a:endParaRPr>
            </a:p>
          </p:txBody>
        </p:sp>
        <p:sp>
          <p:nvSpPr>
            <p:cNvPr id="81" name="Google Shape;81;p15"/>
            <p:cNvSpPr/>
            <p:nvPr/>
          </p:nvSpPr>
          <p:spPr>
            <a:xfrm>
              <a:off x="4973253" y="3265981"/>
              <a:ext cx="5123700" cy="1554300"/>
            </a:xfrm>
            <a:prstGeom prst="rect">
              <a:avLst/>
            </a:prstGeom>
            <a:solidFill>
              <a:schemeClr val="lt1"/>
            </a:solidFill>
            <a:ln w="9525" cap="flat" cmpd="sng">
              <a:solidFill>
                <a:srgbClr val="8DA9DB"/>
              </a:solidFill>
              <a:prstDash val="solid"/>
              <a:round/>
              <a:headEnd type="none" w="sm" len="sm"/>
              <a:tailEnd type="none" w="sm" len="sm"/>
            </a:ln>
          </p:spPr>
          <p:txBody>
            <a:bodyPr spcFirstLastPara="1" wrap="square" lIns="91433" tIns="45700" rIns="91433" bIns="45700" anchor="ctr" anchorCtr="0">
              <a:noAutofit/>
            </a:bodyPr>
            <a:lstStyle/>
            <a:p>
              <a:pPr defTabSz="1219170">
                <a:lnSpc>
                  <a:spcPct val="90000"/>
                </a:lnSpc>
                <a:buClr>
                  <a:srgbClr val="000000"/>
                </a:buClr>
                <a:buSzPts val="1100"/>
              </a:pPr>
              <a:r>
                <a:rPr lang="en-GB" sz="1200" b="1" kern="0">
                  <a:solidFill>
                    <a:srgbClr val="000000"/>
                  </a:solidFill>
                  <a:latin typeface="Rubik"/>
                  <a:ea typeface="Rubik"/>
                  <a:cs typeface="Rubik"/>
                  <a:sym typeface="Rubik"/>
                </a:rPr>
                <a:t>Advance action on A&amp;R: </a:t>
              </a:r>
              <a:r>
                <a:rPr lang="en-GB" sz="1200" kern="0">
                  <a:solidFill>
                    <a:srgbClr val="000000"/>
                  </a:solidFill>
                  <a:latin typeface="Rubik"/>
                  <a:ea typeface="Rubik"/>
                  <a:cs typeface="Rubik"/>
                  <a:sym typeface="Rubik"/>
                </a:rPr>
                <a:t>countries &amp; non-state actors, through:</a:t>
              </a:r>
              <a:endParaRPr sz="1200" kern="0">
                <a:solidFill>
                  <a:srgbClr val="000000"/>
                </a:solidFill>
                <a:latin typeface="Rubik"/>
                <a:ea typeface="Rubik"/>
                <a:cs typeface="Rubik"/>
                <a:sym typeface="Rubik"/>
              </a:endParaRPr>
            </a:p>
            <a:p>
              <a:pPr marL="220128" indent="-228594" defTabSz="1219170">
                <a:lnSpc>
                  <a:spcPct val="90000"/>
                </a:lnSpc>
                <a:buClr>
                  <a:srgbClr val="000000"/>
                </a:buClr>
                <a:buSzPts val="900"/>
                <a:buFont typeface="Rubik"/>
                <a:buChar char="•"/>
              </a:pPr>
              <a:r>
                <a:rPr lang="en-GB" sz="1200" kern="0">
                  <a:solidFill>
                    <a:srgbClr val="000000"/>
                  </a:solidFill>
                  <a:latin typeface="Rubik"/>
                  <a:ea typeface="Rubik"/>
                  <a:cs typeface="Rubik"/>
                  <a:sym typeface="Rubik"/>
                </a:rPr>
                <a:t>Adaptation Action Coalition</a:t>
              </a:r>
              <a:endParaRPr sz="1200" kern="0">
                <a:solidFill>
                  <a:srgbClr val="000000"/>
                </a:solidFill>
                <a:latin typeface="Rubik"/>
                <a:ea typeface="Rubik"/>
                <a:cs typeface="Rubik"/>
                <a:sym typeface="Rubik"/>
              </a:endParaRPr>
            </a:p>
            <a:p>
              <a:pPr marL="220128" indent="-228594" defTabSz="1219170">
                <a:lnSpc>
                  <a:spcPct val="90000"/>
                </a:lnSpc>
                <a:buClr>
                  <a:srgbClr val="000000"/>
                </a:buClr>
                <a:buSzPts val="900"/>
                <a:buFont typeface="Rubik"/>
                <a:buChar char="•"/>
              </a:pPr>
              <a:r>
                <a:rPr lang="en-GB" sz="1200" kern="0">
                  <a:solidFill>
                    <a:srgbClr val="000000"/>
                  </a:solidFill>
                  <a:latin typeface="Rubik"/>
                  <a:ea typeface="Rubik"/>
                  <a:cs typeface="Rubik"/>
                  <a:sym typeface="Rubik"/>
                </a:rPr>
                <a:t>The UN Group of Friends on Adaptation and Resilience. </a:t>
              </a:r>
              <a:endParaRPr sz="1200" kern="0">
                <a:solidFill>
                  <a:srgbClr val="000000"/>
                </a:solidFill>
                <a:latin typeface="Rubik"/>
                <a:ea typeface="Rubik"/>
                <a:cs typeface="Rubik"/>
                <a:sym typeface="Rubik"/>
              </a:endParaRPr>
            </a:p>
            <a:p>
              <a:pPr marL="220128" indent="-228594" defTabSz="1219170">
                <a:lnSpc>
                  <a:spcPct val="90000"/>
                </a:lnSpc>
                <a:buClr>
                  <a:srgbClr val="000000"/>
                </a:buClr>
                <a:buSzPts val="900"/>
                <a:buFont typeface="Rubik"/>
                <a:buChar char="•"/>
              </a:pPr>
              <a:r>
                <a:rPr lang="en-GB" sz="1200" kern="0">
                  <a:solidFill>
                    <a:srgbClr val="000000"/>
                  </a:solidFill>
                  <a:latin typeface="Rubik"/>
                  <a:ea typeface="Rubik"/>
                  <a:cs typeface="Rubik"/>
                  <a:sym typeface="Rubik"/>
                </a:rPr>
                <a:t>Support and solidarity for LIFE AR (Least-Developed Country Initiative on Effective Adaptation and Resilience), Climate Visions.</a:t>
              </a:r>
              <a:endParaRPr sz="1200" kern="0">
                <a:solidFill>
                  <a:srgbClr val="000000"/>
                </a:solidFill>
                <a:latin typeface="Rubik"/>
                <a:ea typeface="Rubik"/>
                <a:cs typeface="Rubik"/>
                <a:sym typeface="Rubik"/>
              </a:endParaRPr>
            </a:p>
            <a:p>
              <a:pPr marL="220128" indent="-228594" defTabSz="1219170">
                <a:lnSpc>
                  <a:spcPct val="90000"/>
                </a:lnSpc>
                <a:buClr>
                  <a:srgbClr val="000000"/>
                </a:buClr>
                <a:buSzPts val="900"/>
                <a:buFont typeface="Rubik"/>
                <a:buChar char="•"/>
              </a:pPr>
              <a:r>
                <a:rPr lang="en-GB" sz="1200" kern="0">
                  <a:solidFill>
                    <a:srgbClr val="000000"/>
                  </a:solidFill>
                  <a:latin typeface="Rubik"/>
                  <a:ea typeface="Rubik"/>
                  <a:cs typeface="Rubik"/>
                  <a:sym typeface="Rubik"/>
                </a:rPr>
                <a:t>Race to Resilience</a:t>
              </a:r>
              <a:endParaRPr sz="1200" kern="0">
                <a:solidFill>
                  <a:srgbClr val="000000"/>
                </a:solidFill>
                <a:latin typeface="Rubik"/>
                <a:ea typeface="Rubik"/>
                <a:cs typeface="Rubik"/>
                <a:sym typeface="Rubik"/>
              </a:endParaRPr>
            </a:p>
            <a:p>
              <a:pPr marL="220128" indent="-228594" defTabSz="1219170">
                <a:lnSpc>
                  <a:spcPct val="90000"/>
                </a:lnSpc>
                <a:buClr>
                  <a:srgbClr val="000000"/>
                </a:buClr>
                <a:buSzPts val="900"/>
                <a:buFont typeface="Rubik"/>
                <a:buChar char="•"/>
              </a:pPr>
              <a:r>
                <a:rPr lang="en-GB" sz="1200" kern="0">
                  <a:solidFill>
                    <a:srgbClr val="000000"/>
                  </a:solidFill>
                  <a:latin typeface="Rubik"/>
                  <a:ea typeface="Rubik"/>
                  <a:cs typeface="Rubik"/>
                  <a:sym typeface="Rubik"/>
                </a:rPr>
                <a:t>Adaptation Research Alliance to facilitate evidence informed action</a:t>
              </a:r>
              <a:endParaRPr sz="1200" kern="0">
                <a:solidFill>
                  <a:srgbClr val="000000"/>
                </a:solidFill>
                <a:latin typeface="Rubik"/>
                <a:ea typeface="Rubik"/>
                <a:cs typeface="Rubik"/>
                <a:sym typeface="Rubik"/>
              </a:endParaRPr>
            </a:p>
            <a:p>
              <a:pPr defTabSz="1219170">
                <a:lnSpc>
                  <a:spcPct val="90000"/>
                </a:lnSpc>
                <a:buClr>
                  <a:srgbClr val="000000"/>
                </a:buClr>
                <a:buSzPts val="1100"/>
              </a:pPr>
              <a:endParaRPr sz="1333" kern="0">
                <a:solidFill>
                  <a:srgbClr val="000000"/>
                </a:solidFill>
                <a:latin typeface="Rubik"/>
                <a:ea typeface="Rubik"/>
                <a:cs typeface="Rubik"/>
                <a:sym typeface="Rubik"/>
              </a:endParaRPr>
            </a:p>
          </p:txBody>
        </p:sp>
        <p:sp>
          <p:nvSpPr>
            <p:cNvPr id="82" name="Google Shape;82;p15"/>
            <p:cNvSpPr/>
            <p:nvPr/>
          </p:nvSpPr>
          <p:spPr>
            <a:xfrm>
              <a:off x="1073025" y="2943260"/>
              <a:ext cx="1180800" cy="1879200"/>
            </a:xfrm>
            <a:prstGeom prst="flowChartConnector">
              <a:avLst/>
            </a:prstGeom>
            <a:noFill/>
            <a:ln w="9525" cap="flat" cmpd="sng">
              <a:solidFill>
                <a:srgbClr val="8DA9DB"/>
              </a:solidFill>
              <a:prstDash val="solid"/>
              <a:round/>
              <a:headEnd type="none" w="sm" len="sm"/>
              <a:tailEnd type="none" w="sm" len="sm"/>
            </a:ln>
          </p:spPr>
          <p:txBody>
            <a:bodyPr spcFirstLastPara="1" wrap="square" lIns="91433" tIns="45700" rIns="91433" bIns="45700" anchor="ctr" anchorCtr="0">
              <a:noAutofit/>
            </a:bodyPr>
            <a:lstStyle/>
            <a:p>
              <a:pPr defTabSz="1219170">
                <a:buClr>
                  <a:srgbClr val="000000"/>
                </a:buClr>
                <a:buSzPts val="1100"/>
              </a:pPr>
              <a:endParaRPr sz="1467" kern="0">
                <a:solidFill>
                  <a:srgbClr val="000000"/>
                </a:solidFill>
                <a:latin typeface="Calibri"/>
                <a:ea typeface="Calibri"/>
                <a:cs typeface="Calibri"/>
                <a:sym typeface="Calibri"/>
              </a:endParaRPr>
            </a:p>
            <a:p>
              <a:pPr defTabSz="1219170">
                <a:buClr>
                  <a:srgbClr val="000000"/>
                </a:buClr>
                <a:buSzPts val="1100"/>
              </a:pPr>
              <a:endParaRPr sz="1467" kern="0">
                <a:solidFill>
                  <a:srgbClr val="000000"/>
                </a:solidFill>
                <a:latin typeface="Calibri"/>
                <a:ea typeface="Calibri"/>
                <a:cs typeface="Calibri"/>
                <a:sym typeface="Calibri"/>
              </a:endParaRPr>
            </a:p>
            <a:p>
              <a:pPr defTabSz="1219170">
                <a:buClr>
                  <a:srgbClr val="000000"/>
                </a:buClr>
                <a:buSzPts val="1100"/>
              </a:pPr>
              <a:endParaRPr sz="1467" kern="0">
                <a:solidFill>
                  <a:srgbClr val="000000"/>
                </a:solidFill>
                <a:latin typeface="Calibri"/>
                <a:ea typeface="Calibri"/>
                <a:cs typeface="Calibri"/>
                <a:sym typeface="Calibri"/>
              </a:endParaRPr>
            </a:p>
            <a:p>
              <a:pPr defTabSz="1219170">
                <a:buClr>
                  <a:srgbClr val="000000"/>
                </a:buClr>
                <a:buSzPts val="1100"/>
              </a:pPr>
              <a:endParaRPr sz="1467" kern="0">
                <a:solidFill>
                  <a:srgbClr val="000000"/>
                </a:solidFill>
                <a:latin typeface="Calibri"/>
                <a:ea typeface="Calibri"/>
                <a:cs typeface="Calibri"/>
                <a:sym typeface="Calibri"/>
              </a:endParaRPr>
            </a:p>
            <a:p>
              <a:pPr defTabSz="1219170">
                <a:buClr>
                  <a:srgbClr val="000000"/>
                </a:buClr>
                <a:buSzPts val="1100"/>
              </a:pPr>
              <a:r>
                <a:rPr lang="en-GB" sz="1467" b="1" kern="0">
                  <a:solidFill>
                    <a:srgbClr val="000000"/>
                  </a:solidFill>
                  <a:latin typeface="Calibri"/>
                  <a:ea typeface="Calibri"/>
                  <a:cs typeface="Calibri"/>
                  <a:sym typeface="Calibri"/>
                </a:rPr>
                <a:t>   </a:t>
              </a:r>
              <a:endParaRPr sz="1467" kern="0">
                <a:solidFill>
                  <a:srgbClr val="000000"/>
                </a:solidFill>
                <a:latin typeface="Arial"/>
                <a:ea typeface="Arial"/>
                <a:cs typeface="Arial"/>
                <a:sym typeface="Arial"/>
              </a:endParaRPr>
            </a:p>
            <a:p>
              <a:pPr defTabSz="1219170">
                <a:buClr>
                  <a:srgbClr val="000000"/>
                </a:buClr>
                <a:buSzPts val="1100"/>
              </a:pPr>
              <a:r>
                <a:rPr lang="en-GB" sz="1467" b="1" kern="0">
                  <a:solidFill>
                    <a:srgbClr val="000000"/>
                  </a:solidFill>
                  <a:latin typeface="Calibri"/>
                  <a:ea typeface="Calibri"/>
                  <a:cs typeface="Calibri"/>
                  <a:sym typeface="Calibri"/>
                </a:rPr>
                <a:t>   Act</a:t>
              </a:r>
              <a:endParaRPr sz="1467" b="1" kern="0">
                <a:solidFill>
                  <a:srgbClr val="000000"/>
                </a:solidFill>
                <a:latin typeface="Calibri"/>
                <a:ea typeface="Calibri"/>
                <a:cs typeface="Calibri"/>
                <a:sym typeface="Calibri"/>
              </a:endParaRPr>
            </a:p>
          </p:txBody>
        </p:sp>
      </p:grpSp>
      <p:grpSp>
        <p:nvGrpSpPr>
          <p:cNvPr id="83" name="Google Shape;83;p15"/>
          <p:cNvGrpSpPr/>
          <p:nvPr/>
        </p:nvGrpSpPr>
        <p:grpSpPr>
          <a:xfrm>
            <a:off x="319600" y="2766217"/>
            <a:ext cx="9680043" cy="3615411"/>
            <a:chOff x="964801" y="3106601"/>
            <a:chExt cx="9214408" cy="4057397"/>
          </a:xfrm>
        </p:grpSpPr>
        <p:pic>
          <p:nvPicPr>
            <p:cNvPr id="84" name="Google Shape;84;p15" descr="Piggy Bank"/>
            <p:cNvPicPr preferRelativeResize="0"/>
            <p:nvPr/>
          </p:nvPicPr>
          <p:blipFill rotWithShape="1">
            <a:blip r:embed="rId4">
              <a:alphaModFix/>
            </a:blip>
            <a:srcRect/>
            <a:stretch/>
          </p:blipFill>
          <p:spPr>
            <a:xfrm>
              <a:off x="1269725" y="5441458"/>
              <a:ext cx="914400" cy="914401"/>
            </a:xfrm>
            <a:prstGeom prst="rect">
              <a:avLst/>
            </a:prstGeom>
            <a:noFill/>
            <a:ln>
              <a:noFill/>
            </a:ln>
          </p:spPr>
        </p:pic>
        <p:sp>
          <p:nvSpPr>
            <p:cNvPr id="85" name="Google Shape;85;p15"/>
            <p:cNvSpPr/>
            <p:nvPr/>
          </p:nvSpPr>
          <p:spPr>
            <a:xfrm>
              <a:off x="2331152" y="5288423"/>
              <a:ext cx="2508300" cy="891000"/>
            </a:xfrm>
            <a:prstGeom prst="rect">
              <a:avLst/>
            </a:prstGeom>
            <a:solidFill>
              <a:srgbClr val="B3C6E7"/>
            </a:solidFill>
            <a:ln>
              <a:noFill/>
            </a:ln>
          </p:spPr>
          <p:txBody>
            <a:bodyPr spcFirstLastPara="1" wrap="square" lIns="91433" tIns="45700" rIns="91433" bIns="45700" anchor="ctr" anchorCtr="0">
              <a:noAutofit/>
            </a:bodyPr>
            <a:lstStyle/>
            <a:p>
              <a:pPr algn="ctr" defTabSz="1219170">
                <a:buClr>
                  <a:srgbClr val="000000"/>
                </a:buClr>
                <a:buSzPts val="1100"/>
              </a:pPr>
              <a:r>
                <a:rPr lang="en-GB" sz="1333" kern="0">
                  <a:solidFill>
                    <a:srgbClr val="000000"/>
                  </a:solidFill>
                  <a:latin typeface="Rubik"/>
                  <a:ea typeface="Rubik"/>
                  <a:cs typeface="Rubik"/>
                  <a:sym typeface="Rubik"/>
                </a:rPr>
                <a:t>Significantly increase overall quantum and quality of public and private adaptation financing</a:t>
              </a:r>
              <a:endParaRPr sz="1467" kern="0">
                <a:solidFill>
                  <a:srgbClr val="000000"/>
                </a:solidFill>
                <a:latin typeface="Calibri"/>
                <a:ea typeface="Calibri"/>
                <a:cs typeface="Calibri"/>
                <a:sym typeface="Calibri"/>
              </a:endParaRPr>
            </a:p>
          </p:txBody>
        </p:sp>
        <p:sp>
          <p:nvSpPr>
            <p:cNvPr id="86" name="Google Shape;86;p15"/>
            <p:cNvSpPr/>
            <p:nvPr/>
          </p:nvSpPr>
          <p:spPr>
            <a:xfrm>
              <a:off x="5004209" y="5283298"/>
              <a:ext cx="5175000" cy="1880700"/>
            </a:xfrm>
            <a:prstGeom prst="rect">
              <a:avLst/>
            </a:prstGeom>
            <a:solidFill>
              <a:schemeClr val="lt1"/>
            </a:solidFill>
            <a:ln w="9525" cap="flat" cmpd="sng">
              <a:solidFill>
                <a:srgbClr val="8DA9DB"/>
              </a:solidFill>
              <a:prstDash val="solid"/>
              <a:round/>
              <a:headEnd type="none" w="sm" len="sm"/>
              <a:tailEnd type="none" w="sm" len="sm"/>
            </a:ln>
          </p:spPr>
          <p:txBody>
            <a:bodyPr spcFirstLastPara="1" wrap="square" lIns="91433" tIns="45700" rIns="91433" bIns="45700" anchor="ctr" anchorCtr="0">
              <a:noAutofit/>
            </a:bodyPr>
            <a:lstStyle/>
            <a:p>
              <a:pPr defTabSz="1219170">
                <a:lnSpc>
                  <a:spcPct val="90000"/>
                </a:lnSpc>
                <a:buClr>
                  <a:srgbClr val="000000"/>
                </a:buClr>
              </a:pPr>
              <a:r>
                <a:rPr lang="en-GB" sz="1200" b="1" kern="0">
                  <a:solidFill>
                    <a:srgbClr val="000000"/>
                  </a:solidFill>
                  <a:latin typeface="Rubik"/>
                  <a:ea typeface="Rubik"/>
                  <a:cs typeface="Rubik"/>
                  <a:sym typeface="Rubik"/>
                </a:rPr>
                <a:t>Increasing volume and improving quality of adaptation financing</a:t>
              </a:r>
              <a:endParaRPr sz="1200" b="1" kern="0">
                <a:solidFill>
                  <a:srgbClr val="000000"/>
                </a:solidFill>
                <a:latin typeface="Rubik"/>
                <a:ea typeface="Rubik"/>
                <a:cs typeface="Rubik"/>
                <a:sym typeface="Rubik"/>
              </a:endParaRPr>
            </a:p>
            <a:p>
              <a:pPr defTabSz="1219170">
                <a:lnSpc>
                  <a:spcPct val="90000"/>
                </a:lnSpc>
                <a:buClr>
                  <a:srgbClr val="000000"/>
                </a:buClr>
              </a:pPr>
              <a:r>
                <a:rPr lang="en-GB" sz="1200" kern="0">
                  <a:solidFill>
                    <a:srgbClr val="000000"/>
                  </a:solidFill>
                  <a:latin typeface="Rubik"/>
                  <a:ea typeface="Rubik"/>
                  <a:cs typeface="Rubik"/>
                  <a:sym typeface="Rubik"/>
                </a:rPr>
                <a:t>Development Finance Institutions Accelerator Initiative</a:t>
              </a:r>
              <a:endParaRPr sz="1200" kern="0">
                <a:solidFill>
                  <a:srgbClr val="000000"/>
                </a:solidFill>
                <a:latin typeface="Rubik"/>
                <a:ea typeface="Rubik"/>
                <a:cs typeface="Rubik"/>
                <a:sym typeface="Rubik"/>
              </a:endParaRPr>
            </a:p>
            <a:p>
              <a:pPr marL="220128" indent="-228594" defTabSz="1219170">
                <a:buClr>
                  <a:srgbClr val="000000"/>
                </a:buClr>
                <a:buSzPts val="900"/>
                <a:buFont typeface="Rubik"/>
                <a:buChar char="•"/>
              </a:pPr>
              <a:r>
                <a:rPr lang="en-GB" sz="1200" kern="0">
                  <a:solidFill>
                    <a:srgbClr val="000000"/>
                  </a:solidFill>
                  <a:latin typeface="Rubik"/>
                  <a:ea typeface="Rubik"/>
                  <a:cs typeface="Rubik"/>
                  <a:sym typeface="Rubik"/>
                </a:rPr>
                <a:t>Mobilising (and improving the quality of) private financing;</a:t>
              </a:r>
              <a:endParaRPr sz="1200" kern="0">
                <a:solidFill>
                  <a:srgbClr val="000000"/>
                </a:solidFill>
                <a:latin typeface="Rubik"/>
                <a:ea typeface="Rubik"/>
                <a:cs typeface="Rubik"/>
                <a:sym typeface="Rubik"/>
              </a:endParaRPr>
            </a:p>
            <a:p>
              <a:pPr marL="220128" indent="-228594" defTabSz="1219170">
                <a:buClr>
                  <a:srgbClr val="000000"/>
                </a:buClr>
                <a:buSzPts val="900"/>
                <a:buFont typeface="Rubik"/>
                <a:buChar char="•"/>
              </a:pPr>
              <a:r>
                <a:rPr lang="en-GB" sz="1200" kern="0">
                  <a:solidFill>
                    <a:srgbClr val="000000"/>
                  </a:solidFill>
                  <a:latin typeface="Rubik"/>
                  <a:ea typeface="Rubik"/>
                  <a:cs typeface="Rubik"/>
                  <a:sym typeface="Rubik"/>
                </a:rPr>
                <a:t>Mobilising and improving access to public financing; influencing budgets, procedures and governance in MDBs, NDBs &amp; DFIs (including the UNFCCC funds) towards adaptation, overall lobbying of donors on adaptation.</a:t>
              </a:r>
              <a:endParaRPr sz="1200" kern="0">
                <a:solidFill>
                  <a:srgbClr val="000000"/>
                </a:solidFill>
                <a:latin typeface="Rubik"/>
                <a:ea typeface="Rubik"/>
                <a:cs typeface="Rubik"/>
                <a:sym typeface="Rubik"/>
              </a:endParaRPr>
            </a:p>
            <a:p>
              <a:pPr marL="457189" indent="-237061" defTabSz="1219170">
                <a:buClr>
                  <a:srgbClr val="000000"/>
                </a:buClr>
                <a:buSzPts val="800"/>
              </a:pPr>
              <a:endParaRPr sz="1333" kern="0">
                <a:solidFill>
                  <a:srgbClr val="000000"/>
                </a:solidFill>
                <a:latin typeface="Rubik"/>
                <a:ea typeface="Rubik"/>
                <a:cs typeface="Rubik"/>
                <a:sym typeface="Rubik"/>
              </a:endParaRPr>
            </a:p>
          </p:txBody>
        </p:sp>
        <p:sp>
          <p:nvSpPr>
            <p:cNvPr id="87" name="Google Shape;87;p15"/>
            <p:cNvSpPr/>
            <p:nvPr/>
          </p:nvSpPr>
          <p:spPr>
            <a:xfrm>
              <a:off x="1035533" y="4925727"/>
              <a:ext cx="1202400" cy="2166900"/>
            </a:xfrm>
            <a:prstGeom prst="flowChartConnector">
              <a:avLst/>
            </a:prstGeom>
            <a:noFill/>
            <a:ln w="9525" cap="flat" cmpd="sng">
              <a:solidFill>
                <a:srgbClr val="8DA9DB"/>
              </a:solidFill>
              <a:prstDash val="solid"/>
              <a:round/>
              <a:headEnd type="none" w="sm" len="sm"/>
              <a:tailEnd type="none" w="sm" len="sm"/>
            </a:ln>
          </p:spPr>
          <p:txBody>
            <a:bodyPr spcFirstLastPara="1" wrap="square" lIns="91433" tIns="45700" rIns="91433" bIns="45700" anchor="ctr" anchorCtr="0">
              <a:noAutofit/>
            </a:bodyPr>
            <a:lstStyle/>
            <a:p>
              <a:pPr defTabSz="1219170">
                <a:buClr>
                  <a:srgbClr val="000000"/>
                </a:buClr>
                <a:buSzPts val="1100"/>
              </a:pPr>
              <a:endParaRPr sz="1467" b="1" kern="0">
                <a:solidFill>
                  <a:srgbClr val="000000"/>
                </a:solidFill>
                <a:latin typeface="Calibri"/>
                <a:ea typeface="Calibri"/>
                <a:cs typeface="Calibri"/>
                <a:sym typeface="Calibri"/>
              </a:endParaRPr>
            </a:p>
            <a:p>
              <a:pPr defTabSz="1219170">
                <a:buClr>
                  <a:srgbClr val="000000"/>
                </a:buClr>
                <a:buSzPts val="1100"/>
              </a:pPr>
              <a:endParaRPr sz="1467" b="1" kern="0">
                <a:solidFill>
                  <a:srgbClr val="000000"/>
                </a:solidFill>
                <a:latin typeface="Calibri"/>
                <a:ea typeface="Calibri"/>
                <a:cs typeface="Calibri"/>
                <a:sym typeface="Calibri"/>
              </a:endParaRPr>
            </a:p>
            <a:p>
              <a:pPr defTabSz="1219170">
                <a:buClr>
                  <a:srgbClr val="000000"/>
                </a:buClr>
                <a:buSzPts val="1100"/>
              </a:pPr>
              <a:endParaRPr sz="1467" b="1" kern="0">
                <a:solidFill>
                  <a:srgbClr val="000000"/>
                </a:solidFill>
                <a:latin typeface="Calibri"/>
                <a:ea typeface="Calibri"/>
                <a:cs typeface="Calibri"/>
                <a:sym typeface="Calibri"/>
              </a:endParaRPr>
            </a:p>
            <a:p>
              <a:pPr defTabSz="1219170">
                <a:buClr>
                  <a:srgbClr val="000000"/>
                </a:buClr>
                <a:buSzPts val="1100"/>
              </a:pPr>
              <a:endParaRPr sz="1467" b="1" kern="0">
                <a:solidFill>
                  <a:srgbClr val="000000"/>
                </a:solidFill>
                <a:latin typeface="Calibri"/>
                <a:ea typeface="Calibri"/>
                <a:cs typeface="Calibri"/>
                <a:sym typeface="Calibri"/>
              </a:endParaRPr>
            </a:p>
            <a:p>
              <a:pPr defTabSz="1219170">
                <a:buClr>
                  <a:srgbClr val="000000"/>
                </a:buClr>
                <a:buSzPts val="1100"/>
              </a:pPr>
              <a:endParaRPr sz="1467" b="1" kern="0">
                <a:solidFill>
                  <a:srgbClr val="000000"/>
                </a:solidFill>
                <a:latin typeface="Calibri"/>
                <a:ea typeface="Calibri"/>
                <a:cs typeface="Calibri"/>
                <a:sym typeface="Calibri"/>
              </a:endParaRPr>
            </a:p>
            <a:p>
              <a:pPr defTabSz="1219170">
                <a:buClr>
                  <a:srgbClr val="000000"/>
                </a:buClr>
                <a:buSzPts val="1100"/>
              </a:pPr>
              <a:r>
                <a:rPr lang="en-GB" sz="1467" b="1" kern="0">
                  <a:solidFill>
                    <a:srgbClr val="000000"/>
                  </a:solidFill>
                  <a:latin typeface="Calibri"/>
                  <a:ea typeface="Calibri"/>
                  <a:cs typeface="Calibri"/>
                  <a:sym typeface="Calibri"/>
                </a:rPr>
                <a:t>Finance</a:t>
              </a:r>
              <a:endParaRPr sz="1467" b="1" kern="0">
                <a:solidFill>
                  <a:srgbClr val="000000"/>
                </a:solidFill>
                <a:latin typeface="Calibri"/>
                <a:ea typeface="Calibri"/>
                <a:cs typeface="Calibri"/>
                <a:sym typeface="Calibri"/>
              </a:endParaRPr>
            </a:p>
          </p:txBody>
        </p:sp>
        <p:sp>
          <p:nvSpPr>
            <p:cNvPr id="88" name="Google Shape;88;p15"/>
            <p:cNvSpPr/>
            <p:nvPr/>
          </p:nvSpPr>
          <p:spPr>
            <a:xfrm>
              <a:off x="964801" y="3106601"/>
              <a:ext cx="396000" cy="462000"/>
            </a:xfrm>
            <a:prstGeom prst="ellipse">
              <a:avLst/>
            </a:prstGeom>
            <a:solidFill>
              <a:srgbClr val="31538F"/>
            </a:solidFill>
            <a:ln w="12700" cap="flat" cmpd="sng">
              <a:solidFill>
                <a:srgbClr val="31538F"/>
              </a:solidFill>
              <a:prstDash val="solid"/>
              <a:miter lim="800000"/>
              <a:headEnd type="none" w="sm" len="sm"/>
              <a:tailEnd type="none" w="sm" len="sm"/>
            </a:ln>
          </p:spPr>
          <p:txBody>
            <a:bodyPr spcFirstLastPara="1" wrap="square" lIns="91433" tIns="45700" rIns="91433" bIns="45700" anchor="ctr" anchorCtr="0">
              <a:noAutofit/>
            </a:bodyPr>
            <a:lstStyle/>
            <a:p>
              <a:pPr algn="ctr" defTabSz="1219170">
                <a:buClr>
                  <a:srgbClr val="000000"/>
                </a:buClr>
                <a:buSzPts val="1200"/>
              </a:pPr>
              <a:r>
                <a:rPr lang="en-GB" sz="1600" b="1" kern="0">
                  <a:solidFill>
                    <a:srgbClr val="FFFFFF"/>
                  </a:solidFill>
                  <a:latin typeface="Calibri"/>
                  <a:ea typeface="Calibri"/>
                  <a:cs typeface="Calibri"/>
                  <a:sym typeface="Calibri"/>
                </a:rPr>
                <a:t>2</a:t>
              </a:r>
              <a:endParaRPr sz="1467" kern="0">
                <a:solidFill>
                  <a:srgbClr val="FFFFFF"/>
                </a:solidFill>
                <a:latin typeface="Calibri"/>
                <a:ea typeface="Calibri"/>
                <a:cs typeface="Calibri"/>
                <a:sym typeface="Calibri"/>
              </a:endParaRPr>
            </a:p>
          </p:txBody>
        </p:sp>
      </p:grpSp>
      <p:grpSp>
        <p:nvGrpSpPr>
          <p:cNvPr id="89" name="Google Shape;89;p15"/>
          <p:cNvGrpSpPr/>
          <p:nvPr/>
        </p:nvGrpSpPr>
        <p:grpSpPr>
          <a:xfrm>
            <a:off x="321571" y="1088879"/>
            <a:ext cx="9677772" cy="3881100"/>
            <a:chOff x="953476" y="1233986"/>
            <a:chExt cx="9304357" cy="3591394"/>
          </a:xfrm>
        </p:grpSpPr>
        <p:sp>
          <p:nvSpPr>
            <p:cNvPr id="90" name="Google Shape;90;p15"/>
            <p:cNvSpPr/>
            <p:nvPr/>
          </p:nvSpPr>
          <p:spPr>
            <a:xfrm>
              <a:off x="1023074" y="1233986"/>
              <a:ext cx="1205100" cy="1606800"/>
            </a:xfrm>
            <a:prstGeom prst="flowChartConnector">
              <a:avLst/>
            </a:prstGeom>
            <a:noFill/>
            <a:ln w="9525" cap="flat" cmpd="sng">
              <a:solidFill>
                <a:srgbClr val="8DA9DB"/>
              </a:solidFill>
              <a:prstDash val="solid"/>
              <a:round/>
              <a:headEnd type="none" w="sm" len="sm"/>
              <a:tailEnd type="none" w="sm" len="sm"/>
            </a:ln>
          </p:spPr>
          <p:txBody>
            <a:bodyPr spcFirstLastPara="1" wrap="square" lIns="91433" tIns="45700" rIns="91433" bIns="45700" anchor="ctr" anchorCtr="0">
              <a:noAutofit/>
            </a:bodyPr>
            <a:lstStyle/>
            <a:p>
              <a:pPr defTabSz="1219170">
                <a:buClr>
                  <a:srgbClr val="000000"/>
                </a:buClr>
                <a:buSzPts val="1100"/>
              </a:pPr>
              <a:endParaRPr sz="1467" kern="0">
                <a:solidFill>
                  <a:srgbClr val="000000"/>
                </a:solidFill>
                <a:latin typeface="Calibri"/>
                <a:ea typeface="Calibri"/>
                <a:cs typeface="Calibri"/>
                <a:sym typeface="Calibri"/>
              </a:endParaRPr>
            </a:p>
            <a:p>
              <a:pPr defTabSz="1219170">
                <a:buClr>
                  <a:srgbClr val="000000"/>
                </a:buClr>
                <a:buSzPts val="1100"/>
              </a:pPr>
              <a:endParaRPr sz="1467" kern="0">
                <a:solidFill>
                  <a:srgbClr val="000000"/>
                </a:solidFill>
                <a:latin typeface="Calibri"/>
                <a:ea typeface="Calibri"/>
                <a:cs typeface="Calibri"/>
                <a:sym typeface="Calibri"/>
              </a:endParaRPr>
            </a:p>
            <a:p>
              <a:pPr defTabSz="1219170">
                <a:buClr>
                  <a:srgbClr val="000000"/>
                </a:buClr>
                <a:buSzPts val="1100"/>
              </a:pPr>
              <a:endParaRPr sz="1467" kern="0">
                <a:solidFill>
                  <a:srgbClr val="000000"/>
                </a:solidFill>
                <a:latin typeface="Calibri"/>
                <a:ea typeface="Calibri"/>
                <a:cs typeface="Calibri"/>
                <a:sym typeface="Calibri"/>
              </a:endParaRPr>
            </a:p>
            <a:p>
              <a:pPr defTabSz="1219170">
                <a:buClr>
                  <a:srgbClr val="000000"/>
                </a:buClr>
                <a:buSzPts val="1100"/>
              </a:pPr>
              <a:endParaRPr sz="1467" kern="0">
                <a:solidFill>
                  <a:srgbClr val="000000"/>
                </a:solidFill>
                <a:latin typeface="Calibri"/>
                <a:ea typeface="Calibri"/>
                <a:cs typeface="Calibri"/>
                <a:sym typeface="Calibri"/>
              </a:endParaRPr>
            </a:p>
            <a:p>
              <a:pPr defTabSz="1219170">
                <a:buClr>
                  <a:srgbClr val="000000"/>
                </a:buClr>
                <a:buSzPts val="1100"/>
              </a:pPr>
              <a:r>
                <a:rPr lang="en-GB" sz="1467" b="1" kern="0">
                  <a:solidFill>
                    <a:srgbClr val="000000"/>
                  </a:solidFill>
                  <a:latin typeface="Calibri"/>
                  <a:ea typeface="Calibri"/>
                  <a:cs typeface="Calibri"/>
                  <a:sym typeface="Calibri"/>
                </a:rPr>
                <a:t>   Plan</a:t>
              </a:r>
              <a:endParaRPr sz="1467" b="1" kern="0">
                <a:solidFill>
                  <a:srgbClr val="000000"/>
                </a:solidFill>
                <a:latin typeface="Calibri"/>
                <a:ea typeface="Calibri"/>
                <a:cs typeface="Calibri"/>
                <a:sym typeface="Calibri"/>
              </a:endParaRPr>
            </a:p>
          </p:txBody>
        </p:sp>
        <p:pic>
          <p:nvPicPr>
            <p:cNvPr id="91" name="Google Shape;91;p15" descr="Telescope"/>
            <p:cNvPicPr preferRelativeResize="0"/>
            <p:nvPr/>
          </p:nvPicPr>
          <p:blipFill rotWithShape="1">
            <a:blip r:embed="rId5">
              <a:alphaModFix/>
            </a:blip>
            <a:srcRect/>
            <a:stretch/>
          </p:blipFill>
          <p:spPr>
            <a:xfrm>
              <a:off x="1204353" y="1502443"/>
              <a:ext cx="914399" cy="914400"/>
            </a:xfrm>
            <a:prstGeom prst="rect">
              <a:avLst/>
            </a:prstGeom>
            <a:noFill/>
            <a:ln>
              <a:noFill/>
            </a:ln>
          </p:spPr>
        </p:pic>
        <p:sp>
          <p:nvSpPr>
            <p:cNvPr id="92" name="Google Shape;92;p15"/>
            <p:cNvSpPr/>
            <p:nvPr/>
          </p:nvSpPr>
          <p:spPr>
            <a:xfrm>
              <a:off x="2351403" y="1318985"/>
              <a:ext cx="2555400" cy="672000"/>
            </a:xfrm>
            <a:prstGeom prst="rect">
              <a:avLst/>
            </a:prstGeom>
            <a:solidFill>
              <a:srgbClr val="B3C6E7"/>
            </a:solidFill>
            <a:ln>
              <a:noFill/>
            </a:ln>
          </p:spPr>
          <p:txBody>
            <a:bodyPr spcFirstLastPara="1" wrap="square" lIns="91433" tIns="45700" rIns="91433" bIns="45700" anchor="ctr" anchorCtr="0">
              <a:noAutofit/>
            </a:bodyPr>
            <a:lstStyle/>
            <a:p>
              <a:pPr algn="ctr" defTabSz="1219170">
                <a:buClr>
                  <a:srgbClr val="000000"/>
                </a:buClr>
                <a:buSzPts val="1100"/>
              </a:pPr>
              <a:r>
                <a:rPr lang="en-GB" sz="1333" kern="0">
                  <a:solidFill>
                    <a:srgbClr val="000000"/>
                  </a:solidFill>
                  <a:latin typeface="Rubik"/>
                  <a:ea typeface="Rubik"/>
                  <a:cs typeface="Rubik"/>
                  <a:sym typeface="Rubik"/>
                </a:rPr>
                <a:t>Significantly improve disaster preparedness</a:t>
              </a:r>
              <a:endParaRPr sz="1467" kern="0">
                <a:solidFill>
                  <a:srgbClr val="000000"/>
                </a:solidFill>
                <a:latin typeface="Calibri"/>
                <a:ea typeface="Calibri"/>
                <a:cs typeface="Calibri"/>
                <a:sym typeface="Calibri"/>
              </a:endParaRPr>
            </a:p>
          </p:txBody>
        </p:sp>
        <p:sp>
          <p:nvSpPr>
            <p:cNvPr id="93" name="Google Shape;93;p15"/>
            <p:cNvSpPr/>
            <p:nvPr/>
          </p:nvSpPr>
          <p:spPr>
            <a:xfrm>
              <a:off x="5030033" y="1329719"/>
              <a:ext cx="5227800" cy="1606800"/>
            </a:xfrm>
            <a:prstGeom prst="rect">
              <a:avLst/>
            </a:prstGeom>
            <a:solidFill>
              <a:schemeClr val="lt1"/>
            </a:solidFill>
            <a:ln w="9525" cap="flat" cmpd="sng">
              <a:solidFill>
                <a:srgbClr val="8DA9DB"/>
              </a:solidFill>
              <a:prstDash val="solid"/>
              <a:round/>
              <a:headEnd type="none" w="sm" len="sm"/>
              <a:tailEnd type="none" w="sm" len="sm"/>
            </a:ln>
          </p:spPr>
          <p:txBody>
            <a:bodyPr spcFirstLastPara="1" wrap="square" lIns="91433" tIns="45700" rIns="91433" bIns="45700" anchor="ctr" anchorCtr="0">
              <a:noAutofit/>
            </a:bodyPr>
            <a:lstStyle/>
            <a:p>
              <a:pPr defTabSz="1219170">
                <a:buClr>
                  <a:srgbClr val="000000"/>
                </a:buClr>
                <a:buSzPts val="1100"/>
              </a:pPr>
              <a:endParaRPr sz="1200" b="1" kern="0">
                <a:solidFill>
                  <a:srgbClr val="000000"/>
                </a:solidFill>
                <a:latin typeface="Rubik"/>
                <a:ea typeface="Rubik"/>
                <a:cs typeface="Rubik"/>
                <a:sym typeface="Rubik"/>
              </a:endParaRPr>
            </a:p>
            <a:p>
              <a:pPr defTabSz="1219170">
                <a:buClr>
                  <a:srgbClr val="000000"/>
                </a:buClr>
                <a:buSzPts val="1100"/>
              </a:pPr>
              <a:r>
                <a:rPr lang="en-GB" sz="1200" b="1" kern="0">
                  <a:solidFill>
                    <a:srgbClr val="000000"/>
                  </a:solidFill>
                  <a:latin typeface="Rubik"/>
                  <a:ea typeface="Rubik"/>
                  <a:cs typeface="Rubik"/>
                  <a:sym typeface="Rubik"/>
                </a:rPr>
                <a:t>Disaster Risk Finance:</a:t>
              </a:r>
              <a:endParaRPr sz="1200" kern="0">
                <a:solidFill>
                  <a:srgbClr val="000000"/>
                </a:solidFill>
                <a:latin typeface="Rubik"/>
                <a:ea typeface="Rubik"/>
                <a:cs typeface="Rubik"/>
                <a:sym typeface="Rubik"/>
              </a:endParaRPr>
            </a:p>
            <a:p>
              <a:pPr marL="220128" indent="-228594" defTabSz="1219170">
                <a:buClr>
                  <a:srgbClr val="000000"/>
                </a:buClr>
                <a:buSzPts val="900"/>
                <a:buFont typeface="Rubik"/>
                <a:buChar char="•"/>
              </a:pPr>
              <a:r>
                <a:rPr lang="en-GB" sz="1200" kern="0">
                  <a:solidFill>
                    <a:srgbClr val="000000"/>
                  </a:solidFill>
                  <a:latin typeface="Rubik"/>
                  <a:ea typeface="Rubik"/>
                  <a:cs typeface="Rubik"/>
                  <a:sym typeface="Rubik"/>
                </a:rPr>
                <a:t>Premium Subsidy, Development Insurance and Public Asset protection</a:t>
              </a:r>
              <a:endParaRPr sz="1200" kern="0">
                <a:solidFill>
                  <a:srgbClr val="000000"/>
                </a:solidFill>
                <a:latin typeface="Rubik"/>
                <a:ea typeface="Rubik"/>
                <a:cs typeface="Rubik"/>
                <a:sym typeface="Rubik"/>
              </a:endParaRPr>
            </a:p>
            <a:p>
              <a:pPr marL="220128" indent="-228594" defTabSz="1219170">
                <a:buClr>
                  <a:srgbClr val="000000"/>
                </a:buClr>
                <a:buSzPts val="900"/>
                <a:buFont typeface="Rubik"/>
                <a:buChar char="•"/>
              </a:pPr>
              <a:r>
                <a:rPr lang="en-GB" sz="1200" kern="0">
                  <a:solidFill>
                    <a:srgbClr val="000000"/>
                  </a:solidFill>
                  <a:latin typeface="Rubik"/>
                  <a:ea typeface="Rubik"/>
                  <a:cs typeface="Rubik"/>
                  <a:sym typeface="Rubik"/>
                </a:rPr>
                <a:t>Architecture reform: Global Crisis Lookout</a:t>
              </a:r>
              <a:endParaRPr sz="1200" kern="0">
                <a:solidFill>
                  <a:srgbClr val="000000"/>
                </a:solidFill>
                <a:latin typeface="Rubik"/>
                <a:ea typeface="Rubik"/>
                <a:cs typeface="Rubik"/>
                <a:sym typeface="Rubik"/>
              </a:endParaRPr>
            </a:p>
            <a:p>
              <a:pPr marL="220128" indent="-228594" defTabSz="1219170">
                <a:buClr>
                  <a:srgbClr val="000000"/>
                </a:buClr>
                <a:buSzPts val="900"/>
                <a:buFont typeface="Rubik"/>
                <a:buChar char="•"/>
              </a:pPr>
              <a:r>
                <a:rPr lang="en-GB" sz="1200" kern="0">
                  <a:solidFill>
                    <a:srgbClr val="000000"/>
                  </a:solidFill>
                  <a:latin typeface="Rubik"/>
                  <a:ea typeface="Rubik"/>
                  <a:cs typeface="Rubik"/>
                  <a:sym typeface="Rubik"/>
                </a:rPr>
                <a:t>Key partnerships: Risk-Informed Early Action Partnership (REAP), Coalition for Climate Resilient Investment (CCRI)/Coalition on Disaster Resilient Infrastructure (CDRI), InsuResilience</a:t>
              </a:r>
              <a:endParaRPr sz="1200" kern="0">
                <a:solidFill>
                  <a:srgbClr val="000000"/>
                </a:solidFill>
                <a:latin typeface="Rubik"/>
                <a:ea typeface="Rubik"/>
                <a:cs typeface="Rubik"/>
                <a:sym typeface="Rubik"/>
              </a:endParaRPr>
            </a:p>
            <a:p>
              <a:pPr defTabSz="1219170">
                <a:buClr>
                  <a:srgbClr val="000000"/>
                </a:buClr>
                <a:buSzPts val="1100"/>
              </a:pPr>
              <a:r>
                <a:rPr lang="en-GB" sz="1200" b="1" kern="0">
                  <a:solidFill>
                    <a:srgbClr val="000000"/>
                  </a:solidFill>
                  <a:latin typeface="Rubik"/>
                  <a:ea typeface="Rubik"/>
                  <a:cs typeface="Rubik"/>
                  <a:sym typeface="Rubik"/>
                </a:rPr>
                <a:t>Adaptation planning: </a:t>
              </a:r>
              <a:endParaRPr sz="1200" kern="0">
                <a:solidFill>
                  <a:srgbClr val="000000"/>
                </a:solidFill>
                <a:latin typeface="Rubik"/>
                <a:ea typeface="Rubik"/>
                <a:cs typeface="Rubik"/>
                <a:sym typeface="Rubik"/>
              </a:endParaRPr>
            </a:p>
            <a:p>
              <a:pPr marL="220128" indent="-228594" defTabSz="1219170">
                <a:buClr>
                  <a:srgbClr val="000000"/>
                </a:buClr>
                <a:buSzPts val="900"/>
                <a:buFont typeface="Rubik"/>
                <a:buChar char="•"/>
              </a:pPr>
              <a:r>
                <a:rPr lang="en-GB" sz="1200" kern="0">
                  <a:solidFill>
                    <a:srgbClr val="000000"/>
                  </a:solidFill>
                  <a:latin typeface="Rubik"/>
                  <a:ea typeface="Rubik"/>
                  <a:cs typeface="Rubik"/>
                  <a:sym typeface="Rubik"/>
                </a:rPr>
                <a:t>Publication of National Adaptation Plans and Adaptation Communications</a:t>
              </a:r>
              <a:endParaRPr sz="1200" kern="0">
                <a:solidFill>
                  <a:srgbClr val="000000"/>
                </a:solidFill>
                <a:latin typeface="Rubik"/>
                <a:ea typeface="Rubik"/>
                <a:cs typeface="Rubik"/>
                <a:sym typeface="Rubik"/>
              </a:endParaRPr>
            </a:p>
            <a:p>
              <a:pPr marL="372524" indent="-152396" defTabSz="1219170">
                <a:buClr>
                  <a:srgbClr val="000000"/>
                </a:buClr>
                <a:buSzPts val="800"/>
              </a:pPr>
              <a:endParaRPr sz="1333" kern="0">
                <a:solidFill>
                  <a:srgbClr val="000000"/>
                </a:solidFill>
                <a:latin typeface="Rubik"/>
                <a:ea typeface="Rubik"/>
                <a:cs typeface="Rubik"/>
                <a:sym typeface="Rubik"/>
              </a:endParaRPr>
            </a:p>
          </p:txBody>
        </p:sp>
        <p:sp>
          <p:nvSpPr>
            <p:cNvPr id="94" name="Google Shape;94;p15"/>
            <p:cNvSpPr/>
            <p:nvPr/>
          </p:nvSpPr>
          <p:spPr>
            <a:xfrm>
              <a:off x="953476" y="4429380"/>
              <a:ext cx="396000" cy="396000"/>
            </a:xfrm>
            <a:prstGeom prst="ellipse">
              <a:avLst/>
            </a:prstGeom>
            <a:solidFill>
              <a:srgbClr val="31538F"/>
            </a:solidFill>
            <a:ln w="12700" cap="flat" cmpd="sng">
              <a:solidFill>
                <a:srgbClr val="31538F"/>
              </a:solidFill>
              <a:prstDash val="solid"/>
              <a:miter lim="800000"/>
              <a:headEnd type="none" w="sm" len="sm"/>
              <a:tailEnd type="none" w="sm" len="sm"/>
            </a:ln>
          </p:spPr>
          <p:txBody>
            <a:bodyPr spcFirstLastPara="1" wrap="square" lIns="91433" tIns="45700" rIns="91433" bIns="45700" anchor="ctr" anchorCtr="0">
              <a:noAutofit/>
            </a:bodyPr>
            <a:lstStyle/>
            <a:p>
              <a:pPr algn="ctr" defTabSz="1219170">
                <a:buClr>
                  <a:srgbClr val="000000"/>
                </a:buClr>
                <a:buSzPts val="1200"/>
              </a:pPr>
              <a:r>
                <a:rPr lang="en-GB" sz="1600" b="1" kern="0">
                  <a:solidFill>
                    <a:srgbClr val="FFFFFF"/>
                  </a:solidFill>
                  <a:latin typeface="Calibri"/>
                  <a:ea typeface="Calibri"/>
                  <a:cs typeface="Calibri"/>
                  <a:sym typeface="Calibri"/>
                </a:rPr>
                <a:t>3</a:t>
              </a:r>
              <a:endParaRPr sz="1467" kern="0">
                <a:solidFill>
                  <a:srgbClr val="FFFFFF"/>
                </a:solidFill>
                <a:latin typeface="Calibri"/>
                <a:ea typeface="Calibri"/>
                <a:cs typeface="Calibri"/>
                <a:sym typeface="Calibri"/>
              </a:endParaRPr>
            </a:p>
          </p:txBody>
        </p:sp>
      </p:grpSp>
      <p:sp>
        <p:nvSpPr>
          <p:cNvPr id="95" name="Google Shape;95;p15"/>
          <p:cNvSpPr/>
          <p:nvPr/>
        </p:nvSpPr>
        <p:spPr>
          <a:xfrm>
            <a:off x="1770135" y="2027433"/>
            <a:ext cx="2635200" cy="837600"/>
          </a:xfrm>
          <a:prstGeom prst="rect">
            <a:avLst/>
          </a:prstGeom>
          <a:solidFill>
            <a:srgbClr val="B3C6E7"/>
          </a:solidFill>
          <a:ln>
            <a:noFill/>
          </a:ln>
        </p:spPr>
        <p:txBody>
          <a:bodyPr spcFirstLastPara="1" wrap="square" lIns="91433" tIns="45700" rIns="91433" bIns="45700" anchor="ctr" anchorCtr="0">
            <a:noAutofit/>
          </a:bodyPr>
          <a:lstStyle/>
          <a:p>
            <a:pPr algn="ctr" defTabSz="1219170">
              <a:buClr>
                <a:srgbClr val="000000"/>
              </a:buClr>
              <a:buSzPts val="1100"/>
            </a:pPr>
            <a:r>
              <a:rPr lang="en-GB" sz="1333" kern="0">
                <a:solidFill>
                  <a:srgbClr val="000000"/>
                </a:solidFill>
                <a:latin typeface="Rubik"/>
                <a:ea typeface="Rubik"/>
                <a:cs typeface="Rubik"/>
                <a:sym typeface="Rubik"/>
              </a:rPr>
              <a:t>Support and encourage national adaptation planning and decision making</a:t>
            </a:r>
            <a:endParaRPr sz="1467" kern="0">
              <a:solidFill>
                <a:srgbClr val="000000"/>
              </a:solidFill>
              <a:latin typeface="Calibri"/>
              <a:ea typeface="Calibri"/>
              <a:cs typeface="Calibri"/>
              <a:sym typeface="Calibri"/>
            </a:endParaRPr>
          </a:p>
        </p:txBody>
      </p:sp>
      <p:sp>
        <p:nvSpPr>
          <p:cNvPr id="96" name="Google Shape;96;p15"/>
          <p:cNvSpPr/>
          <p:nvPr/>
        </p:nvSpPr>
        <p:spPr>
          <a:xfrm>
            <a:off x="1770133" y="3856917"/>
            <a:ext cx="2635200" cy="734800"/>
          </a:xfrm>
          <a:prstGeom prst="rect">
            <a:avLst/>
          </a:prstGeom>
          <a:solidFill>
            <a:srgbClr val="B3C6E7"/>
          </a:solidFill>
          <a:ln>
            <a:noFill/>
          </a:ln>
        </p:spPr>
        <p:txBody>
          <a:bodyPr spcFirstLastPara="1" wrap="square" lIns="91433" tIns="45700" rIns="91433" bIns="45700" anchor="ctr" anchorCtr="0">
            <a:noAutofit/>
          </a:bodyPr>
          <a:lstStyle/>
          <a:p>
            <a:pPr algn="ctr" defTabSz="1219170">
              <a:buClr>
                <a:srgbClr val="000000"/>
              </a:buClr>
              <a:buSzPts val="1100"/>
            </a:pPr>
            <a:r>
              <a:rPr lang="en-GB" sz="1333" kern="0">
                <a:solidFill>
                  <a:srgbClr val="000000"/>
                </a:solidFill>
                <a:latin typeface="Rubik"/>
                <a:ea typeface="Rubik"/>
                <a:cs typeface="Rubik"/>
                <a:sym typeface="Rubik"/>
              </a:rPr>
              <a:t>Mobilise and advance action on A&amp;R through business, civil society and cities</a:t>
            </a:r>
            <a:endParaRPr sz="1333" kern="0">
              <a:solidFill>
                <a:srgbClr val="000000"/>
              </a:solidFill>
              <a:latin typeface="Rubik"/>
              <a:ea typeface="Rubik"/>
              <a:cs typeface="Rubik"/>
              <a:sym typeface="Rubik"/>
            </a:endParaRPr>
          </a:p>
        </p:txBody>
      </p:sp>
      <p:sp>
        <p:nvSpPr>
          <p:cNvPr id="97" name="Google Shape;97;p15"/>
          <p:cNvSpPr/>
          <p:nvPr/>
        </p:nvSpPr>
        <p:spPr>
          <a:xfrm>
            <a:off x="1764232" y="5583600"/>
            <a:ext cx="2635200" cy="802800"/>
          </a:xfrm>
          <a:prstGeom prst="rect">
            <a:avLst/>
          </a:prstGeom>
          <a:solidFill>
            <a:srgbClr val="B3C6E7"/>
          </a:solidFill>
          <a:ln>
            <a:noFill/>
          </a:ln>
        </p:spPr>
        <p:txBody>
          <a:bodyPr spcFirstLastPara="1" wrap="square" lIns="91433" tIns="45700" rIns="91433" bIns="45700" anchor="ctr" anchorCtr="0">
            <a:noAutofit/>
          </a:bodyPr>
          <a:lstStyle/>
          <a:p>
            <a:pPr algn="ctr" defTabSz="1219170">
              <a:buClr>
                <a:srgbClr val="000000"/>
              </a:buClr>
              <a:buSzPts val="1100"/>
            </a:pPr>
            <a:r>
              <a:rPr lang="en-GB" sz="1333" kern="0">
                <a:solidFill>
                  <a:srgbClr val="000000"/>
                </a:solidFill>
                <a:latin typeface="Rubik"/>
                <a:ea typeface="Rubik"/>
                <a:cs typeface="Rubik"/>
                <a:sym typeface="Rubik"/>
              </a:rPr>
              <a:t>Improve access to adaptation finance for local institutions</a:t>
            </a:r>
            <a:r>
              <a:rPr lang="en-GB" sz="1467" kern="0">
                <a:solidFill>
                  <a:srgbClr val="000000"/>
                </a:solidFill>
                <a:latin typeface="Calibri"/>
                <a:ea typeface="Calibri"/>
                <a:cs typeface="Calibri"/>
                <a:sym typeface="Calibri"/>
              </a:rPr>
              <a:t> </a:t>
            </a:r>
            <a:endParaRPr sz="1467" kern="0">
              <a:solidFill>
                <a:srgbClr val="000000"/>
              </a:solidFill>
              <a:latin typeface="Calibri"/>
              <a:ea typeface="Calibri"/>
              <a:cs typeface="Calibri"/>
              <a:sym typeface="Calibri"/>
            </a:endParaRPr>
          </a:p>
        </p:txBody>
      </p:sp>
      <p:sp>
        <p:nvSpPr>
          <p:cNvPr id="98" name="Google Shape;98;p15"/>
          <p:cNvSpPr/>
          <p:nvPr/>
        </p:nvSpPr>
        <p:spPr>
          <a:xfrm>
            <a:off x="384360" y="1032173"/>
            <a:ext cx="416000" cy="416400"/>
          </a:xfrm>
          <a:prstGeom prst="ellipse">
            <a:avLst/>
          </a:prstGeom>
          <a:solidFill>
            <a:srgbClr val="31538F"/>
          </a:solidFill>
          <a:ln w="12700" cap="flat" cmpd="sng">
            <a:solidFill>
              <a:srgbClr val="31538F"/>
            </a:solidFill>
            <a:prstDash val="solid"/>
            <a:miter lim="800000"/>
            <a:headEnd type="none" w="sm" len="sm"/>
            <a:tailEnd type="none" w="sm" len="sm"/>
          </a:ln>
        </p:spPr>
        <p:txBody>
          <a:bodyPr spcFirstLastPara="1" wrap="square" lIns="91433" tIns="45700" rIns="91433" bIns="45700" anchor="ctr" anchorCtr="0">
            <a:noAutofit/>
          </a:bodyPr>
          <a:lstStyle/>
          <a:p>
            <a:pPr algn="ctr" defTabSz="1219170">
              <a:buClr>
                <a:srgbClr val="000000"/>
              </a:buClr>
              <a:buSzPts val="1200"/>
            </a:pPr>
            <a:r>
              <a:rPr lang="en-GB" sz="1600" b="1" kern="0">
                <a:solidFill>
                  <a:srgbClr val="FFFFFF"/>
                </a:solidFill>
                <a:latin typeface="Calibri"/>
                <a:ea typeface="Calibri"/>
                <a:cs typeface="Calibri"/>
                <a:sym typeface="Calibri"/>
              </a:rPr>
              <a:t>1</a:t>
            </a:r>
            <a:endParaRPr sz="1467" kern="0">
              <a:solidFill>
                <a:srgbClr val="FFFFFF"/>
              </a:solidFill>
              <a:latin typeface="Calibri"/>
              <a:ea typeface="Calibri"/>
              <a:cs typeface="Calibri"/>
              <a:sym typeface="Calibri"/>
            </a:endParaRPr>
          </a:p>
        </p:txBody>
      </p:sp>
      <p:sp>
        <p:nvSpPr>
          <p:cNvPr id="99" name="Google Shape;99;p15"/>
          <p:cNvSpPr/>
          <p:nvPr/>
        </p:nvSpPr>
        <p:spPr>
          <a:xfrm>
            <a:off x="5710440" y="3323195"/>
            <a:ext cx="231600" cy="307600"/>
          </a:xfrm>
          <a:prstGeom prst="rect">
            <a:avLst/>
          </a:prstGeom>
          <a:noFill/>
          <a:ln>
            <a:noFill/>
          </a:ln>
        </p:spPr>
        <p:txBody>
          <a:bodyPr spcFirstLastPara="1" wrap="square" lIns="91433" tIns="45700" rIns="91433" bIns="45700" anchor="t" anchorCtr="0">
            <a:noAutofit/>
          </a:bodyPr>
          <a:lstStyle/>
          <a:p>
            <a:pPr defTabSz="1219170">
              <a:buClr>
                <a:srgbClr val="000000"/>
              </a:buClr>
              <a:buSzPts val="1100"/>
            </a:pPr>
            <a:r>
              <a:rPr lang="en-GB" sz="1467" kern="0">
                <a:solidFill>
                  <a:srgbClr val="000000"/>
                </a:solidFill>
                <a:latin typeface="Calibri"/>
                <a:ea typeface="Calibri"/>
                <a:cs typeface="Calibri"/>
                <a:sym typeface="Calibri"/>
              </a:rPr>
              <a:t> </a:t>
            </a:r>
            <a:endParaRPr sz="1467" kern="0">
              <a:solidFill>
                <a:srgbClr val="000000"/>
              </a:solidFill>
              <a:latin typeface="Calibri"/>
              <a:ea typeface="Calibri"/>
              <a:cs typeface="Calibri"/>
              <a:sym typeface="Calibri"/>
            </a:endParaRPr>
          </a:p>
        </p:txBody>
      </p:sp>
      <p:sp>
        <p:nvSpPr>
          <p:cNvPr id="100" name="Google Shape;100;p15"/>
          <p:cNvSpPr/>
          <p:nvPr/>
        </p:nvSpPr>
        <p:spPr>
          <a:xfrm>
            <a:off x="5710440" y="3323195"/>
            <a:ext cx="231600" cy="307600"/>
          </a:xfrm>
          <a:prstGeom prst="rect">
            <a:avLst/>
          </a:prstGeom>
          <a:noFill/>
          <a:ln>
            <a:noFill/>
          </a:ln>
        </p:spPr>
        <p:txBody>
          <a:bodyPr spcFirstLastPara="1" wrap="square" lIns="91433" tIns="45700" rIns="91433" bIns="45700" anchor="t" anchorCtr="0">
            <a:noAutofit/>
          </a:bodyPr>
          <a:lstStyle/>
          <a:p>
            <a:pPr defTabSz="1219170">
              <a:buClr>
                <a:srgbClr val="000000"/>
              </a:buClr>
              <a:buSzPts val="1100"/>
            </a:pPr>
            <a:r>
              <a:rPr lang="en-GB" sz="1467" kern="0">
                <a:solidFill>
                  <a:srgbClr val="000000"/>
                </a:solidFill>
                <a:latin typeface="Calibri"/>
                <a:ea typeface="Calibri"/>
                <a:cs typeface="Calibri"/>
                <a:sym typeface="Calibri"/>
              </a:rPr>
              <a:t> </a:t>
            </a:r>
            <a:endParaRPr sz="1467" kern="0">
              <a:solidFill>
                <a:srgbClr val="000000"/>
              </a:solidFill>
              <a:latin typeface="Calibri"/>
              <a:ea typeface="Calibri"/>
              <a:cs typeface="Calibri"/>
              <a:sym typeface="Calibri"/>
            </a:endParaRPr>
          </a:p>
        </p:txBody>
      </p:sp>
      <p:sp>
        <p:nvSpPr>
          <p:cNvPr id="101" name="Google Shape;101;p15"/>
          <p:cNvSpPr/>
          <p:nvPr/>
        </p:nvSpPr>
        <p:spPr>
          <a:xfrm>
            <a:off x="5710440" y="3323195"/>
            <a:ext cx="231600" cy="307600"/>
          </a:xfrm>
          <a:prstGeom prst="rect">
            <a:avLst/>
          </a:prstGeom>
          <a:noFill/>
          <a:ln>
            <a:noFill/>
          </a:ln>
        </p:spPr>
        <p:txBody>
          <a:bodyPr spcFirstLastPara="1" wrap="square" lIns="91433" tIns="45700" rIns="91433" bIns="45700" anchor="t" anchorCtr="0">
            <a:noAutofit/>
          </a:bodyPr>
          <a:lstStyle/>
          <a:p>
            <a:pPr defTabSz="1219170">
              <a:buClr>
                <a:srgbClr val="000000"/>
              </a:buClr>
              <a:buSzPts val="1100"/>
            </a:pPr>
            <a:r>
              <a:rPr lang="en-GB" sz="1467" kern="0">
                <a:solidFill>
                  <a:srgbClr val="000000"/>
                </a:solidFill>
                <a:latin typeface="Calibri"/>
                <a:ea typeface="Calibri"/>
                <a:cs typeface="Calibri"/>
                <a:sym typeface="Calibri"/>
              </a:rPr>
              <a:t> </a:t>
            </a:r>
            <a:endParaRPr sz="1467" kern="0">
              <a:solidFill>
                <a:srgbClr val="000000"/>
              </a:solidFill>
              <a:latin typeface="Calibri"/>
              <a:ea typeface="Calibri"/>
              <a:cs typeface="Calibri"/>
              <a:sym typeface="Calibri"/>
            </a:endParaRPr>
          </a:p>
        </p:txBody>
      </p:sp>
      <p:pic>
        <p:nvPicPr>
          <p:cNvPr id="102" name="Google Shape;102;p15"/>
          <p:cNvPicPr preferRelativeResize="0"/>
          <p:nvPr/>
        </p:nvPicPr>
        <p:blipFill rotWithShape="1">
          <a:blip r:embed="rId6">
            <a:alphaModFix/>
          </a:blip>
          <a:srcRect t="14705" b="42"/>
          <a:stretch/>
        </p:blipFill>
        <p:spPr>
          <a:xfrm>
            <a:off x="0" y="6196699"/>
            <a:ext cx="1465445" cy="802800"/>
          </a:xfrm>
          <a:prstGeom prst="rect">
            <a:avLst/>
          </a:prstGeom>
          <a:noFill/>
          <a:ln>
            <a:noFill/>
          </a:ln>
        </p:spPr>
      </p:pic>
      <p:sp>
        <p:nvSpPr>
          <p:cNvPr id="103" name="Google Shape;103;p15"/>
          <p:cNvSpPr/>
          <p:nvPr/>
        </p:nvSpPr>
        <p:spPr>
          <a:xfrm>
            <a:off x="10112967" y="842300"/>
            <a:ext cx="1673600" cy="237600"/>
          </a:xfrm>
          <a:prstGeom prst="rect">
            <a:avLst/>
          </a:prstGeom>
          <a:solidFill>
            <a:srgbClr val="EFEFEF"/>
          </a:solidFill>
          <a:ln w="9525" cap="flat" cmpd="sng">
            <a:solidFill>
              <a:srgbClr val="8DA9DB"/>
            </a:solidFill>
            <a:prstDash val="solid"/>
            <a:round/>
            <a:headEnd type="none" w="sm" len="sm"/>
            <a:tailEnd type="none" w="sm" len="sm"/>
          </a:ln>
        </p:spPr>
        <p:txBody>
          <a:bodyPr spcFirstLastPara="1" wrap="square" lIns="91433" tIns="45700" rIns="91433" bIns="45700" anchor="ctr" anchorCtr="0">
            <a:noAutofit/>
          </a:bodyPr>
          <a:lstStyle/>
          <a:p>
            <a:pPr algn="ctr" defTabSz="1219170">
              <a:buClr>
                <a:srgbClr val="000000"/>
              </a:buClr>
              <a:buSzPts val="1200"/>
            </a:pPr>
            <a:r>
              <a:rPr lang="en-GB" sz="1467" b="1" kern="0">
                <a:solidFill>
                  <a:srgbClr val="000000"/>
                </a:solidFill>
                <a:latin typeface="Rubik"/>
                <a:ea typeface="Rubik"/>
                <a:cs typeface="Rubik"/>
                <a:sym typeface="Rubik"/>
              </a:rPr>
              <a:t>Negs outcome</a:t>
            </a:r>
            <a:endParaRPr sz="1467" kern="0">
              <a:solidFill>
                <a:srgbClr val="000000"/>
              </a:solidFill>
              <a:latin typeface="Rubik"/>
              <a:ea typeface="Rubik"/>
              <a:cs typeface="Rubik"/>
              <a:sym typeface="Rubik"/>
            </a:endParaRPr>
          </a:p>
        </p:txBody>
      </p:sp>
      <p:sp>
        <p:nvSpPr>
          <p:cNvPr id="104" name="Google Shape;104;p15"/>
          <p:cNvSpPr/>
          <p:nvPr/>
        </p:nvSpPr>
        <p:spPr>
          <a:xfrm>
            <a:off x="10112967" y="1183733"/>
            <a:ext cx="1673600" cy="1712800"/>
          </a:xfrm>
          <a:prstGeom prst="rect">
            <a:avLst/>
          </a:prstGeom>
          <a:solidFill>
            <a:srgbClr val="EFEFEF"/>
          </a:solidFill>
          <a:ln w="9525" cap="flat" cmpd="sng">
            <a:solidFill>
              <a:srgbClr val="8DA9DB"/>
            </a:solidFill>
            <a:prstDash val="solid"/>
            <a:round/>
            <a:headEnd type="none" w="sm" len="sm"/>
            <a:tailEnd type="none" w="sm" len="sm"/>
          </a:ln>
        </p:spPr>
        <p:txBody>
          <a:bodyPr spcFirstLastPara="1" wrap="square" lIns="91433" tIns="45700" rIns="91433" bIns="45700" anchor="t" anchorCtr="0">
            <a:noAutofit/>
          </a:bodyPr>
          <a:lstStyle/>
          <a:p>
            <a:pPr defTabSz="1219170">
              <a:buClr>
                <a:srgbClr val="000000"/>
              </a:buClr>
              <a:buSzPts val="1200"/>
            </a:pPr>
            <a:r>
              <a:rPr lang="en-GB" sz="1200" kern="0">
                <a:solidFill>
                  <a:srgbClr val="000000"/>
                </a:solidFill>
                <a:latin typeface="Rubik"/>
                <a:ea typeface="Rubik"/>
                <a:cs typeface="Rubik"/>
                <a:sym typeface="Rubik"/>
              </a:rPr>
              <a:t>DRR efforts scaled-up to minimise, avert and address L&amp;D.</a:t>
            </a:r>
            <a:endParaRPr sz="1200" kern="0">
              <a:solidFill>
                <a:srgbClr val="000000"/>
              </a:solidFill>
              <a:latin typeface="Rubik"/>
              <a:ea typeface="Rubik"/>
              <a:cs typeface="Rubik"/>
              <a:sym typeface="Rubik"/>
            </a:endParaRPr>
          </a:p>
          <a:p>
            <a:pPr defTabSz="1219170">
              <a:buClr>
                <a:srgbClr val="000000"/>
              </a:buClr>
              <a:buSzPts val="1200"/>
            </a:pPr>
            <a:endParaRPr sz="1200" kern="0">
              <a:solidFill>
                <a:srgbClr val="000000"/>
              </a:solidFill>
              <a:latin typeface="Rubik"/>
              <a:ea typeface="Rubik"/>
              <a:cs typeface="Rubik"/>
              <a:sym typeface="Rubik"/>
            </a:endParaRPr>
          </a:p>
          <a:p>
            <a:pPr defTabSz="1219170">
              <a:buClr>
                <a:srgbClr val="000000"/>
              </a:buClr>
              <a:buSzPts val="1200"/>
            </a:pPr>
            <a:r>
              <a:rPr lang="en-GB" sz="1200" kern="0">
                <a:solidFill>
                  <a:srgbClr val="000000"/>
                </a:solidFill>
                <a:latin typeface="Rubik"/>
                <a:ea typeface="Rubik"/>
                <a:cs typeface="Rubik"/>
                <a:sym typeface="Rubik"/>
              </a:rPr>
              <a:t>AComms submitted to the UNFCCC to inform Global Stocktake</a:t>
            </a:r>
            <a:endParaRPr sz="1200" kern="0">
              <a:solidFill>
                <a:srgbClr val="000000"/>
              </a:solidFill>
              <a:latin typeface="Rubik"/>
              <a:ea typeface="Rubik"/>
              <a:cs typeface="Rubik"/>
              <a:sym typeface="Rubik"/>
            </a:endParaRPr>
          </a:p>
        </p:txBody>
      </p:sp>
      <p:sp>
        <p:nvSpPr>
          <p:cNvPr id="105" name="Google Shape;105;p15"/>
          <p:cNvSpPr/>
          <p:nvPr/>
        </p:nvSpPr>
        <p:spPr>
          <a:xfrm>
            <a:off x="10112967" y="2972767"/>
            <a:ext cx="1673600" cy="1611200"/>
          </a:xfrm>
          <a:prstGeom prst="rect">
            <a:avLst/>
          </a:prstGeom>
          <a:solidFill>
            <a:srgbClr val="EFEFEF"/>
          </a:solidFill>
          <a:ln w="9525" cap="flat" cmpd="sng">
            <a:solidFill>
              <a:srgbClr val="8DA9DB"/>
            </a:solidFill>
            <a:prstDash val="solid"/>
            <a:round/>
            <a:headEnd type="none" w="sm" len="sm"/>
            <a:tailEnd type="none" w="sm" len="sm"/>
          </a:ln>
        </p:spPr>
        <p:txBody>
          <a:bodyPr spcFirstLastPara="1" wrap="square" lIns="91433" tIns="45700" rIns="91433" bIns="45700" anchor="ctr" anchorCtr="0">
            <a:noAutofit/>
          </a:bodyPr>
          <a:lstStyle/>
          <a:p>
            <a:pPr defTabSz="1219170">
              <a:buClr>
                <a:srgbClr val="000000"/>
              </a:buClr>
              <a:buSzPts val="1200"/>
            </a:pPr>
            <a:endParaRPr sz="1200" kern="0">
              <a:solidFill>
                <a:srgbClr val="000000"/>
              </a:solidFill>
              <a:latin typeface="Rubik"/>
              <a:ea typeface="Rubik"/>
              <a:cs typeface="Rubik"/>
              <a:sym typeface="Rubik"/>
            </a:endParaRPr>
          </a:p>
          <a:p>
            <a:pPr defTabSz="1219170">
              <a:buClr>
                <a:srgbClr val="000000"/>
              </a:buClr>
              <a:buSzPts val="1200"/>
            </a:pPr>
            <a:r>
              <a:rPr lang="en-GB" sz="1200" kern="0">
                <a:solidFill>
                  <a:srgbClr val="000000"/>
                </a:solidFill>
                <a:latin typeface="Rubik"/>
                <a:ea typeface="Rubik"/>
                <a:cs typeface="Rubik"/>
                <a:sym typeface="Rubik"/>
              </a:rPr>
              <a:t>Action by state and non-state actors enhance adaptive capacity, strengthen resilience and reduce vulnerability to climate change </a:t>
            </a:r>
            <a:endParaRPr sz="1200" kern="0">
              <a:solidFill>
                <a:srgbClr val="000000"/>
              </a:solidFill>
              <a:latin typeface="Rubik"/>
              <a:ea typeface="Rubik"/>
              <a:cs typeface="Rubik"/>
              <a:sym typeface="Rubik"/>
            </a:endParaRPr>
          </a:p>
          <a:p>
            <a:pPr defTabSz="1219170">
              <a:buClr>
                <a:srgbClr val="000000"/>
              </a:buClr>
              <a:buSzPts val="1200"/>
            </a:pPr>
            <a:endParaRPr sz="1200" kern="0">
              <a:solidFill>
                <a:srgbClr val="000000"/>
              </a:solidFill>
              <a:latin typeface="Rubik"/>
              <a:ea typeface="Rubik"/>
              <a:cs typeface="Rubik"/>
              <a:sym typeface="Rubik"/>
            </a:endParaRPr>
          </a:p>
          <a:p>
            <a:pPr defTabSz="1219170">
              <a:buClr>
                <a:srgbClr val="000000"/>
              </a:buClr>
              <a:buSzPts val="1200"/>
            </a:pPr>
            <a:endParaRPr sz="1200" kern="0">
              <a:solidFill>
                <a:srgbClr val="000000"/>
              </a:solidFill>
              <a:latin typeface="Rubik"/>
              <a:ea typeface="Rubik"/>
              <a:cs typeface="Rubik"/>
              <a:sym typeface="Rubik"/>
            </a:endParaRPr>
          </a:p>
        </p:txBody>
      </p:sp>
      <p:sp>
        <p:nvSpPr>
          <p:cNvPr id="106" name="Google Shape;106;p15"/>
          <p:cNvSpPr/>
          <p:nvPr/>
        </p:nvSpPr>
        <p:spPr>
          <a:xfrm>
            <a:off x="10112967" y="4699967"/>
            <a:ext cx="1673600" cy="1685200"/>
          </a:xfrm>
          <a:prstGeom prst="rect">
            <a:avLst/>
          </a:prstGeom>
          <a:solidFill>
            <a:srgbClr val="EFEFEF"/>
          </a:solidFill>
          <a:ln w="9525" cap="flat" cmpd="sng">
            <a:solidFill>
              <a:srgbClr val="8DA9DB"/>
            </a:solidFill>
            <a:prstDash val="solid"/>
            <a:round/>
            <a:headEnd type="none" w="sm" len="sm"/>
            <a:tailEnd type="none" w="sm" len="sm"/>
          </a:ln>
        </p:spPr>
        <p:txBody>
          <a:bodyPr spcFirstLastPara="1" wrap="square" lIns="91433" tIns="45700" rIns="91433" bIns="45700" anchor="ctr" anchorCtr="0">
            <a:noAutofit/>
          </a:bodyPr>
          <a:lstStyle/>
          <a:p>
            <a:pPr defTabSz="1219170">
              <a:buClr>
                <a:srgbClr val="000000"/>
              </a:buClr>
              <a:buSzPts val="1200"/>
            </a:pPr>
            <a:r>
              <a:rPr lang="en-GB" sz="1200" kern="0">
                <a:solidFill>
                  <a:srgbClr val="000000"/>
                </a:solidFill>
                <a:latin typeface="Rubik"/>
                <a:ea typeface="Rubik"/>
                <a:cs typeface="Rubik"/>
                <a:sym typeface="Rubik"/>
              </a:rPr>
              <a:t>Increased volume and access to finance helps facilitate activities above</a:t>
            </a:r>
            <a:endParaRPr sz="1200" kern="0">
              <a:solidFill>
                <a:srgbClr val="000000"/>
              </a:solidFill>
              <a:latin typeface="Rubik"/>
              <a:ea typeface="Rubik"/>
              <a:cs typeface="Rubik"/>
              <a:sym typeface="Rubik"/>
            </a:endParaRPr>
          </a:p>
        </p:txBody>
      </p:sp>
    </p:spTree>
    <p:extLst>
      <p:ext uri="{BB962C8B-B14F-4D97-AF65-F5344CB8AC3E}">
        <p14:creationId xmlns:p14="http://schemas.microsoft.com/office/powerpoint/2010/main" val="1545368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p16"/>
          <p:cNvPicPr preferRelativeResize="0"/>
          <p:nvPr/>
        </p:nvPicPr>
        <p:blipFill>
          <a:blip r:embed="rId3">
            <a:alphaModFix/>
          </a:blip>
          <a:stretch>
            <a:fillRect/>
          </a:stretch>
        </p:blipFill>
        <p:spPr>
          <a:xfrm>
            <a:off x="9850" y="1"/>
            <a:ext cx="12172295" cy="6857999"/>
          </a:xfrm>
          <a:prstGeom prst="rect">
            <a:avLst/>
          </a:prstGeom>
          <a:noFill/>
          <a:ln>
            <a:noFill/>
          </a:ln>
        </p:spPr>
      </p:pic>
    </p:spTree>
    <p:extLst>
      <p:ext uri="{BB962C8B-B14F-4D97-AF65-F5344CB8AC3E}">
        <p14:creationId xmlns:p14="http://schemas.microsoft.com/office/powerpoint/2010/main" val="2068958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9179" y="1298448"/>
            <a:ext cx="8325853" cy="3255264"/>
          </a:xfrm>
        </p:spPr>
        <p:txBody>
          <a:bodyPr>
            <a:normAutofit/>
          </a:bodyPr>
          <a:lstStyle/>
          <a:p>
            <a:r>
              <a:rPr lang="en-US" sz="6000" b="1" dirty="0">
                <a:solidFill>
                  <a:schemeClr val="bg1"/>
                </a:solidFill>
                <a:latin typeface="Corbel" panose="020B0503020204020204" pitchFamily="34" charset="0"/>
              </a:rPr>
              <a:t>Questions, answers, discussion</a:t>
            </a:r>
            <a:endParaRPr lang="en-GB" sz="3600" b="1" dirty="0">
              <a:solidFill>
                <a:schemeClr val="bg1"/>
              </a:solidFill>
              <a:latin typeface="Corbel" panose="020B0503020204020204" pitchFamily="34" charset="0"/>
            </a:endParaRPr>
          </a:p>
        </p:txBody>
      </p:sp>
      <p:pic>
        <p:nvPicPr>
          <p:cNvPr id="4" name="Picture 3" descr="A picture containing device&#10;&#10;Description automatically generated">
            <a:extLst>
              <a:ext uri="{FF2B5EF4-FFF2-40B4-BE49-F238E27FC236}">
                <a16:creationId xmlns:a16="http://schemas.microsoft.com/office/drawing/2014/main" id="{CDA4976D-ACFF-408B-95D3-7247E29E10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56374" y="930262"/>
            <a:ext cx="2562412" cy="2498738"/>
          </a:xfrm>
          <a:prstGeom prst="rect">
            <a:avLst/>
          </a:prstGeom>
        </p:spPr>
      </p:pic>
      <p:pic>
        <p:nvPicPr>
          <p:cNvPr id="5" name="Picture 49" descr="A picture containing drawing&#10;&#10;Description automatically generated">
            <a:extLst>
              <a:ext uri="{FF2B5EF4-FFF2-40B4-BE49-F238E27FC236}">
                <a16:creationId xmlns:a16="http://schemas.microsoft.com/office/drawing/2014/main" id="{3428CF5F-40F7-4A5F-88DF-959D6F75E3F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030776"/>
            <a:ext cx="3318907" cy="10415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close up of a sign&#10;&#10;Description automatically generated">
            <a:extLst>
              <a:ext uri="{FF2B5EF4-FFF2-40B4-BE49-F238E27FC236}">
                <a16:creationId xmlns:a16="http://schemas.microsoft.com/office/drawing/2014/main" id="{4C997300-C01F-4E04-B763-5F0E04CD82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6296" y="5169921"/>
            <a:ext cx="2588649" cy="763251"/>
          </a:xfrm>
          <a:prstGeom prst="rect">
            <a:avLst/>
          </a:prstGeom>
        </p:spPr>
      </p:pic>
    </p:spTree>
    <p:extLst>
      <p:ext uri="{BB962C8B-B14F-4D97-AF65-F5344CB8AC3E}">
        <p14:creationId xmlns:p14="http://schemas.microsoft.com/office/powerpoint/2010/main" val="976193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device&#10;&#10;Description automatically generated">
            <a:extLst>
              <a:ext uri="{FF2B5EF4-FFF2-40B4-BE49-F238E27FC236}">
                <a16:creationId xmlns:a16="http://schemas.microsoft.com/office/drawing/2014/main" id="{CDA4976D-ACFF-408B-95D3-7247E29E10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67912" y="-4267"/>
            <a:ext cx="1937779" cy="1931541"/>
          </a:xfrm>
          <a:prstGeom prst="rect">
            <a:avLst/>
          </a:prstGeom>
        </p:spPr>
      </p:pic>
      <p:pic>
        <p:nvPicPr>
          <p:cNvPr id="5" name="Picture 49" descr="A picture containing drawing&#10;&#10;Description automatically generated">
            <a:extLst>
              <a:ext uri="{FF2B5EF4-FFF2-40B4-BE49-F238E27FC236}">
                <a16:creationId xmlns:a16="http://schemas.microsoft.com/office/drawing/2014/main" id="{3428CF5F-40F7-4A5F-88DF-959D6F75E3F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91625" y="6007748"/>
            <a:ext cx="3000375" cy="94157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close up of a sign&#10;&#10;Description automatically generated">
            <a:extLst>
              <a:ext uri="{FF2B5EF4-FFF2-40B4-BE49-F238E27FC236}">
                <a16:creationId xmlns:a16="http://schemas.microsoft.com/office/drawing/2014/main" id="{4C997300-C01F-4E04-B763-5F0E04CD82B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2015" y="6122216"/>
            <a:ext cx="2273284" cy="670267"/>
          </a:xfrm>
          <a:prstGeom prst="rect">
            <a:avLst/>
          </a:prstGeom>
        </p:spPr>
      </p:pic>
      <p:sp>
        <p:nvSpPr>
          <p:cNvPr id="9" name="Title 1">
            <a:extLst>
              <a:ext uri="{FF2B5EF4-FFF2-40B4-BE49-F238E27FC236}">
                <a16:creationId xmlns:a16="http://schemas.microsoft.com/office/drawing/2014/main" id="{109A333C-CB58-4385-8BD9-527778736C16}"/>
              </a:ext>
            </a:extLst>
          </p:cNvPr>
          <p:cNvSpPr>
            <a:spLocks noGrp="1"/>
          </p:cNvSpPr>
          <p:nvPr>
            <p:ph type="ctrTitle"/>
          </p:nvPr>
        </p:nvSpPr>
        <p:spPr>
          <a:xfrm>
            <a:off x="0" y="262491"/>
            <a:ext cx="9230264" cy="897235"/>
          </a:xfrm>
          <a:solidFill>
            <a:schemeClr val="bg1"/>
          </a:solidFill>
        </p:spPr>
        <p:txBody>
          <a:bodyPr>
            <a:noAutofit/>
          </a:bodyPr>
          <a:lstStyle/>
          <a:p>
            <a:pPr>
              <a:lnSpc>
                <a:spcPct val="100000"/>
              </a:lnSpc>
              <a:spcBef>
                <a:spcPts val="0"/>
              </a:spcBef>
            </a:pPr>
            <a:r>
              <a:rPr lang="en-GB" sz="5400" dirty="0">
                <a:solidFill>
                  <a:srgbClr val="002060"/>
                </a:solidFill>
              </a:rPr>
              <a:t>Next webinars:</a:t>
            </a:r>
            <a:endParaRPr lang="en-GB" sz="2200" dirty="0">
              <a:solidFill>
                <a:schemeClr val="tx1"/>
              </a:solidFill>
              <a:ea typeface="+mj-lt"/>
              <a:cs typeface="+mj-lt"/>
            </a:endParaRPr>
          </a:p>
        </p:txBody>
      </p:sp>
      <p:sp>
        <p:nvSpPr>
          <p:cNvPr id="7" name="Rectangle 6"/>
          <p:cNvSpPr/>
          <p:nvPr/>
        </p:nvSpPr>
        <p:spPr>
          <a:xfrm>
            <a:off x="216088" y="1270717"/>
            <a:ext cx="8394674" cy="3009285"/>
          </a:xfrm>
          <a:prstGeom prst="rect">
            <a:avLst/>
          </a:prstGeom>
        </p:spPr>
        <p:txBody>
          <a:bodyPr wrap="square">
            <a:spAutoFit/>
          </a:bodyPr>
          <a:lstStyle/>
          <a:p>
            <a:pPr marL="914400" indent="-914400">
              <a:lnSpc>
                <a:spcPct val="107000"/>
              </a:lnSpc>
              <a:spcAft>
                <a:spcPts val="800"/>
              </a:spcAft>
            </a:pPr>
            <a:r>
              <a:rPr lang="en-GB" sz="2800" b="1" dirty="0">
                <a:solidFill>
                  <a:schemeClr val="bg1"/>
                </a:solidFill>
                <a:latin typeface="Corbel" panose="020B0503020204020204" pitchFamily="34" charset="0"/>
                <a:ea typeface="Calibri" panose="020F0502020204030204" pitchFamily="34" charset="0"/>
                <a:cs typeface="Times New Roman" panose="02020603050405020304" pitchFamily="18" charset="0"/>
              </a:rPr>
              <a:t>Wednesday, 5</a:t>
            </a:r>
            <a:r>
              <a:rPr lang="en-GB" sz="2800" b="1" baseline="30000" dirty="0">
                <a:solidFill>
                  <a:schemeClr val="bg1"/>
                </a:solidFill>
                <a:latin typeface="Corbel" panose="020B0503020204020204" pitchFamily="34" charset="0"/>
                <a:ea typeface="Calibri" panose="020F0502020204030204" pitchFamily="34" charset="0"/>
                <a:cs typeface="Times New Roman" panose="02020603050405020304" pitchFamily="18" charset="0"/>
              </a:rPr>
              <a:t>th</a:t>
            </a:r>
            <a:r>
              <a:rPr lang="en-GB" sz="2800" b="1" dirty="0">
                <a:solidFill>
                  <a:schemeClr val="bg1"/>
                </a:solidFill>
                <a:latin typeface="Corbel" panose="020B0503020204020204" pitchFamily="34" charset="0"/>
                <a:ea typeface="Calibri" panose="020F0502020204030204" pitchFamily="34" charset="0"/>
                <a:cs typeface="Times New Roman" panose="02020603050405020304" pitchFamily="18" charset="0"/>
              </a:rPr>
              <a:t> May, 2021 12.00-13.00</a:t>
            </a:r>
            <a:endParaRPr lang="en-GB" sz="2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914400" indent="-914400">
              <a:lnSpc>
                <a:spcPct val="107000"/>
              </a:lnSpc>
              <a:spcAft>
                <a:spcPts val="800"/>
              </a:spcAft>
            </a:pPr>
            <a:r>
              <a:rPr lang="en-GB" sz="2000" b="1" dirty="0">
                <a:latin typeface="Corbel" panose="020B0503020204020204" pitchFamily="34" charset="0"/>
                <a:ea typeface="Calibri" panose="020F0502020204030204" pitchFamily="34" charset="0"/>
                <a:cs typeface="Times New Roman" panose="02020603050405020304" pitchFamily="18" charset="0"/>
              </a:rPr>
              <a:t>Speaker:	</a:t>
            </a:r>
            <a:r>
              <a:rPr lang="en-GB" sz="2000" b="1" dirty="0"/>
              <a:t> Peter Hunter (University of Stirling)</a:t>
            </a:r>
          </a:p>
          <a:p>
            <a:pPr marL="914400" indent="-914400">
              <a:lnSpc>
                <a:spcPct val="107000"/>
              </a:lnSpc>
              <a:spcAft>
                <a:spcPts val="800"/>
              </a:spcAft>
            </a:pPr>
            <a:r>
              <a:rPr lang="en-GB" sz="2000" b="1" dirty="0">
                <a:latin typeface="Corbel" panose="020B0503020204020204" pitchFamily="34" charset="0"/>
                <a:ea typeface="Calibri" panose="020F0502020204030204" pitchFamily="34" charset="0"/>
                <a:cs typeface="Times New Roman" panose="02020603050405020304" pitchFamily="18" charset="0"/>
              </a:rPr>
              <a:t>Title</a:t>
            </a:r>
            <a:r>
              <a:rPr lang="en-GB" sz="2000" dirty="0">
                <a:latin typeface="Corbel" panose="020B0503020204020204" pitchFamily="34" charset="0"/>
                <a:ea typeface="Calibri" panose="020F0502020204030204" pitchFamily="34" charset="0"/>
                <a:cs typeface="Times New Roman" panose="02020603050405020304" pitchFamily="18" charset="0"/>
              </a:rPr>
              <a:t>: </a:t>
            </a:r>
            <a:r>
              <a:rPr lang="en-GB" sz="2000" dirty="0"/>
              <a:t> 		</a:t>
            </a:r>
            <a:r>
              <a:rPr lang="en-GB" sz="2000" b="1" i="1" dirty="0">
                <a:latin typeface="Corbel" panose="020B0503020204020204" pitchFamily="34" charset="0"/>
                <a:ea typeface="Calibri" panose="020F0502020204030204" pitchFamily="34" charset="0"/>
                <a:cs typeface="Times New Roman" panose="02020603050405020304" pitchFamily="18" charset="0"/>
              </a:rPr>
              <a:t>Delivering resilience to climate-related impacts on water 	quality through earth observation</a:t>
            </a:r>
            <a:r>
              <a:rPr lang="en-GB" b="1" dirty="0">
                <a:solidFill>
                  <a:srgbClr val="000000"/>
                </a:solidFill>
              </a:rPr>
              <a:t> </a:t>
            </a:r>
          </a:p>
          <a:p>
            <a:pPr marL="914400" indent="-914400">
              <a:lnSpc>
                <a:spcPct val="107000"/>
              </a:lnSpc>
              <a:spcAft>
                <a:spcPts val="800"/>
              </a:spcAft>
            </a:pPr>
            <a:endParaRPr lang="en-GB" b="1" dirty="0">
              <a:solidFill>
                <a:srgbClr val="000000"/>
              </a:solidFill>
            </a:endParaRPr>
          </a:p>
          <a:p>
            <a:pPr marL="914400" lvl="0" indent="-914400">
              <a:lnSpc>
                <a:spcPct val="107000"/>
              </a:lnSpc>
              <a:spcAft>
                <a:spcPts val="800"/>
              </a:spcAft>
            </a:pPr>
            <a:endParaRPr lang="en-GB" sz="2000" b="1" i="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914400" indent="-914400">
              <a:lnSpc>
                <a:spcPct val="107000"/>
              </a:lnSpc>
              <a:spcAft>
                <a:spcPts val="800"/>
              </a:spcAft>
            </a:pPr>
            <a:r>
              <a:rPr lang="en-GB" sz="2000" b="1" i="1" dirty="0"/>
              <a:t> </a:t>
            </a:r>
            <a:endParaRPr lang="en-GB" sz="2000" b="1" i="1"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216089" y="4988859"/>
            <a:ext cx="8394674" cy="1015663"/>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a:spAutoFit/>
          </a:bodyPr>
          <a:lstStyle/>
          <a:p>
            <a:pPr marL="914400" indent="-914400"/>
            <a:r>
              <a:rPr lang="en-GB" sz="2000" b="1" i="1" dirty="0">
                <a:solidFill>
                  <a:schemeClr val="accent1">
                    <a:lumMod val="50000"/>
                  </a:schemeClr>
                </a:solidFill>
                <a:latin typeface="Corbel" panose="020B0503020204020204" pitchFamily="34" charset="0"/>
                <a:ea typeface="Calibri" panose="020F0502020204030204" pitchFamily="34" charset="0"/>
                <a:cs typeface="Times New Roman" panose="02020603050405020304" pitchFamily="18" charset="0"/>
              </a:rPr>
              <a:t>Register on our website</a:t>
            </a:r>
            <a:r>
              <a:rPr lang="en-GB" sz="2000" b="1" dirty="0">
                <a:solidFill>
                  <a:schemeClr val="accent1">
                    <a:lumMod val="50000"/>
                  </a:schemeClr>
                </a:solidFill>
                <a:latin typeface="Corbel" panose="020B0503020204020204" pitchFamily="34" charset="0"/>
                <a:ea typeface="Calibri" panose="020F0502020204030204" pitchFamily="34" charset="0"/>
                <a:cs typeface="Times New Roman" panose="02020603050405020304" pitchFamily="18" charset="0"/>
              </a:rPr>
              <a:t>: </a:t>
            </a:r>
          </a:p>
          <a:p>
            <a:pPr marL="914400" indent="-914400"/>
            <a:r>
              <a:rPr lang="en-GB" sz="2000" dirty="0">
                <a:solidFill>
                  <a:srgbClr val="0070C0"/>
                </a:solidFill>
                <a:latin typeface="Corbel" panose="020B0503020204020204" pitchFamily="34" charset="0"/>
                <a:ea typeface="Calibri" panose="020F0502020204030204" pitchFamily="34" charset="0"/>
                <a:cs typeface="Times New Roman" panose="02020603050405020304" pitchFamily="18" charset="0"/>
              </a:rPr>
              <a:t>https://www.ukclimateresilience.org/news-events/climate-resilience-webinar-series-2020-2021/</a:t>
            </a:r>
            <a:endParaRPr lang="en-GB" sz="11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p:cNvSpPr/>
          <p:nvPr/>
        </p:nvSpPr>
        <p:spPr>
          <a:xfrm>
            <a:off x="216088" y="2934847"/>
            <a:ext cx="8394674" cy="1746504"/>
          </a:xfrm>
          <a:prstGeom prst="rect">
            <a:avLst/>
          </a:prstGeom>
        </p:spPr>
        <p:txBody>
          <a:bodyPr wrap="square">
            <a:spAutoFit/>
          </a:bodyPr>
          <a:lstStyle/>
          <a:p>
            <a:pPr marL="914400" indent="-914400">
              <a:lnSpc>
                <a:spcPct val="107000"/>
              </a:lnSpc>
              <a:spcAft>
                <a:spcPts val="800"/>
              </a:spcAft>
            </a:pPr>
            <a:r>
              <a:rPr lang="en-GB" sz="2800" b="1" dirty="0">
                <a:solidFill>
                  <a:schemeClr val="bg1"/>
                </a:solidFill>
                <a:latin typeface="Corbel" panose="020B0503020204020204" pitchFamily="34" charset="0"/>
                <a:ea typeface="Calibri" panose="020F0502020204030204" pitchFamily="34" charset="0"/>
                <a:cs typeface="Times New Roman" panose="02020603050405020304" pitchFamily="18" charset="0"/>
              </a:rPr>
              <a:t>Wednesday, 19</a:t>
            </a:r>
            <a:r>
              <a:rPr lang="en-GB" sz="2800" b="1" baseline="30000" dirty="0">
                <a:solidFill>
                  <a:schemeClr val="bg1"/>
                </a:solidFill>
                <a:latin typeface="Corbel" panose="020B0503020204020204" pitchFamily="34" charset="0"/>
                <a:ea typeface="Calibri" panose="020F0502020204030204" pitchFamily="34" charset="0"/>
                <a:cs typeface="Times New Roman" panose="02020603050405020304" pitchFamily="18" charset="0"/>
              </a:rPr>
              <a:t>th</a:t>
            </a:r>
            <a:r>
              <a:rPr lang="en-GB" sz="2800" b="1" dirty="0">
                <a:solidFill>
                  <a:schemeClr val="bg1"/>
                </a:solidFill>
                <a:latin typeface="Corbel" panose="020B0503020204020204" pitchFamily="34" charset="0"/>
                <a:ea typeface="Calibri" panose="020F0502020204030204" pitchFamily="34" charset="0"/>
                <a:cs typeface="Times New Roman" panose="02020603050405020304" pitchFamily="18" charset="0"/>
              </a:rPr>
              <a:t> May, 2021 12.00-13.00</a:t>
            </a:r>
            <a:endParaRPr lang="en-GB" sz="2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914400" indent="-914400">
              <a:lnSpc>
                <a:spcPct val="107000"/>
              </a:lnSpc>
              <a:spcAft>
                <a:spcPts val="800"/>
              </a:spcAft>
            </a:pPr>
            <a:r>
              <a:rPr lang="en-GB" sz="2000" b="1" dirty="0">
                <a:latin typeface="Corbel" panose="020B0503020204020204" pitchFamily="34" charset="0"/>
                <a:ea typeface="Calibri" panose="020F0502020204030204" pitchFamily="34" charset="0"/>
                <a:cs typeface="Times New Roman" panose="02020603050405020304" pitchFamily="18" charset="0"/>
              </a:rPr>
              <a:t>Speaker:	</a:t>
            </a:r>
            <a:r>
              <a:rPr lang="en-GB" sz="2000" b="1" dirty="0" err="1">
                <a:latin typeface="Corbel" panose="020B0503020204020204" pitchFamily="34" charset="0"/>
                <a:ea typeface="Calibri" panose="020F0502020204030204" pitchFamily="34" charset="0"/>
                <a:cs typeface="Times New Roman" panose="02020603050405020304" pitchFamily="18" charset="0"/>
              </a:rPr>
              <a:t>Dapeng</a:t>
            </a:r>
            <a:r>
              <a:rPr lang="en-GB" sz="2000" b="1" dirty="0">
                <a:latin typeface="Corbel" panose="020B0503020204020204" pitchFamily="34" charset="0"/>
                <a:ea typeface="Calibri" panose="020F0502020204030204" pitchFamily="34" charset="0"/>
                <a:cs typeface="Times New Roman" panose="02020603050405020304" pitchFamily="18" charset="0"/>
              </a:rPr>
              <a:t> Yu (Loughborough University)</a:t>
            </a:r>
          </a:p>
          <a:p>
            <a:pPr marL="914400" indent="-914400">
              <a:lnSpc>
                <a:spcPct val="107000"/>
              </a:lnSpc>
              <a:spcAft>
                <a:spcPts val="800"/>
              </a:spcAft>
            </a:pPr>
            <a:r>
              <a:rPr lang="en-GB" sz="2000" b="1" dirty="0">
                <a:latin typeface="Corbel" panose="020B0503020204020204" pitchFamily="34" charset="0"/>
                <a:ea typeface="Calibri" panose="020F0502020204030204" pitchFamily="34" charset="0"/>
                <a:cs typeface="Times New Roman" panose="02020603050405020304" pitchFamily="18" charset="0"/>
              </a:rPr>
              <a:t>Title</a:t>
            </a:r>
            <a:r>
              <a:rPr lang="en-GB" sz="2000" dirty="0">
                <a:latin typeface="Corbel" panose="020B0503020204020204" pitchFamily="34" charset="0"/>
                <a:ea typeface="Calibri" panose="020F0502020204030204" pitchFamily="34" charset="0"/>
                <a:cs typeface="Times New Roman" panose="02020603050405020304" pitchFamily="18" charset="0"/>
              </a:rPr>
              <a:t>: </a:t>
            </a:r>
            <a:r>
              <a:rPr lang="en-GB" sz="2000" dirty="0"/>
              <a:t> 		</a:t>
            </a:r>
            <a:r>
              <a:rPr lang="en-GB" sz="2000" b="1" i="1" dirty="0">
                <a:latin typeface="Corbel" panose="020B0503020204020204" pitchFamily="34" charset="0"/>
                <a:ea typeface="Calibri" panose="020F0502020204030204" pitchFamily="34" charset="0"/>
                <a:cs typeface="Times New Roman" panose="02020603050405020304" pitchFamily="18" charset="0"/>
              </a:rPr>
              <a:t> </a:t>
            </a:r>
            <a:r>
              <a:rPr lang="en-GB" sz="2000" b="1" i="1" dirty="0"/>
              <a:t>Surface water flood ‘</a:t>
            </a:r>
            <a:r>
              <a:rPr lang="en-GB" sz="2000" b="1" i="1" dirty="0" err="1"/>
              <a:t>nowcasting</a:t>
            </a:r>
            <a:r>
              <a:rPr lang="en-GB" sz="2000" b="1" i="1" dirty="0"/>
              <a:t>’ for emergency services in a                                               	changing climate</a:t>
            </a:r>
            <a:endParaRPr lang="en-GB" sz="2000" b="1" i="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9240" y="1308346"/>
            <a:ext cx="2524769" cy="18935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29240" y="3591404"/>
            <a:ext cx="2524770" cy="180437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907558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t>Contact details</a:t>
            </a:r>
            <a:br>
              <a:rPr lang="en-GB" dirty="0"/>
            </a:br>
            <a:br>
              <a:rPr lang="en-GB" dirty="0"/>
            </a:br>
            <a:r>
              <a:rPr lang="en-GB" sz="2400" b="1" dirty="0">
                <a:solidFill>
                  <a:schemeClr val="bg1"/>
                </a:solidFill>
                <a:latin typeface="+mn-lt"/>
                <a:cs typeface="Arial" panose="020B0604020202020204" pitchFamily="34" charset="0"/>
              </a:rPr>
              <a:t>Website: </a:t>
            </a:r>
            <a:r>
              <a:rPr lang="en-GB" sz="2400" dirty="0">
                <a:solidFill>
                  <a:schemeClr val="bg1"/>
                </a:solidFill>
                <a:latin typeface="+mn-lt"/>
                <a:cs typeface="Arial" panose="020B0604020202020204" pitchFamily="34" charset="0"/>
              </a:rPr>
              <a:t>www.ukclimateresilience.org</a:t>
            </a:r>
            <a:br>
              <a:rPr lang="en-GB" sz="2400" dirty="0">
                <a:solidFill>
                  <a:schemeClr val="bg1"/>
                </a:solidFill>
                <a:latin typeface="+mn-lt"/>
                <a:cs typeface="Arial" panose="020B0604020202020204" pitchFamily="34" charset="0"/>
              </a:rPr>
            </a:br>
            <a:r>
              <a:rPr lang="en-GB" sz="2400" dirty="0">
                <a:solidFill>
                  <a:schemeClr val="bg1"/>
                </a:solidFill>
                <a:latin typeface="+mn-lt"/>
                <a:cs typeface="Arial" panose="020B0604020202020204" pitchFamily="34" charset="0"/>
              </a:rPr>
              <a:t>	</a:t>
            </a:r>
            <a:br>
              <a:rPr lang="en-GB" sz="2400" dirty="0">
                <a:solidFill>
                  <a:schemeClr val="bg1"/>
                </a:solidFill>
                <a:latin typeface="+mn-lt"/>
                <a:cs typeface="Arial" panose="020B0604020202020204" pitchFamily="34" charset="0"/>
              </a:rPr>
            </a:br>
            <a:r>
              <a:rPr lang="en-GB" sz="2400" b="1" dirty="0">
                <a:solidFill>
                  <a:schemeClr val="bg1"/>
                </a:solidFill>
                <a:latin typeface="+mn-lt"/>
                <a:cs typeface="Arial" panose="020B0604020202020204" pitchFamily="34" charset="0"/>
              </a:rPr>
              <a:t>Twitter:	</a:t>
            </a:r>
            <a:r>
              <a:rPr lang="en-GB" sz="2400" dirty="0">
                <a:solidFill>
                  <a:schemeClr val="bg1"/>
                </a:solidFill>
                <a:latin typeface="+mn-lt"/>
                <a:cs typeface="Arial" panose="020B0604020202020204" pitchFamily="34" charset="0"/>
              </a:rPr>
              <a:t>@UKCRP_SPF</a:t>
            </a:r>
            <a:br>
              <a:rPr lang="en-GB" sz="2400" dirty="0">
                <a:solidFill>
                  <a:schemeClr val="bg1"/>
                </a:solidFill>
                <a:latin typeface="+mn-lt"/>
                <a:cs typeface="Arial" panose="020B0604020202020204" pitchFamily="34" charset="0"/>
              </a:rPr>
            </a:br>
            <a:br>
              <a:rPr lang="en-GB" sz="2400" dirty="0">
                <a:solidFill>
                  <a:schemeClr val="bg1"/>
                </a:solidFill>
                <a:latin typeface="+mn-lt"/>
                <a:cs typeface="Arial" panose="020B0604020202020204" pitchFamily="34" charset="0"/>
              </a:rPr>
            </a:br>
            <a:r>
              <a:rPr lang="en-GB" sz="2400" b="1" dirty="0">
                <a:solidFill>
                  <a:schemeClr val="bg1"/>
                </a:solidFill>
                <a:latin typeface="+mn-lt"/>
                <a:cs typeface="Arial" panose="020B0604020202020204" pitchFamily="34" charset="0"/>
              </a:rPr>
              <a:t>YouTube: </a:t>
            </a:r>
            <a:r>
              <a:rPr lang="en-GB" sz="2400" dirty="0">
                <a:solidFill>
                  <a:schemeClr val="bg1"/>
                </a:solidFill>
                <a:latin typeface="+mn-lt"/>
                <a:cs typeface="Arial" panose="020B0604020202020204" pitchFamily="34" charset="0"/>
              </a:rPr>
              <a:t>UK Climate Resilience programme</a:t>
            </a:r>
            <a:endParaRPr lang="en-GB" sz="2400" dirty="0">
              <a:solidFill>
                <a:schemeClr val="bg1"/>
              </a:solidFill>
              <a:latin typeface="+mn-lt"/>
            </a:endParaRPr>
          </a:p>
        </p:txBody>
      </p:sp>
      <p:pic>
        <p:nvPicPr>
          <p:cNvPr id="4" name="Picture 3" descr="A picture containing device&#10;&#10;Description automatically generated">
            <a:extLst>
              <a:ext uri="{FF2B5EF4-FFF2-40B4-BE49-F238E27FC236}">
                <a16:creationId xmlns:a16="http://schemas.microsoft.com/office/drawing/2014/main" id="{CDA4976D-ACFF-408B-95D3-7247E29E10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56374" y="930262"/>
            <a:ext cx="2562412" cy="2498738"/>
          </a:xfrm>
          <a:prstGeom prst="rect">
            <a:avLst/>
          </a:prstGeom>
        </p:spPr>
      </p:pic>
      <p:pic>
        <p:nvPicPr>
          <p:cNvPr id="5" name="Picture 49" descr="A picture containing drawing&#10;&#10;Description automatically generated">
            <a:extLst>
              <a:ext uri="{FF2B5EF4-FFF2-40B4-BE49-F238E27FC236}">
                <a16:creationId xmlns:a16="http://schemas.microsoft.com/office/drawing/2014/main" id="{3428CF5F-40F7-4A5F-88DF-959D6F75E3F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030776"/>
            <a:ext cx="3318907" cy="10415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close up of a sign&#10;&#10;Description automatically generated">
            <a:extLst>
              <a:ext uri="{FF2B5EF4-FFF2-40B4-BE49-F238E27FC236}">
                <a16:creationId xmlns:a16="http://schemas.microsoft.com/office/drawing/2014/main" id="{4C997300-C01F-4E04-B763-5F0E04CD82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6296" y="5169921"/>
            <a:ext cx="2588649" cy="763251"/>
          </a:xfrm>
          <a:prstGeom prst="rect">
            <a:avLst/>
          </a:prstGeom>
        </p:spPr>
      </p:pic>
      <p:sp>
        <p:nvSpPr>
          <p:cNvPr id="3" name="TextBox 2">
            <a:extLst>
              <a:ext uri="{FF2B5EF4-FFF2-40B4-BE49-F238E27FC236}">
                <a16:creationId xmlns:a16="http://schemas.microsoft.com/office/drawing/2014/main" id="{74F0002C-6C5D-4804-AC93-F846708F3BE7}"/>
              </a:ext>
            </a:extLst>
          </p:cNvPr>
          <p:cNvSpPr txBox="1"/>
          <p:nvPr/>
        </p:nvSpPr>
        <p:spPr>
          <a:xfrm>
            <a:off x="601733" y="6180047"/>
            <a:ext cx="8251429" cy="73866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Corbel" panose="020B0503020204020204"/>
                <a:ea typeface="+mn-ea"/>
                <a:cs typeface="+mn-cs"/>
              </a:rPr>
              <a:t>The UK Climate Resilience programme is supported by the UKRI Strategic Priorities Fund.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Corbel" panose="020B0503020204020204"/>
                <a:ea typeface="+mn-ea"/>
                <a:cs typeface="+mn-cs"/>
              </a:rPr>
              <a:t>The programme is co-delivered by the Met Office and NERC on behalf of UKRI partners AHRC, EPSRC, ESRC.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308531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0DE00F4-06B0-4D95-BD6F-5CCA17DC3D79}"/>
              </a:ext>
            </a:extLst>
          </p:cNvPr>
          <p:cNvPicPr>
            <a:picLocks noChangeAspect="1"/>
          </p:cNvPicPr>
          <p:nvPr/>
        </p:nvPicPr>
        <p:blipFill>
          <a:blip r:embed="rId3"/>
          <a:stretch>
            <a:fillRect/>
          </a:stretch>
        </p:blipFill>
        <p:spPr>
          <a:xfrm>
            <a:off x="0" y="269264"/>
            <a:ext cx="10691446" cy="1114425"/>
          </a:xfrm>
          <a:prstGeom prst="rect">
            <a:avLst/>
          </a:prstGeom>
        </p:spPr>
      </p:pic>
      <p:sp>
        <p:nvSpPr>
          <p:cNvPr id="7" name="TextBox 6">
            <a:extLst>
              <a:ext uri="{FF2B5EF4-FFF2-40B4-BE49-F238E27FC236}">
                <a16:creationId xmlns:a16="http://schemas.microsoft.com/office/drawing/2014/main" id="{D82CB9E6-2A5E-461C-AA19-56FEBD58F43C}"/>
              </a:ext>
            </a:extLst>
          </p:cNvPr>
          <p:cNvSpPr txBox="1"/>
          <p:nvPr/>
        </p:nvSpPr>
        <p:spPr>
          <a:xfrm>
            <a:off x="196948" y="534572"/>
            <a:ext cx="5795889" cy="646331"/>
          </a:xfrm>
          <a:prstGeom prst="rect">
            <a:avLst/>
          </a:prstGeom>
          <a:noFill/>
        </p:spPr>
        <p:txBody>
          <a:bodyPr wrap="square" rtlCol="0">
            <a:spAutoFit/>
          </a:bodyPr>
          <a:lstStyle/>
          <a:p>
            <a:r>
              <a:rPr lang="en-GB" sz="3600" dirty="0">
                <a:solidFill>
                  <a:schemeClr val="bg1"/>
                </a:solidFill>
                <a:latin typeface="+mj-lt"/>
              </a:rPr>
              <a:t>Timing</a:t>
            </a:r>
          </a:p>
        </p:txBody>
      </p:sp>
      <p:pic>
        <p:nvPicPr>
          <p:cNvPr id="8" name="Picture 7">
            <a:extLst>
              <a:ext uri="{FF2B5EF4-FFF2-40B4-BE49-F238E27FC236}">
                <a16:creationId xmlns:a16="http://schemas.microsoft.com/office/drawing/2014/main" id="{FEABB755-5357-4A2F-86A2-DE4B0C886036}"/>
              </a:ext>
            </a:extLst>
          </p:cNvPr>
          <p:cNvPicPr>
            <a:picLocks noChangeAspect="1"/>
          </p:cNvPicPr>
          <p:nvPr/>
        </p:nvPicPr>
        <p:blipFill>
          <a:blip r:embed="rId4"/>
          <a:stretch>
            <a:fillRect/>
          </a:stretch>
        </p:blipFill>
        <p:spPr>
          <a:xfrm>
            <a:off x="11410950" y="269264"/>
            <a:ext cx="781050" cy="1114425"/>
          </a:xfrm>
          <a:prstGeom prst="rect">
            <a:avLst/>
          </a:prstGeom>
        </p:spPr>
      </p:pic>
      <p:pic>
        <p:nvPicPr>
          <p:cNvPr id="9" name="Picture 49" descr="A picture containing drawing&#10;&#10;Description automatically generated">
            <a:extLst>
              <a:ext uri="{FF2B5EF4-FFF2-40B4-BE49-F238E27FC236}">
                <a16:creationId xmlns:a16="http://schemas.microsoft.com/office/drawing/2014/main" id="{81750FFE-911C-4D1D-95CF-DCA595CE8C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5711" y="6098345"/>
            <a:ext cx="2840605" cy="8914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close up of a sign&#10;&#10;Description automatically generated">
            <a:extLst>
              <a:ext uri="{FF2B5EF4-FFF2-40B4-BE49-F238E27FC236}">
                <a16:creationId xmlns:a16="http://schemas.microsoft.com/office/drawing/2014/main" id="{37F10EA1-8DE0-47D1-9642-ED705F0156B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59927" y="6192966"/>
            <a:ext cx="1921544" cy="566558"/>
          </a:xfrm>
          <a:prstGeom prst="rect">
            <a:avLst/>
          </a:prstGeom>
        </p:spPr>
      </p:pic>
      <p:sp>
        <p:nvSpPr>
          <p:cNvPr id="11" name="Content Placeholder 2">
            <a:extLst>
              <a:ext uri="{FF2B5EF4-FFF2-40B4-BE49-F238E27FC236}">
                <a16:creationId xmlns:a16="http://schemas.microsoft.com/office/drawing/2014/main" id="{B897E649-D4C6-4D43-89F6-5AC84999E5F8}"/>
              </a:ext>
            </a:extLst>
          </p:cNvPr>
          <p:cNvSpPr txBox="1">
            <a:spLocks/>
          </p:cNvSpPr>
          <p:nvPr/>
        </p:nvSpPr>
        <p:spPr>
          <a:xfrm>
            <a:off x="4688" y="1512277"/>
            <a:ext cx="12187311" cy="4586068"/>
          </a:xfrm>
          <a:prstGeom prst="rect">
            <a:avLst/>
          </a:prstGeom>
          <a:solidFill>
            <a:schemeClr val="bg1">
              <a:lumMod val="85000"/>
            </a:schemeClr>
          </a:solidFill>
        </p:spPr>
        <p:txBody>
          <a:bodyPr lIns="91440" tIns="45720" rIns="91440" bIns="45720" anchor="t"/>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endParaRPr lang="en-GB" dirty="0">
              <a:solidFill>
                <a:schemeClr val="tx1"/>
              </a:solidFill>
            </a:endParaRPr>
          </a:p>
        </p:txBody>
      </p:sp>
      <p:pic>
        <p:nvPicPr>
          <p:cNvPr id="12" name="Picture 11" descr="A picture containing device&#10;&#10;Description automatically generated">
            <a:extLst>
              <a:ext uri="{FF2B5EF4-FFF2-40B4-BE49-F238E27FC236}">
                <a16:creationId xmlns:a16="http://schemas.microsoft.com/office/drawing/2014/main" id="{70A4BCE0-C86D-4AF6-A142-CE9F831AEA6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52224" y="72047"/>
            <a:ext cx="1449251" cy="1413238"/>
          </a:xfrm>
          <a:prstGeom prst="rect">
            <a:avLst/>
          </a:prstGeom>
        </p:spPr>
      </p:pic>
      <p:graphicFrame>
        <p:nvGraphicFramePr>
          <p:cNvPr id="13" name="Table 12">
            <a:extLst>
              <a:ext uri="{FF2B5EF4-FFF2-40B4-BE49-F238E27FC236}">
                <a16:creationId xmlns:a16="http://schemas.microsoft.com/office/drawing/2014/main" id="{8AD800B5-8831-4388-8A92-40BCE8F41197}"/>
              </a:ext>
            </a:extLst>
          </p:cNvPr>
          <p:cNvGraphicFramePr>
            <a:graphicFrameLocks noGrp="1"/>
          </p:cNvGraphicFramePr>
          <p:nvPr>
            <p:extLst>
              <p:ext uri="{D42A27DB-BD31-4B8C-83A1-F6EECF244321}">
                <p14:modId xmlns:p14="http://schemas.microsoft.com/office/powerpoint/2010/main" val="2840904178"/>
              </p:ext>
            </p:extLst>
          </p:nvPr>
        </p:nvGraphicFramePr>
        <p:xfrm>
          <a:off x="536923" y="2189387"/>
          <a:ext cx="10911828" cy="2926080"/>
        </p:xfrm>
        <a:graphic>
          <a:graphicData uri="http://schemas.openxmlformats.org/drawingml/2006/table">
            <a:tbl>
              <a:tblPr firstRow="1" bandRow="1">
                <a:tableStyleId>{BC89EF96-8CEA-46FF-86C4-4CE0E7609802}</a:tableStyleId>
              </a:tblPr>
              <a:tblGrid>
                <a:gridCol w="945692">
                  <a:extLst>
                    <a:ext uri="{9D8B030D-6E8A-4147-A177-3AD203B41FA5}">
                      <a16:colId xmlns:a16="http://schemas.microsoft.com/office/drawing/2014/main" val="1458827640"/>
                    </a:ext>
                  </a:extLst>
                </a:gridCol>
                <a:gridCol w="5090307">
                  <a:extLst>
                    <a:ext uri="{9D8B030D-6E8A-4147-A177-3AD203B41FA5}">
                      <a16:colId xmlns:a16="http://schemas.microsoft.com/office/drawing/2014/main" val="1852321393"/>
                    </a:ext>
                  </a:extLst>
                </a:gridCol>
                <a:gridCol w="4875829">
                  <a:extLst>
                    <a:ext uri="{9D8B030D-6E8A-4147-A177-3AD203B41FA5}">
                      <a16:colId xmlns:a16="http://schemas.microsoft.com/office/drawing/2014/main" val="2934656820"/>
                    </a:ext>
                  </a:extLst>
                </a:gridCol>
              </a:tblGrid>
              <a:tr h="626359">
                <a:tc>
                  <a:txBody>
                    <a:bodyPr/>
                    <a:lstStyle/>
                    <a:p>
                      <a:r>
                        <a:rPr lang="en-GB" sz="2400" dirty="0">
                          <a:solidFill>
                            <a:schemeClr val="accent1">
                              <a:lumMod val="50000"/>
                            </a:schemeClr>
                          </a:solidFill>
                        </a:rPr>
                        <a:t>12:00</a:t>
                      </a:r>
                      <a:endParaRPr lang="en-GB" sz="2400" dirty="0">
                        <a:latin typeface="Corbel" panose="020B0503020204020204" pitchFamily="34" charset="0"/>
                      </a:endParaRPr>
                    </a:p>
                  </a:txBody>
                  <a:tcPr>
                    <a:solidFill>
                      <a:schemeClr val="bg1">
                        <a:lumMod val="95000"/>
                      </a:schemeClr>
                    </a:solidFill>
                  </a:tcPr>
                </a:tc>
                <a:tc>
                  <a:txBody>
                    <a:bodyPr/>
                    <a:lstStyle/>
                    <a:p>
                      <a:r>
                        <a:rPr lang="en-GB" sz="2400" b="1" dirty="0">
                          <a:solidFill>
                            <a:schemeClr val="accent1">
                              <a:lumMod val="50000"/>
                            </a:schemeClr>
                          </a:solidFill>
                        </a:rPr>
                        <a:t>UK Climate Resilience Programme news</a:t>
                      </a:r>
                      <a:endParaRPr lang="en-GB" sz="2400" dirty="0">
                        <a:latin typeface="Corbel" panose="020B0503020204020204" pitchFamily="34" charset="0"/>
                      </a:endParaRPr>
                    </a:p>
                  </a:txBody>
                  <a:tcPr>
                    <a:solidFill>
                      <a:schemeClr val="bg1">
                        <a:lumMod val="95000"/>
                      </a:schemeClr>
                    </a:solidFill>
                  </a:tcPr>
                </a:tc>
                <a:tc>
                  <a:txBody>
                    <a:bodyPr/>
                    <a:lstStyle/>
                    <a:p>
                      <a:pPr algn="l" rtl="0" fontAlgn="base"/>
                      <a:r>
                        <a:rPr lang="en-GB" sz="2400" b="1" i="0" dirty="0">
                          <a:solidFill>
                            <a:srgbClr val="1A616F"/>
                          </a:solidFill>
                          <a:effectLst/>
                          <a:latin typeface="Corbel" panose="020B0503020204020204" pitchFamily="34" charset="0"/>
                        </a:rPr>
                        <a:t>Professor Jason Lowe OBE, </a:t>
                      </a:r>
                    </a:p>
                    <a:p>
                      <a:pPr algn="l" rtl="0" fontAlgn="base"/>
                      <a:r>
                        <a:rPr lang="en-GB" sz="2400" b="0" i="0" dirty="0">
                          <a:solidFill>
                            <a:srgbClr val="1A616F"/>
                          </a:solidFill>
                          <a:effectLst/>
                          <a:latin typeface="Corbel" panose="020B0503020204020204" pitchFamily="34" charset="0"/>
                        </a:rPr>
                        <a:t>Head</a:t>
                      </a:r>
                      <a:r>
                        <a:rPr lang="en-GB" sz="2400" b="0" i="0" baseline="0" dirty="0">
                          <a:solidFill>
                            <a:srgbClr val="1A616F"/>
                          </a:solidFill>
                          <a:effectLst/>
                          <a:latin typeface="Corbel" panose="020B0503020204020204" pitchFamily="34" charset="0"/>
                        </a:rPr>
                        <a:t> of Climate Services, Met Office</a:t>
                      </a:r>
                      <a:endParaRPr lang="en-US" sz="2400" b="0" i="0" dirty="0">
                        <a:solidFill>
                          <a:srgbClr val="000000"/>
                        </a:solidFill>
                        <a:effectLst/>
                        <a:latin typeface="Segoe UI" panose="020B0502040204020203" pitchFamily="34" charset="0"/>
                      </a:endParaRPr>
                    </a:p>
                  </a:txBody>
                  <a:tcPr>
                    <a:solidFill>
                      <a:schemeClr val="bg1">
                        <a:lumMod val="95000"/>
                      </a:schemeClr>
                    </a:solidFill>
                  </a:tcPr>
                </a:tc>
                <a:extLst>
                  <a:ext uri="{0D108BD9-81ED-4DB2-BD59-A6C34878D82A}">
                    <a16:rowId xmlns:a16="http://schemas.microsoft.com/office/drawing/2014/main" val="288492032"/>
                  </a:ext>
                </a:extLst>
              </a:tr>
              <a:tr h="362891">
                <a:tc>
                  <a:txBody>
                    <a:bodyPr/>
                    <a:lstStyle/>
                    <a:p>
                      <a:r>
                        <a:rPr lang="en-GB" sz="2400" b="1" dirty="0">
                          <a:solidFill>
                            <a:schemeClr val="accent1">
                              <a:lumMod val="50000"/>
                            </a:schemeClr>
                          </a:solidFill>
                          <a:latin typeface="Corbel" panose="020B0503020204020204" pitchFamily="34" charset="0"/>
                        </a:rPr>
                        <a:t>12.05</a:t>
                      </a:r>
                    </a:p>
                  </a:txBody>
                  <a:tcPr>
                    <a:solidFill>
                      <a:schemeClr val="bg1">
                        <a:lumMod val="95000"/>
                      </a:schemeClr>
                    </a:solidFill>
                  </a:tcPr>
                </a:tc>
                <a:tc>
                  <a:txBody>
                    <a:bodyPr/>
                    <a:lstStyle/>
                    <a:p>
                      <a:r>
                        <a:rPr lang="en-GB" sz="2400" b="1" dirty="0">
                          <a:solidFill>
                            <a:schemeClr val="accent1">
                              <a:lumMod val="50000"/>
                            </a:schemeClr>
                          </a:solidFill>
                          <a:latin typeface="Corbel" panose="020B0503020204020204" pitchFamily="34" charset="0"/>
                        </a:rPr>
                        <a:t>COP26: Implications for Enhancing Resilience</a:t>
                      </a:r>
                    </a:p>
                  </a:txBody>
                  <a:tcPr>
                    <a:solidFill>
                      <a:schemeClr val="bg1">
                        <a:lumMod val="95000"/>
                      </a:schemeClr>
                    </a:solidFill>
                  </a:tcPr>
                </a:tc>
                <a:tc>
                  <a:txBody>
                    <a:bodyPr/>
                    <a:lstStyle/>
                    <a:p>
                      <a:r>
                        <a:rPr lang="en-GB" sz="2400" b="1" kern="1200" dirty="0" err="1">
                          <a:solidFill>
                            <a:schemeClr val="accent1">
                              <a:lumMod val="50000"/>
                            </a:schemeClr>
                          </a:solidFill>
                          <a:latin typeface="Corbel" panose="020B0503020204020204" pitchFamily="34" charset="0"/>
                          <a:ea typeface="+mn-ea"/>
                          <a:cs typeface="+mn-cs"/>
                        </a:rPr>
                        <a:t>Youseff</a:t>
                      </a:r>
                      <a:r>
                        <a:rPr lang="en-GB" sz="2400" b="1" kern="1200" dirty="0">
                          <a:solidFill>
                            <a:schemeClr val="accent1">
                              <a:lumMod val="50000"/>
                            </a:schemeClr>
                          </a:solidFill>
                          <a:latin typeface="Corbel" panose="020B0503020204020204" pitchFamily="34" charset="0"/>
                          <a:ea typeface="+mn-ea"/>
                          <a:cs typeface="+mn-cs"/>
                        </a:rPr>
                        <a:t> Nassef, </a:t>
                      </a:r>
                      <a:r>
                        <a:rPr lang="en-GB" sz="2400" b="0" kern="1200" dirty="0">
                          <a:solidFill>
                            <a:schemeClr val="accent1">
                              <a:lumMod val="50000"/>
                            </a:schemeClr>
                          </a:solidFill>
                          <a:latin typeface="Corbel" panose="020B0503020204020204" pitchFamily="34" charset="0"/>
                          <a:ea typeface="+mn-ea"/>
                          <a:cs typeface="+mn-cs"/>
                        </a:rPr>
                        <a:t>UNFCCC</a:t>
                      </a:r>
                      <a:r>
                        <a:rPr lang="en-GB" sz="2400" b="1" kern="1200" baseline="0" dirty="0">
                          <a:solidFill>
                            <a:schemeClr val="accent1">
                              <a:lumMod val="50000"/>
                            </a:schemeClr>
                          </a:solidFill>
                          <a:latin typeface="Corbel" panose="020B0503020204020204" pitchFamily="34" charset="0"/>
                          <a:ea typeface="+mn-ea"/>
                          <a:cs typeface="+mn-cs"/>
                        </a:rPr>
                        <a:t> </a:t>
                      </a:r>
                    </a:p>
                    <a:p>
                      <a:r>
                        <a:rPr lang="en-GB" sz="2400" b="1" kern="1200" baseline="0" dirty="0">
                          <a:solidFill>
                            <a:schemeClr val="accent1">
                              <a:lumMod val="50000"/>
                            </a:schemeClr>
                          </a:solidFill>
                          <a:latin typeface="Corbel" panose="020B0503020204020204" pitchFamily="34" charset="0"/>
                          <a:ea typeface="+mn-ea"/>
                          <a:cs typeface="+mn-cs"/>
                        </a:rPr>
                        <a:t>Liam </a:t>
                      </a:r>
                      <a:r>
                        <a:rPr lang="en-GB" sz="2400" b="1" kern="1200" baseline="0" dirty="0" err="1">
                          <a:solidFill>
                            <a:schemeClr val="accent1">
                              <a:lumMod val="50000"/>
                            </a:schemeClr>
                          </a:solidFill>
                          <a:latin typeface="Corbel" panose="020B0503020204020204" pitchFamily="34" charset="0"/>
                          <a:ea typeface="+mn-ea"/>
                          <a:cs typeface="+mn-cs"/>
                        </a:rPr>
                        <a:t>Upson</a:t>
                      </a:r>
                      <a:r>
                        <a:rPr lang="en-GB" sz="2400" b="1" kern="1200" baseline="0" dirty="0">
                          <a:solidFill>
                            <a:schemeClr val="accent1">
                              <a:lumMod val="50000"/>
                            </a:schemeClr>
                          </a:solidFill>
                          <a:latin typeface="Corbel" panose="020B0503020204020204" pitchFamily="34" charset="0"/>
                          <a:ea typeface="+mn-ea"/>
                          <a:cs typeface="+mn-cs"/>
                        </a:rPr>
                        <a:t>, </a:t>
                      </a:r>
                      <a:r>
                        <a:rPr lang="en-GB" sz="2400" b="0" kern="1200" baseline="0" dirty="0">
                          <a:solidFill>
                            <a:schemeClr val="accent1">
                              <a:lumMod val="50000"/>
                            </a:schemeClr>
                          </a:solidFill>
                          <a:latin typeface="Corbel" panose="020B0503020204020204" pitchFamily="34" charset="0"/>
                          <a:ea typeface="+mn-ea"/>
                          <a:cs typeface="+mn-cs"/>
                        </a:rPr>
                        <a:t>Cabinet Office</a:t>
                      </a:r>
                      <a:r>
                        <a:rPr lang="en-GB" sz="2400" b="1" kern="1200" baseline="0" dirty="0">
                          <a:solidFill>
                            <a:schemeClr val="accent1">
                              <a:lumMod val="50000"/>
                            </a:schemeClr>
                          </a:solidFill>
                          <a:latin typeface="Corbel" panose="020B0503020204020204" pitchFamily="34" charset="0"/>
                          <a:ea typeface="+mn-ea"/>
                          <a:cs typeface="+mn-cs"/>
                        </a:rPr>
                        <a:t> </a:t>
                      </a:r>
                    </a:p>
                    <a:p>
                      <a:r>
                        <a:rPr lang="en-GB" sz="2400" b="1" kern="1200" baseline="0" dirty="0">
                          <a:solidFill>
                            <a:schemeClr val="accent1">
                              <a:lumMod val="50000"/>
                            </a:schemeClr>
                          </a:solidFill>
                          <a:latin typeface="Corbel" panose="020B0503020204020204" pitchFamily="34" charset="0"/>
                          <a:ea typeface="+mn-ea"/>
                          <a:cs typeface="+mn-cs"/>
                        </a:rPr>
                        <a:t>Louise Ellis, </a:t>
                      </a:r>
                      <a:r>
                        <a:rPr lang="en-GB" sz="2400" b="0" kern="1200" baseline="0" dirty="0">
                          <a:solidFill>
                            <a:schemeClr val="accent1">
                              <a:lumMod val="50000"/>
                            </a:schemeClr>
                          </a:solidFill>
                          <a:latin typeface="Corbel" panose="020B0503020204020204" pitchFamily="34" charset="0"/>
                          <a:ea typeface="+mn-ea"/>
                          <a:cs typeface="+mn-cs"/>
                        </a:rPr>
                        <a:t>University of Leeds</a:t>
                      </a:r>
                      <a:endParaRPr lang="en-GB" sz="2400" b="0" kern="1200" dirty="0">
                        <a:solidFill>
                          <a:schemeClr val="accent1">
                            <a:lumMod val="50000"/>
                          </a:schemeClr>
                        </a:solidFill>
                        <a:latin typeface="Corbel" panose="020B0503020204020204" pitchFamily="34" charset="0"/>
                        <a:ea typeface="+mn-ea"/>
                        <a:cs typeface="+mn-cs"/>
                      </a:endParaRPr>
                    </a:p>
                  </a:txBody>
                  <a:tcPr>
                    <a:solidFill>
                      <a:schemeClr val="bg1">
                        <a:lumMod val="95000"/>
                      </a:schemeClr>
                    </a:solidFill>
                  </a:tcPr>
                </a:tc>
                <a:extLst>
                  <a:ext uri="{0D108BD9-81ED-4DB2-BD59-A6C34878D82A}">
                    <a16:rowId xmlns:a16="http://schemas.microsoft.com/office/drawing/2014/main" val="318785770"/>
                  </a:ext>
                </a:extLst>
              </a:tr>
              <a:tr h="362891">
                <a:tc>
                  <a:txBody>
                    <a:bodyPr/>
                    <a:lstStyle/>
                    <a:p>
                      <a:r>
                        <a:rPr lang="en-GB" sz="2400" b="1" dirty="0">
                          <a:solidFill>
                            <a:schemeClr val="accent1">
                              <a:lumMod val="50000"/>
                            </a:schemeClr>
                          </a:solidFill>
                        </a:rPr>
                        <a:t>12.35</a:t>
                      </a:r>
                      <a:endParaRPr lang="en-GB" sz="2400" b="1" dirty="0">
                        <a:solidFill>
                          <a:schemeClr val="accent1">
                            <a:lumMod val="50000"/>
                          </a:schemeClr>
                        </a:solidFill>
                        <a:latin typeface="Corbel" panose="020B0503020204020204" pitchFamily="34" charset="0"/>
                      </a:endParaRPr>
                    </a:p>
                  </a:txBody>
                  <a:tcPr>
                    <a:solidFill>
                      <a:schemeClr val="bg1">
                        <a:lumMod val="95000"/>
                      </a:schemeClr>
                    </a:solidFill>
                  </a:tcPr>
                </a:tc>
                <a:tc>
                  <a:txBody>
                    <a:bodyPr/>
                    <a:lstStyle/>
                    <a:p>
                      <a:r>
                        <a:rPr lang="en-GB" sz="2400" b="1" dirty="0">
                          <a:solidFill>
                            <a:schemeClr val="accent1">
                              <a:lumMod val="50000"/>
                            </a:schemeClr>
                          </a:solidFill>
                        </a:rPr>
                        <a:t>Q&amp;A and discussion</a:t>
                      </a:r>
                      <a:endParaRPr lang="en-GB" sz="2400" b="1" dirty="0">
                        <a:solidFill>
                          <a:schemeClr val="accent1">
                            <a:lumMod val="50000"/>
                          </a:schemeClr>
                        </a:solidFill>
                        <a:latin typeface="Corbel" panose="020B0503020204020204" pitchFamily="34" charset="0"/>
                      </a:endParaRPr>
                    </a:p>
                  </a:txBody>
                  <a:tcPr>
                    <a:solidFill>
                      <a:schemeClr val="bg1">
                        <a:lumMod val="95000"/>
                      </a:schemeClr>
                    </a:solidFill>
                  </a:tcPr>
                </a:tc>
                <a:tc>
                  <a:txBody>
                    <a:bodyPr/>
                    <a:lstStyle/>
                    <a:p>
                      <a:r>
                        <a:rPr lang="en-GB" sz="2400" b="1" kern="1200" dirty="0">
                          <a:solidFill>
                            <a:schemeClr val="accent1">
                              <a:lumMod val="50000"/>
                            </a:schemeClr>
                          </a:solidFill>
                        </a:rPr>
                        <a:t>Panellists</a:t>
                      </a:r>
                      <a:endParaRPr lang="en-GB" sz="2400" b="1" kern="1200" dirty="0">
                        <a:solidFill>
                          <a:schemeClr val="accent1">
                            <a:lumMod val="50000"/>
                          </a:schemeClr>
                        </a:solidFill>
                        <a:latin typeface="Corbel" panose="020B0503020204020204" pitchFamily="34" charset="0"/>
                        <a:ea typeface="+mn-ea"/>
                        <a:cs typeface="+mn-cs"/>
                      </a:endParaRPr>
                    </a:p>
                  </a:txBody>
                  <a:tcPr>
                    <a:solidFill>
                      <a:schemeClr val="bg1">
                        <a:lumMod val="95000"/>
                      </a:schemeClr>
                    </a:solidFill>
                  </a:tcPr>
                </a:tc>
                <a:extLst>
                  <a:ext uri="{0D108BD9-81ED-4DB2-BD59-A6C34878D82A}">
                    <a16:rowId xmlns:a16="http://schemas.microsoft.com/office/drawing/2014/main" val="3919991875"/>
                  </a:ext>
                </a:extLst>
              </a:tr>
              <a:tr h="362891">
                <a:tc>
                  <a:txBody>
                    <a:bodyPr/>
                    <a:lstStyle/>
                    <a:p>
                      <a:r>
                        <a:rPr lang="en-GB" sz="2400" b="1" dirty="0">
                          <a:solidFill>
                            <a:schemeClr val="accent1">
                              <a:lumMod val="50000"/>
                            </a:schemeClr>
                          </a:solidFill>
                        </a:rPr>
                        <a:t>13.00</a:t>
                      </a:r>
                      <a:endParaRPr lang="en-GB" sz="2400" b="1" dirty="0">
                        <a:solidFill>
                          <a:schemeClr val="accent1">
                            <a:lumMod val="50000"/>
                          </a:schemeClr>
                        </a:solidFill>
                        <a:latin typeface="Corbel" panose="020B0503020204020204" pitchFamily="34" charset="0"/>
                      </a:endParaRPr>
                    </a:p>
                  </a:txBody>
                  <a:tcPr>
                    <a:solidFill>
                      <a:schemeClr val="bg1">
                        <a:lumMod val="95000"/>
                      </a:schemeClr>
                    </a:solidFill>
                  </a:tcPr>
                </a:tc>
                <a:tc>
                  <a:txBody>
                    <a:bodyPr/>
                    <a:lstStyle/>
                    <a:p>
                      <a:r>
                        <a:rPr lang="en-GB" sz="2400" b="1" dirty="0">
                          <a:solidFill>
                            <a:schemeClr val="accent1">
                              <a:lumMod val="50000"/>
                            </a:schemeClr>
                          </a:solidFill>
                        </a:rPr>
                        <a:t>End</a:t>
                      </a:r>
                      <a:endParaRPr lang="en-GB" sz="2400" b="1" dirty="0">
                        <a:solidFill>
                          <a:schemeClr val="accent1">
                            <a:lumMod val="50000"/>
                          </a:schemeClr>
                        </a:solidFill>
                        <a:latin typeface="Corbel" panose="020B0503020204020204" pitchFamily="34" charset="0"/>
                      </a:endParaRPr>
                    </a:p>
                  </a:txBody>
                  <a:tcPr>
                    <a:solidFill>
                      <a:schemeClr val="bg1">
                        <a:lumMod val="95000"/>
                      </a:schemeClr>
                    </a:solidFill>
                  </a:tcPr>
                </a:tc>
                <a:tc>
                  <a:txBody>
                    <a:bodyPr/>
                    <a:lstStyle/>
                    <a:p>
                      <a:endParaRPr lang="en-GB" sz="2400" dirty="0">
                        <a:latin typeface="Corbel" panose="020B0503020204020204" pitchFamily="34" charset="0"/>
                      </a:endParaRPr>
                    </a:p>
                  </a:txBody>
                  <a:tcPr>
                    <a:solidFill>
                      <a:schemeClr val="bg1">
                        <a:lumMod val="95000"/>
                      </a:schemeClr>
                    </a:solidFill>
                  </a:tcPr>
                </a:tc>
                <a:extLst>
                  <a:ext uri="{0D108BD9-81ED-4DB2-BD59-A6C34878D82A}">
                    <a16:rowId xmlns:a16="http://schemas.microsoft.com/office/drawing/2014/main" val="780223787"/>
                  </a:ext>
                </a:extLst>
              </a:tr>
            </a:tbl>
          </a:graphicData>
        </a:graphic>
      </p:graphicFrame>
      <p:sp>
        <p:nvSpPr>
          <p:cNvPr id="14" name="TextBox 13">
            <a:extLst>
              <a:ext uri="{FF2B5EF4-FFF2-40B4-BE49-F238E27FC236}">
                <a16:creationId xmlns:a16="http://schemas.microsoft.com/office/drawing/2014/main" id="{86F27498-C361-4A65-B3F4-A189A97BBCA7}"/>
              </a:ext>
            </a:extLst>
          </p:cNvPr>
          <p:cNvSpPr txBox="1"/>
          <p:nvPr/>
        </p:nvSpPr>
        <p:spPr>
          <a:xfrm>
            <a:off x="196948" y="6297859"/>
            <a:ext cx="638366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chemeClr val="accent1">
                    <a:lumMod val="50000"/>
                  </a:schemeClr>
                </a:solidFill>
                <a:effectLst/>
                <a:uLnTx/>
                <a:uFillTx/>
                <a:latin typeface="Corbel" panose="020B0503020204020204"/>
                <a:ea typeface="+mn-ea"/>
                <a:cs typeface="+mn-cs"/>
              </a:rPr>
              <a:t>Website: </a:t>
            </a:r>
            <a:r>
              <a:rPr kumimoji="0" lang="en-GB" sz="2400" b="0" i="0" u="none" strike="noStrike" kern="1200" cap="none" spc="0" normalizeH="0" baseline="0" noProof="0" dirty="0">
                <a:ln>
                  <a:noFill/>
                </a:ln>
                <a:solidFill>
                  <a:srgbClr val="0070C0"/>
                </a:solidFill>
                <a:effectLst/>
                <a:uLnTx/>
                <a:uFillTx/>
                <a:latin typeface="Corbel" panose="020B0503020204020204"/>
                <a:ea typeface="+mn-ea"/>
                <a:cs typeface="+mn-cs"/>
              </a:rPr>
              <a:t>https://www.ukclimateresilience.org/</a:t>
            </a:r>
          </a:p>
        </p:txBody>
      </p:sp>
    </p:spTree>
    <p:extLst>
      <p:ext uri="{BB962C8B-B14F-4D97-AF65-F5344CB8AC3E}">
        <p14:creationId xmlns:p14="http://schemas.microsoft.com/office/powerpoint/2010/main" val="3726593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0DE00F4-06B0-4D95-BD6F-5CCA17DC3D79}"/>
              </a:ext>
            </a:extLst>
          </p:cNvPr>
          <p:cNvPicPr>
            <a:picLocks noChangeAspect="1"/>
          </p:cNvPicPr>
          <p:nvPr/>
        </p:nvPicPr>
        <p:blipFill>
          <a:blip r:embed="rId3"/>
          <a:stretch>
            <a:fillRect/>
          </a:stretch>
        </p:blipFill>
        <p:spPr>
          <a:xfrm>
            <a:off x="0" y="269264"/>
            <a:ext cx="10691446" cy="1114425"/>
          </a:xfrm>
          <a:prstGeom prst="rect">
            <a:avLst/>
          </a:prstGeom>
        </p:spPr>
      </p:pic>
      <p:sp>
        <p:nvSpPr>
          <p:cNvPr id="7" name="TextBox 6">
            <a:extLst>
              <a:ext uri="{FF2B5EF4-FFF2-40B4-BE49-F238E27FC236}">
                <a16:creationId xmlns:a16="http://schemas.microsoft.com/office/drawing/2014/main" id="{D82CB9E6-2A5E-461C-AA19-56FEBD58F43C}"/>
              </a:ext>
            </a:extLst>
          </p:cNvPr>
          <p:cNvSpPr txBox="1"/>
          <p:nvPr/>
        </p:nvSpPr>
        <p:spPr>
          <a:xfrm>
            <a:off x="196948" y="534572"/>
            <a:ext cx="5795889" cy="646331"/>
          </a:xfrm>
          <a:prstGeom prst="rect">
            <a:avLst/>
          </a:prstGeom>
          <a:noFill/>
        </p:spPr>
        <p:txBody>
          <a:bodyPr wrap="square" rtlCol="0">
            <a:spAutoFit/>
          </a:bodyPr>
          <a:lstStyle/>
          <a:p>
            <a:r>
              <a:rPr lang="en-US" sz="3600" dirty="0">
                <a:solidFill>
                  <a:schemeClr val="bg1"/>
                </a:solidFill>
                <a:latin typeface="+mj-lt"/>
              </a:rPr>
              <a:t>How to engage</a:t>
            </a:r>
            <a:endParaRPr lang="en-GB" sz="3600" dirty="0">
              <a:solidFill>
                <a:schemeClr val="bg1"/>
              </a:solidFill>
              <a:latin typeface="+mj-lt"/>
            </a:endParaRPr>
          </a:p>
        </p:txBody>
      </p:sp>
      <p:pic>
        <p:nvPicPr>
          <p:cNvPr id="8" name="Picture 7">
            <a:extLst>
              <a:ext uri="{FF2B5EF4-FFF2-40B4-BE49-F238E27FC236}">
                <a16:creationId xmlns:a16="http://schemas.microsoft.com/office/drawing/2014/main" id="{FEABB755-5357-4A2F-86A2-DE4B0C886036}"/>
              </a:ext>
            </a:extLst>
          </p:cNvPr>
          <p:cNvPicPr>
            <a:picLocks noChangeAspect="1"/>
          </p:cNvPicPr>
          <p:nvPr/>
        </p:nvPicPr>
        <p:blipFill>
          <a:blip r:embed="rId4"/>
          <a:stretch>
            <a:fillRect/>
          </a:stretch>
        </p:blipFill>
        <p:spPr>
          <a:xfrm>
            <a:off x="11410950" y="269264"/>
            <a:ext cx="781050" cy="1114425"/>
          </a:xfrm>
          <a:prstGeom prst="rect">
            <a:avLst/>
          </a:prstGeom>
        </p:spPr>
      </p:pic>
      <p:pic>
        <p:nvPicPr>
          <p:cNvPr id="9" name="Picture 49" descr="A picture containing drawing&#10;&#10;Description automatically generated">
            <a:extLst>
              <a:ext uri="{FF2B5EF4-FFF2-40B4-BE49-F238E27FC236}">
                <a16:creationId xmlns:a16="http://schemas.microsoft.com/office/drawing/2014/main" id="{81750FFE-911C-4D1D-95CF-DCA595CE8C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5711" y="6098345"/>
            <a:ext cx="2840605" cy="8914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close up of a sign&#10;&#10;Description automatically generated">
            <a:extLst>
              <a:ext uri="{FF2B5EF4-FFF2-40B4-BE49-F238E27FC236}">
                <a16:creationId xmlns:a16="http://schemas.microsoft.com/office/drawing/2014/main" id="{37F10EA1-8DE0-47D1-9642-ED705F0156B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59927" y="6192966"/>
            <a:ext cx="1921544" cy="566558"/>
          </a:xfrm>
          <a:prstGeom prst="rect">
            <a:avLst/>
          </a:prstGeom>
        </p:spPr>
      </p:pic>
      <p:sp>
        <p:nvSpPr>
          <p:cNvPr id="11" name="Content Placeholder 2">
            <a:extLst>
              <a:ext uri="{FF2B5EF4-FFF2-40B4-BE49-F238E27FC236}">
                <a16:creationId xmlns:a16="http://schemas.microsoft.com/office/drawing/2014/main" id="{B897E649-D4C6-4D43-89F6-5AC84999E5F8}"/>
              </a:ext>
            </a:extLst>
          </p:cNvPr>
          <p:cNvSpPr txBox="1">
            <a:spLocks/>
          </p:cNvSpPr>
          <p:nvPr/>
        </p:nvSpPr>
        <p:spPr>
          <a:xfrm>
            <a:off x="4689" y="1485285"/>
            <a:ext cx="12187311" cy="4586068"/>
          </a:xfrm>
          <a:prstGeom prst="rect">
            <a:avLst/>
          </a:prstGeom>
          <a:solidFill>
            <a:schemeClr val="bg1">
              <a:lumMod val="85000"/>
            </a:schemeClr>
          </a:solidFill>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endParaRPr lang="en-GB" dirty="0">
              <a:solidFill>
                <a:schemeClr val="tx1"/>
              </a:solidFill>
            </a:endParaRPr>
          </a:p>
        </p:txBody>
      </p:sp>
      <p:pic>
        <p:nvPicPr>
          <p:cNvPr id="12" name="Picture 11" descr="A picture containing device&#10;&#10;Description automatically generated">
            <a:extLst>
              <a:ext uri="{FF2B5EF4-FFF2-40B4-BE49-F238E27FC236}">
                <a16:creationId xmlns:a16="http://schemas.microsoft.com/office/drawing/2014/main" id="{70A4BCE0-C86D-4AF6-A142-CE9F831AEA6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52224" y="72047"/>
            <a:ext cx="1449251" cy="1413238"/>
          </a:xfrm>
          <a:prstGeom prst="rect">
            <a:avLst/>
          </a:prstGeom>
        </p:spPr>
      </p:pic>
      <p:sp>
        <p:nvSpPr>
          <p:cNvPr id="13" name="Content Placeholder 2">
            <a:extLst>
              <a:ext uri="{FF2B5EF4-FFF2-40B4-BE49-F238E27FC236}">
                <a16:creationId xmlns:a16="http://schemas.microsoft.com/office/drawing/2014/main" id="{C434F559-222E-4114-A192-23B837EB097C}"/>
              </a:ext>
            </a:extLst>
          </p:cNvPr>
          <p:cNvSpPr txBox="1">
            <a:spLocks/>
          </p:cNvSpPr>
          <p:nvPr/>
        </p:nvSpPr>
        <p:spPr>
          <a:xfrm>
            <a:off x="325755" y="1710878"/>
            <a:ext cx="11475720" cy="3325297"/>
          </a:xfrm>
          <a:prstGeom prst="rect">
            <a:avLst/>
          </a:prstGeom>
        </p:spPr>
        <p:txBody>
          <a:bodyP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lvl="1"/>
            <a:r>
              <a:rPr lang="en-GB" sz="2400" dirty="0">
                <a:solidFill>
                  <a:schemeClr val="accent1">
                    <a:lumMod val="50000"/>
                  </a:schemeClr>
                </a:solidFill>
                <a:latin typeface="Corbel" panose="020B0503020204020204" pitchFamily="34" charset="0"/>
              </a:rPr>
              <a:t>Presentations first then Q&amp;A and discussion</a:t>
            </a:r>
          </a:p>
          <a:p>
            <a:pPr lvl="1"/>
            <a:r>
              <a:rPr lang="en-GB" sz="2400" dirty="0">
                <a:solidFill>
                  <a:schemeClr val="accent1">
                    <a:lumMod val="50000"/>
                  </a:schemeClr>
                </a:solidFill>
                <a:latin typeface="Corbel" panose="020B0503020204020204" pitchFamily="34" charset="0"/>
              </a:rPr>
              <a:t>Post questions in the Q&amp;A box at any time </a:t>
            </a:r>
          </a:p>
          <a:p>
            <a:pPr lvl="1"/>
            <a:r>
              <a:rPr lang="en-GB" sz="2400" dirty="0">
                <a:solidFill>
                  <a:schemeClr val="accent1">
                    <a:lumMod val="50000"/>
                  </a:schemeClr>
                </a:solidFill>
                <a:latin typeface="Corbel" panose="020B0503020204020204" pitchFamily="34" charset="0"/>
              </a:rPr>
              <a:t>Upvote your favourites</a:t>
            </a:r>
          </a:p>
          <a:p>
            <a:pPr lvl="1"/>
            <a:r>
              <a:rPr lang="en-GB" sz="2400" dirty="0">
                <a:solidFill>
                  <a:schemeClr val="accent1">
                    <a:lumMod val="50000"/>
                  </a:schemeClr>
                </a:solidFill>
                <a:latin typeface="Corbel" panose="020B0503020204020204" pitchFamily="34" charset="0"/>
              </a:rPr>
              <a:t>Attendees will remain muted unless enabled to speak by the host​</a:t>
            </a:r>
          </a:p>
          <a:p>
            <a:pPr lvl="1"/>
            <a:r>
              <a:rPr lang="en-GB" sz="2400" dirty="0">
                <a:solidFill>
                  <a:schemeClr val="accent1">
                    <a:lumMod val="50000"/>
                  </a:schemeClr>
                </a:solidFill>
                <a:latin typeface="Corbel" panose="020B0503020204020204" pitchFamily="34" charset="0"/>
              </a:rPr>
              <a:t>Webinar (audio and slides) will be shared after the event</a:t>
            </a:r>
          </a:p>
          <a:p>
            <a:pPr lvl="1"/>
            <a:r>
              <a:rPr lang="en-GB" sz="2400" dirty="0">
                <a:solidFill>
                  <a:schemeClr val="accent1">
                    <a:lumMod val="50000"/>
                  </a:schemeClr>
                </a:solidFill>
                <a:latin typeface="Corbel" panose="020B0503020204020204" pitchFamily="34" charset="0"/>
              </a:rPr>
              <a:t>Technical problems – chat </a:t>
            </a:r>
          </a:p>
          <a:p>
            <a:pPr marL="457200" lvl="1" indent="0">
              <a:spcBef>
                <a:spcPts val="0"/>
              </a:spcBef>
              <a:spcAft>
                <a:spcPts val="0"/>
              </a:spcAft>
              <a:buFont typeface="Wingdings 2" pitchFamily="18" charset="2"/>
              <a:buNone/>
            </a:pPr>
            <a:endParaRPr lang="en-GB" sz="1100" b="1" dirty="0">
              <a:solidFill>
                <a:schemeClr val="accent1">
                  <a:lumMod val="50000"/>
                </a:schemeClr>
              </a:solidFill>
            </a:endParaRPr>
          </a:p>
          <a:p>
            <a:pPr marL="457200" lvl="1" indent="0">
              <a:spcBef>
                <a:spcPts val="0"/>
              </a:spcBef>
              <a:spcAft>
                <a:spcPts val="1200"/>
              </a:spcAft>
              <a:buFont typeface="Wingdings 2" pitchFamily="18" charset="2"/>
              <a:buNone/>
            </a:pPr>
            <a:r>
              <a:rPr lang="en-GB" sz="2800" b="1" dirty="0">
                <a:solidFill>
                  <a:schemeClr val="accent1">
                    <a:lumMod val="50000"/>
                  </a:schemeClr>
                </a:solidFill>
                <a:latin typeface="Corbel" panose="020B0503020204020204" pitchFamily="34" charset="0"/>
              </a:rPr>
              <a:t>Please note</a:t>
            </a:r>
            <a:r>
              <a:rPr lang="en-GB" sz="2800" dirty="0">
                <a:solidFill>
                  <a:schemeClr val="accent1">
                    <a:lumMod val="50000"/>
                  </a:schemeClr>
                </a:solidFill>
                <a:latin typeface="Corbel" panose="020B0503020204020204" pitchFamily="34" charset="0"/>
              </a:rPr>
              <a:t>: this webinar is being recorded</a:t>
            </a:r>
            <a:r>
              <a:rPr lang="en-GB" sz="3600" dirty="0">
                <a:solidFill>
                  <a:schemeClr val="accent1">
                    <a:lumMod val="50000"/>
                  </a:schemeClr>
                </a:solidFill>
              </a:rPr>
              <a:t>​</a:t>
            </a:r>
          </a:p>
        </p:txBody>
      </p:sp>
      <p:sp>
        <p:nvSpPr>
          <p:cNvPr id="15" name="TextBox 14">
            <a:extLst>
              <a:ext uri="{FF2B5EF4-FFF2-40B4-BE49-F238E27FC236}">
                <a16:creationId xmlns:a16="http://schemas.microsoft.com/office/drawing/2014/main" id="{115C3B0F-A99A-4B65-B378-9D4C0D02862C}"/>
              </a:ext>
            </a:extLst>
          </p:cNvPr>
          <p:cNvSpPr txBox="1"/>
          <p:nvPr/>
        </p:nvSpPr>
        <p:spPr>
          <a:xfrm>
            <a:off x="2309316" y="5157788"/>
            <a:ext cx="6383660" cy="830997"/>
          </a:xfrm>
          <a:prstGeom prst="rect">
            <a:avLst/>
          </a:prstGeom>
          <a:noFill/>
        </p:spPr>
        <p:txBody>
          <a:bodyPr wrap="square" rtlCol="0">
            <a:spAutoFit/>
          </a:bodyPr>
          <a:lstStyle/>
          <a:p>
            <a:pPr algn="ctr" defTabSz="457200">
              <a:defRPr/>
            </a:pPr>
            <a:r>
              <a:rPr lang="en-GB" sz="2400" dirty="0">
                <a:solidFill>
                  <a:schemeClr val="accent1">
                    <a:lumMod val="50000"/>
                  </a:schemeClr>
                </a:solidFill>
                <a:latin typeface="Corbel" panose="020B0503020204020204" pitchFamily="34" charset="0"/>
              </a:rPr>
              <a:t>Twitter: </a:t>
            </a:r>
            <a:r>
              <a:rPr lang="en-GB" sz="2400" b="1" u="sng" dirty="0">
                <a:solidFill>
                  <a:srgbClr val="0070C0"/>
                </a:solidFill>
                <a:latin typeface="Corbel" panose="020B0503020204020204" pitchFamily="34" charset="0"/>
              </a:rPr>
              <a:t>@UKCRP_SPF</a:t>
            </a:r>
            <a:r>
              <a:rPr lang="en-GB" sz="2400" b="1" dirty="0">
                <a:solidFill>
                  <a:srgbClr val="0070C0"/>
                </a:solidFill>
                <a:latin typeface="Corbel" panose="020B0503020204020204" pitchFamily="34" charset="0"/>
              </a:rPr>
              <a:t>       #UKclimateResil</a:t>
            </a:r>
          </a:p>
          <a:p>
            <a:pPr marL="0" marR="0" lvl="0" indent="0" algn="ctr" defTabSz="457200" rtl="0" eaLnBrk="1" fontAlgn="auto" latinLnBrk="0" hangingPunct="1">
              <a:lnSpc>
                <a:spcPct val="100000"/>
              </a:lnSpc>
              <a:spcBef>
                <a:spcPts val="0"/>
              </a:spcBef>
              <a:spcAft>
                <a:spcPts val="0"/>
              </a:spcAft>
              <a:buClrTx/>
              <a:buSzTx/>
              <a:buFontTx/>
              <a:buNone/>
              <a:tabLst/>
              <a:defRPr/>
            </a:pPr>
            <a:r>
              <a:rPr lang="en-GB" sz="2400" dirty="0">
                <a:solidFill>
                  <a:schemeClr val="accent1">
                    <a:lumMod val="50000"/>
                  </a:schemeClr>
                </a:solidFill>
                <a:latin typeface="Corbel" panose="020B0503020204020204" pitchFamily="34" charset="0"/>
              </a:rPr>
              <a:t>Website: </a:t>
            </a:r>
            <a:r>
              <a:rPr kumimoji="0" lang="en-GB" sz="2400" b="1" i="0" u="none" strike="noStrike" kern="1200" cap="none" spc="0" normalizeH="0" baseline="0" noProof="0" dirty="0">
                <a:ln>
                  <a:noFill/>
                </a:ln>
                <a:solidFill>
                  <a:srgbClr val="0070C0"/>
                </a:solidFill>
                <a:effectLst/>
                <a:uLnTx/>
                <a:uFillTx/>
                <a:latin typeface="Corbel" panose="020B0503020204020204" pitchFamily="34" charset="0"/>
              </a:rPr>
              <a:t>https://www.ukclimateresilience.org</a:t>
            </a:r>
            <a:r>
              <a:rPr kumimoji="0" lang="en-GB" sz="2400" b="1" i="0" u="none" strike="noStrike" kern="1200" cap="none" spc="0" normalizeH="0" baseline="0" noProof="0" dirty="0">
                <a:ln>
                  <a:noFill/>
                </a:ln>
                <a:solidFill>
                  <a:srgbClr val="0070C0"/>
                </a:solidFill>
                <a:effectLst/>
                <a:uLnTx/>
                <a:uFillTx/>
                <a:latin typeface="Corbel" panose="020B0503020204020204"/>
              </a:rPr>
              <a:t>/</a:t>
            </a:r>
          </a:p>
        </p:txBody>
      </p:sp>
    </p:spTree>
    <p:extLst>
      <p:ext uri="{BB962C8B-B14F-4D97-AF65-F5344CB8AC3E}">
        <p14:creationId xmlns:p14="http://schemas.microsoft.com/office/powerpoint/2010/main" val="2899852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341" y="1043002"/>
            <a:ext cx="2947482" cy="4601183"/>
          </a:xfrm>
        </p:spPr>
        <p:txBody>
          <a:bodyPr>
            <a:normAutofit fontScale="90000"/>
          </a:bodyPr>
          <a:lstStyle/>
          <a:p>
            <a:pPr algn="ctr"/>
            <a:br>
              <a:rPr lang="en-GB" i="1" dirty="0"/>
            </a:br>
            <a:br>
              <a:rPr lang="en-GB" i="1" dirty="0"/>
            </a:br>
            <a:br>
              <a:rPr lang="en-GB" i="1" dirty="0"/>
            </a:br>
            <a:br>
              <a:rPr lang="en-GB" i="1" dirty="0"/>
            </a:br>
            <a:r>
              <a:rPr lang="en-GB" i="1" dirty="0"/>
              <a:t>New video from the CREWS-UK Programme</a:t>
            </a:r>
            <a:br>
              <a:rPr lang="en-GB" dirty="0"/>
            </a:br>
            <a:br>
              <a:rPr lang="en-GB" dirty="0"/>
            </a:br>
            <a:endParaRPr lang="en-GB" sz="3200" dirty="0"/>
          </a:p>
        </p:txBody>
      </p:sp>
      <p:sp>
        <p:nvSpPr>
          <p:cNvPr id="8" name="Title 1"/>
          <p:cNvSpPr txBox="1">
            <a:spLocks/>
          </p:cNvSpPr>
          <p:nvPr/>
        </p:nvSpPr>
        <p:spPr>
          <a:xfrm>
            <a:off x="252919" y="1123837"/>
            <a:ext cx="3130580" cy="49459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spcBef>
                <a:spcPts val="600"/>
              </a:spcBef>
            </a:pPr>
            <a:endParaRPr lang="en-GB" sz="3200" dirty="0"/>
          </a:p>
        </p:txBody>
      </p:sp>
      <p:sp>
        <p:nvSpPr>
          <p:cNvPr id="9" name="Pentagon 8"/>
          <p:cNvSpPr/>
          <p:nvPr/>
        </p:nvSpPr>
        <p:spPr>
          <a:xfrm>
            <a:off x="1" y="184751"/>
            <a:ext cx="3886199" cy="753338"/>
          </a:xfrm>
          <a:prstGeom prst="homePlate">
            <a:avLst/>
          </a:prstGeom>
          <a:ln>
            <a:noFill/>
          </a:ln>
          <a:effectLst>
            <a:outerShdw blurRad="50800" dist="38100" dir="5400000" algn="t"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3200" b="1" i="1" dirty="0"/>
              <a:t>Programme news</a:t>
            </a:r>
          </a:p>
        </p:txBody>
      </p:sp>
      <p:pic>
        <p:nvPicPr>
          <p:cNvPr id="10" name="Picture 9" descr="A picture containing device&#10;&#10;Description automatically generated">
            <a:extLst>
              <a:ext uri="{FF2B5EF4-FFF2-40B4-BE49-F238E27FC236}">
                <a16:creationId xmlns:a16="http://schemas.microsoft.com/office/drawing/2014/main" id="{CDA4976D-ACFF-408B-95D3-7247E29E10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106" y="1018924"/>
            <a:ext cx="1808486" cy="1763547"/>
          </a:xfrm>
          <a:prstGeom prst="rect">
            <a:avLst/>
          </a:prstGeom>
        </p:spPr>
      </p:pic>
      <p:sp>
        <p:nvSpPr>
          <p:cNvPr id="12" name="Rectangle 11"/>
          <p:cNvSpPr/>
          <p:nvPr/>
        </p:nvSpPr>
        <p:spPr>
          <a:xfrm>
            <a:off x="168442" y="6138008"/>
            <a:ext cx="11863137" cy="461665"/>
          </a:xfrm>
          <a:prstGeom prst="rect">
            <a:avLst/>
          </a:prstGeom>
        </p:spPr>
        <p:txBody>
          <a:bodyPr wrap="square">
            <a:spAutoFit/>
          </a:bodyPr>
          <a:lstStyle/>
          <a:p>
            <a:r>
              <a:rPr lang="en-GB" sz="2400" dirty="0"/>
              <a:t>https://www.youtube.com/watch?v=melyyl6LhLY</a:t>
            </a:r>
          </a:p>
        </p:txBody>
      </p:sp>
      <p:sp>
        <p:nvSpPr>
          <p:cNvPr id="15" name="TextBox 14"/>
          <p:cNvSpPr txBox="1"/>
          <p:nvPr/>
        </p:nvSpPr>
        <p:spPr>
          <a:xfrm>
            <a:off x="3968622" y="1123837"/>
            <a:ext cx="184731" cy="369332"/>
          </a:xfrm>
          <a:prstGeom prst="rect">
            <a:avLst/>
          </a:prstGeom>
          <a:noFill/>
        </p:spPr>
        <p:txBody>
          <a:bodyPr wrap="none" rtlCol="0">
            <a:spAutoFit/>
          </a:bodyPr>
          <a:lstStyle/>
          <a:p>
            <a:endParaRPr lang="en-GB" dirty="0"/>
          </a:p>
        </p:txBody>
      </p:sp>
      <p:sp>
        <p:nvSpPr>
          <p:cNvPr id="16" name="Content Placeholder 15"/>
          <p:cNvSpPr>
            <a:spLocks noGrp="1"/>
          </p:cNvSpPr>
          <p:nvPr>
            <p:ph idx="1"/>
          </p:nvPr>
        </p:nvSpPr>
        <p:spPr>
          <a:xfrm>
            <a:off x="3869268" y="312821"/>
            <a:ext cx="7315200" cy="5671927"/>
          </a:xfrm>
        </p:spPr>
        <p:txBody>
          <a:bodyPr anchor="t"/>
          <a:lstStyle/>
          <a:p>
            <a:pPr marL="0" indent="0">
              <a:buNone/>
            </a:pPr>
            <a:r>
              <a:rPr lang="en-GB" b="1" dirty="0">
                <a:solidFill>
                  <a:srgbClr val="003366"/>
                </a:solidFill>
              </a:rPr>
              <a:t> </a:t>
            </a:r>
            <a:endParaRPr lang="en-GB" dirty="0">
              <a:solidFill>
                <a:srgbClr val="003366"/>
              </a:solidFill>
            </a:endParaRPr>
          </a:p>
          <a:p>
            <a:pPr marL="0" indent="0">
              <a:buNone/>
            </a:pPr>
            <a:r>
              <a:rPr lang="en-GB" cap="all" dirty="0">
                <a:solidFill>
                  <a:srgbClr val="003366"/>
                </a:solidFill>
              </a:rPr>
              <a:t>CHARACTERISING AND ADAPTING TO CLIMATE RISKS IN THE UK WINE SECTOR</a:t>
            </a:r>
          </a:p>
          <a:p>
            <a:pPr marL="0" indent="0">
              <a:buNone/>
            </a:pPr>
            <a:r>
              <a:rPr lang="en-GB" sz="1800" dirty="0">
                <a:solidFill>
                  <a:srgbClr val="003366"/>
                </a:solidFill>
              </a:rPr>
              <a:t>The CREWS-UK team are analysing climate trends and ways to support climate change adaptation to capitalise on heightened climate suitability.</a:t>
            </a:r>
          </a:p>
          <a:p>
            <a:pPr marL="0" indent="0">
              <a:buNone/>
            </a:pPr>
            <a:endParaRPr lang="en-GB" cap="all" dirty="0">
              <a:solidFill>
                <a:srgbClr val="003366"/>
              </a:solidFill>
            </a:endParaRPr>
          </a:p>
          <a:p>
            <a:endParaRPr lang="en-GB"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9843" y="2498516"/>
            <a:ext cx="5019630" cy="3359860"/>
          </a:xfrm>
          <a:prstGeom prst="rect">
            <a:avLst/>
          </a:prstGeom>
        </p:spPr>
      </p:pic>
      <p:sp>
        <p:nvSpPr>
          <p:cNvPr id="4" name="TextBox 3"/>
          <p:cNvSpPr txBox="1"/>
          <p:nvPr/>
        </p:nvSpPr>
        <p:spPr>
          <a:xfrm>
            <a:off x="9233390" y="2498516"/>
            <a:ext cx="2380718" cy="3139321"/>
          </a:xfrm>
          <a:prstGeom prst="rect">
            <a:avLst/>
          </a:prstGeom>
          <a:noFill/>
        </p:spPr>
        <p:txBody>
          <a:bodyPr wrap="square" rtlCol="0">
            <a:spAutoFit/>
          </a:bodyPr>
          <a:lstStyle/>
          <a:p>
            <a:r>
              <a:rPr lang="en-GB" dirty="0">
                <a:solidFill>
                  <a:srgbClr val="003366"/>
                </a:solidFill>
              </a:rPr>
              <a:t>Wine grapes have an optimum growing season temperature range of a few degrees. </a:t>
            </a:r>
          </a:p>
          <a:p>
            <a:endParaRPr lang="en-GB" dirty="0">
              <a:solidFill>
                <a:srgbClr val="003366"/>
              </a:solidFill>
            </a:endParaRPr>
          </a:p>
          <a:p>
            <a:r>
              <a:rPr lang="en-GB" dirty="0">
                <a:solidFill>
                  <a:srgbClr val="003366"/>
                </a:solidFill>
              </a:rPr>
              <a:t>Vines can live for decades so decisions taken now are critical for long term resilience.</a:t>
            </a:r>
          </a:p>
        </p:txBody>
      </p:sp>
    </p:spTree>
    <p:extLst>
      <p:ext uri="{BB962C8B-B14F-4D97-AF65-F5344CB8AC3E}">
        <p14:creationId xmlns:p14="http://schemas.microsoft.com/office/powerpoint/2010/main" val="401423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505" y="962798"/>
            <a:ext cx="3210754" cy="4945928"/>
          </a:xfrm>
        </p:spPr>
        <p:txBody>
          <a:bodyPr>
            <a:normAutofit/>
          </a:bodyPr>
          <a:lstStyle/>
          <a:p>
            <a:pPr>
              <a:spcBef>
                <a:spcPts val="600"/>
              </a:spcBef>
            </a:pPr>
            <a:br>
              <a:rPr lang="en-GB" dirty="0"/>
            </a:br>
            <a:br>
              <a:rPr lang="en-GB" dirty="0"/>
            </a:br>
            <a:br>
              <a:rPr lang="en-GB" dirty="0"/>
            </a:br>
            <a:r>
              <a:rPr lang="en-GB" dirty="0"/>
              <a:t>Funding Opportunity: Embedded Researchers</a:t>
            </a:r>
            <a:br>
              <a:rPr lang="en-GB" dirty="0"/>
            </a:br>
            <a:br>
              <a:rPr lang="en-GB" dirty="0"/>
            </a:br>
            <a:endParaRPr lang="en-GB" sz="3200" dirty="0"/>
          </a:p>
        </p:txBody>
      </p:sp>
      <p:sp>
        <p:nvSpPr>
          <p:cNvPr id="7" name="Pentagon 6"/>
          <p:cNvSpPr/>
          <p:nvPr/>
        </p:nvSpPr>
        <p:spPr>
          <a:xfrm>
            <a:off x="1" y="184751"/>
            <a:ext cx="3886199" cy="753338"/>
          </a:xfrm>
          <a:prstGeom prst="homePlate">
            <a:avLst/>
          </a:prstGeom>
          <a:ln>
            <a:noFill/>
          </a:ln>
          <a:effectLst>
            <a:outerShdw blurRad="50800" dist="38100" dir="5400000" algn="t"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3200" b="1" i="1" dirty="0"/>
              <a:t>Programme news</a:t>
            </a:r>
          </a:p>
        </p:txBody>
      </p:sp>
      <p:pic>
        <p:nvPicPr>
          <p:cNvPr id="8" name="Picture 7" descr="A picture containing device&#10;&#10;Description automatically generated">
            <a:extLst>
              <a:ext uri="{FF2B5EF4-FFF2-40B4-BE49-F238E27FC236}">
                <a16:creationId xmlns:a16="http://schemas.microsoft.com/office/drawing/2014/main" id="{CDA4976D-ACFF-408B-95D3-7247E29E10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106" y="1018924"/>
            <a:ext cx="1808486" cy="1763547"/>
          </a:xfrm>
          <a:prstGeom prst="rect">
            <a:avLst/>
          </a:prstGeom>
        </p:spPr>
      </p:pic>
      <p:sp>
        <p:nvSpPr>
          <p:cNvPr id="6" name="Rectangle 5"/>
          <p:cNvSpPr/>
          <p:nvPr/>
        </p:nvSpPr>
        <p:spPr>
          <a:xfrm>
            <a:off x="3886200" y="397042"/>
            <a:ext cx="7760367" cy="1569660"/>
          </a:xfrm>
          <a:prstGeom prst="rect">
            <a:avLst/>
          </a:prstGeom>
        </p:spPr>
        <p:txBody>
          <a:bodyPr wrap="square">
            <a:spAutoFit/>
          </a:bodyPr>
          <a:lstStyle/>
          <a:p>
            <a:r>
              <a:rPr lang="en-GB" sz="2400" dirty="0">
                <a:solidFill>
                  <a:srgbClr val="003366"/>
                </a:solidFill>
              </a:rPr>
              <a:t>UK Research and Innovation (UKRI) is inviting applications from UK based academic researchers and non-academic host organisations to submit for Embedded Researcher projects as part of the UK Climate Resilience Programme</a:t>
            </a:r>
            <a:r>
              <a:rPr lang="en-GB" sz="2400" dirty="0"/>
              <a:t>.</a:t>
            </a:r>
            <a:endParaRPr lang="en-GB" sz="2400" dirty="0">
              <a:solidFill>
                <a:srgbClr val="003366"/>
              </a:solidFill>
            </a:endParaRPr>
          </a:p>
        </p:txBody>
      </p:sp>
      <p:sp>
        <p:nvSpPr>
          <p:cNvPr id="3" name="TextBox 2"/>
          <p:cNvSpPr txBox="1"/>
          <p:nvPr/>
        </p:nvSpPr>
        <p:spPr>
          <a:xfrm>
            <a:off x="637375" y="6376737"/>
            <a:ext cx="9276645" cy="400110"/>
          </a:xfrm>
          <a:prstGeom prst="rect">
            <a:avLst/>
          </a:prstGeom>
          <a:noFill/>
        </p:spPr>
        <p:txBody>
          <a:bodyPr wrap="square" rtlCol="0">
            <a:spAutoFit/>
          </a:bodyPr>
          <a:lstStyle/>
          <a:p>
            <a:r>
              <a:rPr lang="en-GB" sz="2000" dirty="0"/>
              <a:t>https://www.ukclimateresilience.org/about/funding/funding-opportunities/</a:t>
            </a:r>
          </a:p>
        </p:txBody>
      </p:sp>
      <p:sp>
        <p:nvSpPr>
          <p:cNvPr id="13" name="TextBox 12"/>
          <p:cNvSpPr txBox="1"/>
          <p:nvPr/>
        </p:nvSpPr>
        <p:spPr>
          <a:xfrm>
            <a:off x="8625273" y="3514415"/>
            <a:ext cx="3132923" cy="2862322"/>
          </a:xfrm>
          <a:prstGeom prst="rect">
            <a:avLst/>
          </a:prstGeom>
          <a:solidFill>
            <a:schemeClr val="bg1">
              <a:lumMod val="85000"/>
            </a:schemeClr>
          </a:solidFill>
        </p:spPr>
        <p:txBody>
          <a:bodyPr wrap="square" rtlCol="0">
            <a:spAutoFit/>
          </a:bodyPr>
          <a:lstStyle/>
          <a:p>
            <a:r>
              <a:rPr lang="en-GB" sz="2000" dirty="0">
                <a:solidFill>
                  <a:srgbClr val="003366"/>
                </a:solidFill>
              </a:rPr>
              <a:t>Host organisations from Round 1:</a:t>
            </a:r>
          </a:p>
          <a:p>
            <a:r>
              <a:rPr lang="en-GB" sz="2000" dirty="0">
                <a:solidFill>
                  <a:srgbClr val="003366"/>
                </a:solidFill>
              </a:rPr>
              <a:t>Space4Climate</a:t>
            </a:r>
          </a:p>
          <a:p>
            <a:r>
              <a:rPr lang="en-GB" sz="2000" dirty="0">
                <a:solidFill>
                  <a:srgbClr val="003366"/>
                </a:solidFill>
              </a:rPr>
              <a:t>Environment Agency</a:t>
            </a:r>
          </a:p>
          <a:p>
            <a:r>
              <a:rPr lang="en-GB" sz="2000" dirty="0">
                <a:solidFill>
                  <a:srgbClr val="003366"/>
                </a:solidFill>
              </a:rPr>
              <a:t>Department of Education</a:t>
            </a:r>
          </a:p>
          <a:p>
            <a:r>
              <a:rPr lang="en-GB" sz="2000" dirty="0">
                <a:solidFill>
                  <a:srgbClr val="003366"/>
                </a:solidFill>
              </a:rPr>
              <a:t>Bristol City Council</a:t>
            </a:r>
          </a:p>
          <a:p>
            <a:r>
              <a:rPr lang="en-GB" sz="2000" dirty="0">
                <a:solidFill>
                  <a:srgbClr val="003366"/>
                </a:solidFill>
              </a:rPr>
              <a:t>Anglian Water</a:t>
            </a:r>
          </a:p>
          <a:p>
            <a:r>
              <a:rPr lang="en-GB" sz="2000" dirty="0">
                <a:solidFill>
                  <a:srgbClr val="003366"/>
                </a:solidFill>
              </a:rPr>
              <a:t>Manchester Climate Change Agency</a:t>
            </a: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0858" y="2337422"/>
            <a:ext cx="5019532" cy="3861179"/>
          </a:xfrm>
          <a:prstGeom prst="rect">
            <a:avLst/>
          </a:prstGeom>
        </p:spPr>
      </p:pic>
      <p:sp>
        <p:nvSpPr>
          <p:cNvPr id="15" name="TextBox 14"/>
          <p:cNvSpPr txBox="1"/>
          <p:nvPr/>
        </p:nvSpPr>
        <p:spPr>
          <a:xfrm>
            <a:off x="5823283" y="2080080"/>
            <a:ext cx="3886200" cy="1200329"/>
          </a:xfrm>
          <a:prstGeom prst="rect">
            <a:avLst/>
          </a:prstGeom>
          <a:solidFill>
            <a:schemeClr val="bg1">
              <a:lumMod val="85000"/>
            </a:schemeClr>
          </a:solidFill>
        </p:spPr>
        <p:txBody>
          <a:bodyPr wrap="square" rtlCol="0">
            <a:spAutoFit/>
          </a:bodyPr>
          <a:lstStyle/>
          <a:p>
            <a:r>
              <a:rPr lang="en-GB" sz="2400" b="1" dirty="0">
                <a:solidFill>
                  <a:srgbClr val="003366"/>
                </a:solidFill>
              </a:rPr>
              <a:t>Deadline for host organisations to submit a research pitch is the 21 May</a:t>
            </a:r>
          </a:p>
        </p:txBody>
      </p:sp>
    </p:spTree>
    <p:extLst>
      <p:ext uri="{BB962C8B-B14F-4D97-AF65-F5344CB8AC3E}">
        <p14:creationId xmlns:p14="http://schemas.microsoft.com/office/powerpoint/2010/main" val="2181623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br>
              <a:rPr lang="en-GB" sz="3200" dirty="0"/>
            </a:br>
            <a:br>
              <a:rPr lang="en-GB" sz="3200" dirty="0"/>
            </a:br>
            <a:br>
              <a:rPr lang="en-GB" sz="3200" dirty="0"/>
            </a:br>
            <a:br>
              <a:rPr lang="en-GB" sz="3200" dirty="0"/>
            </a:br>
            <a:endParaRPr lang="en-GB" sz="3100" b="1" dirty="0">
              <a:solidFill>
                <a:schemeClr val="bg1"/>
              </a:solidFill>
            </a:endParaRPr>
          </a:p>
        </p:txBody>
      </p:sp>
      <p:pic>
        <p:nvPicPr>
          <p:cNvPr id="15" name="Picture 14" descr="A picture containing device&#10;&#10;Description automatically generated">
            <a:extLst>
              <a:ext uri="{FF2B5EF4-FFF2-40B4-BE49-F238E27FC236}">
                <a16:creationId xmlns:a16="http://schemas.microsoft.com/office/drawing/2014/main" id="{CDA4976D-ACFF-408B-95D3-7247E29E10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106" y="1018924"/>
            <a:ext cx="1808486" cy="1763547"/>
          </a:xfrm>
          <a:prstGeom prst="rect">
            <a:avLst/>
          </a:prstGeom>
        </p:spPr>
      </p:pic>
      <p:sp>
        <p:nvSpPr>
          <p:cNvPr id="3" name="Pentagon 2"/>
          <p:cNvSpPr/>
          <p:nvPr/>
        </p:nvSpPr>
        <p:spPr>
          <a:xfrm>
            <a:off x="1" y="184751"/>
            <a:ext cx="4243176" cy="753338"/>
          </a:xfrm>
          <a:prstGeom prst="homePlate">
            <a:avLst/>
          </a:prstGeom>
          <a:ln>
            <a:noFill/>
          </a:ln>
          <a:effectLst>
            <a:outerShdw blurRad="50800" dist="38100" dir="5400000" algn="t"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3200" b="1" i="1" dirty="0">
                <a:solidFill>
                  <a:srgbClr val="FFFFFF"/>
                </a:solidFill>
                <a:latin typeface="Corbel" panose="020B0503020204020204"/>
              </a:rPr>
              <a:t>Conference</a:t>
            </a:r>
            <a:endParaRPr kumimoji="0" lang="en-GB" sz="3200" b="1" i="1"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11" name="Title 1"/>
          <p:cNvSpPr txBox="1">
            <a:spLocks/>
          </p:cNvSpPr>
          <p:nvPr/>
        </p:nvSpPr>
        <p:spPr>
          <a:xfrm>
            <a:off x="252919" y="1123837"/>
            <a:ext cx="3130580" cy="49459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marL="0" marR="0" lvl="0" indent="0" algn="l" defTabSz="914400" rtl="0" eaLnBrk="1" fontAlgn="auto" latinLnBrk="0" hangingPunct="1">
              <a:lnSpc>
                <a:spcPct val="90000"/>
              </a:lnSpc>
              <a:spcBef>
                <a:spcPts val="600"/>
              </a:spcBef>
              <a:spcAft>
                <a:spcPts val="0"/>
              </a:spcAft>
              <a:buClrTx/>
              <a:buSzTx/>
              <a:buFontTx/>
              <a:buNone/>
              <a:tabLst/>
              <a:defRPr/>
            </a:pPr>
            <a:br>
              <a:rPr kumimoji="0" lang="en-GB" sz="3600" b="0" i="0" u="none" strike="noStrike" kern="1200" cap="none" spc="-60" normalizeH="0" baseline="0" noProof="0" dirty="0">
                <a:ln>
                  <a:noFill/>
                </a:ln>
                <a:solidFill>
                  <a:srgbClr val="FFFFFF"/>
                </a:solidFill>
                <a:effectLst/>
                <a:uLnTx/>
                <a:uFillTx/>
                <a:latin typeface="Corbel" panose="020B0503020204020204"/>
                <a:ea typeface="+mj-ea"/>
                <a:cs typeface="+mj-cs"/>
              </a:rPr>
            </a:br>
            <a:endParaRPr kumimoji="0" lang="en-GB" sz="3600" b="1" i="1" u="none" strike="noStrike" kern="1200" cap="none" spc="-60" normalizeH="0" baseline="0" noProof="0" dirty="0">
              <a:ln>
                <a:noFill/>
              </a:ln>
              <a:solidFill>
                <a:srgbClr val="FFFFFF"/>
              </a:solidFill>
              <a:effectLst/>
              <a:uLnTx/>
              <a:uFillTx/>
              <a:latin typeface="Corbel" panose="020B0503020204020204"/>
              <a:ea typeface="+mj-ea"/>
              <a:cs typeface="+mj-cs"/>
            </a:endParaRPr>
          </a:p>
          <a:p>
            <a:pPr marL="0" marR="0" lvl="0" indent="0" algn="l" defTabSz="914400" rtl="0" eaLnBrk="1" fontAlgn="auto" latinLnBrk="0" hangingPunct="1">
              <a:lnSpc>
                <a:spcPct val="90000"/>
              </a:lnSpc>
              <a:spcBef>
                <a:spcPts val="600"/>
              </a:spcBef>
              <a:spcAft>
                <a:spcPts val="0"/>
              </a:spcAft>
              <a:buClrTx/>
              <a:buSzTx/>
              <a:buFontTx/>
              <a:buNone/>
              <a:tabLst/>
              <a:defRPr/>
            </a:pPr>
            <a:endParaRPr kumimoji="0" lang="en-GB" sz="3200" b="1" i="0" u="none" strike="noStrike" kern="1200" cap="none" spc="-60" normalizeH="0" baseline="0" noProof="0" dirty="0">
              <a:ln>
                <a:noFill/>
              </a:ln>
              <a:solidFill>
                <a:srgbClr val="FFFFFF"/>
              </a:solidFill>
              <a:effectLst/>
              <a:uLnTx/>
              <a:uFillTx/>
              <a:latin typeface="Corbel" panose="020B0503020204020204"/>
              <a:ea typeface="+mj-ea"/>
              <a:cs typeface="+mj-cs"/>
            </a:endParaRPr>
          </a:p>
          <a:p>
            <a:pPr marL="0" marR="0" lvl="0" indent="0" algn="l" defTabSz="914400" rtl="0" eaLnBrk="1" fontAlgn="auto" latinLnBrk="0" hangingPunct="1">
              <a:lnSpc>
                <a:spcPct val="90000"/>
              </a:lnSpc>
              <a:spcBef>
                <a:spcPts val="600"/>
              </a:spcBef>
              <a:spcAft>
                <a:spcPts val="0"/>
              </a:spcAft>
              <a:buClrTx/>
              <a:buSzTx/>
              <a:buFontTx/>
              <a:buNone/>
              <a:tabLst/>
              <a:defRPr/>
            </a:pPr>
            <a:endParaRPr kumimoji="0" lang="en-GB" sz="3200" b="0" i="0" u="none" strike="noStrike" kern="1200" cap="none" spc="-60" normalizeH="0" baseline="0" noProof="0" dirty="0">
              <a:ln>
                <a:noFill/>
              </a:ln>
              <a:solidFill>
                <a:srgbClr val="FFFFFF"/>
              </a:solidFill>
              <a:effectLst/>
              <a:uLnTx/>
              <a:uFillTx/>
              <a:latin typeface="Corbel" panose="020B0503020204020204"/>
              <a:ea typeface="+mj-ea"/>
              <a:cs typeface="+mj-cs"/>
            </a:endParaRPr>
          </a:p>
        </p:txBody>
      </p:sp>
      <p:sp>
        <p:nvSpPr>
          <p:cNvPr id="6" name="Rectangle 5">
            <a:extLst>
              <a:ext uri="{FF2B5EF4-FFF2-40B4-BE49-F238E27FC236}">
                <a16:creationId xmlns:a16="http://schemas.microsoft.com/office/drawing/2014/main" id="{DF2BA430-6EF7-4E38-8942-BD05906BBA0C}"/>
              </a:ext>
            </a:extLst>
          </p:cNvPr>
          <p:cNvSpPr/>
          <p:nvPr/>
        </p:nvSpPr>
        <p:spPr>
          <a:xfrm>
            <a:off x="252919" y="3244334"/>
            <a:ext cx="2767007" cy="1754326"/>
          </a:xfrm>
          <a:prstGeom prst="rect">
            <a:avLst/>
          </a:prstGeom>
        </p:spPr>
        <p:txBody>
          <a:bodyPr wrap="square">
            <a:spAutoFit/>
          </a:bodyPr>
          <a:lstStyle/>
          <a:p>
            <a:r>
              <a:rPr lang="en-GB" sz="3600" dirty="0">
                <a:solidFill>
                  <a:schemeClr val="bg1"/>
                </a:solidFill>
              </a:rPr>
              <a:t>Met Office Science Conference</a:t>
            </a:r>
          </a:p>
        </p:txBody>
      </p:sp>
      <p:sp>
        <p:nvSpPr>
          <p:cNvPr id="10" name="Rectangle 9">
            <a:extLst>
              <a:ext uri="{FF2B5EF4-FFF2-40B4-BE49-F238E27FC236}">
                <a16:creationId xmlns:a16="http://schemas.microsoft.com/office/drawing/2014/main" id="{F0CF006F-80DB-48C2-9075-3BAFB19B07B4}"/>
              </a:ext>
            </a:extLst>
          </p:cNvPr>
          <p:cNvSpPr/>
          <p:nvPr/>
        </p:nvSpPr>
        <p:spPr>
          <a:xfrm>
            <a:off x="4086767" y="315234"/>
            <a:ext cx="7123605" cy="202906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p>
            <a:pPr defTabSz="914400">
              <a:lnSpc>
                <a:spcPct val="90000"/>
              </a:lnSpc>
              <a:spcBef>
                <a:spcPts val="600"/>
              </a:spcBef>
            </a:pPr>
            <a:endParaRPr lang="en-GB" sz="2400" spc="-60" dirty="0">
              <a:solidFill>
                <a:schemeClr val="bg1"/>
              </a:solidFill>
              <a:ea typeface="+mj-ea"/>
              <a:cs typeface="+mj-cs"/>
            </a:endParaRPr>
          </a:p>
          <a:p>
            <a:pPr defTabSz="914400">
              <a:lnSpc>
                <a:spcPct val="90000"/>
              </a:lnSpc>
              <a:spcBef>
                <a:spcPts val="600"/>
              </a:spcBef>
            </a:pPr>
            <a:r>
              <a:rPr lang="en-GB" sz="2400" spc="-60" dirty="0">
                <a:solidFill>
                  <a:schemeClr val="bg1"/>
                </a:solidFill>
                <a:ea typeface="+mj-ea"/>
                <a:cs typeface="+mj-cs"/>
              </a:rPr>
              <a:t>The abstract submission deadline for the poster </a:t>
            </a:r>
            <a:r>
              <a:rPr lang="en-GB" sz="2400" spc="-100" dirty="0">
                <a:solidFill>
                  <a:schemeClr val="bg1"/>
                </a:solidFill>
                <a:ea typeface="+mj-ea"/>
                <a:cs typeface="+mj-cs"/>
              </a:rPr>
              <a:t>session</a:t>
            </a:r>
            <a:r>
              <a:rPr lang="en-GB" sz="2400" spc="-60" dirty="0">
                <a:solidFill>
                  <a:schemeClr val="bg1"/>
                </a:solidFill>
                <a:ea typeface="+mj-ea"/>
                <a:cs typeface="+mj-cs"/>
              </a:rPr>
              <a:t> has been extended to </a:t>
            </a:r>
            <a:r>
              <a:rPr lang="en-GB" sz="2400" b="1" spc="-60" dirty="0">
                <a:solidFill>
                  <a:schemeClr val="bg1"/>
                </a:solidFill>
                <a:ea typeface="+mj-ea"/>
                <a:cs typeface="+mj-cs"/>
              </a:rPr>
              <a:t>Friday 23 April</a:t>
            </a:r>
            <a:r>
              <a:rPr lang="en-GB" sz="2400" spc="-60" dirty="0">
                <a:solidFill>
                  <a:schemeClr val="bg1"/>
                </a:solidFill>
                <a:ea typeface="+mj-ea"/>
                <a:cs typeface="+mj-cs"/>
              </a:rPr>
              <a:t>. </a:t>
            </a:r>
          </a:p>
          <a:p>
            <a:pPr defTabSz="914400">
              <a:lnSpc>
                <a:spcPct val="90000"/>
              </a:lnSpc>
              <a:spcBef>
                <a:spcPts val="600"/>
              </a:spcBef>
            </a:pPr>
            <a:endParaRPr lang="en-GB" sz="2400" spc="-60" dirty="0">
              <a:solidFill>
                <a:schemeClr val="bg1"/>
              </a:solidFill>
              <a:ea typeface="+mj-ea"/>
              <a:cs typeface="+mj-cs"/>
            </a:endParaRPr>
          </a:p>
          <a:p>
            <a:pPr defTabSz="914400">
              <a:lnSpc>
                <a:spcPct val="90000"/>
              </a:lnSpc>
              <a:spcBef>
                <a:spcPts val="600"/>
              </a:spcBef>
            </a:pPr>
            <a:r>
              <a:rPr lang="en-GB" sz="2400" spc="-60" dirty="0">
                <a:solidFill>
                  <a:schemeClr val="bg1"/>
                </a:solidFill>
              </a:rPr>
              <a:t>Follow us on  </a:t>
            </a:r>
            <a:r>
              <a:rPr lang="en-GB" sz="2400" u="sng" dirty="0">
                <a:solidFill>
                  <a:schemeClr val="bg1"/>
                </a:solidFill>
              </a:rPr>
              <a:t>#</a:t>
            </a:r>
            <a:r>
              <a:rPr lang="en-GB" sz="2400" u="sng" dirty="0" err="1">
                <a:solidFill>
                  <a:schemeClr val="bg1"/>
                </a:solidFill>
              </a:rPr>
              <a:t>ClimateScienceConfererence</a:t>
            </a:r>
            <a:endParaRPr lang="en-GB" sz="2400" spc="-60" dirty="0">
              <a:solidFill>
                <a:schemeClr val="bg1"/>
              </a:solidFill>
            </a:endParaRPr>
          </a:p>
          <a:p>
            <a:pPr defTabSz="914400">
              <a:lnSpc>
                <a:spcPct val="90000"/>
              </a:lnSpc>
              <a:spcBef>
                <a:spcPts val="600"/>
              </a:spcBef>
            </a:pPr>
            <a:endParaRPr lang="en-GB" sz="2400" spc="-60" dirty="0">
              <a:solidFill>
                <a:srgbClr val="003366"/>
              </a:solidFill>
              <a:ea typeface="+mj-ea"/>
              <a:cs typeface="+mj-cs"/>
            </a:endParaRPr>
          </a:p>
        </p:txBody>
      </p:sp>
      <p:sp>
        <p:nvSpPr>
          <p:cNvPr id="7" name="TextBox 6"/>
          <p:cNvSpPr txBox="1"/>
          <p:nvPr/>
        </p:nvSpPr>
        <p:spPr>
          <a:xfrm>
            <a:off x="914400" y="6255513"/>
            <a:ext cx="5525295" cy="523220"/>
          </a:xfrm>
          <a:prstGeom prst="rect">
            <a:avLst/>
          </a:prstGeom>
          <a:noFill/>
        </p:spPr>
        <p:txBody>
          <a:bodyPr wrap="none" rtlCol="0">
            <a:spAutoFit/>
          </a:bodyPr>
          <a:lstStyle/>
          <a:p>
            <a:r>
              <a:rPr lang="en-GB" sz="2800" dirty="0"/>
              <a:t>Register now https://bit.ly/2P21Q7g </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9113" y="2538897"/>
            <a:ext cx="6238994" cy="3522013"/>
          </a:xfrm>
          <a:prstGeom prst="rect">
            <a:avLst/>
          </a:prstGeom>
        </p:spPr>
      </p:pic>
    </p:spTree>
    <p:extLst>
      <p:ext uri="{BB962C8B-B14F-4D97-AF65-F5344CB8AC3E}">
        <p14:creationId xmlns:p14="http://schemas.microsoft.com/office/powerpoint/2010/main" val="2244972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GB" sz="3200" dirty="0"/>
            </a:br>
            <a:br>
              <a:rPr lang="en-GB" sz="3200" dirty="0"/>
            </a:br>
            <a:br>
              <a:rPr lang="en-GB" sz="3200" dirty="0"/>
            </a:br>
            <a:br>
              <a:rPr lang="en-GB" dirty="0"/>
            </a:br>
            <a:r>
              <a:rPr lang="en-GB" b="1" dirty="0"/>
              <a:t>UK Centre For Greening</a:t>
            </a:r>
            <a:br>
              <a:rPr lang="en-GB" b="1" dirty="0"/>
            </a:br>
            <a:r>
              <a:rPr lang="en-GB" b="1" dirty="0"/>
              <a:t>Finance &amp; Investment</a:t>
            </a:r>
            <a:br>
              <a:rPr lang="en-GB" b="1" dirty="0"/>
            </a:br>
            <a:r>
              <a:rPr lang="en-GB" b="1" dirty="0"/>
              <a:t>CGFI</a:t>
            </a:r>
            <a:br>
              <a:rPr lang="en-GB" b="1" cap="all" dirty="0"/>
            </a:br>
            <a:br>
              <a:rPr lang="en-GB" sz="3200" dirty="0"/>
            </a:br>
            <a:endParaRPr lang="en-GB" sz="3100" b="1" dirty="0">
              <a:solidFill>
                <a:schemeClr val="bg1"/>
              </a:solidFill>
            </a:endParaRPr>
          </a:p>
        </p:txBody>
      </p:sp>
      <p:pic>
        <p:nvPicPr>
          <p:cNvPr id="15" name="Picture 14" descr="A picture containing device&#10;&#10;Description automatically generated">
            <a:extLst>
              <a:ext uri="{FF2B5EF4-FFF2-40B4-BE49-F238E27FC236}">
                <a16:creationId xmlns:a16="http://schemas.microsoft.com/office/drawing/2014/main" id="{CDA4976D-ACFF-408B-95D3-7247E29E10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106" y="1018924"/>
            <a:ext cx="1808486" cy="1763547"/>
          </a:xfrm>
          <a:prstGeom prst="rect">
            <a:avLst/>
          </a:prstGeom>
        </p:spPr>
      </p:pic>
      <p:sp>
        <p:nvSpPr>
          <p:cNvPr id="3" name="Pentagon 2"/>
          <p:cNvSpPr/>
          <p:nvPr/>
        </p:nvSpPr>
        <p:spPr>
          <a:xfrm>
            <a:off x="1" y="184751"/>
            <a:ext cx="4243176" cy="753338"/>
          </a:xfrm>
          <a:prstGeom prst="homePlate">
            <a:avLst/>
          </a:prstGeom>
          <a:ln>
            <a:noFill/>
          </a:ln>
          <a:effectLst>
            <a:outerShdw blurRad="50800" dist="38100" dir="5400000" algn="t"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3200" b="1" i="1" dirty="0">
                <a:solidFill>
                  <a:srgbClr val="FFFFFF"/>
                </a:solidFill>
                <a:latin typeface="Corbel" panose="020B0503020204020204"/>
              </a:rPr>
              <a:t>New national centre</a:t>
            </a:r>
            <a:endParaRPr kumimoji="0" lang="en-GB" sz="3200" b="1" i="1"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11" name="Title 1"/>
          <p:cNvSpPr txBox="1">
            <a:spLocks/>
          </p:cNvSpPr>
          <p:nvPr/>
        </p:nvSpPr>
        <p:spPr>
          <a:xfrm>
            <a:off x="252919" y="1123837"/>
            <a:ext cx="3130580" cy="49459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marL="0" marR="0" lvl="0" indent="0" algn="l" defTabSz="914400" rtl="0" eaLnBrk="1" fontAlgn="auto" latinLnBrk="0" hangingPunct="1">
              <a:lnSpc>
                <a:spcPct val="90000"/>
              </a:lnSpc>
              <a:spcBef>
                <a:spcPts val="600"/>
              </a:spcBef>
              <a:spcAft>
                <a:spcPts val="0"/>
              </a:spcAft>
              <a:buClrTx/>
              <a:buSzTx/>
              <a:buFontTx/>
              <a:buNone/>
              <a:tabLst/>
              <a:defRPr/>
            </a:pPr>
            <a:br>
              <a:rPr kumimoji="0" lang="en-GB" sz="3600" b="0" i="0" u="none" strike="noStrike" kern="1200" cap="none" spc="-60" normalizeH="0" baseline="0" noProof="0" dirty="0">
                <a:ln>
                  <a:noFill/>
                </a:ln>
                <a:solidFill>
                  <a:srgbClr val="FFFFFF"/>
                </a:solidFill>
                <a:effectLst/>
                <a:uLnTx/>
                <a:uFillTx/>
                <a:latin typeface="Corbel" panose="020B0503020204020204"/>
                <a:ea typeface="+mj-ea"/>
                <a:cs typeface="+mj-cs"/>
              </a:rPr>
            </a:br>
            <a:endParaRPr kumimoji="0" lang="en-GB" sz="3600" b="1" i="1" u="none" strike="noStrike" kern="1200" cap="none" spc="-60" normalizeH="0" baseline="0" noProof="0" dirty="0">
              <a:ln>
                <a:noFill/>
              </a:ln>
              <a:solidFill>
                <a:srgbClr val="FFFFFF"/>
              </a:solidFill>
              <a:effectLst/>
              <a:uLnTx/>
              <a:uFillTx/>
              <a:latin typeface="Corbel" panose="020B0503020204020204"/>
              <a:ea typeface="+mj-ea"/>
              <a:cs typeface="+mj-cs"/>
            </a:endParaRPr>
          </a:p>
          <a:p>
            <a:pPr marL="0" marR="0" lvl="0" indent="0" algn="l" defTabSz="914400" rtl="0" eaLnBrk="1" fontAlgn="auto" latinLnBrk="0" hangingPunct="1">
              <a:lnSpc>
                <a:spcPct val="90000"/>
              </a:lnSpc>
              <a:spcBef>
                <a:spcPts val="600"/>
              </a:spcBef>
              <a:spcAft>
                <a:spcPts val="0"/>
              </a:spcAft>
              <a:buClrTx/>
              <a:buSzTx/>
              <a:buFontTx/>
              <a:buNone/>
              <a:tabLst/>
              <a:defRPr/>
            </a:pPr>
            <a:endParaRPr kumimoji="0" lang="en-GB" sz="3200" b="1" i="0" u="none" strike="noStrike" kern="1200" cap="none" spc="-60" normalizeH="0" baseline="0" noProof="0" dirty="0">
              <a:ln>
                <a:noFill/>
              </a:ln>
              <a:solidFill>
                <a:srgbClr val="FFFFFF"/>
              </a:solidFill>
              <a:effectLst/>
              <a:uLnTx/>
              <a:uFillTx/>
              <a:latin typeface="Corbel" panose="020B0503020204020204"/>
              <a:ea typeface="+mj-ea"/>
              <a:cs typeface="+mj-cs"/>
            </a:endParaRPr>
          </a:p>
          <a:p>
            <a:pPr marL="0" marR="0" lvl="0" indent="0" algn="l" defTabSz="914400" rtl="0" eaLnBrk="1" fontAlgn="auto" latinLnBrk="0" hangingPunct="1">
              <a:lnSpc>
                <a:spcPct val="90000"/>
              </a:lnSpc>
              <a:spcBef>
                <a:spcPts val="600"/>
              </a:spcBef>
              <a:spcAft>
                <a:spcPts val="0"/>
              </a:spcAft>
              <a:buClrTx/>
              <a:buSzTx/>
              <a:buFontTx/>
              <a:buNone/>
              <a:tabLst/>
              <a:defRPr/>
            </a:pPr>
            <a:endParaRPr kumimoji="0" lang="en-GB" sz="3200" b="0" i="0" u="none" strike="noStrike" kern="1200" cap="none" spc="-60" normalizeH="0" baseline="0" noProof="0" dirty="0">
              <a:ln>
                <a:noFill/>
              </a:ln>
              <a:solidFill>
                <a:srgbClr val="FFFFFF"/>
              </a:solidFill>
              <a:effectLst/>
              <a:uLnTx/>
              <a:uFillTx/>
              <a:latin typeface="Corbel" panose="020B0503020204020204"/>
              <a:ea typeface="+mj-ea"/>
              <a:cs typeface="+mj-cs"/>
            </a:endParaRPr>
          </a:p>
        </p:txBody>
      </p:sp>
      <p:sp>
        <p:nvSpPr>
          <p:cNvPr id="6" name="Rectangle 5">
            <a:extLst>
              <a:ext uri="{FF2B5EF4-FFF2-40B4-BE49-F238E27FC236}">
                <a16:creationId xmlns:a16="http://schemas.microsoft.com/office/drawing/2014/main" id="{DF2BA430-6EF7-4E38-8942-BD05906BBA0C}"/>
              </a:ext>
            </a:extLst>
          </p:cNvPr>
          <p:cNvSpPr/>
          <p:nvPr/>
        </p:nvSpPr>
        <p:spPr>
          <a:xfrm>
            <a:off x="252919" y="3244334"/>
            <a:ext cx="2767007" cy="646331"/>
          </a:xfrm>
          <a:prstGeom prst="rect">
            <a:avLst/>
          </a:prstGeom>
        </p:spPr>
        <p:txBody>
          <a:bodyPr wrap="square">
            <a:spAutoFit/>
          </a:bodyPr>
          <a:lstStyle/>
          <a:p>
            <a:endParaRPr lang="en-GB" sz="3600" dirty="0">
              <a:solidFill>
                <a:schemeClr val="bg1"/>
              </a:solidFill>
            </a:endParaRPr>
          </a:p>
        </p:txBody>
      </p:sp>
      <p:sp>
        <p:nvSpPr>
          <p:cNvPr id="10" name="Rectangle 9">
            <a:extLst>
              <a:ext uri="{FF2B5EF4-FFF2-40B4-BE49-F238E27FC236}">
                <a16:creationId xmlns:a16="http://schemas.microsoft.com/office/drawing/2014/main" id="{F0CF006F-80DB-48C2-9075-3BAFB19B07B4}"/>
              </a:ext>
            </a:extLst>
          </p:cNvPr>
          <p:cNvSpPr/>
          <p:nvPr/>
        </p:nvSpPr>
        <p:spPr>
          <a:xfrm>
            <a:off x="4300712" y="1392778"/>
            <a:ext cx="7189446" cy="1699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p>
            <a:pPr defTabSz="914400">
              <a:lnSpc>
                <a:spcPct val="90000"/>
              </a:lnSpc>
              <a:spcBef>
                <a:spcPts val="600"/>
              </a:spcBef>
            </a:pPr>
            <a:endParaRPr lang="en-GB" sz="2400" spc="-60" dirty="0">
              <a:solidFill>
                <a:srgbClr val="003366"/>
              </a:solidFill>
              <a:ea typeface="+mj-ea"/>
              <a:cs typeface="+mj-cs"/>
            </a:endParaRPr>
          </a:p>
          <a:p>
            <a:pPr defTabSz="914400">
              <a:lnSpc>
                <a:spcPct val="90000"/>
              </a:lnSpc>
              <a:spcBef>
                <a:spcPts val="600"/>
              </a:spcBef>
            </a:pPr>
            <a:r>
              <a:rPr lang="en-GB" sz="2000" dirty="0">
                <a:solidFill>
                  <a:srgbClr val="003366"/>
                </a:solidFill>
              </a:rPr>
              <a:t>It’s a new national centre to accelerate the adoption and use of climate and environmental data and analytics by financial institutions internationally. It will unlock opportunities for the UK to lead in greening finance and financing green.</a:t>
            </a:r>
            <a:endParaRPr lang="en-GB" sz="2000" spc="-60" dirty="0">
              <a:solidFill>
                <a:srgbClr val="003366"/>
              </a:solidFill>
              <a:ea typeface="+mj-ea"/>
              <a:cs typeface="+mj-cs"/>
            </a:endParaRPr>
          </a:p>
        </p:txBody>
      </p:sp>
      <p:sp>
        <p:nvSpPr>
          <p:cNvPr id="4" name="TextBox 3"/>
          <p:cNvSpPr txBox="1"/>
          <p:nvPr/>
        </p:nvSpPr>
        <p:spPr>
          <a:xfrm>
            <a:off x="729740" y="6346962"/>
            <a:ext cx="2849883" cy="523220"/>
          </a:xfrm>
          <a:prstGeom prst="rect">
            <a:avLst/>
          </a:prstGeom>
          <a:noFill/>
        </p:spPr>
        <p:txBody>
          <a:bodyPr wrap="none" rtlCol="0">
            <a:spAutoFit/>
          </a:bodyPr>
          <a:lstStyle/>
          <a:p>
            <a:r>
              <a:rPr lang="en-GB" sz="2800" dirty="0"/>
              <a:t>https://ukcgfi.org/</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9264" y="2782471"/>
            <a:ext cx="4280952" cy="3826101"/>
          </a:xfrm>
          <a:prstGeom prst="rect">
            <a:avLst/>
          </a:prstGeom>
        </p:spPr>
      </p:pic>
      <p:sp>
        <p:nvSpPr>
          <p:cNvPr id="12" name="TextBox 11"/>
          <p:cNvSpPr txBox="1"/>
          <p:nvPr/>
        </p:nvSpPr>
        <p:spPr>
          <a:xfrm>
            <a:off x="7988969" y="3567499"/>
            <a:ext cx="3597442" cy="1323439"/>
          </a:xfrm>
          <a:prstGeom prst="rect">
            <a:avLst/>
          </a:prstGeom>
          <a:noFill/>
        </p:spPr>
        <p:txBody>
          <a:bodyPr wrap="square" rtlCol="0">
            <a:spAutoFit/>
          </a:bodyPr>
          <a:lstStyle/>
          <a:p>
            <a:r>
              <a:rPr lang="en-GB" sz="2000" dirty="0">
                <a:solidFill>
                  <a:srgbClr val="003366"/>
                </a:solidFill>
              </a:rPr>
              <a:t>A consortium led by the University of Oxford Smith School of Enterprise and the Environment </a:t>
            </a:r>
          </a:p>
        </p:txBody>
      </p:sp>
      <p:sp>
        <p:nvSpPr>
          <p:cNvPr id="13" name="TextBox 12"/>
          <p:cNvSpPr txBox="1"/>
          <p:nvPr/>
        </p:nvSpPr>
        <p:spPr>
          <a:xfrm>
            <a:off x="4243178" y="561781"/>
            <a:ext cx="7246980" cy="830997"/>
          </a:xfrm>
          <a:prstGeom prst="rect">
            <a:avLst/>
          </a:prstGeom>
          <a:noFill/>
        </p:spPr>
        <p:txBody>
          <a:bodyPr wrap="square" rtlCol="0">
            <a:spAutoFit/>
          </a:bodyPr>
          <a:lstStyle/>
          <a:p>
            <a:r>
              <a:rPr lang="en-GB" sz="2400" dirty="0">
                <a:solidFill>
                  <a:srgbClr val="003366"/>
                </a:solidFill>
                <a:latin typeface="+mj-lt"/>
              </a:rPr>
              <a:t>CGFI began its work at the start of April 2021 ahead of COP26.</a:t>
            </a:r>
          </a:p>
        </p:txBody>
      </p:sp>
    </p:spTree>
    <p:extLst>
      <p:ext uri="{BB962C8B-B14F-4D97-AF65-F5344CB8AC3E}">
        <p14:creationId xmlns:p14="http://schemas.microsoft.com/office/powerpoint/2010/main" val="468226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9176" y="1106905"/>
            <a:ext cx="8258723" cy="3854299"/>
          </a:xfrm>
        </p:spPr>
        <p:txBody>
          <a:bodyPr anchor="ctr">
            <a:normAutofit fontScale="90000"/>
          </a:bodyPr>
          <a:lstStyle/>
          <a:p>
            <a:pPr>
              <a:lnSpc>
                <a:spcPct val="100000"/>
              </a:lnSpc>
              <a:spcBef>
                <a:spcPts val="0"/>
              </a:spcBef>
              <a:spcAft>
                <a:spcPts val="1800"/>
              </a:spcAft>
              <a:defRPr/>
            </a:pPr>
            <a:r>
              <a:rPr lang="en-GB" sz="4900" b="1" dirty="0">
                <a:solidFill>
                  <a:schemeClr val="bg1"/>
                </a:solidFill>
              </a:rPr>
              <a:t>COP26: Implications for Enhancing Resilience</a:t>
            </a:r>
            <a:br>
              <a:rPr lang="en-GB" sz="4900" b="1" dirty="0">
                <a:solidFill>
                  <a:schemeClr val="bg1"/>
                </a:solidFill>
              </a:rPr>
            </a:br>
            <a:br>
              <a:rPr lang="en-GB" sz="4900" b="1" dirty="0">
                <a:solidFill>
                  <a:schemeClr val="bg1"/>
                </a:solidFill>
              </a:rPr>
            </a:br>
            <a:br>
              <a:rPr lang="en-US" sz="3200" dirty="0">
                <a:solidFill>
                  <a:schemeClr val="bg1"/>
                </a:solidFill>
                <a:ea typeface="+mj-lt"/>
                <a:cs typeface="+mj-lt"/>
              </a:rPr>
            </a:br>
            <a:r>
              <a:rPr lang="en-US" sz="3200" dirty="0">
                <a:solidFill>
                  <a:schemeClr val="bg1"/>
                </a:solidFill>
                <a:ea typeface="+mj-lt"/>
                <a:cs typeface="+mj-lt"/>
              </a:rPr>
              <a:t>Yousef f Nassef, </a:t>
            </a:r>
            <a:r>
              <a:rPr lang="en-GB" sz="3100" dirty="0"/>
              <a:t>UNFCCC Secretariat</a:t>
            </a:r>
            <a:br>
              <a:rPr lang="en-GB" sz="3100" dirty="0"/>
            </a:br>
            <a:r>
              <a:rPr lang="en-GB" sz="3100" dirty="0"/>
              <a:t>Liam </a:t>
            </a:r>
            <a:r>
              <a:rPr lang="en-GB" sz="3100" dirty="0" err="1"/>
              <a:t>Upson</a:t>
            </a:r>
            <a:r>
              <a:rPr lang="en-GB" sz="3100" dirty="0"/>
              <a:t>, Cabinet Office</a:t>
            </a:r>
            <a:br>
              <a:rPr lang="en-GB" sz="3100" dirty="0"/>
            </a:br>
            <a:r>
              <a:rPr lang="en-GB" sz="3100" dirty="0"/>
              <a:t>Louise Ellis, University of Leeds</a:t>
            </a:r>
            <a:endParaRPr lang="en-US" sz="4000" dirty="0">
              <a:solidFill>
                <a:schemeClr val="bg1"/>
              </a:solidFill>
            </a:endParaRPr>
          </a:p>
        </p:txBody>
      </p:sp>
      <p:pic>
        <p:nvPicPr>
          <p:cNvPr id="4" name="Picture 3" descr="A picture containing device&#10;&#10;Description automatically generated">
            <a:extLst>
              <a:ext uri="{FF2B5EF4-FFF2-40B4-BE49-F238E27FC236}">
                <a16:creationId xmlns:a16="http://schemas.microsoft.com/office/drawing/2014/main" id="{CDA4976D-ACFF-408B-95D3-7247E29E10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6374" y="766692"/>
            <a:ext cx="2562412" cy="2498738"/>
          </a:xfrm>
          <a:prstGeom prst="rect">
            <a:avLst/>
          </a:prstGeom>
        </p:spPr>
      </p:pic>
      <p:pic>
        <p:nvPicPr>
          <p:cNvPr id="5" name="Picture 49" descr="A picture containing drawing&#10;&#10;Description automatically generated">
            <a:extLst>
              <a:ext uri="{FF2B5EF4-FFF2-40B4-BE49-F238E27FC236}">
                <a16:creationId xmlns:a16="http://schemas.microsoft.com/office/drawing/2014/main" id="{3428CF5F-40F7-4A5F-88DF-959D6F75E3F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030776"/>
            <a:ext cx="3318907" cy="10415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close up of a sign&#10;&#10;Description automatically generated">
            <a:extLst>
              <a:ext uri="{FF2B5EF4-FFF2-40B4-BE49-F238E27FC236}">
                <a16:creationId xmlns:a16="http://schemas.microsoft.com/office/drawing/2014/main" id="{4C997300-C01F-4E04-B763-5F0E04CD82B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84214" y="5169920"/>
            <a:ext cx="2588649" cy="763251"/>
          </a:xfrm>
          <a:prstGeom prst="rect">
            <a:avLst/>
          </a:prstGeom>
        </p:spPr>
      </p:pic>
      <p:sp>
        <p:nvSpPr>
          <p:cNvPr id="9" name="AutoShape 2" descr="https://ukc-powerpoint.officeapps.live.com/pods/GetClipboardImage.ashx?Id=a527de18-3c90-4bd6-94f9-b0437741190c&amp;DC=GUK5&amp;pkey=2cbf2434-fa3a-4e9b-babf-c03a9a108e3e&amp;wdoverrides=GetClipboardImageEnabled:true"/>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 name="Picture 9">
            <a:extLst>
              <a:ext uri="{FF2B5EF4-FFF2-40B4-BE49-F238E27FC236}">
                <a16:creationId xmlns:a16="http://schemas.microsoft.com/office/drawing/2014/main" id="{C88854EA-C81A-4237-8C86-50E87D8437C1}"/>
              </a:ext>
            </a:extLst>
          </p:cNvPr>
          <p:cNvPicPr>
            <a:picLocks noChangeAspect="1"/>
          </p:cNvPicPr>
          <p:nvPr/>
        </p:nvPicPr>
        <p:blipFill>
          <a:blip r:embed="rId6"/>
          <a:stretch>
            <a:fillRect/>
          </a:stretch>
        </p:blipFill>
        <p:spPr>
          <a:xfrm>
            <a:off x="7411453" y="3046556"/>
            <a:ext cx="3228709" cy="22473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355895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4"/>
          <p:cNvSpPr/>
          <p:nvPr/>
        </p:nvSpPr>
        <p:spPr>
          <a:xfrm>
            <a:off x="553800" y="1910000"/>
            <a:ext cx="11039200" cy="2181200"/>
          </a:xfrm>
          <a:prstGeom prst="rect">
            <a:avLst/>
          </a:prstGeom>
          <a:solidFill>
            <a:srgbClr val="D8E2F3"/>
          </a:solidFill>
          <a:ln>
            <a:noFill/>
          </a:ln>
        </p:spPr>
        <p:txBody>
          <a:bodyPr spcFirstLastPara="1" wrap="square" lIns="91433" tIns="45700" rIns="91433" bIns="45700" anchor="t" anchorCtr="0">
            <a:noAutofit/>
          </a:bodyPr>
          <a:lstStyle/>
          <a:p>
            <a:pPr defTabSz="1219170">
              <a:lnSpc>
                <a:spcPct val="108000"/>
              </a:lnSpc>
              <a:buClr>
                <a:srgbClr val="000000"/>
              </a:buClr>
              <a:buSzPts val="1300"/>
            </a:pPr>
            <a:r>
              <a:rPr lang="en-GB" sz="1467" b="1" kern="0">
                <a:solidFill>
                  <a:srgbClr val="000000"/>
                </a:solidFill>
                <a:latin typeface="Rubik"/>
                <a:ea typeface="Rubik"/>
                <a:cs typeface="Rubik"/>
                <a:sym typeface="Rubik"/>
              </a:rPr>
              <a:t>Impact: </a:t>
            </a:r>
            <a:r>
              <a:rPr lang="en-GB" sz="1467" kern="0">
                <a:solidFill>
                  <a:srgbClr val="242424"/>
                </a:solidFill>
                <a:latin typeface="Rubik"/>
                <a:ea typeface="Rubik"/>
                <a:cs typeface="Rubik"/>
                <a:sym typeface="Rubik"/>
              </a:rPr>
              <a:t>People throughout the world, especially in developing countries, are able to thrive in the face of climate shocks, stresses and changes to our climate, with no-one left behind.</a:t>
            </a:r>
            <a:endParaRPr sz="1467" kern="0">
              <a:solidFill>
                <a:srgbClr val="242424"/>
              </a:solidFill>
              <a:latin typeface="Rubik"/>
              <a:ea typeface="Rubik"/>
              <a:cs typeface="Rubik"/>
              <a:sym typeface="Rubik"/>
            </a:endParaRPr>
          </a:p>
          <a:p>
            <a:pPr defTabSz="1219170">
              <a:lnSpc>
                <a:spcPct val="108000"/>
              </a:lnSpc>
              <a:spcBef>
                <a:spcPts val="1333"/>
              </a:spcBef>
              <a:buClr>
                <a:srgbClr val="000000"/>
              </a:buClr>
              <a:buSzPts val="1300"/>
            </a:pPr>
            <a:r>
              <a:rPr lang="en-GB" sz="1467" b="1" kern="0">
                <a:solidFill>
                  <a:srgbClr val="000000"/>
                </a:solidFill>
                <a:latin typeface="Rubik"/>
                <a:ea typeface="Rubik"/>
                <a:cs typeface="Rubik"/>
                <a:sym typeface="Rubik"/>
              </a:rPr>
              <a:t>COP26 Objective:</a:t>
            </a:r>
            <a:r>
              <a:rPr lang="en-GB" sz="1467" kern="0">
                <a:solidFill>
                  <a:srgbClr val="000000"/>
                </a:solidFill>
                <a:latin typeface="Rubik"/>
                <a:ea typeface="Rubik"/>
                <a:cs typeface="Rubik"/>
                <a:sym typeface="Rubik"/>
              </a:rPr>
              <a:t> Through our COP26 Presidency the UK will encourage greater political ambition, tools, finance, coordination and commitments to build resilience through support to practical adaptation and disaster preparedness and response.  We will develop activities across three key components through our adaptation and resilience campaign. Central to this will be a campaign (“</a:t>
            </a:r>
            <a:r>
              <a:rPr lang="en-GB" sz="1467" i="1" kern="0">
                <a:solidFill>
                  <a:srgbClr val="000000"/>
                </a:solidFill>
                <a:latin typeface="Rubik"/>
                <a:ea typeface="Rubik"/>
                <a:cs typeface="Rubik"/>
                <a:sym typeface="Rubik"/>
              </a:rPr>
              <a:t>Adaptation Action Coalition”</a:t>
            </a:r>
            <a:r>
              <a:rPr lang="en-GB" sz="1467" kern="0">
                <a:solidFill>
                  <a:srgbClr val="000000"/>
                </a:solidFill>
                <a:latin typeface="Rubik"/>
                <a:ea typeface="Rubik"/>
                <a:cs typeface="Rubik"/>
                <a:sym typeface="Rubik"/>
              </a:rPr>
              <a:t>) focussed on adaptation best practice and on actions to avert, minimize and address loss and damage and help create the environments and partnerships necessary to provide countries with the financial and technical tools, and the political attention needed to take action. </a:t>
            </a:r>
            <a:endParaRPr sz="1467" kern="0">
              <a:solidFill>
                <a:srgbClr val="000000"/>
              </a:solidFill>
              <a:latin typeface="Rubik"/>
              <a:ea typeface="Rubik"/>
              <a:cs typeface="Rubik"/>
              <a:sym typeface="Rubik"/>
            </a:endParaRPr>
          </a:p>
        </p:txBody>
      </p:sp>
      <p:grpSp>
        <p:nvGrpSpPr>
          <p:cNvPr id="60" name="Google Shape;60;p14"/>
          <p:cNvGrpSpPr/>
          <p:nvPr/>
        </p:nvGrpSpPr>
        <p:grpSpPr>
          <a:xfrm>
            <a:off x="576386" y="4206100"/>
            <a:ext cx="11016701" cy="1546267"/>
            <a:chOff x="1064882" y="5006644"/>
            <a:chExt cx="10334617" cy="1546267"/>
          </a:xfrm>
        </p:grpSpPr>
        <p:sp>
          <p:nvSpPr>
            <p:cNvPr id="61" name="Google Shape;61;p14"/>
            <p:cNvSpPr/>
            <p:nvPr/>
          </p:nvSpPr>
          <p:spPr>
            <a:xfrm>
              <a:off x="4973525" y="5019011"/>
              <a:ext cx="3150900" cy="1533900"/>
            </a:xfrm>
            <a:prstGeom prst="rect">
              <a:avLst/>
            </a:prstGeom>
            <a:solidFill>
              <a:schemeClr val="lt1"/>
            </a:solidFill>
            <a:ln w="9525" cap="flat" cmpd="sng">
              <a:solidFill>
                <a:srgbClr val="31538F"/>
              </a:solidFill>
              <a:prstDash val="solid"/>
              <a:round/>
              <a:headEnd type="none" w="sm" len="sm"/>
              <a:tailEnd type="none" w="sm" len="sm"/>
            </a:ln>
          </p:spPr>
          <p:txBody>
            <a:bodyPr spcFirstLastPara="1" wrap="square" lIns="91433" tIns="45700" rIns="91433" bIns="45700" anchor="t" anchorCtr="0">
              <a:noAutofit/>
            </a:bodyPr>
            <a:lstStyle/>
            <a:p>
              <a:pPr algn="ctr" defTabSz="1219170">
                <a:buClr>
                  <a:srgbClr val="000000"/>
                </a:buClr>
                <a:buSzPts val="1100"/>
              </a:pPr>
              <a:r>
                <a:rPr lang="en-GB" sz="1467" b="1" kern="0">
                  <a:solidFill>
                    <a:srgbClr val="000000"/>
                  </a:solidFill>
                  <a:latin typeface="Rubik"/>
                  <a:ea typeface="Rubik"/>
                  <a:cs typeface="Rubik"/>
                  <a:sym typeface="Rubik"/>
                </a:rPr>
                <a:t>Act</a:t>
              </a:r>
              <a:endParaRPr sz="1467" b="1" kern="0">
                <a:solidFill>
                  <a:srgbClr val="000000"/>
                </a:solidFill>
                <a:latin typeface="Rubik"/>
                <a:ea typeface="Rubik"/>
                <a:cs typeface="Rubik"/>
                <a:sym typeface="Rubik"/>
              </a:endParaRPr>
            </a:p>
            <a:p>
              <a:pPr algn="ctr" defTabSz="1219170">
                <a:buClr>
                  <a:srgbClr val="000000"/>
                </a:buClr>
                <a:buSzPts val="1100"/>
              </a:pPr>
              <a:r>
                <a:rPr lang="en-GB" sz="1467" kern="0">
                  <a:solidFill>
                    <a:srgbClr val="000000"/>
                  </a:solidFill>
                  <a:latin typeface="Rubik"/>
                  <a:ea typeface="Rubik"/>
                  <a:cs typeface="Rubik"/>
                  <a:sym typeface="Rubik"/>
                </a:rPr>
                <a:t>Take action to reduce vulnerability in key priority sectors, strengthening resilience of people, nature and the economy by working and learning from others. </a:t>
              </a:r>
              <a:endParaRPr sz="1467" kern="0">
                <a:solidFill>
                  <a:srgbClr val="000000"/>
                </a:solidFill>
                <a:latin typeface="Rubik"/>
                <a:ea typeface="Rubik"/>
                <a:cs typeface="Rubik"/>
                <a:sym typeface="Rubik"/>
              </a:endParaRPr>
            </a:p>
          </p:txBody>
        </p:sp>
        <p:sp>
          <p:nvSpPr>
            <p:cNvPr id="62" name="Google Shape;62;p14"/>
            <p:cNvSpPr/>
            <p:nvPr/>
          </p:nvSpPr>
          <p:spPr>
            <a:xfrm>
              <a:off x="1549823" y="5056144"/>
              <a:ext cx="2949900" cy="1496700"/>
            </a:xfrm>
            <a:prstGeom prst="rect">
              <a:avLst/>
            </a:prstGeom>
            <a:solidFill>
              <a:schemeClr val="lt1"/>
            </a:solidFill>
            <a:ln w="9525" cap="flat" cmpd="sng">
              <a:solidFill>
                <a:srgbClr val="31538F"/>
              </a:solidFill>
              <a:prstDash val="solid"/>
              <a:round/>
              <a:headEnd type="none" w="sm" len="sm"/>
              <a:tailEnd type="none" w="sm" len="sm"/>
            </a:ln>
          </p:spPr>
          <p:txBody>
            <a:bodyPr spcFirstLastPara="1" wrap="square" lIns="91433" tIns="45700" rIns="91433" bIns="45700" anchor="t" anchorCtr="0">
              <a:noAutofit/>
            </a:bodyPr>
            <a:lstStyle/>
            <a:p>
              <a:pPr algn="ctr" defTabSz="1219170">
                <a:buClr>
                  <a:srgbClr val="000000"/>
                </a:buClr>
                <a:buSzPts val="1100"/>
              </a:pPr>
              <a:r>
                <a:rPr lang="en-GB" sz="1467" b="1" kern="0">
                  <a:solidFill>
                    <a:srgbClr val="000000"/>
                  </a:solidFill>
                  <a:latin typeface="Rubik"/>
                  <a:ea typeface="Rubik"/>
                  <a:cs typeface="Rubik"/>
                  <a:sym typeface="Rubik"/>
                </a:rPr>
                <a:t>Plan</a:t>
              </a:r>
              <a:endParaRPr sz="1467" b="1" kern="0">
                <a:solidFill>
                  <a:srgbClr val="000000"/>
                </a:solidFill>
                <a:latin typeface="Rubik"/>
                <a:ea typeface="Rubik"/>
                <a:cs typeface="Rubik"/>
                <a:sym typeface="Rubik"/>
              </a:endParaRPr>
            </a:p>
            <a:p>
              <a:pPr algn="ctr" defTabSz="1219170">
                <a:buClr>
                  <a:srgbClr val="000000"/>
                </a:buClr>
                <a:buSzPts val="1100"/>
              </a:pPr>
              <a:r>
                <a:rPr lang="en-GB" sz="1467" kern="0">
                  <a:solidFill>
                    <a:srgbClr val="000000"/>
                  </a:solidFill>
                  <a:latin typeface="Rubik"/>
                  <a:ea typeface="Rubik"/>
                  <a:cs typeface="Rubik"/>
                  <a:sym typeface="Rubik"/>
                </a:rPr>
                <a:t>Plan, anticipate and respond to climate change, by enhancing disaster preparedness and embedding climate risk across all investments.</a:t>
              </a:r>
              <a:endParaRPr sz="1467" kern="0">
                <a:solidFill>
                  <a:srgbClr val="000000"/>
                </a:solidFill>
                <a:latin typeface="Rubik"/>
                <a:ea typeface="Rubik"/>
                <a:cs typeface="Rubik"/>
                <a:sym typeface="Rubik"/>
              </a:endParaRPr>
            </a:p>
          </p:txBody>
        </p:sp>
        <p:sp>
          <p:nvSpPr>
            <p:cNvPr id="63" name="Google Shape;63;p14"/>
            <p:cNvSpPr/>
            <p:nvPr/>
          </p:nvSpPr>
          <p:spPr>
            <a:xfrm>
              <a:off x="8520399" y="5031411"/>
              <a:ext cx="2879100" cy="1496700"/>
            </a:xfrm>
            <a:prstGeom prst="rect">
              <a:avLst/>
            </a:prstGeom>
            <a:solidFill>
              <a:schemeClr val="lt1"/>
            </a:solidFill>
            <a:ln w="9525" cap="flat" cmpd="sng">
              <a:solidFill>
                <a:srgbClr val="31538F"/>
              </a:solidFill>
              <a:prstDash val="solid"/>
              <a:round/>
              <a:headEnd type="none" w="sm" len="sm"/>
              <a:tailEnd type="none" w="sm" len="sm"/>
            </a:ln>
          </p:spPr>
          <p:txBody>
            <a:bodyPr spcFirstLastPara="1" wrap="square" lIns="91433" tIns="45700" rIns="91433" bIns="45700" anchor="ctr" anchorCtr="0">
              <a:noAutofit/>
            </a:bodyPr>
            <a:lstStyle/>
            <a:p>
              <a:pPr algn="ctr" defTabSz="1219170">
                <a:buClr>
                  <a:srgbClr val="000000"/>
                </a:buClr>
                <a:buSzPts val="1100"/>
              </a:pPr>
              <a:r>
                <a:rPr lang="en-GB" sz="1467" b="1" kern="0">
                  <a:solidFill>
                    <a:srgbClr val="000000"/>
                  </a:solidFill>
                  <a:latin typeface="Rubik"/>
                  <a:ea typeface="Rubik"/>
                  <a:cs typeface="Rubik"/>
                  <a:sym typeface="Rubik"/>
                </a:rPr>
                <a:t>Finance</a:t>
              </a:r>
              <a:endParaRPr sz="1467" b="1" kern="0">
                <a:solidFill>
                  <a:srgbClr val="000000"/>
                </a:solidFill>
                <a:latin typeface="Rubik"/>
                <a:ea typeface="Rubik"/>
                <a:cs typeface="Rubik"/>
                <a:sym typeface="Rubik"/>
              </a:endParaRPr>
            </a:p>
            <a:p>
              <a:pPr algn="ctr" defTabSz="1219170">
                <a:buClr>
                  <a:srgbClr val="000000"/>
                </a:buClr>
                <a:buSzPts val="1100"/>
              </a:pPr>
              <a:r>
                <a:rPr lang="en-GB" sz="1467" kern="0">
                  <a:solidFill>
                    <a:srgbClr val="000000"/>
                  </a:solidFill>
                  <a:latin typeface="Rubik"/>
                  <a:ea typeface="Rubik"/>
                  <a:cs typeface="Rubik"/>
                  <a:sym typeface="Rubik"/>
                </a:rPr>
                <a:t>Significantly increase overall quantum of finance and improve quality and access of finance to local institutions and those most vulnerable. </a:t>
              </a:r>
              <a:endParaRPr sz="1467" kern="0">
                <a:solidFill>
                  <a:srgbClr val="000000"/>
                </a:solidFill>
                <a:latin typeface="Rubik"/>
                <a:ea typeface="Rubik"/>
                <a:cs typeface="Rubik"/>
                <a:sym typeface="Rubik"/>
              </a:endParaRPr>
            </a:p>
          </p:txBody>
        </p:sp>
        <p:grpSp>
          <p:nvGrpSpPr>
            <p:cNvPr id="64" name="Google Shape;64;p14"/>
            <p:cNvGrpSpPr/>
            <p:nvPr/>
          </p:nvGrpSpPr>
          <p:grpSpPr>
            <a:xfrm>
              <a:off x="1064882" y="5006644"/>
              <a:ext cx="7455502" cy="396007"/>
              <a:chOff x="165752" y="4499532"/>
              <a:chExt cx="7455502" cy="396007"/>
            </a:xfrm>
          </p:grpSpPr>
          <p:sp>
            <p:nvSpPr>
              <p:cNvPr id="65" name="Google Shape;65;p14"/>
              <p:cNvSpPr/>
              <p:nvPr/>
            </p:nvSpPr>
            <p:spPr>
              <a:xfrm>
                <a:off x="165752" y="4499533"/>
                <a:ext cx="396000" cy="396000"/>
              </a:xfrm>
              <a:prstGeom prst="ellipse">
                <a:avLst/>
              </a:prstGeom>
              <a:solidFill>
                <a:srgbClr val="003192"/>
              </a:solidFill>
              <a:ln w="12700" cap="flat" cmpd="sng">
                <a:solidFill>
                  <a:srgbClr val="31538F"/>
                </a:solidFill>
                <a:prstDash val="solid"/>
                <a:miter lim="800000"/>
                <a:headEnd type="none" w="sm" len="sm"/>
                <a:tailEnd type="none" w="sm" len="sm"/>
              </a:ln>
            </p:spPr>
            <p:txBody>
              <a:bodyPr spcFirstLastPara="1" wrap="square" lIns="91433" tIns="45700" rIns="91433" bIns="45700" anchor="ctr" anchorCtr="0">
                <a:noAutofit/>
              </a:bodyPr>
              <a:lstStyle/>
              <a:p>
                <a:pPr algn="ctr" defTabSz="1219170">
                  <a:buClr>
                    <a:srgbClr val="000000"/>
                  </a:buClr>
                  <a:buSzPts val="1200"/>
                </a:pPr>
                <a:r>
                  <a:rPr lang="en-GB" sz="1467" b="1" kern="0">
                    <a:solidFill>
                      <a:srgbClr val="FFFFFF"/>
                    </a:solidFill>
                    <a:latin typeface="Rubik"/>
                    <a:ea typeface="Rubik"/>
                    <a:cs typeface="Rubik"/>
                    <a:sym typeface="Rubik"/>
                  </a:rPr>
                  <a:t>1</a:t>
                </a:r>
                <a:endParaRPr sz="1467" kern="0">
                  <a:solidFill>
                    <a:srgbClr val="FFFFFF"/>
                  </a:solidFill>
                  <a:latin typeface="Rubik"/>
                  <a:ea typeface="Rubik"/>
                  <a:cs typeface="Rubik"/>
                  <a:sym typeface="Rubik"/>
                </a:endParaRPr>
              </a:p>
            </p:txBody>
          </p:sp>
          <p:sp>
            <p:nvSpPr>
              <p:cNvPr id="66" name="Google Shape;66;p14"/>
              <p:cNvSpPr/>
              <p:nvPr/>
            </p:nvSpPr>
            <p:spPr>
              <a:xfrm>
                <a:off x="3639509" y="4499539"/>
                <a:ext cx="396000" cy="396000"/>
              </a:xfrm>
              <a:prstGeom prst="ellipse">
                <a:avLst/>
              </a:prstGeom>
              <a:solidFill>
                <a:srgbClr val="003192"/>
              </a:solidFill>
              <a:ln w="12700" cap="flat" cmpd="sng">
                <a:solidFill>
                  <a:srgbClr val="31538F"/>
                </a:solidFill>
                <a:prstDash val="solid"/>
                <a:miter lim="800000"/>
                <a:headEnd type="none" w="sm" len="sm"/>
                <a:tailEnd type="none" w="sm" len="sm"/>
              </a:ln>
            </p:spPr>
            <p:txBody>
              <a:bodyPr spcFirstLastPara="1" wrap="square" lIns="91433" tIns="45700" rIns="91433" bIns="45700" anchor="ctr" anchorCtr="0">
                <a:noAutofit/>
              </a:bodyPr>
              <a:lstStyle/>
              <a:p>
                <a:pPr algn="ctr" defTabSz="1219170">
                  <a:buClr>
                    <a:srgbClr val="000000"/>
                  </a:buClr>
                  <a:buSzPts val="1200"/>
                </a:pPr>
                <a:r>
                  <a:rPr lang="en-GB" sz="1467" b="1" kern="0">
                    <a:solidFill>
                      <a:srgbClr val="FFFFFF"/>
                    </a:solidFill>
                    <a:latin typeface="Rubik"/>
                    <a:ea typeface="Rubik"/>
                    <a:cs typeface="Rubik"/>
                    <a:sym typeface="Rubik"/>
                  </a:rPr>
                  <a:t>2</a:t>
                </a:r>
                <a:endParaRPr sz="1467" kern="0">
                  <a:solidFill>
                    <a:srgbClr val="FFFFFF"/>
                  </a:solidFill>
                  <a:latin typeface="Rubik"/>
                  <a:ea typeface="Rubik"/>
                  <a:cs typeface="Rubik"/>
                  <a:sym typeface="Rubik"/>
                </a:endParaRPr>
              </a:p>
            </p:txBody>
          </p:sp>
          <p:sp>
            <p:nvSpPr>
              <p:cNvPr id="67" name="Google Shape;67;p14"/>
              <p:cNvSpPr/>
              <p:nvPr/>
            </p:nvSpPr>
            <p:spPr>
              <a:xfrm>
                <a:off x="7225254" y="4499532"/>
                <a:ext cx="396000" cy="396000"/>
              </a:xfrm>
              <a:prstGeom prst="ellipse">
                <a:avLst/>
              </a:prstGeom>
              <a:solidFill>
                <a:srgbClr val="003192"/>
              </a:solidFill>
              <a:ln w="12700" cap="flat" cmpd="sng">
                <a:solidFill>
                  <a:srgbClr val="31538F"/>
                </a:solidFill>
                <a:prstDash val="solid"/>
                <a:miter lim="800000"/>
                <a:headEnd type="none" w="sm" len="sm"/>
                <a:tailEnd type="none" w="sm" len="sm"/>
              </a:ln>
            </p:spPr>
            <p:txBody>
              <a:bodyPr spcFirstLastPara="1" wrap="square" lIns="91433" tIns="45700" rIns="91433" bIns="45700" anchor="ctr" anchorCtr="0">
                <a:noAutofit/>
              </a:bodyPr>
              <a:lstStyle/>
              <a:p>
                <a:pPr algn="ctr" defTabSz="1219170">
                  <a:buClr>
                    <a:srgbClr val="000000"/>
                  </a:buClr>
                  <a:buSzPts val="1200"/>
                </a:pPr>
                <a:r>
                  <a:rPr lang="en-GB" sz="1467" b="1" kern="0">
                    <a:solidFill>
                      <a:srgbClr val="FFFFFF"/>
                    </a:solidFill>
                    <a:latin typeface="Rubik"/>
                    <a:ea typeface="Rubik"/>
                    <a:cs typeface="Rubik"/>
                    <a:sym typeface="Rubik"/>
                  </a:rPr>
                  <a:t>3</a:t>
                </a:r>
                <a:endParaRPr sz="1467" kern="0">
                  <a:solidFill>
                    <a:srgbClr val="FFFFFF"/>
                  </a:solidFill>
                  <a:latin typeface="Rubik"/>
                  <a:ea typeface="Rubik"/>
                  <a:cs typeface="Rubik"/>
                  <a:sym typeface="Rubik"/>
                </a:endParaRPr>
              </a:p>
            </p:txBody>
          </p:sp>
        </p:grpSp>
      </p:grpSp>
      <p:sp>
        <p:nvSpPr>
          <p:cNvPr id="68" name="Google Shape;68;p14"/>
          <p:cNvSpPr txBox="1"/>
          <p:nvPr/>
        </p:nvSpPr>
        <p:spPr>
          <a:xfrm>
            <a:off x="494533" y="479500"/>
            <a:ext cx="10904800" cy="1199600"/>
          </a:xfrm>
          <a:prstGeom prst="rect">
            <a:avLst/>
          </a:prstGeom>
          <a:noFill/>
          <a:ln>
            <a:noFill/>
          </a:ln>
        </p:spPr>
        <p:txBody>
          <a:bodyPr spcFirstLastPara="1" wrap="square" lIns="91433" tIns="45700" rIns="91433" bIns="45700" anchor="ctr" anchorCtr="0">
            <a:noAutofit/>
          </a:bodyPr>
          <a:lstStyle/>
          <a:p>
            <a:pPr defTabSz="1219170">
              <a:buClr>
                <a:srgbClr val="000000"/>
              </a:buClr>
              <a:buSzPts val="2400"/>
            </a:pPr>
            <a:r>
              <a:rPr lang="en-GB" sz="3200" kern="0" dirty="0">
                <a:solidFill>
                  <a:srgbClr val="000000"/>
                </a:solidFill>
                <a:latin typeface="Anton"/>
                <a:ea typeface="Anton"/>
                <a:cs typeface="Anton"/>
                <a:sym typeface="Anton"/>
              </a:rPr>
              <a:t>ADAPTATION CAMPAIGN COP 26 </a:t>
            </a:r>
            <a:endParaRPr sz="3200" kern="0" dirty="0">
              <a:solidFill>
                <a:srgbClr val="000000"/>
              </a:solidFill>
              <a:latin typeface="Anton"/>
              <a:ea typeface="Anton"/>
              <a:cs typeface="Anton"/>
              <a:sym typeface="Anton"/>
            </a:endParaRPr>
          </a:p>
          <a:p>
            <a:pPr defTabSz="1219170">
              <a:spcBef>
                <a:spcPts val="933"/>
              </a:spcBef>
              <a:buClr>
                <a:srgbClr val="000000"/>
              </a:buClr>
              <a:buSzPts val="1200"/>
            </a:pPr>
            <a:r>
              <a:rPr lang="en-GB" sz="1733" kern="0" dirty="0">
                <a:solidFill>
                  <a:srgbClr val="000000"/>
                </a:solidFill>
                <a:latin typeface="Anton"/>
                <a:ea typeface="Anton"/>
                <a:cs typeface="Anton"/>
                <a:sym typeface="Anton"/>
              </a:rPr>
              <a:t>Climate change is happening now and practical action is urgently required to minimize and avert loss and damage. We need a step-change on adaptation and resilience, collaborating with governments, business, and CSOs to prepare for climate risks, mobilise further action, and increase adaptation financing.</a:t>
            </a:r>
            <a:endParaRPr sz="1733" kern="0" dirty="0">
              <a:solidFill>
                <a:srgbClr val="000000"/>
              </a:solidFill>
              <a:latin typeface="Anton"/>
              <a:ea typeface="Anton"/>
              <a:cs typeface="Anton"/>
              <a:sym typeface="Anton"/>
            </a:endParaRPr>
          </a:p>
        </p:txBody>
      </p:sp>
    </p:spTree>
    <p:extLst>
      <p:ext uri="{BB962C8B-B14F-4D97-AF65-F5344CB8AC3E}">
        <p14:creationId xmlns:p14="http://schemas.microsoft.com/office/powerpoint/2010/main" val="491997025"/>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A4DEAF4E78F2243A182C331F5ADC7A4" ma:contentTypeVersion="12" ma:contentTypeDescription="Create a new document." ma:contentTypeScope="" ma:versionID="6aadbbe93bf0e200b77ad90009fa4983">
  <xsd:schema xmlns:xsd="http://www.w3.org/2001/XMLSchema" xmlns:xs="http://www.w3.org/2001/XMLSchema" xmlns:p="http://schemas.microsoft.com/office/2006/metadata/properties" xmlns:ns2="8a03cd44-7435-4cc0-9b31-fee50fc395cf" xmlns:ns3="beb20fc5-2c51-4543-b6f9-a2f51fb33384" targetNamespace="http://schemas.microsoft.com/office/2006/metadata/properties" ma:root="true" ma:fieldsID="4fac0675677bb9789ffd4bbaa2afd9cd" ns2:_="" ns3:_="">
    <xsd:import namespace="8a03cd44-7435-4cc0-9b31-fee50fc395cf"/>
    <xsd:import namespace="beb20fc5-2c51-4543-b6f9-a2f51fb3338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03cd44-7435-4cc0-9b31-fee50fc395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eb20fc5-2c51-4543-b6f9-a2f51fb3338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89AAE0-AC03-40FF-8711-EE4CD7D2660C}">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beb20fc5-2c51-4543-b6f9-a2f51fb33384"/>
    <ds:schemaRef ds:uri="http://purl.org/dc/elements/1.1/"/>
    <ds:schemaRef ds:uri="http://schemas.microsoft.com/office/2006/metadata/properties"/>
    <ds:schemaRef ds:uri="8a03cd44-7435-4cc0-9b31-fee50fc395cf"/>
    <ds:schemaRef ds:uri="http://www.w3.org/XML/1998/namespace"/>
    <ds:schemaRef ds:uri="http://purl.org/dc/dcmitype/"/>
  </ds:schemaRefs>
</ds:datastoreItem>
</file>

<file path=customXml/itemProps2.xml><?xml version="1.0" encoding="utf-8"?>
<ds:datastoreItem xmlns:ds="http://schemas.openxmlformats.org/officeDocument/2006/customXml" ds:itemID="{49FC6583-0AE5-4484-AA1F-D5E26C3BE0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03cd44-7435-4cc0-9b31-fee50fc395cf"/>
    <ds:schemaRef ds:uri="beb20fc5-2c51-4543-b6f9-a2f51fb333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804FFB4-D834-4309-B1D4-D0131562D71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4184</TotalTime>
  <Words>1618</Words>
  <Application>Microsoft Macintosh PowerPoint</Application>
  <PresentationFormat>Widescreen</PresentationFormat>
  <Paragraphs>170</Paragraphs>
  <Slides>14</Slides>
  <Notes>12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14</vt:i4>
      </vt:variant>
    </vt:vector>
  </HeadingPairs>
  <TitlesOfParts>
    <vt:vector size="23" baseType="lpstr">
      <vt:lpstr>Anton</vt:lpstr>
      <vt:lpstr>Arial</vt:lpstr>
      <vt:lpstr>Calibri</vt:lpstr>
      <vt:lpstr>Corbel</vt:lpstr>
      <vt:lpstr>Rubik</vt:lpstr>
      <vt:lpstr>Segoe UI</vt:lpstr>
      <vt:lpstr>Wingdings 2</vt:lpstr>
      <vt:lpstr>Frame</vt:lpstr>
      <vt:lpstr>Simple Light</vt:lpstr>
      <vt:lpstr>SPF UK Climate Resilience Programme  Webinar Series 2021   COP26: Implications for Enhancing Resilience</vt:lpstr>
      <vt:lpstr>PowerPoint Presentation</vt:lpstr>
      <vt:lpstr>PowerPoint Presentation</vt:lpstr>
      <vt:lpstr>    New video from the CREWS-UK Programme  </vt:lpstr>
      <vt:lpstr>   Funding Opportunity: Embedded Researchers  </vt:lpstr>
      <vt:lpstr>    </vt:lpstr>
      <vt:lpstr>    UK Centre For Greening Finance &amp; Investment CGFI  </vt:lpstr>
      <vt:lpstr>COP26: Implications for Enhancing Resilience   Yousef f Nassef, UNFCCC Secretariat Liam Upson, Cabinet Office Louise Ellis, University of Leeds</vt:lpstr>
      <vt:lpstr>PowerPoint Presentation</vt:lpstr>
      <vt:lpstr>PowerPoint Presentation</vt:lpstr>
      <vt:lpstr>PowerPoint Presentation</vt:lpstr>
      <vt:lpstr>Questions, answers, discussion</vt:lpstr>
      <vt:lpstr>Next webinars:</vt:lpstr>
      <vt:lpstr>Contact details  Website: www.ukclimateresilience.org   Twitter: @UKCRP_SPF  YouTube: UK Climate Resilience programme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Jones, Hayley</dc:creator>
  <cp:lastModifiedBy>Simon Moore</cp:lastModifiedBy>
  <cp:revision>315</cp:revision>
  <dcterms:created xsi:type="dcterms:W3CDTF">2020-05-22T12:36:03Z</dcterms:created>
  <dcterms:modified xsi:type="dcterms:W3CDTF">2021-04-21T10:22:37Z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0x0101000A4DEAF4E78F2243A182C331F5ADC7A4</vt:lpwstr>
  </property>
</Properties>
</file>