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60" r:id="rId5"/>
    <p:sldId id="300" r:id="rId6"/>
    <p:sldId id="294" r:id="rId7"/>
    <p:sldId id="299" r:id="rId8"/>
    <p:sldId id="301" r:id="rId9"/>
    <p:sldId id="293" r:id="rId10"/>
    <p:sldId id="305" r:id="rId11"/>
    <p:sldId id="306" r:id="rId12"/>
    <p:sldId id="309" r:id="rId13"/>
    <p:sldId id="310" r:id="rId14"/>
    <p:sldId id="312" r:id="rId15"/>
    <p:sldId id="315" r:id="rId16"/>
    <p:sldId id="314" r:id="rId17"/>
    <p:sldId id="313" r:id="rId18"/>
    <p:sldId id="316" r:id="rId19"/>
    <p:sldId id="307" r:id="rId20"/>
    <p:sldId id="308" r:id="rId21"/>
    <p:sldId id="317" r:id="rId22"/>
    <p:sldId id="321" r:id="rId23"/>
    <p:sldId id="295" r:id="rId24"/>
    <p:sldId id="323" r:id="rId25"/>
    <p:sldId id="319" r:id="rId26"/>
    <p:sldId id="318" r:id="rId27"/>
    <p:sldId id="320" r:id="rId28"/>
    <p:sldId id="32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3E6"/>
    <a:srgbClr val="9CC2E5"/>
    <a:srgbClr val="C4BC96"/>
    <a:srgbClr val="C0C0C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p:scale>
          <a:sx n="61" d="100"/>
          <a:sy n="61" d="100"/>
        </p:scale>
        <p:origin x="82" y="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3"/>
          <c:order val="0"/>
          <c:tx>
            <c:strRef>
              <c:f>Sheet1!$E$1</c:f>
              <c:strCache>
                <c:ptCount val="1"/>
                <c:pt idx="0">
                  <c:v>RCPs</c:v>
                </c:pt>
              </c:strCache>
            </c:strRef>
          </c:tx>
          <c:spPr>
            <a:solidFill>
              <a:schemeClr val="accent4"/>
            </a:solidFill>
            <a:ln>
              <a:noFill/>
            </a:ln>
            <a:effectLst/>
          </c:spPr>
          <c:invertIfNegative val="0"/>
          <c:cat>
            <c:strRef>
              <c:f>Sheet1!$A$2:$A$10</c:f>
              <c:strCache>
                <c:ptCount val="9"/>
                <c:pt idx="0">
                  <c:v>RCP2.6</c:v>
                </c:pt>
                <c:pt idx="1">
                  <c:v>Current policies R16 - lower</c:v>
                </c:pt>
                <c:pt idx="2">
                  <c:v>RCP4.5</c:v>
                </c:pt>
                <c:pt idx="3">
                  <c:v>Current global ambition CB6</c:v>
                </c:pt>
                <c:pt idx="4">
                  <c:v>Current policies R16 - median</c:v>
                </c:pt>
                <c:pt idx="5">
                  <c:v>Constant 2019 emissions</c:v>
                </c:pt>
                <c:pt idx="6">
                  <c:v>RCP6.0</c:v>
                </c:pt>
                <c:pt idx="7">
                  <c:v>Current policies R16 - upper</c:v>
                </c:pt>
                <c:pt idx="8">
                  <c:v>RCP8.5</c:v>
                </c:pt>
              </c:strCache>
            </c:strRef>
          </c:cat>
          <c:val>
            <c:numRef>
              <c:f>Sheet1!$E$2:$E$10</c:f>
              <c:numCache>
                <c:formatCode>General</c:formatCode>
                <c:ptCount val="9"/>
                <c:pt idx="0">
                  <c:v>853</c:v>
                </c:pt>
                <c:pt idx="2">
                  <c:v>2423</c:v>
                </c:pt>
                <c:pt idx="6">
                  <c:v>3585</c:v>
                </c:pt>
                <c:pt idx="8">
                  <c:v>6629</c:v>
                </c:pt>
              </c:numCache>
            </c:numRef>
          </c:val>
          <c:extLst>
            <c:ext xmlns:c16="http://schemas.microsoft.com/office/drawing/2014/chart" uri="{C3380CC4-5D6E-409C-BE32-E72D297353CC}">
              <c16:uniqueId val="{00000003-93F1-484E-9FE7-7C6EB5947886}"/>
            </c:ext>
          </c:extLst>
        </c:ser>
        <c:dLbls>
          <c:showLegendKey val="0"/>
          <c:showVal val="0"/>
          <c:showCatName val="0"/>
          <c:showSerName val="0"/>
          <c:showPercent val="0"/>
          <c:showBubbleSize val="0"/>
        </c:dLbls>
        <c:gapWidth val="150"/>
        <c:overlap val="100"/>
        <c:axId val="455482608"/>
        <c:axId val="455484904"/>
      </c:barChart>
      <c:catAx>
        <c:axId val="455482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55484904"/>
        <c:crosses val="autoZero"/>
        <c:auto val="1"/>
        <c:lblAlgn val="ctr"/>
        <c:lblOffset val="100"/>
        <c:noMultiLvlLbl val="0"/>
      </c:catAx>
      <c:valAx>
        <c:axId val="4554849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GB" dirty="0"/>
                  <a:t>Cumulative emissions (GtCO</a:t>
                </a:r>
                <a:r>
                  <a:rPr lang="en-GB" baseline="-25000" dirty="0"/>
                  <a:t>2</a:t>
                </a:r>
                <a:r>
                  <a:rPr lang="en-GB" dirty="0"/>
                  <a:t>) 2021-2100</a:t>
                </a:r>
              </a:p>
            </c:rich>
          </c:tx>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55482608"/>
        <c:crosses val="autoZero"/>
        <c:crossBetween val="between"/>
      </c:valAx>
      <c:spPr>
        <a:noFill/>
        <a:ln>
          <a:noFill/>
        </a:ln>
        <a:effectLst/>
      </c:spPr>
    </c:plotArea>
    <c:legend>
      <c:legendPos val="b"/>
      <c:layout>
        <c:manualLayout>
          <c:xMode val="edge"/>
          <c:yMode val="edge"/>
          <c:x val="4.6875E-2"/>
          <c:y val="0.92751646641510077"/>
          <c:w val="0.9"/>
          <c:h val="7.2483533584899257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Constant emissions</c:v>
                </c:pt>
              </c:strCache>
            </c:strRef>
          </c:tx>
          <c:spPr>
            <a:solidFill>
              <a:schemeClr val="bg1">
                <a:lumMod val="95000"/>
              </a:schemeClr>
            </a:solidFill>
            <a:ln>
              <a:solidFill>
                <a:sysClr val="windowText" lastClr="000000"/>
              </a:solidFill>
            </a:ln>
            <a:effectLst/>
          </c:spPr>
          <c:invertIfNegative val="0"/>
          <c:cat>
            <c:strRef>
              <c:f>Sheet1!$A$2:$A$10</c:f>
              <c:strCache>
                <c:ptCount val="9"/>
                <c:pt idx="0">
                  <c:v>RCP2.6</c:v>
                </c:pt>
                <c:pt idx="1">
                  <c:v>Current policies R16 - lower</c:v>
                </c:pt>
                <c:pt idx="2">
                  <c:v>RCP4.5</c:v>
                </c:pt>
                <c:pt idx="3">
                  <c:v>Current global ambition CB6</c:v>
                </c:pt>
                <c:pt idx="4">
                  <c:v>Current policies R16 - median</c:v>
                </c:pt>
                <c:pt idx="5">
                  <c:v>Constant 2019 emissions</c:v>
                </c:pt>
                <c:pt idx="6">
                  <c:v>RCP6.0</c:v>
                </c:pt>
                <c:pt idx="7">
                  <c:v>Current policies R16 - upper</c:v>
                </c:pt>
                <c:pt idx="8">
                  <c:v>RCP8.5</c:v>
                </c:pt>
              </c:strCache>
            </c:strRef>
          </c:cat>
          <c:val>
            <c:numRef>
              <c:f>Sheet1!$B$2:$B$10</c:f>
              <c:numCache>
                <c:formatCode>General</c:formatCode>
                <c:ptCount val="9"/>
                <c:pt idx="5">
                  <c:v>3446</c:v>
                </c:pt>
              </c:numCache>
            </c:numRef>
          </c:val>
          <c:extLst>
            <c:ext xmlns:c16="http://schemas.microsoft.com/office/drawing/2014/chart" uri="{C3380CC4-5D6E-409C-BE32-E72D297353CC}">
              <c16:uniqueId val="{00000000-93F1-484E-9FE7-7C6EB5947886}"/>
            </c:ext>
          </c:extLst>
        </c:ser>
        <c:ser>
          <c:idx val="1"/>
          <c:order val="1"/>
          <c:tx>
            <c:strRef>
              <c:f>Sheet1!$C$1</c:f>
              <c:strCache>
                <c:ptCount val="1"/>
                <c:pt idx="0">
                  <c:v>Current ambition</c:v>
                </c:pt>
              </c:strCache>
            </c:strRef>
          </c:tx>
          <c:spPr>
            <a:solidFill>
              <a:schemeClr val="tx1"/>
            </a:solidFill>
            <a:ln>
              <a:noFill/>
            </a:ln>
            <a:effectLst/>
          </c:spPr>
          <c:invertIfNegative val="0"/>
          <c:cat>
            <c:strRef>
              <c:f>Sheet1!$A$2:$A$10</c:f>
              <c:strCache>
                <c:ptCount val="9"/>
                <c:pt idx="0">
                  <c:v>RCP2.6</c:v>
                </c:pt>
                <c:pt idx="1">
                  <c:v>Current policies R16 - lower</c:v>
                </c:pt>
                <c:pt idx="2">
                  <c:v>RCP4.5</c:v>
                </c:pt>
                <c:pt idx="3">
                  <c:v>Current global ambition CB6</c:v>
                </c:pt>
                <c:pt idx="4">
                  <c:v>Current policies R16 - median</c:v>
                </c:pt>
                <c:pt idx="5">
                  <c:v>Constant 2019 emissions</c:v>
                </c:pt>
                <c:pt idx="6">
                  <c:v>RCP6.0</c:v>
                </c:pt>
                <c:pt idx="7">
                  <c:v>Current policies R16 - upper</c:v>
                </c:pt>
                <c:pt idx="8">
                  <c:v>RCP8.5</c:v>
                </c:pt>
              </c:strCache>
            </c:strRef>
          </c:cat>
          <c:val>
            <c:numRef>
              <c:f>Sheet1!$C$2:$C$10</c:f>
              <c:numCache>
                <c:formatCode>General</c:formatCode>
                <c:ptCount val="9"/>
                <c:pt idx="3">
                  <c:v>2855</c:v>
                </c:pt>
              </c:numCache>
            </c:numRef>
          </c:val>
          <c:extLst>
            <c:ext xmlns:c16="http://schemas.microsoft.com/office/drawing/2014/chart" uri="{C3380CC4-5D6E-409C-BE32-E72D297353CC}">
              <c16:uniqueId val="{00000001-93F1-484E-9FE7-7C6EB5947886}"/>
            </c:ext>
          </c:extLst>
        </c:ser>
        <c:ser>
          <c:idx val="3"/>
          <c:order val="2"/>
          <c:tx>
            <c:strRef>
              <c:f>Sheet1!$E$1</c:f>
              <c:strCache>
                <c:ptCount val="1"/>
                <c:pt idx="0">
                  <c:v>RCPs</c:v>
                </c:pt>
              </c:strCache>
            </c:strRef>
          </c:tx>
          <c:spPr>
            <a:solidFill>
              <a:schemeClr val="accent4"/>
            </a:solidFill>
            <a:ln>
              <a:noFill/>
            </a:ln>
            <a:effectLst/>
          </c:spPr>
          <c:invertIfNegative val="0"/>
          <c:cat>
            <c:strRef>
              <c:f>Sheet1!$A$2:$A$10</c:f>
              <c:strCache>
                <c:ptCount val="9"/>
                <c:pt idx="0">
                  <c:v>RCP2.6</c:v>
                </c:pt>
                <c:pt idx="1">
                  <c:v>Current policies R16 - lower</c:v>
                </c:pt>
                <c:pt idx="2">
                  <c:v>RCP4.5</c:v>
                </c:pt>
                <c:pt idx="3">
                  <c:v>Current global ambition CB6</c:v>
                </c:pt>
                <c:pt idx="4">
                  <c:v>Current policies R16 - median</c:v>
                </c:pt>
                <c:pt idx="5">
                  <c:v>Constant 2019 emissions</c:v>
                </c:pt>
                <c:pt idx="6">
                  <c:v>RCP6.0</c:v>
                </c:pt>
                <c:pt idx="7">
                  <c:v>Current policies R16 - upper</c:v>
                </c:pt>
                <c:pt idx="8">
                  <c:v>RCP8.5</c:v>
                </c:pt>
              </c:strCache>
            </c:strRef>
          </c:cat>
          <c:val>
            <c:numRef>
              <c:f>Sheet1!$E$2:$E$10</c:f>
              <c:numCache>
                <c:formatCode>General</c:formatCode>
                <c:ptCount val="9"/>
                <c:pt idx="0">
                  <c:v>853</c:v>
                </c:pt>
                <c:pt idx="2">
                  <c:v>2423</c:v>
                </c:pt>
                <c:pt idx="6">
                  <c:v>3585</c:v>
                </c:pt>
                <c:pt idx="8">
                  <c:v>6629</c:v>
                </c:pt>
              </c:numCache>
            </c:numRef>
          </c:val>
          <c:extLst>
            <c:ext xmlns:c16="http://schemas.microsoft.com/office/drawing/2014/chart" uri="{C3380CC4-5D6E-409C-BE32-E72D297353CC}">
              <c16:uniqueId val="{00000003-93F1-484E-9FE7-7C6EB5947886}"/>
            </c:ext>
          </c:extLst>
        </c:ser>
        <c:dLbls>
          <c:showLegendKey val="0"/>
          <c:showVal val="0"/>
          <c:showCatName val="0"/>
          <c:showSerName val="0"/>
          <c:showPercent val="0"/>
          <c:showBubbleSize val="0"/>
        </c:dLbls>
        <c:gapWidth val="150"/>
        <c:overlap val="100"/>
        <c:axId val="455482608"/>
        <c:axId val="455484904"/>
      </c:barChart>
      <c:catAx>
        <c:axId val="455482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55484904"/>
        <c:crosses val="autoZero"/>
        <c:auto val="1"/>
        <c:lblAlgn val="ctr"/>
        <c:lblOffset val="100"/>
        <c:noMultiLvlLbl val="0"/>
      </c:catAx>
      <c:valAx>
        <c:axId val="4554849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GB" dirty="0"/>
                  <a:t>Cumulative emissions (GtCO</a:t>
                </a:r>
                <a:r>
                  <a:rPr lang="en-GB" baseline="-25000" dirty="0"/>
                  <a:t>2</a:t>
                </a:r>
                <a:r>
                  <a:rPr lang="en-GB" dirty="0"/>
                  <a:t>) 2021-2100</a:t>
                </a:r>
              </a:p>
            </c:rich>
          </c:tx>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55482608"/>
        <c:crosses val="autoZero"/>
        <c:crossBetween val="between"/>
      </c:valAx>
      <c:spPr>
        <a:noFill/>
        <a:ln>
          <a:noFill/>
        </a:ln>
        <a:effectLst/>
      </c:spPr>
    </c:plotArea>
    <c:legend>
      <c:legendPos val="b"/>
      <c:layout>
        <c:manualLayout>
          <c:xMode val="edge"/>
          <c:yMode val="edge"/>
          <c:x val="4.6875E-2"/>
          <c:y val="0.92751646641510077"/>
          <c:w val="0.9"/>
          <c:h val="7.2483533584899257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Constant emissions</c:v>
                </c:pt>
              </c:strCache>
            </c:strRef>
          </c:tx>
          <c:spPr>
            <a:solidFill>
              <a:schemeClr val="bg1">
                <a:lumMod val="95000"/>
              </a:schemeClr>
            </a:solidFill>
            <a:ln>
              <a:solidFill>
                <a:sysClr val="windowText" lastClr="000000"/>
              </a:solidFill>
            </a:ln>
            <a:effectLst/>
          </c:spPr>
          <c:invertIfNegative val="0"/>
          <c:cat>
            <c:strRef>
              <c:f>Sheet1!$A$2:$A$10</c:f>
              <c:strCache>
                <c:ptCount val="9"/>
                <c:pt idx="0">
                  <c:v>RCP2.6</c:v>
                </c:pt>
                <c:pt idx="1">
                  <c:v>Current policies R16 - lower</c:v>
                </c:pt>
                <c:pt idx="2">
                  <c:v>RCP4.5</c:v>
                </c:pt>
                <c:pt idx="3">
                  <c:v>Current global ambition CB6</c:v>
                </c:pt>
                <c:pt idx="4">
                  <c:v>Current policies R16 - median</c:v>
                </c:pt>
                <c:pt idx="5">
                  <c:v>Constant 2019 emissions</c:v>
                </c:pt>
                <c:pt idx="6">
                  <c:v>RCP6.0</c:v>
                </c:pt>
                <c:pt idx="7">
                  <c:v>Current policies R16 - upper</c:v>
                </c:pt>
                <c:pt idx="8">
                  <c:v>RCP8.5</c:v>
                </c:pt>
              </c:strCache>
            </c:strRef>
          </c:cat>
          <c:val>
            <c:numRef>
              <c:f>Sheet1!$B$2:$B$10</c:f>
              <c:numCache>
                <c:formatCode>General</c:formatCode>
                <c:ptCount val="9"/>
                <c:pt idx="5">
                  <c:v>3446</c:v>
                </c:pt>
              </c:numCache>
            </c:numRef>
          </c:val>
          <c:extLst>
            <c:ext xmlns:c16="http://schemas.microsoft.com/office/drawing/2014/chart" uri="{C3380CC4-5D6E-409C-BE32-E72D297353CC}">
              <c16:uniqueId val="{00000000-93F1-484E-9FE7-7C6EB5947886}"/>
            </c:ext>
          </c:extLst>
        </c:ser>
        <c:ser>
          <c:idx val="1"/>
          <c:order val="1"/>
          <c:tx>
            <c:strRef>
              <c:f>Sheet1!$C$1</c:f>
              <c:strCache>
                <c:ptCount val="1"/>
                <c:pt idx="0">
                  <c:v>Current ambition</c:v>
                </c:pt>
              </c:strCache>
            </c:strRef>
          </c:tx>
          <c:spPr>
            <a:solidFill>
              <a:schemeClr val="tx1"/>
            </a:solidFill>
            <a:ln>
              <a:noFill/>
            </a:ln>
            <a:effectLst/>
          </c:spPr>
          <c:invertIfNegative val="0"/>
          <c:cat>
            <c:strRef>
              <c:f>Sheet1!$A$2:$A$10</c:f>
              <c:strCache>
                <c:ptCount val="9"/>
                <c:pt idx="0">
                  <c:v>RCP2.6</c:v>
                </c:pt>
                <c:pt idx="1">
                  <c:v>Current policies R16 - lower</c:v>
                </c:pt>
                <c:pt idx="2">
                  <c:v>RCP4.5</c:v>
                </c:pt>
                <c:pt idx="3">
                  <c:v>Current global ambition CB6</c:v>
                </c:pt>
                <c:pt idx="4">
                  <c:v>Current policies R16 - median</c:v>
                </c:pt>
                <c:pt idx="5">
                  <c:v>Constant 2019 emissions</c:v>
                </c:pt>
                <c:pt idx="6">
                  <c:v>RCP6.0</c:v>
                </c:pt>
                <c:pt idx="7">
                  <c:v>Current policies R16 - upper</c:v>
                </c:pt>
                <c:pt idx="8">
                  <c:v>RCP8.5</c:v>
                </c:pt>
              </c:strCache>
            </c:strRef>
          </c:cat>
          <c:val>
            <c:numRef>
              <c:f>Sheet1!$C$2:$C$10</c:f>
              <c:numCache>
                <c:formatCode>General</c:formatCode>
                <c:ptCount val="9"/>
                <c:pt idx="3">
                  <c:v>2855</c:v>
                </c:pt>
              </c:numCache>
            </c:numRef>
          </c:val>
          <c:extLst>
            <c:ext xmlns:c16="http://schemas.microsoft.com/office/drawing/2014/chart" uri="{C3380CC4-5D6E-409C-BE32-E72D297353CC}">
              <c16:uniqueId val="{00000001-93F1-484E-9FE7-7C6EB5947886}"/>
            </c:ext>
          </c:extLst>
        </c:ser>
        <c:ser>
          <c:idx val="2"/>
          <c:order val="2"/>
          <c:tx>
            <c:strRef>
              <c:f>Sheet1!$D$1</c:f>
              <c:strCache>
                <c:ptCount val="1"/>
                <c:pt idx="0">
                  <c:v>Current policies uncertainty</c:v>
                </c:pt>
              </c:strCache>
            </c:strRef>
          </c:tx>
          <c:spPr>
            <a:solidFill>
              <a:schemeClr val="bg1">
                <a:lumMod val="65000"/>
              </a:schemeClr>
            </a:solidFill>
            <a:ln>
              <a:solidFill>
                <a:sysClr val="windowText" lastClr="000000"/>
              </a:solidFill>
            </a:ln>
            <a:effectLst/>
          </c:spPr>
          <c:invertIfNegative val="0"/>
          <c:cat>
            <c:strRef>
              <c:f>Sheet1!$A$2:$A$10</c:f>
              <c:strCache>
                <c:ptCount val="9"/>
                <c:pt idx="0">
                  <c:v>RCP2.6</c:v>
                </c:pt>
                <c:pt idx="1">
                  <c:v>Current policies R16 - lower</c:v>
                </c:pt>
                <c:pt idx="2">
                  <c:v>RCP4.5</c:v>
                </c:pt>
                <c:pt idx="3">
                  <c:v>Current global ambition CB6</c:v>
                </c:pt>
                <c:pt idx="4">
                  <c:v>Current policies R16 - median</c:v>
                </c:pt>
                <c:pt idx="5">
                  <c:v>Constant 2019 emissions</c:v>
                </c:pt>
                <c:pt idx="6">
                  <c:v>RCP6.0</c:v>
                </c:pt>
                <c:pt idx="7">
                  <c:v>Current policies R16 - upper</c:v>
                </c:pt>
                <c:pt idx="8">
                  <c:v>RCP8.5</c:v>
                </c:pt>
              </c:strCache>
            </c:strRef>
          </c:cat>
          <c:val>
            <c:numRef>
              <c:f>Sheet1!$D$2:$D$10</c:f>
              <c:numCache>
                <c:formatCode>General</c:formatCode>
                <c:ptCount val="9"/>
                <c:pt idx="1">
                  <c:v>1950</c:v>
                </c:pt>
                <c:pt idx="4">
                  <c:v>3090</c:v>
                </c:pt>
                <c:pt idx="7">
                  <c:v>4880</c:v>
                </c:pt>
              </c:numCache>
            </c:numRef>
          </c:val>
          <c:extLst>
            <c:ext xmlns:c16="http://schemas.microsoft.com/office/drawing/2014/chart" uri="{C3380CC4-5D6E-409C-BE32-E72D297353CC}">
              <c16:uniqueId val="{00000002-93F1-484E-9FE7-7C6EB5947886}"/>
            </c:ext>
          </c:extLst>
        </c:ser>
        <c:ser>
          <c:idx val="3"/>
          <c:order val="3"/>
          <c:tx>
            <c:strRef>
              <c:f>Sheet1!$E$1</c:f>
              <c:strCache>
                <c:ptCount val="1"/>
                <c:pt idx="0">
                  <c:v>RCPs</c:v>
                </c:pt>
              </c:strCache>
            </c:strRef>
          </c:tx>
          <c:spPr>
            <a:solidFill>
              <a:schemeClr val="accent4"/>
            </a:solidFill>
            <a:ln>
              <a:noFill/>
            </a:ln>
            <a:effectLst/>
          </c:spPr>
          <c:invertIfNegative val="0"/>
          <c:cat>
            <c:strRef>
              <c:f>Sheet1!$A$2:$A$10</c:f>
              <c:strCache>
                <c:ptCount val="9"/>
                <c:pt idx="0">
                  <c:v>RCP2.6</c:v>
                </c:pt>
                <c:pt idx="1">
                  <c:v>Current policies R16 - lower</c:v>
                </c:pt>
                <c:pt idx="2">
                  <c:v>RCP4.5</c:v>
                </c:pt>
                <c:pt idx="3">
                  <c:v>Current global ambition CB6</c:v>
                </c:pt>
                <c:pt idx="4">
                  <c:v>Current policies R16 - median</c:v>
                </c:pt>
                <c:pt idx="5">
                  <c:v>Constant 2019 emissions</c:v>
                </c:pt>
                <c:pt idx="6">
                  <c:v>RCP6.0</c:v>
                </c:pt>
                <c:pt idx="7">
                  <c:v>Current policies R16 - upper</c:v>
                </c:pt>
                <c:pt idx="8">
                  <c:v>RCP8.5</c:v>
                </c:pt>
              </c:strCache>
            </c:strRef>
          </c:cat>
          <c:val>
            <c:numRef>
              <c:f>Sheet1!$E$2:$E$10</c:f>
              <c:numCache>
                <c:formatCode>General</c:formatCode>
                <c:ptCount val="9"/>
                <c:pt idx="0">
                  <c:v>853</c:v>
                </c:pt>
                <c:pt idx="2">
                  <c:v>2423</c:v>
                </c:pt>
                <c:pt idx="6">
                  <c:v>3585</c:v>
                </c:pt>
                <c:pt idx="8">
                  <c:v>6629</c:v>
                </c:pt>
              </c:numCache>
            </c:numRef>
          </c:val>
          <c:extLst>
            <c:ext xmlns:c16="http://schemas.microsoft.com/office/drawing/2014/chart" uri="{C3380CC4-5D6E-409C-BE32-E72D297353CC}">
              <c16:uniqueId val="{00000003-93F1-484E-9FE7-7C6EB5947886}"/>
            </c:ext>
          </c:extLst>
        </c:ser>
        <c:dLbls>
          <c:showLegendKey val="0"/>
          <c:showVal val="0"/>
          <c:showCatName val="0"/>
          <c:showSerName val="0"/>
          <c:showPercent val="0"/>
          <c:showBubbleSize val="0"/>
        </c:dLbls>
        <c:gapWidth val="150"/>
        <c:overlap val="100"/>
        <c:axId val="455482608"/>
        <c:axId val="455484904"/>
      </c:barChart>
      <c:catAx>
        <c:axId val="455482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55484904"/>
        <c:crosses val="autoZero"/>
        <c:auto val="1"/>
        <c:lblAlgn val="ctr"/>
        <c:lblOffset val="100"/>
        <c:noMultiLvlLbl val="0"/>
      </c:catAx>
      <c:valAx>
        <c:axId val="4554849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GB" dirty="0"/>
                  <a:t>Cumulative emissions (GtCO</a:t>
                </a:r>
                <a:r>
                  <a:rPr lang="en-GB" baseline="-25000" dirty="0"/>
                  <a:t>2</a:t>
                </a:r>
                <a:r>
                  <a:rPr lang="en-GB" dirty="0"/>
                  <a:t>) 2021-2100</a:t>
                </a:r>
              </a:p>
            </c:rich>
          </c:tx>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55482608"/>
        <c:crosses val="autoZero"/>
        <c:crossBetween val="between"/>
      </c:valAx>
      <c:spPr>
        <a:noFill/>
        <a:ln>
          <a:noFill/>
        </a:ln>
        <a:effectLst/>
      </c:spPr>
    </c:plotArea>
    <c:legend>
      <c:legendPos val="b"/>
      <c:layout>
        <c:manualLayout>
          <c:xMode val="edge"/>
          <c:yMode val="edge"/>
          <c:x val="4.6875E-2"/>
          <c:y val="0.92751646641510077"/>
          <c:w val="0.9"/>
          <c:h val="7.2483533584899257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Constant emissions</c:v>
                </c:pt>
              </c:strCache>
            </c:strRef>
          </c:tx>
          <c:spPr>
            <a:solidFill>
              <a:schemeClr val="bg1">
                <a:lumMod val="95000"/>
              </a:schemeClr>
            </a:solidFill>
            <a:ln>
              <a:solidFill>
                <a:sysClr val="windowText" lastClr="000000"/>
              </a:solidFill>
            </a:ln>
            <a:effectLst/>
          </c:spPr>
          <c:invertIfNegative val="0"/>
          <c:cat>
            <c:strRef>
              <c:f>Sheet1!$A$2:$A$10</c:f>
              <c:strCache>
                <c:ptCount val="9"/>
                <c:pt idx="0">
                  <c:v>RCP2.6</c:v>
                </c:pt>
                <c:pt idx="1">
                  <c:v>Current policies R16 - lower</c:v>
                </c:pt>
                <c:pt idx="2">
                  <c:v>RCP4.5</c:v>
                </c:pt>
                <c:pt idx="3">
                  <c:v>Current global ambition CB6</c:v>
                </c:pt>
                <c:pt idx="4">
                  <c:v>Current policies R16 - median</c:v>
                </c:pt>
                <c:pt idx="5">
                  <c:v>Constant 2019 emissions</c:v>
                </c:pt>
                <c:pt idx="6">
                  <c:v>RCP6.0</c:v>
                </c:pt>
                <c:pt idx="7">
                  <c:v>Current policies R16 - upper</c:v>
                </c:pt>
                <c:pt idx="8">
                  <c:v>RCP8.5</c:v>
                </c:pt>
              </c:strCache>
            </c:strRef>
          </c:cat>
          <c:val>
            <c:numRef>
              <c:f>Sheet1!$B$2:$B$10</c:f>
              <c:numCache>
                <c:formatCode>General</c:formatCode>
                <c:ptCount val="9"/>
                <c:pt idx="5">
                  <c:v>3446</c:v>
                </c:pt>
              </c:numCache>
            </c:numRef>
          </c:val>
          <c:extLst>
            <c:ext xmlns:c16="http://schemas.microsoft.com/office/drawing/2014/chart" uri="{C3380CC4-5D6E-409C-BE32-E72D297353CC}">
              <c16:uniqueId val="{00000000-93F1-484E-9FE7-7C6EB5947886}"/>
            </c:ext>
          </c:extLst>
        </c:ser>
        <c:ser>
          <c:idx val="1"/>
          <c:order val="1"/>
          <c:tx>
            <c:strRef>
              <c:f>Sheet1!$C$1</c:f>
              <c:strCache>
                <c:ptCount val="1"/>
                <c:pt idx="0">
                  <c:v>Current ambition</c:v>
                </c:pt>
              </c:strCache>
            </c:strRef>
          </c:tx>
          <c:spPr>
            <a:solidFill>
              <a:schemeClr val="tx1"/>
            </a:solidFill>
            <a:ln>
              <a:noFill/>
            </a:ln>
            <a:effectLst/>
          </c:spPr>
          <c:invertIfNegative val="0"/>
          <c:cat>
            <c:strRef>
              <c:f>Sheet1!$A$2:$A$10</c:f>
              <c:strCache>
                <c:ptCount val="9"/>
                <c:pt idx="0">
                  <c:v>RCP2.6</c:v>
                </c:pt>
                <c:pt idx="1">
                  <c:v>Current policies R16 - lower</c:v>
                </c:pt>
                <c:pt idx="2">
                  <c:v>RCP4.5</c:v>
                </c:pt>
                <c:pt idx="3">
                  <c:v>Current global ambition CB6</c:v>
                </c:pt>
                <c:pt idx="4">
                  <c:v>Current policies R16 - median</c:v>
                </c:pt>
                <c:pt idx="5">
                  <c:v>Constant 2019 emissions</c:v>
                </c:pt>
                <c:pt idx="6">
                  <c:v>RCP6.0</c:v>
                </c:pt>
                <c:pt idx="7">
                  <c:v>Current policies R16 - upper</c:v>
                </c:pt>
                <c:pt idx="8">
                  <c:v>RCP8.5</c:v>
                </c:pt>
              </c:strCache>
            </c:strRef>
          </c:cat>
          <c:val>
            <c:numRef>
              <c:f>Sheet1!$C$2:$C$10</c:f>
              <c:numCache>
                <c:formatCode>General</c:formatCode>
                <c:ptCount val="9"/>
                <c:pt idx="3">
                  <c:v>2855</c:v>
                </c:pt>
              </c:numCache>
            </c:numRef>
          </c:val>
          <c:extLst>
            <c:ext xmlns:c16="http://schemas.microsoft.com/office/drawing/2014/chart" uri="{C3380CC4-5D6E-409C-BE32-E72D297353CC}">
              <c16:uniqueId val="{00000001-93F1-484E-9FE7-7C6EB5947886}"/>
            </c:ext>
          </c:extLst>
        </c:ser>
        <c:ser>
          <c:idx val="2"/>
          <c:order val="2"/>
          <c:tx>
            <c:strRef>
              <c:f>Sheet1!$D$1</c:f>
              <c:strCache>
                <c:ptCount val="1"/>
                <c:pt idx="0">
                  <c:v>Current policies uncertainty</c:v>
                </c:pt>
              </c:strCache>
            </c:strRef>
          </c:tx>
          <c:spPr>
            <a:solidFill>
              <a:schemeClr val="bg1">
                <a:lumMod val="65000"/>
              </a:schemeClr>
            </a:solidFill>
            <a:ln>
              <a:solidFill>
                <a:sysClr val="windowText" lastClr="000000"/>
              </a:solidFill>
            </a:ln>
            <a:effectLst/>
          </c:spPr>
          <c:invertIfNegative val="0"/>
          <c:cat>
            <c:strRef>
              <c:f>Sheet1!$A$2:$A$10</c:f>
              <c:strCache>
                <c:ptCount val="9"/>
                <c:pt idx="0">
                  <c:v>RCP2.6</c:v>
                </c:pt>
                <c:pt idx="1">
                  <c:v>Current policies R16 - lower</c:v>
                </c:pt>
                <c:pt idx="2">
                  <c:v>RCP4.5</c:v>
                </c:pt>
                <c:pt idx="3">
                  <c:v>Current global ambition CB6</c:v>
                </c:pt>
                <c:pt idx="4">
                  <c:v>Current policies R16 - median</c:v>
                </c:pt>
                <c:pt idx="5">
                  <c:v>Constant 2019 emissions</c:v>
                </c:pt>
                <c:pt idx="6">
                  <c:v>RCP6.0</c:v>
                </c:pt>
                <c:pt idx="7">
                  <c:v>Current policies R16 - upper</c:v>
                </c:pt>
                <c:pt idx="8">
                  <c:v>RCP8.5</c:v>
                </c:pt>
              </c:strCache>
            </c:strRef>
          </c:cat>
          <c:val>
            <c:numRef>
              <c:f>Sheet1!$D$2:$D$10</c:f>
              <c:numCache>
                <c:formatCode>General</c:formatCode>
                <c:ptCount val="9"/>
                <c:pt idx="1">
                  <c:v>1950</c:v>
                </c:pt>
                <c:pt idx="4">
                  <c:v>3090</c:v>
                </c:pt>
                <c:pt idx="7">
                  <c:v>4880</c:v>
                </c:pt>
              </c:numCache>
            </c:numRef>
          </c:val>
          <c:extLst>
            <c:ext xmlns:c16="http://schemas.microsoft.com/office/drawing/2014/chart" uri="{C3380CC4-5D6E-409C-BE32-E72D297353CC}">
              <c16:uniqueId val="{00000002-93F1-484E-9FE7-7C6EB5947886}"/>
            </c:ext>
          </c:extLst>
        </c:ser>
        <c:ser>
          <c:idx val="3"/>
          <c:order val="3"/>
          <c:tx>
            <c:strRef>
              <c:f>Sheet1!$E$1</c:f>
              <c:strCache>
                <c:ptCount val="1"/>
                <c:pt idx="0">
                  <c:v>RCPs</c:v>
                </c:pt>
              </c:strCache>
            </c:strRef>
          </c:tx>
          <c:spPr>
            <a:solidFill>
              <a:schemeClr val="accent4"/>
            </a:solidFill>
            <a:ln>
              <a:noFill/>
            </a:ln>
            <a:effectLst/>
          </c:spPr>
          <c:invertIfNegative val="0"/>
          <c:cat>
            <c:strRef>
              <c:f>Sheet1!$A$2:$A$10</c:f>
              <c:strCache>
                <c:ptCount val="9"/>
                <c:pt idx="0">
                  <c:v>RCP2.6</c:v>
                </c:pt>
                <c:pt idx="1">
                  <c:v>Current policies R16 - lower</c:v>
                </c:pt>
                <c:pt idx="2">
                  <c:v>RCP4.5</c:v>
                </c:pt>
                <c:pt idx="3">
                  <c:v>Current global ambition CB6</c:v>
                </c:pt>
                <c:pt idx="4">
                  <c:v>Current policies R16 - median</c:v>
                </c:pt>
                <c:pt idx="5">
                  <c:v>Constant 2019 emissions</c:v>
                </c:pt>
                <c:pt idx="6">
                  <c:v>RCP6.0</c:v>
                </c:pt>
                <c:pt idx="7">
                  <c:v>Current policies R16 - upper</c:v>
                </c:pt>
                <c:pt idx="8">
                  <c:v>RCP8.5</c:v>
                </c:pt>
              </c:strCache>
            </c:strRef>
          </c:cat>
          <c:val>
            <c:numRef>
              <c:f>Sheet1!$E$2:$E$10</c:f>
              <c:numCache>
                <c:formatCode>General</c:formatCode>
                <c:ptCount val="9"/>
                <c:pt idx="0">
                  <c:v>853</c:v>
                </c:pt>
                <c:pt idx="2">
                  <c:v>2423</c:v>
                </c:pt>
                <c:pt idx="6">
                  <c:v>3585</c:v>
                </c:pt>
                <c:pt idx="8">
                  <c:v>6629</c:v>
                </c:pt>
              </c:numCache>
            </c:numRef>
          </c:val>
          <c:extLst>
            <c:ext xmlns:c16="http://schemas.microsoft.com/office/drawing/2014/chart" uri="{C3380CC4-5D6E-409C-BE32-E72D297353CC}">
              <c16:uniqueId val="{00000003-93F1-484E-9FE7-7C6EB5947886}"/>
            </c:ext>
          </c:extLst>
        </c:ser>
        <c:dLbls>
          <c:showLegendKey val="0"/>
          <c:showVal val="0"/>
          <c:showCatName val="0"/>
          <c:showSerName val="0"/>
          <c:showPercent val="0"/>
          <c:showBubbleSize val="0"/>
        </c:dLbls>
        <c:gapWidth val="150"/>
        <c:overlap val="100"/>
        <c:axId val="455482608"/>
        <c:axId val="455484904"/>
      </c:barChart>
      <c:catAx>
        <c:axId val="455482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55484904"/>
        <c:crosses val="autoZero"/>
        <c:auto val="1"/>
        <c:lblAlgn val="ctr"/>
        <c:lblOffset val="100"/>
        <c:noMultiLvlLbl val="0"/>
      </c:catAx>
      <c:valAx>
        <c:axId val="4554849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GB" dirty="0"/>
                  <a:t>Cumulative emissions (GtCO</a:t>
                </a:r>
                <a:r>
                  <a:rPr lang="en-GB" baseline="-25000" dirty="0"/>
                  <a:t>2</a:t>
                </a:r>
                <a:r>
                  <a:rPr lang="en-GB" dirty="0"/>
                  <a:t>) 2021-2100</a:t>
                </a:r>
              </a:p>
            </c:rich>
          </c:tx>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55482608"/>
        <c:crosses val="autoZero"/>
        <c:crossBetween val="between"/>
      </c:valAx>
      <c:spPr>
        <a:noFill/>
        <a:ln>
          <a:noFill/>
        </a:ln>
        <a:effectLst/>
      </c:spPr>
    </c:plotArea>
    <c:legend>
      <c:legendPos val="b"/>
      <c:layout>
        <c:manualLayout>
          <c:xMode val="edge"/>
          <c:yMode val="edge"/>
          <c:x val="4.6875E-2"/>
          <c:y val="0.92751646641510077"/>
          <c:w val="0.9"/>
          <c:h val="7.2483533584899257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0.01714</cdr:x>
      <cdr:y>0.12603</cdr:y>
    </cdr:from>
    <cdr:to>
      <cdr:x>0.315</cdr:x>
      <cdr:y>0.17524</cdr:y>
    </cdr:to>
    <cdr:sp macro="" textlink="">
      <cdr:nvSpPr>
        <cdr:cNvPr id="2" name="Rectangle 1"/>
        <cdr:cNvSpPr/>
      </cdr:nvSpPr>
      <cdr:spPr>
        <a:xfrm xmlns:a="http://schemas.openxmlformats.org/drawingml/2006/main">
          <a:off x="209006" y="864295"/>
          <a:ext cx="3631474" cy="337487"/>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CD181B-6313-42F9-B495-2AC05C215363}" type="datetimeFigureOut">
              <a:rPr lang="en-GB" smtClean="0"/>
              <a:t>29/06/2021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5E02C-2EEE-400A-BA75-E6BA52D9348A}" type="slidenum">
              <a:rPr lang="en-GB" smtClean="0"/>
              <a:t>‹#›</a:t>
            </a:fld>
            <a:endParaRPr lang="en-GB"/>
          </a:p>
        </p:txBody>
      </p:sp>
    </p:spTree>
    <p:extLst>
      <p:ext uri="{BB962C8B-B14F-4D97-AF65-F5344CB8AC3E}">
        <p14:creationId xmlns:p14="http://schemas.microsoft.com/office/powerpoint/2010/main" val="4197287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458788"/>
            <a:ext cx="6019800" cy="3386137"/>
          </a:xfrm>
        </p:spPr>
      </p:sp>
      <p:sp>
        <p:nvSpPr>
          <p:cNvPr id="3" name="Notes Placeholder 2"/>
          <p:cNvSpPr>
            <a:spLocks noGrp="1"/>
          </p:cNvSpPr>
          <p:nvPr>
            <p:ph type="body" idx="1"/>
          </p:nvPr>
        </p:nvSpPr>
        <p:spPr/>
        <p:txBody>
          <a:bodyPr/>
          <a:lstStyle/>
          <a:p>
            <a:r>
              <a:rPr lang="en-GB" dirty="0"/>
              <a:t>UKCP18 projections - All changes are from a 1981-2000 baseline</a:t>
            </a:r>
          </a:p>
          <a:p>
            <a:r>
              <a:rPr lang="en-GB" dirty="0"/>
              <a:t>Present day is RCP2.6, 50</a:t>
            </a:r>
            <a:r>
              <a:rPr lang="en-GB" baseline="30000" dirty="0"/>
              <a:t>th</a:t>
            </a:r>
            <a:r>
              <a:rPr lang="en-GB" dirty="0"/>
              <a:t> %</a:t>
            </a:r>
          </a:p>
          <a:p>
            <a:r>
              <a:rPr lang="en-GB" dirty="0"/>
              <a:t>2C scenario is RCP 2.6, 50</a:t>
            </a:r>
            <a:r>
              <a:rPr lang="en-GB" baseline="30000" dirty="0"/>
              <a:t>th</a:t>
            </a:r>
            <a:r>
              <a:rPr lang="en-GB" dirty="0"/>
              <a:t> %</a:t>
            </a:r>
          </a:p>
          <a:p>
            <a:r>
              <a:rPr lang="en-GB" dirty="0"/>
              <a:t>4C scenario is RCP 6.0, 50</a:t>
            </a:r>
            <a:r>
              <a:rPr lang="en-GB" baseline="30000" dirty="0"/>
              <a:t>th</a:t>
            </a:r>
            <a:r>
              <a:rPr lang="en-GB" dirty="0"/>
              <a:t> %</a:t>
            </a:r>
          </a:p>
          <a:p>
            <a:endParaRPr lang="en-GB" dirty="0"/>
          </a:p>
        </p:txBody>
      </p:sp>
      <p:sp>
        <p:nvSpPr>
          <p:cNvPr id="4" name="Slide Number Placeholder 3"/>
          <p:cNvSpPr>
            <a:spLocks noGrp="1"/>
          </p:cNvSpPr>
          <p:nvPr>
            <p:ph type="sldNum" sz="quarter" idx="5"/>
          </p:nvPr>
        </p:nvSpPr>
        <p:spPr/>
        <p:txBody>
          <a:bodyPr/>
          <a:lstStyle/>
          <a:p>
            <a:fld id="{2A26E971-94B4-4845-B14C-85A0E9C8BE4D}" type="slidenum">
              <a:rPr lang="en-GB" smtClean="0"/>
              <a:t>18</a:t>
            </a:fld>
            <a:endParaRPr lang="en-GB"/>
          </a:p>
        </p:txBody>
      </p:sp>
    </p:spTree>
    <p:extLst>
      <p:ext uri="{BB962C8B-B14F-4D97-AF65-F5344CB8AC3E}">
        <p14:creationId xmlns:p14="http://schemas.microsoft.com/office/powerpoint/2010/main" val="2146706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458788"/>
            <a:ext cx="6019800" cy="3386137"/>
          </a:xfrm>
        </p:spPr>
      </p:sp>
      <p:sp>
        <p:nvSpPr>
          <p:cNvPr id="3" name="Notes Placeholder 2"/>
          <p:cNvSpPr>
            <a:spLocks noGrp="1"/>
          </p:cNvSpPr>
          <p:nvPr>
            <p:ph type="body" idx="1"/>
          </p:nvPr>
        </p:nvSpPr>
        <p:spPr/>
        <p:txBody>
          <a:bodyPr/>
          <a:lstStyle/>
          <a:p>
            <a:r>
              <a:rPr lang="en-GB" dirty="0"/>
              <a:t>People exposed to 1in75 year flood hazard or more frequent – for  fluvial, coastal and surface water combined</a:t>
            </a:r>
          </a:p>
          <a:p>
            <a:pPr lvl="0"/>
            <a:r>
              <a:rPr lang="en-GB" sz="900" kern="1200" dirty="0">
                <a:solidFill>
                  <a:schemeClr val="tx1"/>
                </a:solidFill>
                <a:effectLst/>
                <a:latin typeface="+mn-lt"/>
                <a:ea typeface="+mn-ea"/>
                <a:cs typeface="+mn-cs"/>
              </a:rPr>
              <a:t>-Present day level</a:t>
            </a:r>
          </a:p>
          <a:p>
            <a:pPr lvl="0"/>
            <a:r>
              <a:rPr lang="en-GB" sz="900" kern="1200" dirty="0">
                <a:solidFill>
                  <a:schemeClr val="tx1"/>
                </a:solidFill>
                <a:effectLst/>
                <a:latin typeface="+mn-lt"/>
                <a:ea typeface="+mn-ea"/>
                <a:cs typeface="+mn-cs"/>
              </a:rPr>
              <a:t>-2C, 2050, low population, no additional adaptation</a:t>
            </a:r>
          </a:p>
          <a:p>
            <a:pPr lvl="0"/>
            <a:r>
              <a:rPr lang="en-GB" sz="900" kern="1200" dirty="0">
                <a:solidFill>
                  <a:schemeClr val="tx1"/>
                </a:solidFill>
                <a:effectLst/>
                <a:latin typeface="+mn-lt"/>
                <a:ea typeface="+mn-ea"/>
                <a:cs typeface="+mn-cs"/>
              </a:rPr>
              <a:t>-4C, 2080, low population, no additional adaptation</a:t>
            </a:r>
          </a:p>
          <a:p>
            <a:endParaRPr lang="en-GB" dirty="0"/>
          </a:p>
        </p:txBody>
      </p:sp>
      <p:sp>
        <p:nvSpPr>
          <p:cNvPr id="4" name="Slide Number Placeholder 3"/>
          <p:cNvSpPr>
            <a:spLocks noGrp="1"/>
          </p:cNvSpPr>
          <p:nvPr>
            <p:ph type="sldNum" sz="quarter" idx="5"/>
          </p:nvPr>
        </p:nvSpPr>
        <p:spPr/>
        <p:txBody>
          <a:bodyPr/>
          <a:lstStyle/>
          <a:p>
            <a:fld id="{2A26E971-94B4-4845-B14C-85A0E9C8BE4D}" type="slidenum">
              <a:rPr lang="en-GB" smtClean="0"/>
              <a:t>19</a:t>
            </a:fld>
            <a:endParaRPr lang="en-GB"/>
          </a:p>
        </p:txBody>
      </p:sp>
    </p:spTree>
    <p:extLst>
      <p:ext uri="{BB962C8B-B14F-4D97-AF65-F5344CB8AC3E}">
        <p14:creationId xmlns:p14="http://schemas.microsoft.com/office/powerpoint/2010/main" val="836744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1CB66F0-8B35-4711-A115-AF260529951A}" type="datetimeFigureOut">
              <a:rPr lang="en-GB" smtClean="0"/>
              <a:t>29/06/2021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70C4A-FA2D-46B2-A7AA-B87D8504AC2B}" type="slidenum">
              <a:rPr lang="en-GB" smtClean="0"/>
              <a:t>‹#›</a:t>
            </a:fld>
            <a:endParaRPr lang="en-GB"/>
          </a:p>
        </p:txBody>
      </p:sp>
    </p:spTree>
    <p:extLst>
      <p:ext uri="{BB962C8B-B14F-4D97-AF65-F5344CB8AC3E}">
        <p14:creationId xmlns:p14="http://schemas.microsoft.com/office/powerpoint/2010/main" val="3610045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CB66F0-8B35-4711-A115-AF260529951A}" type="datetimeFigureOut">
              <a:rPr lang="en-GB" smtClean="0"/>
              <a:t>29/06/2021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70C4A-FA2D-46B2-A7AA-B87D8504AC2B}" type="slidenum">
              <a:rPr lang="en-GB" smtClean="0"/>
              <a:t>‹#›</a:t>
            </a:fld>
            <a:endParaRPr lang="en-GB"/>
          </a:p>
        </p:txBody>
      </p:sp>
    </p:spTree>
    <p:extLst>
      <p:ext uri="{BB962C8B-B14F-4D97-AF65-F5344CB8AC3E}">
        <p14:creationId xmlns:p14="http://schemas.microsoft.com/office/powerpoint/2010/main" val="3752095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CB66F0-8B35-4711-A115-AF260529951A}" type="datetimeFigureOut">
              <a:rPr lang="en-GB" smtClean="0"/>
              <a:t>29/06/2021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70C4A-FA2D-46B2-A7AA-B87D8504AC2B}" type="slidenum">
              <a:rPr lang="en-GB" smtClean="0"/>
              <a:t>‹#›</a:t>
            </a:fld>
            <a:endParaRPr lang="en-GB"/>
          </a:p>
        </p:txBody>
      </p:sp>
    </p:spTree>
    <p:extLst>
      <p:ext uri="{BB962C8B-B14F-4D97-AF65-F5344CB8AC3E}">
        <p14:creationId xmlns:p14="http://schemas.microsoft.com/office/powerpoint/2010/main" val="110749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xt">
    <p:spTree>
      <p:nvGrpSpPr>
        <p:cNvPr id="1" name=""/>
        <p:cNvGrpSpPr/>
        <p:nvPr/>
      </p:nvGrpSpPr>
      <p:grpSpPr>
        <a:xfrm>
          <a:off x="0" y="0"/>
          <a:ext cx="0" cy="0"/>
          <a:chOff x="0" y="0"/>
          <a:chExt cx="0" cy="0"/>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1" y="6783388"/>
            <a:ext cx="11501967"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9251" y="233363"/>
            <a:ext cx="2675467"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432971" y="171956"/>
            <a:ext cx="8759029" cy="802493"/>
          </a:xfrm>
          <a:prstGeom prst="rect">
            <a:avLst/>
          </a:prstGeom>
        </p:spPr>
        <p:txBody>
          <a:bodyPr anchor="ctr" anchorCtr="1">
            <a:noAutofit/>
          </a:bodyPr>
          <a:lstStyle>
            <a:lvl1pPr algn="r">
              <a:defRPr sz="3600" baseline="0">
                <a:solidFill>
                  <a:srgbClr val="7E808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Master title style</a:t>
            </a:r>
          </a:p>
        </p:txBody>
      </p:sp>
      <p:sp>
        <p:nvSpPr>
          <p:cNvPr id="13" name="Text Placeholder 12"/>
          <p:cNvSpPr>
            <a:spLocks noGrp="1"/>
          </p:cNvSpPr>
          <p:nvPr>
            <p:ph type="body" sz="quarter" idx="13"/>
          </p:nvPr>
        </p:nvSpPr>
        <p:spPr>
          <a:xfrm>
            <a:off x="1305983" y="1854409"/>
            <a:ext cx="9588500" cy="4147935"/>
          </a:xfrm>
          <a:prstGeom prst="rect">
            <a:avLst/>
          </a:prstGeom>
        </p:spPr>
        <p:txBody>
          <a:bodyPr/>
          <a:lstStyle>
            <a:lvl1pPr marL="0" indent="0">
              <a:buNone/>
              <a:defRPr sz="2800">
                <a:solidFill>
                  <a:schemeClr val="accent2"/>
                </a:solidFill>
                <a:latin typeface="Ebrima" panose="02000000000000000000" pitchFamily="2" charset="0"/>
                <a:ea typeface="Ebrima" panose="02000000000000000000" pitchFamily="2" charset="0"/>
                <a:cs typeface="Ebrima" panose="02000000000000000000" pitchFamily="2" charset="0"/>
              </a:defRPr>
            </a:lvl1pPr>
            <a:lvl2pPr marL="4572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2400">
                <a:solidFill>
                  <a:schemeClr val="accent2"/>
                </a:solidFill>
                <a:latin typeface="Ebrima" panose="02000000000000000000" pitchFamily="2" charset="0"/>
                <a:ea typeface="Ebrima" panose="02000000000000000000" pitchFamily="2" charset="0"/>
                <a:cs typeface="Ebrima" panose="02000000000000000000" pitchFamily="2" charset="0"/>
              </a:defRPr>
            </a:lvl2pPr>
            <a:lvl3pPr marL="1143000" indent="-228600">
              <a:buClr>
                <a:srgbClr val="AEE0FF"/>
              </a:buClr>
              <a:buFont typeface="Wingdings" panose="05000000000000000000" pitchFamily="2" charset="2"/>
              <a:buChar char="§"/>
              <a:defRPr sz="2400" baseline="0">
                <a:solidFill>
                  <a:schemeClr val="accent2"/>
                </a:solidFill>
                <a:latin typeface="Ebrima" panose="02000000000000000000" pitchFamily="2" charset="0"/>
                <a:ea typeface="Ebrima" panose="02000000000000000000" pitchFamily="2" charset="0"/>
                <a:cs typeface="Ebrima" panose="02000000000000000000" pitchFamily="2" charset="0"/>
              </a:defRPr>
            </a:lvl3pPr>
            <a:lvl4pPr marL="1371600" indent="0">
              <a:buNone/>
              <a:defRPr sz="2400" b="0" baseline="0">
                <a:solidFill>
                  <a:schemeClr val="accent2"/>
                </a:solidFill>
                <a:latin typeface="Ebrima" panose="02000000000000000000" pitchFamily="2" charset="0"/>
                <a:ea typeface="Ebrima" panose="02000000000000000000" pitchFamily="2" charset="0"/>
                <a:cs typeface="Ebrima" panose="02000000000000000000" pitchFamily="2" charset="0"/>
              </a:defRPr>
            </a:lvl4pPr>
            <a:lvl5pPr>
              <a:defRPr>
                <a:solidFill>
                  <a:schemeClr val="accent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3"/>
            <a:r>
              <a:rPr lang="en-US" dirty="0"/>
              <a:t>	Fifth level</a:t>
            </a:r>
          </a:p>
        </p:txBody>
      </p:sp>
      <p:sp>
        <p:nvSpPr>
          <p:cNvPr id="3" name="Text Placeholder 2"/>
          <p:cNvSpPr>
            <a:spLocks noGrp="1"/>
          </p:cNvSpPr>
          <p:nvPr>
            <p:ph type="body" sz="quarter" idx="15"/>
          </p:nvPr>
        </p:nvSpPr>
        <p:spPr>
          <a:xfrm>
            <a:off x="349251" y="6407532"/>
            <a:ext cx="3840364" cy="301625"/>
          </a:xfrm>
          <a:prstGeom prst="rect">
            <a:avLst/>
          </a:prstGeom>
        </p:spPr>
        <p:txBody>
          <a:bodyPr/>
          <a:lstStyle>
            <a:lvl1pPr marL="0" indent="0" algn="ctr">
              <a:buNone/>
              <a:defRPr sz="1800" baseline="0">
                <a:solidFill>
                  <a:srgbClr val="7E8082"/>
                </a:solidFill>
                <a:latin typeface="Ebrima" panose="02000000000000000000" pitchFamily="2" charset="0"/>
                <a:ea typeface="Ebrima" panose="02000000000000000000" pitchFamily="2" charset="0"/>
                <a:cs typeface="Ebrima" panose="02000000000000000000" pitchFamily="2" charset="0"/>
              </a:defRPr>
            </a:lvl1pPr>
          </a:lstStyle>
          <a:p>
            <a:pPr lvl="0"/>
            <a:r>
              <a:rPr lang="en-US"/>
              <a:t>Edit Master text styles</a:t>
            </a:r>
          </a:p>
        </p:txBody>
      </p:sp>
      <p:sp>
        <p:nvSpPr>
          <p:cNvPr id="7" name="Slide Number Placeholder 5"/>
          <p:cNvSpPr>
            <a:spLocks noGrp="1"/>
          </p:cNvSpPr>
          <p:nvPr>
            <p:ph type="sldNum" sz="quarter" idx="16"/>
          </p:nvPr>
        </p:nvSpPr>
        <p:spPr>
          <a:xfrm>
            <a:off x="11205633" y="6348413"/>
            <a:ext cx="645584" cy="360362"/>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7E8082"/>
                </a:solidFill>
                <a:latin typeface="Ebrima" panose="02000000000000000000" pitchFamily="2" charset="0"/>
                <a:ea typeface="Ebrima" panose="02000000000000000000" pitchFamily="2" charset="0"/>
                <a:cs typeface="Ebrima" panose="02000000000000000000" pitchFamily="2" charset="0"/>
              </a:defRPr>
            </a:lvl1pPr>
          </a:lstStyle>
          <a:p>
            <a:pPr>
              <a:defRPr/>
            </a:pPr>
            <a:fld id="{B853D85B-CF2C-4B87-B029-40B182B4B6B2}" type="slidenum">
              <a:rPr lang="en-GB" altLang="en-US"/>
              <a:pPr>
                <a:defRPr/>
              </a:pPr>
              <a:t>‹#›</a:t>
            </a:fld>
            <a:endParaRPr lang="en-GB" altLang="en-US" dirty="0"/>
          </a:p>
        </p:txBody>
      </p:sp>
    </p:spTree>
    <p:extLst>
      <p:ext uri="{BB962C8B-B14F-4D97-AF65-F5344CB8AC3E}">
        <p14:creationId xmlns:p14="http://schemas.microsoft.com/office/powerpoint/2010/main" val="383055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rt Layout Opt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1640FC2-9B9A-4C2E-84E0-CF86595CBC41}"/>
              </a:ext>
            </a:extLst>
          </p:cNvPr>
          <p:cNvSpPr>
            <a:spLocks noGrp="1"/>
          </p:cNvSpPr>
          <p:nvPr>
            <p:ph type="ftr" sz="quarter" idx="11"/>
          </p:nvPr>
        </p:nvSpPr>
        <p:spPr/>
        <p:txBody>
          <a:bodyPr/>
          <a:lstStyle/>
          <a:p>
            <a:r>
              <a:rPr lang="en-GB"/>
              <a:t>UK Climate Risk Independent Assessment (CCRA3)</a:t>
            </a:r>
          </a:p>
        </p:txBody>
      </p:sp>
      <p:sp>
        <p:nvSpPr>
          <p:cNvPr id="6" name="Slide Number Placeholder 5">
            <a:extLst>
              <a:ext uri="{FF2B5EF4-FFF2-40B4-BE49-F238E27FC236}">
                <a16:creationId xmlns:a16="http://schemas.microsoft.com/office/drawing/2014/main" id="{45CA427B-458D-4381-A7A8-6922182B6CF2}"/>
              </a:ext>
            </a:extLst>
          </p:cNvPr>
          <p:cNvSpPr>
            <a:spLocks noGrp="1"/>
          </p:cNvSpPr>
          <p:nvPr>
            <p:ph type="sldNum" sz="quarter" idx="12"/>
          </p:nvPr>
        </p:nvSpPr>
        <p:spPr/>
        <p:txBody>
          <a:bodyPr/>
          <a:lstStyle>
            <a:lvl1pPr>
              <a:defRPr>
                <a:solidFill>
                  <a:srgbClr val="7142FF"/>
                </a:solidFill>
              </a:defRPr>
            </a:lvl1pPr>
          </a:lstStyle>
          <a:p>
            <a:fld id="{773F939E-9C48-4306-B786-4A073EB55010}" type="slidenum">
              <a:rPr lang="en-GB" smtClean="0"/>
              <a:pPr/>
              <a:t>‹#›</a:t>
            </a:fld>
            <a:endParaRPr lang="en-GB"/>
          </a:p>
        </p:txBody>
      </p:sp>
      <p:sp>
        <p:nvSpPr>
          <p:cNvPr id="11" name="Text Placeholder 10">
            <a:extLst>
              <a:ext uri="{FF2B5EF4-FFF2-40B4-BE49-F238E27FC236}">
                <a16:creationId xmlns:a16="http://schemas.microsoft.com/office/drawing/2014/main" id="{955A2D3D-D935-4E83-915C-079354C5ABB2}"/>
              </a:ext>
            </a:extLst>
          </p:cNvPr>
          <p:cNvSpPr>
            <a:spLocks noGrp="1"/>
          </p:cNvSpPr>
          <p:nvPr>
            <p:ph type="body" sz="quarter" idx="14"/>
          </p:nvPr>
        </p:nvSpPr>
        <p:spPr>
          <a:xfrm>
            <a:off x="8784167" y="4699078"/>
            <a:ext cx="3176304" cy="684756"/>
          </a:xfrm>
        </p:spPr>
        <p:txBody>
          <a:bodyPr anchor="b" anchorCtr="0"/>
          <a:lstStyle>
            <a:lvl1pPr>
              <a:lnSpc>
                <a:spcPts val="1067"/>
              </a:lnSpc>
              <a:spcBef>
                <a:spcPts val="0"/>
              </a:spcBef>
              <a:defRPr sz="800">
                <a:solidFill>
                  <a:schemeClr val="accent1"/>
                </a:solidFill>
              </a:defRPr>
            </a:lvl1pPr>
          </a:lstStyle>
          <a:p>
            <a:pPr lvl="0"/>
            <a:r>
              <a:rPr lang="en-US"/>
              <a:t>Click to edit Master text styles</a:t>
            </a:r>
          </a:p>
        </p:txBody>
      </p:sp>
      <p:sp>
        <p:nvSpPr>
          <p:cNvPr id="3" name="Title 2">
            <a:extLst>
              <a:ext uri="{FF2B5EF4-FFF2-40B4-BE49-F238E27FC236}">
                <a16:creationId xmlns:a16="http://schemas.microsoft.com/office/drawing/2014/main" id="{17E77881-CC6C-40FB-B47C-F673E3629361}"/>
              </a:ext>
            </a:extLst>
          </p:cNvPr>
          <p:cNvSpPr>
            <a:spLocks noGrp="1"/>
          </p:cNvSpPr>
          <p:nvPr>
            <p:ph type="title"/>
          </p:nvPr>
        </p:nvSpPr>
        <p:spPr/>
        <p:txBody>
          <a:bodyPr/>
          <a:lstStyle/>
          <a:p>
            <a:r>
              <a:rPr lang="en-US"/>
              <a:t>Click to edit Master title style</a:t>
            </a:r>
            <a:endParaRPr lang="en-GB"/>
          </a:p>
        </p:txBody>
      </p:sp>
      <p:sp>
        <p:nvSpPr>
          <p:cNvPr id="4" name="Chart Placeholder 3">
            <a:extLst>
              <a:ext uri="{FF2B5EF4-FFF2-40B4-BE49-F238E27FC236}">
                <a16:creationId xmlns:a16="http://schemas.microsoft.com/office/drawing/2014/main" id="{2DF86E23-A6F8-46B4-9B16-AA975DE4C04E}"/>
              </a:ext>
            </a:extLst>
          </p:cNvPr>
          <p:cNvSpPr>
            <a:spLocks noGrp="1"/>
          </p:cNvSpPr>
          <p:nvPr>
            <p:ph type="chart" sz="quarter" idx="15"/>
          </p:nvPr>
        </p:nvSpPr>
        <p:spPr>
          <a:xfrm>
            <a:off x="226484" y="1113600"/>
            <a:ext cx="11832000" cy="4540800"/>
          </a:xfrm>
        </p:spPr>
        <p:txBody>
          <a:bodyPr/>
          <a:lstStyle/>
          <a:p>
            <a:r>
              <a:rPr lang="en-US"/>
              <a:t>Click icon to add chart</a:t>
            </a:r>
            <a:endParaRPr lang="en-GB"/>
          </a:p>
        </p:txBody>
      </p:sp>
    </p:spTree>
    <p:extLst>
      <p:ext uri="{BB962C8B-B14F-4D97-AF65-F5344CB8AC3E}">
        <p14:creationId xmlns:p14="http://schemas.microsoft.com/office/powerpoint/2010/main" val="3486579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CB66F0-8B35-4711-A115-AF260529951A}" type="datetimeFigureOut">
              <a:rPr lang="en-GB" smtClean="0"/>
              <a:t>29/06/2021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70C4A-FA2D-46B2-A7AA-B87D8504AC2B}" type="slidenum">
              <a:rPr lang="en-GB" smtClean="0"/>
              <a:t>‹#›</a:t>
            </a:fld>
            <a:endParaRPr lang="en-GB"/>
          </a:p>
        </p:txBody>
      </p:sp>
      <p:pic>
        <p:nvPicPr>
          <p:cNvPr id="7" name="Picture 6"/>
          <p:cNvPicPr>
            <a:picLocks noChangeAspect="1"/>
          </p:cNvPicPr>
          <p:nvPr userDrawn="1"/>
        </p:nvPicPr>
        <p:blipFill rotWithShape="1">
          <a:blip r:embed="rId2"/>
          <a:srcRect b="47615"/>
          <a:stretch/>
        </p:blipFill>
        <p:spPr>
          <a:xfrm>
            <a:off x="147573" y="57501"/>
            <a:ext cx="2318495" cy="937903"/>
          </a:xfrm>
          <a:prstGeom prst="rect">
            <a:avLst/>
          </a:prstGeom>
        </p:spPr>
      </p:pic>
    </p:spTree>
    <p:extLst>
      <p:ext uri="{BB962C8B-B14F-4D97-AF65-F5344CB8AC3E}">
        <p14:creationId xmlns:p14="http://schemas.microsoft.com/office/powerpoint/2010/main" val="116520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CB66F0-8B35-4711-A115-AF260529951A}" type="datetimeFigureOut">
              <a:rPr lang="en-GB" smtClean="0"/>
              <a:t>29/06/2021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70C4A-FA2D-46B2-A7AA-B87D8504AC2B}" type="slidenum">
              <a:rPr lang="en-GB" smtClean="0"/>
              <a:t>‹#›</a:t>
            </a:fld>
            <a:endParaRPr lang="en-GB"/>
          </a:p>
        </p:txBody>
      </p:sp>
    </p:spTree>
    <p:extLst>
      <p:ext uri="{BB962C8B-B14F-4D97-AF65-F5344CB8AC3E}">
        <p14:creationId xmlns:p14="http://schemas.microsoft.com/office/powerpoint/2010/main" val="3784146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1CB66F0-8B35-4711-A115-AF260529951A}" type="datetimeFigureOut">
              <a:rPr lang="en-GB" smtClean="0"/>
              <a:t>29/06/2021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770C4A-FA2D-46B2-A7AA-B87D8504AC2B}" type="slidenum">
              <a:rPr lang="en-GB" smtClean="0"/>
              <a:t>‹#›</a:t>
            </a:fld>
            <a:endParaRPr lang="en-GB"/>
          </a:p>
        </p:txBody>
      </p:sp>
    </p:spTree>
    <p:extLst>
      <p:ext uri="{BB962C8B-B14F-4D97-AF65-F5344CB8AC3E}">
        <p14:creationId xmlns:p14="http://schemas.microsoft.com/office/powerpoint/2010/main" val="2522382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1CB66F0-8B35-4711-A115-AF260529951A}" type="datetimeFigureOut">
              <a:rPr lang="en-GB" smtClean="0"/>
              <a:t>29/06/2021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770C4A-FA2D-46B2-A7AA-B87D8504AC2B}" type="slidenum">
              <a:rPr lang="en-GB" smtClean="0"/>
              <a:t>‹#›</a:t>
            </a:fld>
            <a:endParaRPr lang="en-GB"/>
          </a:p>
        </p:txBody>
      </p:sp>
    </p:spTree>
    <p:extLst>
      <p:ext uri="{BB962C8B-B14F-4D97-AF65-F5344CB8AC3E}">
        <p14:creationId xmlns:p14="http://schemas.microsoft.com/office/powerpoint/2010/main" val="3535322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1CB66F0-8B35-4711-A115-AF260529951A}" type="datetimeFigureOut">
              <a:rPr lang="en-GB" smtClean="0"/>
              <a:t>29/06/2021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770C4A-FA2D-46B2-A7AA-B87D8504AC2B}" type="slidenum">
              <a:rPr lang="en-GB" smtClean="0"/>
              <a:t>‹#›</a:t>
            </a:fld>
            <a:endParaRPr lang="en-GB"/>
          </a:p>
        </p:txBody>
      </p:sp>
    </p:spTree>
    <p:extLst>
      <p:ext uri="{BB962C8B-B14F-4D97-AF65-F5344CB8AC3E}">
        <p14:creationId xmlns:p14="http://schemas.microsoft.com/office/powerpoint/2010/main" val="28271150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B66F0-8B35-4711-A115-AF260529951A}" type="datetimeFigureOut">
              <a:rPr lang="en-GB" smtClean="0"/>
              <a:t>29/06/2021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770C4A-FA2D-46B2-A7AA-B87D8504AC2B}" type="slidenum">
              <a:rPr lang="en-GB" smtClean="0"/>
              <a:t>‹#›</a:t>
            </a:fld>
            <a:endParaRPr lang="en-GB"/>
          </a:p>
        </p:txBody>
      </p:sp>
      <p:pic>
        <p:nvPicPr>
          <p:cNvPr id="5" name="Picture 4"/>
          <p:cNvPicPr>
            <a:picLocks noChangeAspect="1"/>
          </p:cNvPicPr>
          <p:nvPr userDrawn="1"/>
        </p:nvPicPr>
        <p:blipFill rotWithShape="1">
          <a:blip r:embed="rId2"/>
          <a:srcRect b="47615"/>
          <a:stretch/>
        </p:blipFill>
        <p:spPr>
          <a:xfrm>
            <a:off x="147573" y="57501"/>
            <a:ext cx="2318495" cy="937903"/>
          </a:xfrm>
          <a:prstGeom prst="rect">
            <a:avLst/>
          </a:prstGeom>
        </p:spPr>
      </p:pic>
    </p:spTree>
    <p:extLst>
      <p:ext uri="{BB962C8B-B14F-4D97-AF65-F5344CB8AC3E}">
        <p14:creationId xmlns:p14="http://schemas.microsoft.com/office/powerpoint/2010/main" val="3683271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CB66F0-8B35-4711-A115-AF260529951A}" type="datetimeFigureOut">
              <a:rPr lang="en-GB" smtClean="0"/>
              <a:t>29/06/2021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770C4A-FA2D-46B2-A7AA-B87D8504AC2B}" type="slidenum">
              <a:rPr lang="en-GB" smtClean="0"/>
              <a:t>‹#›</a:t>
            </a:fld>
            <a:endParaRPr lang="en-GB"/>
          </a:p>
        </p:txBody>
      </p:sp>
    </p:spTree>
    <p:extLst>
      <p:ext uri="{BB962C8B-B14F-4D97-AF65-F5344CB8AC3E}">
        <p14:creationId xmlns:p14="http://schemas.microsoft.com/office/powerpoint/2010/main" val="335712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CB66F0-8B35-4711-A115-AF260529951A}" type="datetimeFigureOut">
              <a:rPr lang="en-GB" smtClean="0"/>
              <a:t>29/06/2021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770C4A-FA2D-46B2-A7AA-B87D8504AC2B}" type="slidenum">
              <a:rPr lang="en-GB" smtClean="0"/>
              <a:t>‹#›</a:t>
            </a:fld>
            <a:endParaRPr lang="en-GB"/>
          </a:p>
        </p:txBody>
      </p:sp>
    </p:spTree>
    <p:extLst>
      <p:ext uri="{BB962C8B-B14F-4D97-AF65-F5344CB8AC3E}">
        <p14:creationId xmlns:p14="http://schemas.microsoft.com/office/powerpoint/2010/main" val="227707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CB66F0-8B35-4711-A115-AF260529951A}" type="datetimeFigureOut">
              <a:rPr lang="en-GB" smtClean="0"/>
              <a:t>29/06/2021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70C4A-FA2D-46B2-A7AA-B87D8504AC2B}" type="slidenum">
              <a:rPr lang="en-GB" smtClean="0"/>
              <a:t>‹#›</a:t>
            </a:fld>
            <a:endParaRPr lang="en-GB"/>
          </a:p>
        </p:txBody>
      </p:sp>
    </p:spTree>
    <p:extLst>
      <p:ext uri="{BB962C8B-B14F-4D97-AF65-F5344CB8AC3E}">
        <p14:creationId xmlns:p14="http://schemas.microsoft.com/office/powerpoint/2010/main" val="508907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jpeg"/><Relationship Id="rId3" Type="http://schemas.openxmlformats.org/officeDocument/2006/relationships/image" Target="../media/image12.jpg"/><Relationship Id="rId7" Type="http://schemas.openxmlformats.org/officeDocument/2006/relationships/image" Target="../media/image16.jpg"/><Relationship Id="rId12" Type="http://schemas.openxmlformats.org/officeDocument/2006/relationships/image" Target="../media/image21.jp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png"/><Relationship Id="rId15" Type="http://schemas.openxmlformats.org/officeDocument/2006/relationships/image" Target="../media/image24.jpeg"/><Relationship Id="rId10" Type="http://schemas.openxmlformats.org/officeDocument/2006/relationships/image" Target="../media/image19.jpg"/><Relationship Id="rId4" Type="http://schemas.openxmlformats.org/officeDocument/2006/relationships/image" Target="../media/image13.jpg"/><Relationship Id="rId9" Type="http://schemas.openxmlformats.org/officeDocument/2006/relationships/image" Target="../media/image18.jpg"/><Relationship Id="rId14" Type="http://schemas.openxmlformats.org/officeDocument/2006/relationships/image" Target="../media/image23.jpg"/></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7524" y="1742588"/>
            <a:ext cx="8676901" cy="1329267"/>
          </a:xfrm>
        </p:spPr>
        <p:txBody>
          <a:bodyPr>
            <a:noAutofit/>
          </a:bodyPr>
          <a:lstStyle/>
          <a:p>
            <a:r>
              <a:rPr lang="en-GB" b="1" dirty="0"/>
              <a:t>T</a:t>
            </a:r>
            <a:r>
              <a:rPr lang="en-GB" b="1" dirty="0" smtClean="0"/>
              <a:t>he </a:t>
            </a:r>
            <a:r>
              <a:rPr lang="en-GB" b="1" dirty="0"/>
              <a:t>3</a:t>
            </a:r>
            <a:r>
              <a:rPr lang="en-GB" b="1" baseline="30000" dirty="0"/>
              <a:t>rd</a:t>
            </a:r>
            <a:r>
              <a:rPr lang="en-GB" b="1" dirty="0"/>
              <a:t> UK Climate Change Risk </a:t>
            </a:r>
            <a:r>
              <a:rPr lang="en-GB" b="1" dirty="0" smtClean="0"/>
              <a:t>Assessment</a:t>
            </a:r>
            <a:r>
              <a:rPr lang="en-GB" b="1" dirty="0"/>
              <a:t> </a:t>
            </a:r>
            <a:r>
              <a:rPr lang="en-GB" b="1" dirty="0" smtClean="0"/>
              <a:t>Technical </a:t>
            </a:r>
            <a:r>
              <a:rPr lang="en-GB" b="1" dirty="0" smtClean="0"/>
              <a:t>Report</a:t>
            </a:r>
            <a:r>
              <a:rPr lang="en-GB" sz="4000" dirty="0"/>
              <a:t/>
            </a:r>
            <a:br>
              <a:rPr lang="en-GB" sz="4000" dirty="0"/>
            </a:br>
            <a:endParaRPr lang="en-GB" sz="4000" dirty="0"/>
          </a:p>
        </p:txBody>
      </p:sp>
      <p:sp>
        <p:nvSpPr>
          <p:cNvPr id="3" name="Subtitle 2"/>
          <p:cNvSpPr>
            <a:spLocks noGrp="1"/>
          </p:cNvSpPr>
          <p:nvPr>
            <p:ph type="subTitle" idx="4294967295"/>
          </p:nvPr>
        </p:nvSpPr>
        <p:spPr>
          <a:xfrm>
            <a:off x="102473" y="3301554"/>
            <a:ext cx="8349422" cy="1242661"/>
          </a:xfrm>
        </p:spPr>
        <p:txBody>
          <a:bodyPr>
            <a:normAutofit/>
          </a:bodyPr>
          <a:lstStyle/>
          <a:p>
            <a:pPr marL="0" indent="0">
              <a:spcBef>
                <a:spcPts val="0"/>
              </a:spcBef>
              <a:buNone/>
            </a:pPr>
            <a:r>
              <a:rPr lang="en-GB" sz="2400" dirty="0" smtClean="0"/>
              <a:t>Richard Betts</a:t>
            </a:r>
            <a:endParaRPr lang="en-GB" dirty="0"/>
          </a:p>
        </p:txBody>
      </p:sp>
      <p:sp>
        <p:nvSpPr>
          <p:cNvPr id="7" name="TextBox 6"/>
          <p:cNvSpPr txBox="1"/>
          <p:nvPr/>
        </p:nvSpPr>
        <p:spPr>
          <a:xfrm>
            <a:off x="127524" y="3774158"/>
            <a:ext cx="5527480" cy="297454"/>
          </a:xfrm>
          <a:prstGeom prst="rect">
            <a:avLst/>
          </a:prstGeom>
          <a:noFill/>
        </p:spPr>
        <p:txBody>
          <a:bodyPr wrap="square" rtlCol="0">
            <a:spAutoFit/>
          </a:bodyPr>
          <a:lstStyle/>
          <a:p>
            <a:r>
              <a:rPr lang="en-GB" sz="1333" dirty="0" smtClean="0"/>
              <a:t>UK Climate Resilience Programme Webinar 30</a:t>
            </a:r>
            <a:r>
              <a:rPr lang="en-GB" sz="1333" baseline="30000" dirty="0" smtClean="0"/>
              <a:t>th</a:t>
            </a:r>
            <a:r>
              <a:rPr lang="en-GB" sz="1333" dirty="0" smtClean="0"/>
              <a:t> </a:t>
            </a:r>
            <a:r>
              <a:rPr lang="en-GB" sz="1333" dirty="0" smtClean="0"/>
              <a:t>June 2021</a:t>
            </a:r>
            <a:endParaRPr lang="en-GB" sz="1333" dirty="0"/>
          </a:p>
        </p:txBody>
      </p:sp>
      <p:pic>
        <p:nvPicPr>
          <p:cNvPr id="10" name="Picture 9"/>
          <p:cNvPicPr>
            <a:picLocks noChangeAspect="1"/>
          </p:cNvPicPr>
          <p:nvPr/>
        </p:nvPicPr>
        <p:blipFill rotWithShape="1">
          <a:blip r:embed="rId2"/>
          <a:srcRect l="3961" t="40639" r="7352" b="28325"/>
          <a:stretch/>
        </p:blipFill>
        <p:spPr>
          <a:xfrm>
            <a:off x="-1" y="4130227"/>
            <a:ext cx="5863176" cy="2727774"/>
          </a:xfrm>
          <a:prstGeom prst="rect">
            <a:avLst/>
          </a:prstGeom>
        </p:spPr>
      </p:pic>
      <p:pic>
        <p:nvPicPr>
          <p:cNvPr id="11" name="Picture 10" descr="2018_14_rainfall_anomaly_1981-2010.gif"/>
          <p:cNvPicPr>
            <a:picLocks noChangeAspect="1"/>
          </p:cNvPicPr>
          <p:nvPr/>
        </p:nvPicPr>
        <p:blipFill>
          <a:blip r:embed="rId3" cstate="print"/>
          <a:stretch>
            <a:fillRect/>
          </a:stretch>
        </p:blipFill>
        <p:spPr>
          <a:xfrm>
            <a:off x="8583268" y="-35169"/>
            <a:ext cx="3573563" cy="4452497"/>
          </a:xfrm>
          <a:prstGeom prst="rect">
            <a:avLst/>
          </a:prstGeom>
        </p:spPr>
      </p:pic>
      <p:pic>
        <p:nvPicPr>
          <p:cNvPr id="12" name="Picture 11"/>
          <p:cNvPicPr>
            <a:picLocks noChangeAspect="1"/>
          </p:cNvPicPr>
          <p:nvPr/>
        </p:nvPicPr>
        <p:blipFill rotWithShape="1">
          <a:blip r:embed="rId4"/>
          <a:srcRect l="34017" t="12703" r="9197"/>
          <a:stretch/>
        </p:blipFill>
        <p:spPr>
          <a:xfrm>
            <a:off x="5863175" y="4130227"/>
            <a:ext cx="2678848" cy="2745472"/>
          </a:xfrm>
          <a:prstGeom prst="rect">
            <a:avLst/>
          </a:prstGeom>
        </p:spPr>
      </p:pic>
      <p:pic>
        <p:nvPicPr>
          <p:cNvPr id="13" name="Picture 4" descr="Image result for turdus torquatu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2022" y="4424682"/>
            <a:ext cx="3649977" cy="243331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University of Exeter"/>
          <p:cNvPicPr>
            <a:picLocks noChangeAspect="1" noChangeArrowheads="1"/>
          </p:cNvPicPr>
          <p:nvPr/>
        </p:nvPicPr>
        <p:blipFill rotWithShape="1">
          <a:blip r:embed="rId6">
            <a:extLst>
              <a:ext uri="{28A0092B-C50C-407E-A947-70E740481C1C}">
                <a14:useLocalDpi xmlns:a14="http://schemas.microsoft.com/office/drawing/2010/main" val="0"/>
              </a:ext>
            </a:extLst>
          </a:blip>
          <a:srcRect t="1" r="55611" b="-6493"/>
          <a:stretch/>
        </p:blipFill>
        <p:spPr bwMode="auto">
          <a:xfrm>
            <a:off x="3186817" y="136055"/>
            <a:ext cx="2070029" cy="8517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9443BA0-848D-413B-BF6F-106A14147F1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593" r="9652"/>
          <a:stretch/>
        </p:blipFill>
        <p:spPr>
          <a:xfrm>
            <a:off x="5720080" y="-95165"/>
            <a:ext cx="2399954" cy="1297648"/>
          </a:xfrm>
          <a:prstGeom prst="rect">
            <a:avLst/>
          </a:prstGeom>
        </p:spPr>
      </p:pic>
    </p:spTree>
    <p:extLst>
      <p:ext uri="{BB962C8B-B14F-4D97-AF65-F5344CB8AC3E}">
        <p14:creationId xmlns:p14="http://schemas.microsoft.com/office/powerpoint/2010/main" val="1186683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8726" t="40443"/>
          <a:stretch/>
        </p:blipFill>
        <p:spPr>
          <a:xfrm>
            <a:off x="2292263" y="2642992"/>
            <a:ext cx="9718372" cy="4227533"/>
          </a:xfrm>
          <a:prstGeom prst="rect">
            <a:avLst/>
          </a:prstGeom>
        </p:spPr>
      </p:pic>
      <p:sp>
        <p:nvSpPr>
          <p:cNvPr id="3" name="Rounded Rectangle 2">
            <a:extLst>
              <a:ext uri="{FF2B5EF4-FFF2-40B4-BE49-F238E27FC236}">
                <a16:creationId xmlns:a16="http://schemas.microsoft.com/office/drawing/2014/main" id="{EFEB5E48-0D52-2846-847B-58464F6B6B22}"/>
              </a:ext>
            </a:extLst>
          </p:cNvPr>
          <p:cNvSpPr/>
          <p:nvPr/>
        </p:nvSpPr>
        <p:spPr>
          <a:xfrm>
            <a:off x="3929699" y="1140353"/>
            <a:ext cx="4514014" cy="1052223"/>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TextBox 3">
            <a:extLst>
              <a:ext uri="{FF2B5EF4-FFF2-40B4-BE49-F238E27FC236}">
                <a16:creationId xmlns:a16="http://schemas.microsoft.com/office/drawing/2014/main" id="{48BB9B02-7E23-D643-B0AA-713904FC9844}"/>
              </a:ext>
            </a:extLst>
          </p:cNvPr>
          <p:cNvSpPr txBox="1"/>
          <p:nvPr/>
        </p:nvSpPr>
        <p:spPr>
          <a:xfrm>
            <a:off x="4097984" y="1320235"/>
            <a:ext cx="4011561" cy="707886"/>
          </a:xfrm>
          <a:prstGeom prst="rect">
            <a:avLst/>
          </a:prstGeom>
          <a:noFill/>
        </p:spPr>
        <p:txBody>
          <a:bodyPr wrap="square" rtlCol="0">
            <a:spAutoFit/>
          </a:bodyPr>
          <a:lstStyle/>
          <a:p>
            <a:pPr algn="ctr"/>
            <a:r>
              <a:rPr lang="en-US" sz="2000" dirty="0">
                <a:solidFill>
                  <a:schemeClr val="bg1"/>
                </a:solidFill>
              </a:rPr>
              <a:t>What is the current and future </a:t>
            </a:r>
          </a:p>
          <a:p>
            <a:pPr algn="ctr"/>
            <a:r>
              <a:rPr lang="en-US" sz="2000" dirty="0">
                <a:solidFill>
                  <a:schemeClr val="bg1"/>
                </a:solidFill>
              </a:rPr>
              <a:t>level of risk / opportunity?</a:t>
            </a:r>
          </a:p>
        </p:txBody>
      </p:sp>
      <p:sp>
        <p:nvSpPr>
          <p:cNvPr id="5" name="TextBox 4"/>
          <p:cNvSpPr txBox="1"/>
          <p:nvPr/>
        </p:nvSpPr>
        <p:spPr>
          <a:xfrm>
            <a:off x="9025265" y="4426679"/>
            <a:ext cx="2985370" cy="1569660"/>
          </a:xfrm>
          <a:prstGeom prst="rect">
            <a:avLst/>
          </a:prstGeom>
          <a:solidFill>
            <a:schemeClr val="bg1"/>
          </a:solidFill>
          <a:ln w="28575">
            <a:solidFill>
              <a:schemeClr val="tx1"/>
            </a:solidFill>
          </a:ln>
        </p:spPr>
        <p:txBody>
          <a:bodyPr wrap="square" rtlCol="0">
            <a:spAutoFit/>
          </a:bodyPr>
          <a:lstStyle/>
          <a:p>
            <a:r>
              <a:rPr lang="en-GB" sz="2400" dirty="0" smtClean="0"/>
              <a:t>Scenario 1:</a:t>
            </a:r>
          </a:p>
          <a:p>
            <a:r>
              <a:rPr lang="en-GB" sz="2400" dirty="0" smtClean="0"/>
              <a:t>Minimum level of future climate change with mitigation</a:t>
            </a:r>
            <a:endParaRPr lang="en-GB" sz="2400" dirty="0"/>
          </a:p>
        </p:txBody>
      </p:sp>
      <p:sp>
        <p:nvSpPr>
          <p:cNvPr id="6" name="Oval 5"/>
          <p:cNvSpPr/>
          <p:nvPr/>
        </p:nvSpPr>
        <p:spPr>
          <a:xfrm>
            <a:off x="6853227" y="1273516"/>
            <a:ext cx="1038170" cy="53292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00625" y="3394553"/>
            <a:ext cx="1991638" cy="1938992"/>
          </a:xfrm>
          <a:prstGeom prst="rect">
            <a:avLst/>
          </a:prstGeom>
          <a:noFill/>
        </p:spPr>
        <p:txBody>
          <a:bodyPr wrap="square" rtlCol="0">
            <a:spAutoFit/>
          </a:bodyPr>
          <a:lstStyle/>
          <a:p>
            <a:r>
              <a:rPr lang="en-GB" sz="2400" dirty="0" smtClean="0"/>
              <a:t>Global temperature change (°C) relative to 1850-1900</a:t>
            </a:r>
            <a:endParaRPr lang="en-GB" sz="2400" dirty="0"/>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11635" t="11245" b="87270"/>
          <a:stretch/>
        </p:blipFill>
        <p:spPr>
          <a:xfrm>
            <a:off x="2606040" y="2542721"/>
            <a:ext cx="9404595" cy="105332"/>
          </a:xfrm>
          <a:prstGeom prst="rect">
            <a:avLst/>
          </a:prstGeom>
        </p:spPr>
      </p:pic>
    </p:spTree>
    <p:extLst>
      <p:ext uri="{BB962C8B-B14F-4D97-AF65-F5344CB8AC3E}">
        <p14:creationId xmlns:p14="http://schemas.microsoft.com/office/powerpoint/2010/main" val="42006633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8726" t="40443"/>
          <a:stretch/>
        </p:blipFill>
        <p:spPr>
          <a:xfrm>
            <a:off x="2292263" y="2642992"/>
            <a:ext cx="9718372" cy="4227533"/>
          </a:xfrm>
          <a:prstGeom prst="rect">
            <a:avLst/>
          </a:prstGeom>
        </p:spPr>
      </p:pic>
      <p:sp>
        <p:nvSpPr>
          <p:cNvPr id="3" name="Rounded Rectangle 2">
            <a:extLst>
              <a:ext uri="{FF2B5EF4-FFF2-40B4-BE49-F238E27FC236}">
                <a16:creationId xmlns:a16="http://schemas.microsoft.com/office/drawing/2014/main" id="{EFEB5E48-0D52-2846-847B-58464F6B6B22}"/>
              </a:ext>
            </a:extLst>
          </p:cNvPr>
          <p:cNvSpPr/>
          <p:nvPr/>
        </p:nvSpPr>
        <p:spPr>
          <a:xfrm>
            <a:off x="3929699" y="1140353"/>
            <a:ext cx="4514014" cy="1052223"/>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TextBox 3">
            <a:extLst>
              <a:ext uri="{FF2B5EF4-FFF2-40B4-BE49-F238E27FC236}">
                <a16:creationId xmlns:a16="http://schemas.microsoft.com/office/drawing/2014/main" id="{48BB9B02-7E23-D643-B0AA-713904FC9844}"/>
              </a:ext>
            </a:extLst>
          </p:cNvPr>
          <p:cNvSpPr txBox="1"/>
          <p:nvPr/>
        </p:nvSpPr>
        <p:spPr>
          <a:xfrm>
            <a:off x="4097984" y="1320235"/>
            <a:ext cx="4011561" cy="707886"/>
          </a:xfrm>
          <a:prstGeom prst="rect">
            <a:avLst/>
          </a:prstGeom>
          <a:noFill/>
        </p:spPr>
        <p:txBody>
          <a:bodyPr wrap="square" rtlCol="0">
            <a:spAutoFit/>
          </a:bodyPr>
          <a:lstStyle/>
          <a:p>
            <a:pPr algn="ctr"/>
            <a:r>
              <a:rPr lang="en-US" sz="2000" dirty="0">
                <a:solidFill>
                  <a:schemeClr val="bg1"/>
                </a:solidFill>
              </a:rPr>
              <a:t>What is the current and future </a:t>
            </a:r>
          </a:p>
          <a:p>
            <a:pPr algn="ctr"/>
            <a:r>
              <a:rPr lang="en-US" sz="2000" dirty="0">
                <a:solidFill>
                  <a:schemeClr val="bg1"/>
                </a:solidFill>
              </a:rPr>
              <a:t>level of risk / opportunity?</a:t>
            </a:r>
          </a:p>
        </p:txBody>
      </p:sp>
      <p:sp>
        <p:nvSpPr>
          <p:cNvPr id="5" name="TextBox 4"/>
          <p:cNvSpPr txBox="1"/>
          <p:nvPr/>
        </p:nvSpPr>
        <p:spPr>
          <a:xfrm>
            <a:off x="8862427" y="172034"/>
            <a:ext cx="2985370" cy="1569660"/>
          </a:xfrm>
          <a:prstGeom prst="rect">
            <a:avLst/>
          </a:prstGeom>
          <a:solidFill>
            <a:schemeClr val="bg1"/>
          </a:solidFill>
          <a:ln w="28575">
            <a:solidFill>
              <a:schemeClr val="tx1"/>
            </a:solidFill>
          </a:ln>
        </p:spPr>
        <p:txBody>
          <a:bodyPr wrap="square" rtlCol="0">
            <a:spAutoFit/>
          </a:bodyPr>
          <a:lstStyle/>
          <a:p>
            <a:r>
              <a:rPr lang="en-GB" sz="2400" dirty="0" smtClean="0"/>
              <a:t>Scenario 2:</a:t>
            </a:r>
          </a:p>
          <a:p>
            <a:r>
              <a:rPr lang="en-GB" sz="2400" dirty="0" smtClean="0"/>
              <a:t>Potential future climate change on current trajectory</a:t>
            </a:r>
            <a:endParaRPr lang="en-GB" sz="2400" dirty="0"/>
          </a:p>
        </p:txBody>
      </p:sp>
      <p:sp>
        <p:nvSpPr>
          <p:cNvPr id="6" name="Oval 5"/>
          <p:cNvSpPr/>
          <p:nvPr/>
        </p:nvSpPr>
        <p:spPr>
          <a:xfrm>
            <a:off x="6853227" y="1273516"/>
            <a:ext cx="1038170" cy="53292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1635" t="11245" b="87270"/>
          <a:stretch/>
        </p:blipFill>
        <p:spPr>
          <a:xfrm>
            <a:off x="2606040" y="2542721"/>
            <a:ext cx="9404595" cy="105332"/>
          </a:xfrm>
          <a:prstGeom prst="rect">
            <a:avLst/>
          </a:prstGeom>
        </p:spPr>
      </p:pic>
      <p:sp>
        <p:nvSpPr>
          <p:cNvPr id="10" name="TextBox 9"/>
          <p:cNvSpPr txBox="1"/>
          <p:nvPr/>
        </p:nvSpPr>
        <p:spPr>
          <a:xfrm>
            <a:off x="300625" y="3394553"/>
            <a:ext cx="1991638" cy="1938992"/>
          </a:xfrm>
          <a:prstGeom prst="rect">
            <a:avLst/>
          </a:prstGeom>
          <a:noFill/>
        </p:spPr>
        <p:txBody>
          <a:bodyPr wrap="square" rtlCol="0">
            <a:spAutoFit/>
          </a:bodyPr>
          <a:lstStyle/>
          <a:p>
            <a:r>
              <a:rPr lang="en-GB" sz="2400" dirty="0" smtClean="0"/>
              <a:t>Global temperature change (°C) relative to 1850-1900</a:t>
            </a:r>
            <a:endParaRPr lang="en-GB" sz="2400" dirty="0"/>
          </a:p>
        </p:txBody>
      </p:sp>
      <p:cxnSp>
        <p:nvCxnSpPr>
          <p:cNvPr id="7" name="Straight Arrow Connector 6"/>
          <p:cNvCxnSpPr/>
          <p:nvPr/>
        </p:nvCxnSpPr>
        <p:spPr>
          <a:xfrm flipV="1">
            <a:off x="8443713" y="2642993"/>
            <a:ext cx="2504035" cy="1653434"/>
          </a:xfrm>
          <a:prstGeom prst="straightConnector1">
            <a:avLst/>
          </a:prstGeom>
          <a:ln w="762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947748" y="1806441"/>
            <a:ext cx="900049" cy="1015663"/>
          </a:xfrm>
          <a:prstGeom prst="rect">
            <a:avLst/>
          </a:prstGeom>
          <a:noFill/>
        </p:spPr>
        <p:txBody>
          <a:bodyPr wrap="square" rtlCol="0">
            <a:spAutoFit/>
          </a:bodyPr>
          <a:lstStyle/>
          <a:p>
            <a:r>
              <a:rPr lang="en-GB" sz="6000" dirty="0" smtClean="0">
                <a:solidFill>
                  <a:schemeClr val="accent2"/>
                </a:solidFill>
              </a:rPr>
              <a:t>?</a:t>
            </a:r>
            <a:endParaRPr lang="en-GB" sz="6000" dirty="0">
              <a:solidFill>
                <a:schemeClr val="accent2"/>
              </a:solidFill>
            </a:endParaRPr>
          </a:p>
        </p:txBody>
      </p:sp>
    </p:spTree>
    <p:extLst>
      <p:ext uri="{BB962C8B-B14F-4D97-AF65-F5344CB8AC3E}">
        <p14:creationId xmlns:p14="http://schemas.microsoft.com/office/powerpoint/2010/main" val="3564401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701346703"/>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 y="1867989"/>
            <a:ext cx="3892731" cy="1502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5" name="Rectangle 4"/>
          <p:cNvSpPr/>
          <p:nvPr/>
        </p:nvSpPr>
        <p:spPr>
          <a:xfrm>
            <a:off x="130627" y="4167052"/>
            <a:ext cx="3631474" cy="4310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 name="TextBox 1"/>
          <p:cNvSpPr txBox="1"/>
          <p:nvPr/>
        </p:nvSpPr>
        <p:spPr>
          <a:xfrm>
            <a:off x="230835" y="1401901"/>
            <a:ext cx="2637625" cy="3108543"/>
          </a:xfrm>
          <a:prstGeom prst="rect">
            <a:avLst/>
          </a:prstGeom>
          <a:noFill/>
        </p:spPr>
        <p:txBody>
          <a:bodyPr wrap="square" rtlCol="0">
            <a:spAutoFit/>
          </a:bodyPr>
          <a:lstStyle/>
          <a:p>
            <a:r>
              <a:rPr lang="en-GB" sz="2800" dirty="0" smtClean="0"/>
              <a:t>Emissions scenarios associated </a:t>
            </a:r>
          </a:p>
          <a:p>
            <a:r>
              <a:rPr lang="en-GB" sz="2800" dirty="0" smtClean="0"/>
              <a:t>with the Representative Concentration Pathways (RCPs)</a:t>
            </a:r>
            <a:endParaRPr lang="en-GB" sz="2800" dirty="0"/>
          </a:p>
        </p:txBody>
      </p:sp>
    </p:spTree>
    <p:extLst>
      <p:ext uri="{BB962C8B-B14F-4D97-AF65-F5344CB8AC3E}">
        <p14:creationId xmlns:p14="http://schemas.microsoft.com/office/powerpoint/2010/main" val="42588942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26275" y="826718"/>
            <a:ext cx="3631474" cy="33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5" name="Rectangle 4"/>
          <p:cNvSpPr/>
          <p:nvPr/>
        </p:nvSpPr>
        <p:spPr>
          <a:xfrm>
            <a:off x="126275" y="4193178"/>
            <a:ext cx="3631474" cy="4310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6" name="Rectangle 5"/>
          <p:cNvSpPr/>
          <p:nvPr/>
        </p:nvSpPr>
        <p:spPr>
          <a:xfrm>
            <a:off x="0" y="2462349"/>
            <a:ext cx="3757749" cy="4310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31804816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2806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2769266" y="1"/>
            <a:ext cx="9255719" cy="663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5" name="Rectangle 4"/>
          <p:cNvSpPr/>
          <p:nvPr/>
        </p:nvSpPr>
        <p:spPr>
          <a:xfrm>
            <a:off x="4033380" y="4669197"/>
            <a:ext cx="989557" cy="503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6" name="Rectangle 5"/>
          <p:cNvSpPr/>
          <p:nvPr/>
        </p:nvSpPr>
        <p:spPr>
          <a:xfrm>
            <a:off x="341306" y="4787031"/>
            <a:ext cx="3631474" cy="33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973596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BB9B02-7E23-D643-B0AA-713904FC9844}"/>
              </a:ext>
            </a:extLst>
          </p:cNvPr>
          <p:cNvSpPr txBox="1"/>
          <p:nvPr/>
        </p:nvSpPr>
        <p:spPr>
          <a:xfrm>
            <a:off x="4097984" y="1320235"/>
            <a:ext cx="4011561" cy="707886"/>
          </a:xfrm>
          <a:prstGeom prst="rect">
            <a:avLst/>
          </a:prstGeom>
          <a:noFill/>
        </p:spPr>
        <p:txBody>
          <a:bodyPr wrap="square" rtlCol="0">
            <a:spAutoFit/>
          </a:bodyPr>
          <a:lstStyle/>
          <a:p>
            <a:pPr algn="ctr"/>
            <a:r>
              <a:rPr lang="en-US" sz="2000" dirty="0">
                <a:solidFill>
                  <a:schemeClr val="bg1"/>
                </a:solidFill>
              </a:rPr>
              <a:t>What is the current and future </a:t>
            </a:r>
          </a:p>
          <a:p>
            <a:pPr algn="ctr"/>
            <a:r>
              <a:rPr lang="en-US" sz="2000" dirty="0">
                <a:solidFill>
                  <a:schemeClr val="bg1"/>
                </a:solidFill>
              </a:rPr>
              <a:t>level of risk / opportunity?</a:t>
            </a:r>
          </a:p>
        </p:txBody>
      </p:sp>
      <p:sp>
        <p:nvSpPr>
          <p:cNvPr id="21" name="TextBox 20"/>
          <p:cNvSpPr txBox="1"/>
          <p:nvPr/>
        </p:nvSpPr>
        <p:spPr>
          <a:xfrm>
            <a:off x="2654313" y="150684"/>
            <a:ext cx="9339468" cy="523220"/>
          </a:xfrm>
          <a:prstGeom prst="rect">
            <a:avLst/>
          </a:prstGeom>
          <a:noFill/>
        </p:spPr>
        <p:txBody>
          <a:bodyPr wrap="square" rtlCol="0">
            <a:spAutoFit/>
          </a:bodyPr>
          <a:lstStyle/>
          <a:p>
            <a:r>
              <a:rPr lang="en-GB" sz="2800" dirty="0" smtClean="0"/>
              <a:t>Future global warming consistent with current policies </a:t>
            </a:r>
            <a:endParaRPr lang="en-GB" sz="28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8881" t="11313" b="4407"/>
          <a:stretch/>
        </p:blipFill>
        <p:spPr>
          <a:xfrm>
            <a:off x="2392471" y="814192"/>
            <a:ext cx="9601310" cy="5920414"/>
          </a:xfrm>
          <a:prstGeom prst="rect">
            <a:avLst/>
          </a:prstGeom>
        </p:spPr>
      </p:pic>
      <p:sp>
        <p:nvSpPr>
          <p:cNvPr id="22" name="TextBox 21"/>
          <p:cNvSpPr txBox="1"/>
          <p:nvPr/>
        </p:nvSpPr>
        <p:spPr>
          <a:xfrm>
            <a:off x="300625" y="3394553"/>
            <a:ext cx="1991638" cy="1938992"/>
          </a:xfrm>
          <a:prstGeom prst="rect">
            <a:avLst/>
          </a:prstGeom>
          <a:noFill/>
        </p:spPr>
        <p:txBody>
          <a:bodyPr wrap="square" rtlCol="0">
            <a:spAutoFit/>
          </a:bodyPr>
          <a:lstStyle/>
          <a:p>
            <a:r>
              <a:rPr lang="en-GB" sz="2400" dirty="0" smtClean="0"/>
              <a:t>Global temperature change (°C) relative to 1850-1900</a:t>
            </a:r>
            <a:endParaRPr lang="en-GB" sz="2400" dirty="0"/>
          </a:p>
        </p:txBody>
      </p:sp>
      <p:sp>
        <p:nvSpPr>
          <p:cNvPr id="8" name="TextBox 7"/>
          <p:cNvSpPr txBox="1"/>
          <p:nvPr/>
        </p:nvSpPr>
        <p:spPr>
          <a:xfrm>
            <a:off x="11010378" y="824217"/>
            <a:ext cx="1181622" cy="923330"/>
          </a:xfrm>
          <a:prstGeom prst="rect">
            <a:avLst/>
          </a:prstGeom>
          <a:noFill/>
        </p:spPr>
        <p:txBody>
          <a:bodyPr wrap="square" rtlCol="0">
            <a:spAutoFit/>
          </a:bodyPr>
          <a:lstStyle/>
          <a:p>
            <a:r>
              <a:rPr lang="en-GB" dirty="0" smtClean="0"/>
              <a:t>95</a:t>
            </a:r>
            <a:r>
              <a:rPr lang="en-GB" baseline="30000" dirty="0" smtClean="0"/>
              <a:t>th</a:t>
            </a:r>
            <a:r>
              <a:rPr lang="en-GB" dirty="0" smtClean="0"/>
              <a:t> percentile RCP6.0 </a:t>
            </a:r>
            <a:endParaRPr lang="en-GB" dirty="0"/>
          </a:p>
        </p:txBody>
      </p:sp>
      <p:sp>
        <p:nvSpPr>
          <p:cNvPr id="9" name="TextBox 8"/>
          <p:cNvSpPr txBox="1"/>
          <p:nvPr/>
        </p:nvSpPr>
        <p:spPr>
          <a:xfrm>
            <a:off x="300624" y="1102290"/>
            <a:ext cx="2242159" cy="2062103"/>
          </a:xfrm>
          <a:prstGeom prst="rect">
            <a:avLst/>
          </a:prstGeom>
          <a:noFill/>
        </p:spPr>
        <p:txBody>
          <a:bodyPr wrap="square" rtlCol="0">
            <a:spAutoFit/>
          </a:bodyPr>
          <a:lstStyle/>
          <a:p>
            <a:r>
              <a:rPr lang="en-GB" sz="3200" dirty="0" smtClean="0"/>
              <a:t>UKCP18 global probabilistic projections</a:t>
            </a:r>
            <a:endParaRPr lang="en-GB" sz="3200" dirty="0"/>
          </a:p>
        </p:txBody>
      </p:sp>
      <p:sp>
        <p:nvSpPr>
          <p:cNvPr id="23" name="TextBox 22"/>
          <p:cNvSpPr txBox="1"/>
          <p:nvPr/>
        </p:nvSpPr>
        <p:spPr>
          <a:xfrm>
            <a:off x="11029277" y="3030886"/>
            <a:ext cx="1181622" cy="923330"/>
          </a:xfrm>
          <a:prstGeom prst="rect">
            <a:avLst/>
          </a:prstGeom>
          <a:noFill/>
        </p:spPr>
        <p:txBody>
          <a:bodyPr wrap="square" rtlCol="0">
            <a:spAutoFit/>
          </a:bodyPr>
          <a:lstStyle/>
          <a:p>
            <a:r>
              <a:rPr lang="en-GB" dirty="0" smtClean="0"/>
              <a:t>5</a:t>
            </a:r>
            <a:r>
              <a:rPr lang="en-GB" baseline="30000" dirty="0" smtClean="0"/>
              <a:t>th</a:t>
            </a:r>
            <a:r>
              <a:rPr lang="en-GB" dirty="0" smtClean="0"/>
              <a:t> percentile RCP4.5 </a:t>
            </a:r>
            <a:endParaRPr lang="en-GB" dirty="0"/>
          </a:p>
        </p:txBody>
      </p:sp>
    </p:spTree>
    <p:extLst>
      <p:ext uri="{BB962C8B-B14F-4D97-AF65-F5344CB8AC3E}">
        <p14:creationId xmlns:p14="http://schemas.microsoft.com/office/powerpoint/2010/main" val="29875894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BB9B02-7E23-D643-B0AA-713904FC9844}"/>
              </a:ext>
            </a:extLst>
          </p:cNvPr>
          <p:cNvSpPr txBox="1"/>
          <p:nvPr/>
        </p:nvSpPr>
        <p:spPr>
          <a:xfrm>
            <a:off x="4097984" y="1320235"/>
            <a:ext cx="4011561" cy="707886"/>
          </a:xfrm>
          <a:prstGeom prst="rect">
            <a:avLst/>
          </a:prstGeom>
          <a:noFill/>
        </p:spPr>
        <p:txBody>
          <a:bodyPr wrap="square" rtlCol="0">
            <a:spAutoFit/>
          </a:bodyPr>
          <a:lstStyle/>
          <a:p>
            <a:pPr algn="ctr"/>
            <a:r>
              <a:rPr lang="en-US" sz="2000" dirty="0">
                <a:solidFill>
                  <a:schemeClr val="bg1"/>
                </a:solidFill>
              </a:rPr>
              <a:t>What is the current and future </a:t>
            </a:r>
          </a:p>
          <a:p>
            <a:pPr algn="ctr"/>
            <a:r>
              <a:rPr lang="en-US" sz="2000" dirty="0">
                <a:solidFill>
                  <a:schemeClr val="bg1"/>
                </a:solidFill>
              </a:rPr>
              <a:t>level of risk / opportunity?</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5581" r="12277" b="4692"/>
          <a:stretch/>
        </p:blipFill>
        <p:spPr>
          <a:xfrm>
            <a:off x="2379945" y="0"/>
            <a:ext cx="8943584" cy="6646215"/>
          </a:xfrm>
          <a:prstGeom prst="rect">
            <a:avLst/>
          </a:prstGeom>
        </p:spPr>
      </p:pic>
      <p:sp>
        <p:nvSpPr>
          <p:cNvPr id="6" name="TextBox 5"/>
          <p:cNvSpPr txBox="1"/>
          <p:nvPr/>
        </p:nvSpPr>
        <p:spPr>
          <a:xfrm>
            <a:off x="388307" y="2519530"/>
            <a:ext cx="1991638" cy="1938992"/>
          </a:xfrm>
          <a:prstGeom prst="rect">
            <a:avLst/>
          </a:prstGeom>
          <a:noFill/>
        </p:spPr>
        <p:txBody>
          <a:bodyPr wrap="square" rtlCol="0">
            <a:spAutoFit/>
          </a:bodyPr>
          <a:lstStyle/>
          <a:p>
            <a:r>
              <a:rPr lang="en-GB" sz="2400" dirty="0" smtClean="0"/>
              <a:t>Global temperature change (°C) relative to 1850-1900</a:t>
            </a:r>
            <a:endParaRPr lang="en-GB" sz="2400" dirty="0"/>
          </a:p>
        </p:txBody>
      </p:sp>
    </p:spTree>
    <p:extLst>
      <p:ext uri="{BB962C8B-B14F-4D97-AF65-F5344CB8AC3E}">
        <p14:creationId xmlns:p14="http://schemas.microsoft.com/office/powerpoint/2010/main" val="29804247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1D6128-C4F9-4B0D-A62A-8F2D7CA1C3B8}"/>
              </a:ext>
            </a:extLst>
          </p:cNvPr>
          <p:cNvSpPr>
            <a:spLocks noGrp="1"/>
          </p:cNvSpPr>
          <p:nvPr>
            <p:ph type="title"/>
          </p:nvPr>
        </p:nvSpPr>
        <p:spPr>
          <a:xfrm>
            <a:off x="2605414" y="103298"/>
            <a:ext cx="9963786" cy="781587"/>
          </a:xfrm>
        </p:spPr>
        <p:txBody>
          <a:bodyPr>
            <a:normAutofit fontScale="90000"/>
          </a:bodyPr>
          <a:lstStyle/>
          <a:p>
            <a:r>
              <a:rPr lang="en-GB" dirty="0" smtClean="0"/>
              <a:t>Risks to health and well-being from high temperatures: More Action Needed</a:t>
            </a:r>
            <a:endParaRPr lang="en-GB" dirty="0"/>
          </a:p>
        </p:txBody>
      </p:sp>
      <p:pic>
        <p:nvPicPr>
          <p:cNvPr id="6" name="Picture 5">
            <a:extLst>
              <a:ext uri="{FF2B5EF4-FFF2-40B4-BE49-F238E27FC236}">
                <a16:creationId xmlns:a16="http://schemas.microsoft.com/office/drawing/2014/main" id="{442782BD-14E2-43BC-8433-EEB5DA73E1B6}"/>
              </a:ext>
            </a:extLst>
          </p:cNvPr>
          <p:cNvPicPr>
            <a:picLocks noChangeAspect="1"/>
          </p:cNvPicPr>
          <p:nvPr/>
        </p:nvPicPr>
        <p:blipFill>
          <a:blip r:embed="rId3"/>
          <a:stretch>
            <a:fillRect/>
          </a:stretch>
        </p:blipFill>
        <p:spPr>
          <a:xfrm>
            <a:off x="0" y="6050116"/>
            <a:ext cx="7305289" cy="781585"/>
          </a:xfrm>
          <a:prstGeom prst="rect">
            <a:avLst/>
          </a:prstGeom>
        </p:spPr>
      </p:pic>
      <p:pic>
        <p:nvPicPr>
          <p:cNvPr id="12" name="Picture 11">
            <a:extLst>
              <a:ext uri="{FF2B5EF4-FFF2-40B4-BE49-F238E27FC236}">
                <a16:creationId xmlns:a16="http://schemas.microsoft.com/office/drawing/2014/main" id="{ECB4A9F4-2A45-4B3A-B7ED-36CEEA1943DF}"/>
              </a:ext>
            </a:extLst>
          </p:cNvPr>
          <p:cNvPicPr>
            <a:picLocks noChangeAspect="1"/>
          </p:cNvPicPr>
          <p:nvPr/>
        </p:nvPicPr>
        <p:blipFill>
          <a:blip r:embed="rId4"/>
          <a:stretch>
            <a:fillRect/>
          </a:stretch>
        </p:blipFill>
        <p:spPr>
          <a:xfrm>
            <a:off x="2342367" y="918733"/>
            <a:ext cx="3593639" cy="5131383"/>
          </a:xfrm>
          <a:prstGeom prst="rect">
            <a:avLst/>
          </a:prstGeom>
        </p:spPr>
      </p:pic>
      <p:sp>
        <p:nvSpPr>
          <p:cNvPr id="2" name="TextBox 1">
            <a:extLst>
              <a:ext uri="{FF2B5EF4-FFF2-40B4-BE49-F238E27FC236}">
                <a16:creationId xmlns:a16="http://schemas.microsoft.com/office/drawing/2014/main" id="{B632C07C-8835-4167-B758-D771FFFD1179}"/>
              </a:ext>
            </a:extLst>
          </p:cNvPr>
          <p:cNvSpPr txBox="1"/>
          <p:nvPr/>
        </p:nvSpPr>
        <p:spPr>
          <a:xfrm>
            <a:off x="390129" y="1358435"/>
            <a:ext cx="2503384" cy="3827339"/>
          </a:xfrm>
          <a:prstGeom prst="rect">
            <a:avLst/>
          </a:prstGeom>
          <a:noFill/>
        </p:spPr>
        <p:txBody>
          <a:bodyPr wrap="square" lIns="0" tIns="0" rIns="0" bIns="0" rtlCol="0">
            <a:noAutofit/>
          </a:bodyPr>
          <a:lstStyle/>
          <a:p>
            <a:pPr>
              <a:lnSpc>
                <a:spcPct val="113000"/>
              </a:lnSpc>
              <a:spcBef>
                <a:spcPts val="2000"/>
              </a:spcBef>
            </a:pPr>
            <a:r>
              <a:rPr lang="en-GB" sz="2400" dirty="0" smtClean="0"/>
              <a:t>Annual mean maximum air temperature change (°C)</a:t>
            </a:r>
          </a:p>
          <a:p>
            <a:pPr>
              <a:lnSpc>
                <a:spcPct val="113000"/>
              </a:lnSpc>
              <a:spcBef>
                <a:spcPts val="2000"/>
              </a:spcBef>
            </a:pPr>
            <a:r>
              <a:rPr lang="en-GB" sz="2400" dirty="0" smtClean="0"/>
              <a:t>4°C global warming in the 2080s </a:t>
            </a:r>
          </a:p>
          <a:p>
            <a:pPr>
              <a:lnSpc>
                <a:spcPct val="113000"/>
              </a:lnSpc>
              <a:spcBef>
                <a:spcPts val="2000"/>
              </a:spcBef>
            </a:pPr>
            <a:r>
              <a:rPr lang="en-GB" sz="2400" dirty="0" smtClean="0"/>
              <a:t>(UKCP18 RCP6.0 90</a:t>
            </a:r>
            <a:r>
              <a:rPr lang="en-GB" sz="2400" baseline="30000" dirty="0" smtClean="0"/>
              <a:t>th</a:t>
            </a:r>
            <a:r>
              <a:rPr lang="en-GB" sz="2400" dirty="0" smtClean="0"/>
              <a:t> percentile)</a:t>
            </a:r>
          </a:p>
        </p:txBody>
      </p:sp>
      <p:graphicFrame>
        <p:nvGraphicFramePr>
          <p:cNvPr id="14" name="Table 13"/>
          <p:cNvGraphicFramePr>
            <a:graphicFrameLocks noGrp="1"/>
          </p:cNvGraphicFramePr>
          <p:nvPr>
            <p:extLst>
              <p:ext uri="{D42A27DB-BD31-4B8C-83A1-F6EECF244321}">
                <p14:modId xmlns:p14="http://schemas.microsoft.com/office/powerpoint/2010/main" val="1629653482"/>
              </p:ext>
            </p:extLst>
          </p:nvPr>
        </p:nvGraphicFramePr>
        <p:xfrm>
          <a:off x="6382879" y="1594677"/>
          <a:ext cx="5241816" cy="2926080"/>
        </p:xfrm>
        <a:graphic>
          <a:graphicData uri="http://schemas.openxmlformats.org/drawingml/2006/table">
            <a:tbl>
              <a:tblPr firstRow="1" bandRow="1">
                <a:tableStyleId>{5C22544A-7EE6-4342-B048-85BDC9FD1C3A}</a:tableStyleId>
              </a:tblPr>
              <a:tblGrid>
                <a:gridCol w="2605413">
                  <a:extLst>
                    <a:ext uri="{9D8B030D-6E8A-4147-A177-3AD203B41FA5}">
                      <a16:colId xmlns:a16="http://schemas.microsoft.com/office/drawing/2014/main" val="2317654120"/>
                    </a:ext>
                  </a:extLst>
                </a:gridCol>
                <a:gridCol w="2636403">
                  <a:extLst>
                    <a:ext uri="{9D8B030D-6E8A-4147-A177-3AD203B41FA5}">
                      <a16:colId xmlns:a16="http://schemas.microsoft.com/office/drawing/2014/main" val="3305970551"/>
                    </a:ext>
                  </a:extLst>
                </a:gridCol>
              </a:tblGrid>
              <a:tr h="370840">
                <a:tc>
                  <a:txBody>
                    <a:bodyPr/>
                    <a:lstStyle/>
                    <a:p>
                      <a:r>
                        <a:rPr lang="en-GB" sz="2800" dirty="0" smtClean="0">
                          <a:solidFill>
                            <a:schemeClr val="tx1"/>
                          </a:solidFill>
                        </a:rPr>
                        <a:t>Global warming</a:t>
                      </a:r>
                      <a:endParaRPr lang="en-GB" sz="2800" dirty="0">
                        <a:solidFill>
                          <a:schemeClr val="tx1"/>
                        </a:solidFill>
                      </a:endParaRPr>
                    </a:p>
                  </a:txBody>
                  <a:tcPr>
                    <a:solidFill>
                      <a:schemeClr val="bg1">
                        <a:lumMod val="85000"/>
                      </a:schemeClr>
                    </a:solidFill>
                  </a:tcPr>
                </a:tc>
                <a:tc>
                  <a:txBody>
                    <a:bodyPr/>
                    <a:lstStyle/>
                    <a:p>
                      <a:r>
                        <a:rPr lang="en-GB" sz="2800" dirty="0" smtClean="0">
                          <a:solidFill>
                            <a:schemeClr val="tx1"/>
                          </a:solidFill>
                        </a:rPr>
                        <a:t>Number of heat-related</a:t>
                      </a:r>
                      <a:r>
                        <a:rPr lang="en-GB" sz="2800" baseline="0" dirty="0" smtClean="0">
                          <a:solidFill>
                            <a:schemeClr val="tx1"/>
                          </a:solidFill>
                        </a:rPr>
                        <a:t> deaths per year</a:t>
                      </a:r>
                      <a:endParaRPr lang="en-GB" sz="2800" dirty="0">
                        <a:solidFill>
                          <a:schemeClr val="tx1"/>
                        </a:solidFill>
                      </a:endParaRPr>
                    </a:p>
                  </a:txBody>
                  <a:tcPr>
                    <a:solidFill>
                      <a:schemeClr val="bg1">
                        <a:lumMod val="85000"/>
                      </a:schemeClr>
                    </a:solidFill>
                  </a:tcPr>
                </a:tc>
                <a:extLst>
                  <a:ext uri="{0D108BD9-81ED-4DB2-BD59-A6C34878D82A}">
                    <a16:rowId xmlns:a16="http://schemas.microsoft.com/office/drawing/2014/main" val="1615761200"/>
                  </a:ext>
                </a:extLst>
              </a:tr>
              <a:tr h="370840">
                <a:tc>
                  <a:txBody>
                    <a:bodyPr/>
                    <a:lstStyle/>
                    <a:p>
                      <a:r>
                        <a:rPr lang="en-GB" sz="2800" dirty="0" smtClean="0"/>
                        <a:t>Present-day</a:t>
                      </a:r>
                      <a:endParaRPr lang="en-GB" sz="2800" dirty="0"/>
                    </a:p>
                  </a:txBody>
                  <a:tcPr>
                    <a:solidFill>
                      <a:srgbClr val="FFFF00"/>
                    </a:solidFill>
                  </a:tcPr>
                </a:tc>
                <a:tc>
                  <a:txBody>
                    <a:bodyPr/>
                    <a:lstStyle/>
                    <a:p>
                      <a:pPr algn="ctr"/>
                      <a:r>
                        <a:rPr lang="en-GB" sz="2800" dirty="0" smtClean="0"/>
                        <a:t>2,000</a:t>
                      </a:r>
                      <a:endParaRPr lang="en-GB" sz="2800" dirty="0"/>
                    </a:p>
                  </a:txBody>
                  <a:tcPr>
                    <a:solidFill>
                      <a:srgbClr val="FFFF00"/>
                    </a:solidFill>
                  </a:tcPr>
                </a:tc>
                <a:extLst>
                  <a:ext uri="{0D108BD9-81ED-4DB2-BD59-A6C34878D82A}">
                    <a16:rowId xmlns:a16="http://schemas.microsoft.com/office/drawing/2014/main" val="3071090638"/>
                  </a:ext>
                </a:extLst>
              </a:tr>
              <a:tr h="370840">
                <a:tc>
                  <a:txBody>
                    <a:bodyPr/>
                    <a:lstStyle/>
                    <a:p>
                      <a:r>
                        <a:rPr lang="en-GB" sz="2800" dirty="0" smtClean="0"/>
                        <a:t>2°C</a:t>
                      </a:r>
                      <a:endParaRPr lang="en-GB" sz="2800" dirty="0"/>
                    </a:p>
                  </a:txBody>
                  <a:tcPr>
                    <a:solidFill>
                      <a:srgbClr val="FFC000"/>
                    </a:solidFill>
                  </a:tcPr>
                </a:tc>
                <a:tc>
                  <a:txBody>
                    <a:bodyPr/>
                    <a:lstStyle/>
                    <a:p>
                      <a:pPr algn="ctr"/>
                      <a:r>
                        <a:rPr lang="en-GB" sz="2800" dirty="0" smtClean="0"/>
                        <a:t>7,000</a:t>
                      </a:r>
                      <a:endParaRPr lang="en-GB" sz="2800" dirty="0"/>
                    </a:p>
                  </a:txBody>
                  <a:tcPr>
                    <a:solidFill>
                      <a:srgbClr val="FFC000"/>
                    </a:solidFill>
                  </a:tcPr>
                </a:tc>
                <a:extLst>
                  <a:ext uri="{0D108BD9-81ED-4DB2-BD59-A6C34878D82A}">
                    <a16:rowId xmlns:a16="http://schemas.microsoft.com/office/drawing/2014/main" val="1264757399"/>
                  </a:ext>
                </a:extLst>
              </a:tr>
              <a:tr h="370840">
                <a:tc>
                  <a:txBody>
                    <a:bodyPr/>
                    <a:lstStyle/>
                    <a:p>
                      <a:r>
                        <a:rPr lang="en-GB" sz="2800" dirty="0" smtClean="0">
                          <a:solidFill>
                            <a:schemeClr val="tx1"/>
                          </a:solidFill>
                        </a:rPr>
                        <a:t>4</a:t>
                      </a:r>
                      <a:r>
                        <a:rPr lang="en-GB" sz="2800" dirty="0" smtClean="0">
                          <a:solidFill>
                            <a:schemeClr val="tx1"/>
                          </a:solidFill>
                        </a:rPr>
                        <a:t>°C</a:t>
                      </a:r>
                      <a:endParaRPr lang="en-GB" sz="2800" dirty="0">
                        <a:solidFill>
                          <a:schemeClr val="tx1"/>
                        </a:solidFill>
                      </a:endParaRPr>
                    </a:p>
                  </a:txBody>
                  <a:tcPr>
                    <a:solidFill>
                      <a:schemeClr val="accent2"/>
                    </a:solidFill>
                  </a:tcPr>
                </a:tc>
                <a:tc>
                  <a:txBody>
                    <a:bodyPr/>
                    <a:lstStyle/>
                    <a:p>
                      <a:pPr algn="ctr"/>
                      <a:r>
                        <a:rPr lang="en-GB" sz="2800" dirty="0" smtClean="0">
                          <a:solidFill>
                            <a:schemeClr val="tx1"/>
                          </a:solidFill>
                        </a:rPr>
                        <a:t>13,000</a:t>
                      </a:r>
                      <a:endParaRPr lang="en-GB" sz="2800" dirty="0">
                        <a:solidFill>
                          <a:schemeClr val="tx1"/>
                        </a:solidFill>
                      </a:endParaRPr>
                    </a:p>
                  </a:txBody>
                  <a:tcPr>
                    <a:solidFill>
                      <a:schemeClr val="accent2"/>
                    </a:solidFill>
                  </a:tcPr>
                </a:tc>
                <a:extLst>
                  <a:ext uri="{0D108BD9-81ED-4DB2-BD59-A6C34878D82A}">
                    <a16:rowId xmlns:a16="http://schemas.microsoft.com/office/drawing/2014/main" val="4202058927"/>
                  </a:ext>
                </a:extLst>
              </a:tr>
            </a:tbl>
          </a:graphicData>
        </a:graphic>
      </p:graphicFrame>
    </p:spTree>
    <p:extLst>
      <p:ext uri="{BB962C8B-B14F-4D97-AF65-F5344CB8AC3E}">
        <p14:creationId xmlns:p14="http://schemas.microsoft.com/office/powerpoint/2010/main" val="24734926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E724383-E565-44C7-91EF-0A252D003727}"/>
              </a:ext>
            </a:extLst>
          </p:cNvPr>
          <p:cNvPicPr>
            <a:picLocks noChangeAspect="1"/>
          </p:cNvPicPr>
          <p:nvPr/>
        </p:nvPicPr>
        <p:blipFill>
          <a:blip r:embed="rId3"/>
          <a:stretch>
            <a:fillRect/>
          </a:stretch>
        </p:blipFill>
        <p:spPr>
          <a:xfrm>
            <a:off x="1304059" y="932144"/>
            <a:ext cx="3546607" cy="5012477"/>
          </a:xfrm>
          <a:prstGeom prst="rect">
            <a:avLst/>
          </a:prstGeom>
        </p:spPr>
      </p:pic>
      <p:pic>
        <p:nvPicPr>
          <p:cNvPr id="14" name="Picture 13">
            <a:extLst>
              <a:ext uri="{FF2B5EF4-FFF2-40B4-BE49-F238E27FC236}">
                <a16:creationId xmlns:a16="http://schemas.microsoft.com/office/drawing/2014/main" id="{57C9359B-51FB-422C-B11B-E5B32A125510}"/>
              </a:ext>
            </a:extLst>
          </p:cNvPr>
          <p:cNvPicPr>
            <a:picLocks noChangeAspect="1"/>
          </p:cNvPicPr>
          <p:nvPr/>
        </p:nvPicPr>
        <p:blipFill>
          <a:blip r:embed="rId4"/>
          <a:stretch>
            <a:fillRect/>
          </a:stretch>
        </p:blipFill>
        <p:spPr>
          <a:xfrm>
            <a:off x="8618075" y="807617"/>
            <a:ext cx="2940832" cy="5031129"/>
          </a:xfrm>
          <a:prstGeom prst="rect">
            <a:avLst/>
          </a:prstGeom>
        </p:spPr>
      </p:pic>
      <p:pic>
        <p:nvPicPr>
          <p:cNvPr id="15" name="Picture 14">
            <a:extLst>
              <a:ext uri="{FF2B5EF4-FFF2-40B4-BE49-F238E27FC236}">
                <a16:creationId xmlns:a16="http://schemas.microsoft.com/office/drawing/2014/main" id="{17748968-AA05-4FFF-836F-BCBA30506734}"/>
              </a:ext>
            </a:extLst>
          </p:cNvPr>
          <p:cNvPicPr>
            <a:picLocks noChangeAspect="1"/>
          </p:cNvPicPr>
          <p:nvPr/>
        </p:nvPicPr>
        <p:blipFill>
          <a:blip r:embed="rId5"/>
          <a:stretch>
            <a:fillRect/>
          </a:stretch>
        </p:blipFill>
        <p:spPr>
          <a:xfrm>
            <a:off x="5111062" y="975973"/>
            <a:ext cx="2789665" cy="4807129"/>
          </a:xfrm>
          <a:prstGeom prst="rect">
            <a:avLst/>
          </a:prstGeom>
        </p:spPr>
      </p:pic>
      <p:sp>
        <p:nvSpPr>
          <p:cNvPr id="4" name="TextBox 3">
            <a:extLst>
              <a:ext uri="{FF2B5EF4-FFF2-40B4-BE49-F238E27FC236}">
                <a16:creationId xmlns:a16="http://schemas.microsoft.com/office/drawing/2014/main" id="{E386F198-4E46-4229-98FD-7B7563F95FC6}"/>
              </a:ext>
            </a:extLst>
          </p:cNvPr>
          <p:cNvSpPr txBox="1"/>
          <p:nvPr/>
        </p:nvSpPr>
        <p:spPr>
          <a:xfrm>
            <a:off x="142921" y="4822809"/>
            <a:ext cx="1882615" cy="582892"/>
          </a:xfrm>
          <a:prstGeom prst="rect">
            <a:avLst/>
          </a:prstGeom>
          <a:solidFill>
            <a:schemeClr val="bg1"/>
          </a:solidFill>
        </p:spPr>
        <p:txBody>
          <a:bodyPr wrap="square" lIns="0" tIns="0" rIns="0" bIns="0" rtlCol="0">
            <a:noAutofit/>
          </a:bodyPr>
          <a:lstStyle/>
          <a:p>
            <a:r>
              <a:rPr lang="en-GB" sz="2000" dirty="0"/>
              <a:t>	</a:t>
            </a:r>
            <a:endParaRPr lang="en-GB" sz="2000" dirty="0"/>
          </a:p>
          <a:p>
            <a:r>
              <a:rPr lang="en-GB" sz="2000" dirty="0" smtClean="0"/>
              <a:t>Sayers </a:t>
            </a:r>
            <a:r>
              <a:rPr lang="en-GB" sz="2000" dirty="0"/>
              <a:t>et al. </a:t>
            </a:r>
            <a:r>
              <a:rPr lang="en-GB" sz="2000" dirty="0" smtClean="0"/>
              <a:t>2020</a:t>
            </a:r>
            <a:endParaRPr lang="en-GB" sz="2000" dirty="0"/>
          </a:p>
        </p:txBody>
      </p:sp>
      <p:pic>
        <p:nvPicPr>
          <p:cNvPr id="18" name="Picture 17">
            <a:extLst>
              <a:ext uri="{FF2B5EF4-FFF2-40B4-BE49-F238E27FC236}">
                <a16:creationId xmlns:a16="http://schemas.microsoft.com/office/drawing/2014/main" id="{FE724383-E565-44C7-91EF-0A252D003727}"/>
              </a:ext>
            </a:extLst>
          </p:cNvPr>
          <p:cNvPicPr>
            <a:picLocks noChangeAspect="1"/>
          </p:cNvPicPr>
          <p:nvPr/>
        </p:nvPicPr>
        <p:blipFill rotWithShape="1">
          <a:blip r:embed="rId3"/>
          <a:srcRect l="7852" t="67297" r="72305" b="19605"/>
          <a:stretch/>
        </p:blipFill>
        <p:spPr>
          <a:xfrm>
            <a:off x="248211" y="1235405"/>
            <a:ext cx="1723699" cy="1608083"/>
          </a:xfrm>
          <a:prstGeom prst="rect">
            <a:avLst/>
          </a:prstGeom>
        </p:spPr>
      </p:pic>
      <p:sp>
        <p:nvSpPr>
          <p:cNvPr id="2" name="Rectangle 1"/>
          <p:cNvSpPr/>
          <p:nvPr/>
        </p:nvSpPr>
        <p:spPr>
          <a:xfrm>
            <a:off x="1492470" y="4171666"/>
            <a:ext cx="924909" cy="960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a:p>
        </p:txBody>
      </p:sp>
      <p:pic>
        <p:nvPicPr>
          <p:cNvPr id="19" name="Picture 18">
            <a:extLst>
              <a:ext uri="{FF2B5EF4-FFF2-40B4-BE49-F238E27FC236}">
                <a16:creationId xmlns:a16="http://schemas.microsoft.com/office/drawing/2014/main" id="{17748968-AA05-4FFF-836F-BCBA30506734}"/>
              </a:ext>
            </a:extLst>
          </p:cNvPr>
          <p:cNvPicPr>
            <a:picLocks noChangeAspect="1"/>
          </p:cNvPicPr>
          <p:nvPr/>
        </p:nvPicPr>
        <p:blipFill rotWithShape="1">
          <a:blip r:embed="rId5"/>
          <a:srcRect t="69376" r="74315" b="12200"/>
          <a:stretch/>
        </p:blipFill>
        <p:spPr>
          <a:xfrm>
            <a:off x="7101053" y="1559691"/>
            <a:ext cx="1727201" cy="2134828"/>
          </a:xfrm>
          <a:prstGeom prst="rect">
            <a:avLst/>
          </a:prstGeom>
        </p:spPr>
      </p:pic>
      <p:sp>
        <p:nvSpPr>
          <p:cNvPr id="20" name="Rectangle 19"/>
          <p:cNvSpPr/>
          <p:nvPr/>
        </p:nvSpPr>
        <p:spPr>
          <a:xfrm>
            <a:off x="4790374" y="4219651"/>
            <a:ext cx="1077047" cy="137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a:p>
        </p:txBody>
      </p:sp>
      <p:sp>
        <p:nvSpPr>
          <p:cNvPr id="21" name="Rectangle 20"/>
          <p:cNvSpPr/>
          <p:nvPr/>
        </p:nvSpPr>
        <p:spPr>
          <a:xfrm>
            <a:off x="1721018" y="1235405"/>
            <a:ext cx="1270804" cy="447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a:p>
        </p:txBody>
      </p:sp>
      <p:sp>
        <p:nvSpPr>
          <p:cNvPr id="22" name="Rectangle 21"/>
          <p:cNvSpPr/>
          <p:nvPr/>
        </p:nvSpPr>
        <p:spPr>
          <a:xfrm>
            <a:off x="5232019" y="1287938"/>
            <a:ext cx="1270804" cy="447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a:p>
        </p:txBody>
      </p:sp>
      <p:sp>
        <p:nvSpPr>
          <p:cNvPr id="6" name="TextBox 5"/>
          <p:cNvSpPr txBox="1"/>
          <p:nvPr/>
        </p:nvSpPr>
        <p:spPr>
          <a:xfrm>
            <a:off x="683164" y="1481925"/>
            <a:ext cx="1326153" cy="1397876"/>
          </a:xfrm>
          <a:prstGeom prst="rect">
            <a:avLst/>
          </a:prstGeom>
          <a:solidFill>
            <a:schemeClr val="bg1"/>
          </a:solidFill>
        </p:spPr>
        <p:txBody>
          <a:bodyPr wrap="square" lIns="0" tIns="0" rIns="0" bIns="0" rtlCol="0">
            <a:noAutofit/>
          </a:bodyPr>
          <a:lstStyle/>
          <a:p>
            <a:pPr>
              <a:spcAft>
                <a:spcPts val="533"/>
              </a:spcAft>
            </a:pPr>
            <a:r>
              <a:rPr lang="en-GB" sz="1333" dirty="0"/>
              <a:t>0 – 2,000</a:t>
            </a:r>
          </a:p>
          <a:p>
            <a:pPr>
              <a:spcAft>
                <a:spcPts val="533"/>
              </a:spcAft>
            </a:pPr>
            <a:r>
              <a:rPr lang="en-GB" sz="1333" dirty="0"/>
              <a:t>2,000 – 5,000</a:t>
            </a:r>
          </a:p>
          <a:p>
            <a:pPr>
              <a:spcAft>
                <a:spcPts val="533"/>
              </a:spcAft>
            </a:pPr>
            <a:r>
              <a:rPr lang="en-GB" sz="1333" dirty="0"/>
              <a:t>5,000 – 7,500</a:t>
            </a:r>
          </a:p>
          <a:p>
            <a:pPr>
              <a:spcAft>
                <a:spcPts val="533"/>
              </a:spcAft>
            </a:pPr>
            <a:r>
              <a:rPr lang="en-GB" sz="1333" dirty="0"/>
              <a:t>7,500 – 15,000</a:t>
            </a:r>
          </a:p>
          <a:p>
            <a:pPr>
              <a:spcAft>
                <a:spcPts val="533"/>
              </a:spcAft>
            </a:pPr>
            <a:r>
              <a:rPr lang="en-GB" sz="1333" dirty="0"/>
              <a:t>15,000 – 30,000</a:t>
            </a:r>
            <a:endParaRPr lang="en-GB" sz="1333" dirty="0"/>
          </a:p>
        </p:txBody>
      </p:sp>
      <p:sp>
        <p:nvSpPr>
          <p:cNvPr id="24" name="TextBox 23"/>
          <p:cNvSpPr txBox="1"/>
          <p:nvPr/>
        </p:nvSpPr>
        <p:spPr>
          <a:xfrm>
            <a:off x="7570790" y="1870018"/>
            <a:ext cx="1257464" cy="2019565"/>
          </a:xfrm>
          <a:prstGeom prst="rect">
            <a:avLst/>
          </a:prstGeom>
          <a:solidFill>
            <a:schemeClr val="bg1"/>
          </a:solidFill>
        </p:spPr>
        <p:txBody>
          <a:bodyPr wrap="square" lIns="0" tIns="0" rIns="0" bIns="0" rtlCol="0">
            <a:noAutofit/>
          </a:bodyPr>
          <a:lstStyle/>
          <a:p>
            <a:pPr>
              <a:spcAft>
                <a:spcPts val="533"/>
              </a:spcAft>
            </a:pPr>
            <a:r>
              <a:rPr lang="en-GB" sz="1333" dirty="0"/>
              <a:t>&lt;0</a:t>
            </a:r>
          </a:p>
          <a:p>
            <a:pPr>
              <a:spcAft>
                <a:spcPts val="533"/>
              </a:spcAft>
            </a:pPr>
            <a:r>
              <a:rPr lang="en-GB" sz="1333" dirty="0"/>
              <a:t>0 – 2,000</a:t>
            </a:r>
          </a:p>
          <a:p>
            <a:pPr>
              <a:spcAft>
                <a:spcPts val="533"/>
              </a:spcAft>
            </a:pPr>
            <a:r>
              <a:rPr lang="en-GB" sz="1333" dirty="0"/>
              <a:t>2,000 – 5,000</a:t>
            </a:r>
          </a:p>
          <a:p>
            <a:pPr>
              <a:spcAft>
                <a:spcPts val="533"/>
              </a:spcAft>
            </a:pPr>
            <a:r>
              <a:rPr lang="en-GB" sz="1333" dirty="0"/>
              <a:t>5,000 – 7,500</a:t>
            </a:r>
          </a:p>
          <a:p>
            <a:pPr>
              <a:spcAft>
                <a:spcPts val="533"/>
              </a:spcAft>
            </a:pPr>
            <a:r>
              <a:rPr lang="en-GB" sz="1333" dirty="0"/>
              <a:t>7,500 – 15,000</a:t>
            </a:r>
          </a:p>
          <a:p>
            <a:pPr>
              <a:spcAft>
                <a:spcPts val="533"/>
              </a:spcAft>
            </a:pPr>
            <a:r>
              <a:rPr lang="en-GB" sz="1333" dirty="0"/>
              <a:t>15,000 – 30,000</a:t>
            </a:r>
          </a:p>
          <a:p>
            <a:pPr>
              <a:spcAft>
                <a:spcPts val="533"/>
              </a:spcAft>
            </a:pPr>
            <a:r>
              <a:rPr lang="en-GB" sz="1333" dirty="0"/>
              <a:t>&gt; 30,000</a:t>
            </a:r>
            <a:endParaRPr lang="en-GB" sz="1333" dirty="0"/>
          </a:p>
        </p:txBody>
      </p:sp>
      <p:sp>
        <p:nvSpPr>
          <p:cNvPr id="7" name="Title 6"/>
          <p:cNvSpPr>
            <a:spLocks noGrp="1"/>
          </p:cNvSpPr>
          <p:nvPr>
            <p:ph type="title"/>
          </p:nvPr>
        </p:nvSpPr>
        <p:spPr>
          <a:xfrm>
            <a:off x="2666870" y="76787"/>
            <a:ext cx="8760995" cy="631009"/>
          </a:xfrm>
        </p:spPr>
        <p:txBody>
          <a:bodyPr>
            <a:noAutofit/>
          </a:bodyPr>
          <a:lstStyle/>
          <a:p>
            <a:r>
              <a:rPr lang="en-GB" dirty="0"/>
              <a:t>Projections of future flood risk</a:t>
            </a:r>
          </a:p>
        </p:txBody>
      </p:sp>
      <p:sp>
        <p:nvSpPr>
          <p:cNvPr id="12" name="TextBox 11">
            <a:extLst>
              <a:ext uri="{FF2B5EF4-FFF2-40B4-BE49-F238E27FC236}">
                <a16:creationId xmlns:a16="http://schemas.microsoft.com/office/drawing/2014/main" id="{C1632596-2642-4959-8A71-108BB8C4E42C}"/>
              </a:ext>
            </a:extLst>
          </p:cNvPr>
          <p:cNvSpPr txBox="1"/>
          <p:nvPr/>
        </p:nvSpPr>
        <p:spPr>
          <a:xfrm>
            <a:off x="1306073" y="893255"/>
            <a:ext cx="2222612" cy="226647"/>
          </a:xfrm>
          <a:prstGeom prst="rect">
            <a:avLst/>
          </a:prstGeom>
          <a:noFill/>
        </p:spPr>
        <p:txBody>
          <a:bodyPr wrap="square" lIns="0" tIns="0" rIns="0" bIns="0" rtlCol="0">
            <a:noAutofit/>
          </a:bodyPr>
          <a:lstStyle/>
          <a:p>
            <a:pPr algn="ctr">
              <a:lnSpc>
                <a:spcPct val="113000"/>
              </a:lnSpc>
              <a:spcBef>
                <a:spcPts val="2000"/>
              </a:spcBef>
            </a:pPr>
            <a:r>
              <a:rPr lang="en-GB" sz="2000" dirty="0"/>
              <a:t>Present Day</a:t>
            </a:r>
          </a:p>
        </p:txBody>
      </p:sp>
      <p:sp>
        <p:nvSpPr>
          <p:cNvPr id="10" name="TextBox 9">
            <a:extLst>
              <a:ext uri="{FF2B5EF4-FFF2-40B4-BE49-F238E27FC236}">
                <a16:creationId xmlns:a16="http://schemas.microsoft.com/office/drawing/2014/main" id="{1AABCED8-0947-4990-8776-BB62872CD863}"/>
              </a:ext>
            </a:extLst>
          </p:cNvPr>
          <p:cNvSpPr txBox="1"/>
          <p:nvPr/>
        </p:nvSpPr>
        <p:spPr>
          <a:xfrm>
            <a:off x="4497489" y="688601"/>
            <a:ext cx="2658755" cy="238031"/>
          </a:xfrm>
          <a:prstGeom prst="rect">
            <a:avLst/>
          </a:prstGeom>
          <a:noFill/>
        </p:spPr>
        <p:txBody>
          <a:bodyPr wrap="square" lIns="0" tIns="0" rIns="0" bIns="0" rtlCol="0">
            <a:noAutofit/>
          </a:bodyPr>
          <a:lstStyle/>
          <a:p>
            <a:r>
              <a:rPr lang="en-GB" sz="2000" dirty="0"/>
              <a:t>2050s </a:t>
            </a:r>
            <a:r>
              <a:rPr lang="en-GB" sz="2000" dirty="0"/>
              <a:t>on a pathway to </a:t>
            </a:r>
          </a:p>
          <a:p>
            <a:r>
              <a:rPr lang="en-GB" sz="2000" dirty="0" smtClean="0"/>
              <a:t>2°C </a:t>
            </a:r>
            <a:r>
              <a:rPr lang="en-GB" sz="2000" dirty="0"/>
              <a:t>global warming by </a:t>
            </a:r>
          </a:p>
          <a:p>
            <a:r>
              <a:rPr lang="en-GB" sz="2000" dirty="0"/>
              <a:t>end of century</a:t>
            </a:r>
            <a:endParaRPr lang="en-GB" sz="2000" dirty="0"/>
          </a:p>
        </p:txBody>
      </p:sp>
      <p:sp>
        <p:nvSpPr>
          <p:cNvPr id="23" name="TextBox 22">
            <a:extLst>
              <a:ext uri="{FF2B5EF4-FFF2-40B4-BE49-F238E27FC236}">
                <a16:creationId xmlns:a16="http://schemas.microsoft.com/office/drawing/2014/main" id="{1AABCED8-0947-4990-8776-BB62872CD863}"/>
              </a:ext>
            </a:extLst>
          </p:cNvPr>
          <p:cNvSpPr txBox="1"/>
          <p:nvPr/>
        </p:nvSpPr>
        <p:spPr>
          <a:xfrm>
            <a:off x="8139843" y="668882"/>
            <a:ext cx="2522120" cy="263288"/>
          </a:xfrm>
          <a:prstGeom prst="rect">
            <a:avLst/>
          </a:prstGeom>
          <a:noFill/>
        </p:spPr>
        <p:txBody>
          <a:bodyPr wrap="square" lIns="0" tIns="0" rIns="0" bIns="0" rtlCol="0">
            <a:noAutofit/>
          </a:bodyPr>
          <a:lstStyle/>
          <a:p>
            <a:r>
              <a:rPr lang="en-GB" sz="2000" dirty="0"/>
              <a:t>2080s on a pathway to </a:t>
            </a:r>
          </a:p>
          <a:p>
            <a:r>
              <a:rPr lang="en-GB" sz="2000" dirty="0" smtClean="0"/>
              <a:t>4°C </a:t>
            </a:r>
            <a:r>
              <a:rPr lang="en-GB" sz="2000" dirty="0"/>
              <a:t>global warming at </a:t>
            </a:r>
          </a:p>
          <a:p>
            <a:r>
              <a:rPr lang="en-GB" sz="2000" dirty="0"/>
              <a:t>end of century</a:t>
            </a:r>
            <a:endParaRPr lang="en-GB" sz="2000" dirty="0"/>
          </a:p>
        </p:txBody>
      </p:sp>
      <p:sp>
        <p:nvSpPr>
          <p:cNvPr id="9" name="TextBox 8"/>
          <p:cNvSpPr txBox="1"/>
          <p:nvPr/>
        </p:nvSpPr>
        <p:spPr>
          <a:xfrm>
            <a:off x="282593" y="5729476"/>
            <a:ext cx="11504399" cy="1200329"/>
          </a:xfrm>
          <a:prstGeom prst="rect">
            <a:avLst/>
          </a:prstGeom>
          <a:noFill/>
        </p:spPr>
        <p:txBody>
          <a:bodyPr wrap="square" rtlCol="0">
            <a:spAutoFit/>
          </a:bodyPr>
          <a:lstStyle/>
          <a:p>
            <a:r>
              <a:rPr lang="en-GB" sz="2400" dirty="0" smtClean="0"/>
              <a:t>Risks to infrastructure services from surface water flooding: 	More Action Needed</a:t>
            </a:r>
          </a:p>
          <a:p>
            <a:r>
              <a:rPr lang="en-GB" sz="2400" dirty="0" smtClean="0"/>
              <a:t>Risks to people, communities and building from flooding: 		More </a:t>
            </a:r>
            <a:r>
              <a:rPr lang="en-GB" sz="2400" dirty="0"/>
              <a:t>Action </a:t>
            </a:r>
            <a:r>
              <a:rPr lang="en-GB" sz="2400" dirty="0" smtClean="0"/>
              <a:t>Needed</a:t>
            </a:r>
          </a:p>
          <a:p>
            <a:r>
              <a:rPr lang="en-GB" sz="2400" dirty="0" smtClean="0"/>
              <a:t>Risks to businesses from flooding: 					More Action Needed</a:t>
            </a:r>
            <a:endParaRPr lang="en-GB" sz="2400" dirty="0"/>
          </a:p>
        </p:txBody>
      </p:sp>
    </p:spTree>
    <p:extLst>
      <p:ext uri="{BB962C8B-B14F-4D97-AF65-F5344CB8AC3E}">
        <p14:creationId xmlns:p14="http://schemas.microsoft.com/office/powerpoint/2010/main" val="8513345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189">
              <a:defRPr>
                <a:solidFill>
                  <a:schemeClr val="tx1"/>
                </a:solidFill>
                <a:latin typeface="Calibri" panose="020F0502020204030204" pitchFamily="34" charset="0"/>
                <a:cs typeface="Arial" panose="020B0604020202020204" pitchFamily="34" charset="0"/>
              </a:defRPr>
            </a:lvl1pPr>
            <a:lvl2pPr marL="742932" indent="-285744" defTabSz="457189">
              <a:defRPr>
                <a:solidFill>
                  <a:schemeClr val="tx1"/>
                </a:solidFill>
                <a:latin typeface="Calibri" panose="020F0502020204030204" pitchFamily="34" charset="0"/>
                <a:cs typeface="Arial" panose="020B0604020202020204" pitchFamily="34" charset="0"/>
              </a:defRPr>
            </a:lvl2pPr>
            <a:lvl3pPr marL="1142971" indent="-228594" defTabSz="457189">
              <a:defRPr>
                <a:solidFill>
                  <a:schemeClr val="tx1"/>
                </a:solidFill>
                <a:latin typeface="Calibri" panose="020F0502020204030204" pitchFamily="34" charset="0"/>
                <a:cs typeface="Arial" panose="020B0604020202020204" pitchFamily="34" charset="0"/>
              </a:defRPr>
            </a:lvl3pPr>
            <a:lvl4pPr marL="1600160" indent="-228594" defTabSz="457189">
              <a:defRPr>
                <a:solidFill>
                  <a:schemeClr val="tx1"/>
                </a:solidFill>
                <a:latin typeface="Calibri" panose="020F0502020204030204" pitchFamily="34" charset="0"/>
                <a:cs typeface="Arial" panose="020B0604020202020204" pitchFamily="34" charset="0"/>
              </a:defRPr>
            </a:lvl4pPr>
            <a:lvl5pPr marL="2057349" indent="-228594" defTabSz="457189">
              <a:defRPr>
                <a:solidFill>
                  <a:schemeClr val="tx1"/>
                </a:solidFill>
                <a:latin typeface="Calibri" panose="020F0502020204030204" pitchFamily="34" charset="0"/>
                <a:cs typeface="Arial" panose="020B0604020202020204" pitchFamily="34" charset="0"/>
              </a:defRPr>
            </a:lvl5pPr>
            <a:lvl6pPr marL="2514537" indent="-228594" defTabSz="45718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726" indent="-228594" defTabSz="45718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8914" indent="-228594" defTabSz="45718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103" indent="-228594" defTabSz="45718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5D9DF13-FA5F-4B7C-B166-13D47B896978}" type="slidenum">
              <a:rPr lang="en-GB" altLang="en-US" smtClean="0">
                <a:solidFill>
                  <a:srgbClr val="7E8082"/>
                </a:solidFill>
                <a:latin typeface="Ebrima" panose="02000000000000000000" pitchFamily="2" charset="0"/>
              </a:rPr>
              <a:pPr/>
              <a:t>2</a:t>
            </a:fld>
            <a:endParaRPr lang="en-GB" altLang="en-US" smtClean="0">
              <a:solidFill>
                <a:srgbClr val="7E8082"/>
              </a:solidFill>
              <a:latin typeface="Ebrima" panose="02000000000000000000" pitchFamily="2" charset="0"/>
            </a:endParaRPr>
          </a:p>
        </p:txBody>
      </p:sp>
      <p:sp>
        <p:nvSpPr>
          <p:cNvPr id="14338" name="Title 1"/>
          <p:cNvSpPr>
            <a:spLocks noGrp="1"/>
          </p:cNvSpPr>
          <p:nvPr>
            <p:ph type="ctrTitle" idx="4294967295"/>
          </p:nvPr>
        </p:nvSpPr>
        <p:spPr bwMode="auto">
          <a:xfrm>
            <a:off x="1" y="1143000"/>
            <a:ext cx="11518900" cy="13313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1" compatLnSpc="1">
            <a:prstTxWarp prst="textNoShape">
              <a:avLst/>
            </a:prstTxWarp>
            <a:noAutofit/>
          </a:bodyPr>
          <a:lstStyle/>
          <a:p>
            <a:r>
              <a:rPr lang="en-GB" altLang="en-US" dirty="0" smtClean="0"/>
              <a:t>Assessing climate risks is a requirement of the 2008 Climate Change Act</a:t>
            </a:r>
          </a:p>
        </p:txBody>
      </p:sp>
      <p:sp>
        <p:nvSpPr>
          <p:cNvPr id="3" name="Text Placeholder 2"/>
          <p:cNvSpPr>
            <a:spLocks noGrp="1"/>
          </p:cNvSpPr>
          <p:nvPr>
            <p:ph type="subTitle" idx="4294967295"/>
          </p:nvPr>
        </p:nvSpPr>
        <p:spPr>
          <a:xfrm>
            <a:off x="295564" y="2838451"/>
            <a:ext cx="11223336" cy="2419349"/>
          </a:xfrm>
        </p:spPr>
        <p:txBody>
          <a:bodyPr>
            <a:noAutofit/>
          </a:bodyPr>
          <a:lstStyle/>
          <a:p>
            <a:pPr marL="0" indent="0">
              <a:buNone/>
              <a:defRPr/>
            </a:pPr>
            <a:r>
              <a:rPr lang="en-GB" sz="2400" b="1" dirty="0"/>
              <a:t>56 : Report on impact of climate change</a:t>
            </a:r>
          </a:p>
          <a:p>
            <a:pPr marL="342891" indent="-342891">
              <a:buFont typeface="Arial" panose="020B0604020202020204" pitchFamily="34" charset="0"/>
              <a:buAutoNum type="arabicParenBoth"/>
              <a:defRPr/>
            </a:pPr>
            <a:r>
              <a:rPr lang="en-GB" sz="2400" dirty="0"/>
              <a:t> It is the duty of the Secretary of State to lay reports before Parliament containing an assessment of the risks for the United Kingdom of the current and predicted impact of climate change [every five years]</a:t>
            </a:r>
          </a:p>
          <a:p>
            <a:pPr marL="342891" indent="-342891">
              <a:buFont typeface="Arial" panose="020B0604020202020204" pitchFamily="34" charset="0"/>
              <a:buAutoNum type="arabicParenBoth"/>
              <a:defRPr/>
            </a:pPr>
            <a:endParaRPr lang="en-GB" sz="2400" b="1" dirty="0"/>
          </a:p>
          <a:p>
            <a:pPr marL="0" indent="0">
              <a:buNone/>
              <a:defRPr/>
            </a:pPr>
            <a:r>
              <a:rPr lang="en-GB" sz="2400" b="1" dirty="0"/>
              <a:t>57 : Advice of Committee on Climate Change on impact report</a:t>
            </a:r>
          </a:p>
          <a:p>
            <a:pPr marL="0" indent="0">
              <a:buNone/>
              <a:defRPr/>
            </a:pPr>
            <a:r>
              <a:rPr lang="en-GB" sz="2400" dirty="0"/>
              <a:t>(1) It is the duty of the Committee on Climate Change to advise the Secretary of State on the preparation of each of the Secretary of State’s reports under section 56.</a:t>
            </a:r>
          </a:p>
          <a:p>
            <a:pPr>
              <a:defRPr/>
            </a:pPr>
            <a:endParaRPr lang="en-GB" sz="2400" dirty="0"/>
          </a:p>
        </p:txBody>
      </p:sp>
    </p:spTree>
    <p:extLst>
      <p:ext uri="{BB962C8B-B14F-4D97-AF65-F5344CB8AC3E}">
        <p14:creationId xmlns:p14="http://schemas.microsoft.com/office/powerpoint/2010/main" val="31263269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Map&#10;&#10;Description automatically generated"/>
          <p:cNvSpPr>
            <a:spLocks noChangeAspect="1" noChangeArrowheads="1"/>
          </p:cNvSpPr>
          <p:nvPr/>
        </p:nvSpPr>
        <p:spPr bwMode="auto">
          <a:xfrm>
            <a:off x="155575" y="-144463"/>
            <a:ext cx="1351936" cy="13519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Map&#10;&#10;Description automatically generated"/>
          <p:cNvSpPr>
            <a:spLocks noChangeAspect="1" noChangeArrowheads="1"/>
          </p:cNvSpPr>
          <p:nvPr/>
        </p:nvSpPr>
        <p:spPr bwMode="auto">
          <a:xfrm>
            <a:off x="155574" y="-144463"/>
            <a:ext cx="3279287" cy="32792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descr="A close up of a map&#10;&#10;Description automatically generated"/>
          <p:cNvPicPr/>
          <p:nvPr/>
        </p:nvPicPr>
        <p:blipFill rotWithShape="1">
          <a:blip r:embed="rId2" cstate="print">
            <a:extLst>
              <a:ext uri="{28A0092B-C50C-407E-A947-70E740481C1C}">
                <a14:useLocalDpi xmlns:a14="http://schemas.microsoft.com/office/drawing/2010/main" val="0"/>
              </a:ext>
            </a:extLst>
          </a:blip>
          <a:srcRect t="7070"/>
          <a:stretch/>
        </p:blipFill>
        <p:spPr>
          <a:xfrm>
            <a:off x="2572224" y="1031069"/>
            <a:ext cx="7847504" cy="5293531"/>
          </a:xfrm>
          <a:prstGeom prst="rect">
            <a:avLst/>
          </a:prstGeom>
        </p:spPr>
      </p:pic>
      <p:sp>
        <p:nvSpPr>
          <p:cNvPr id="20" name="TextBox 19"/>
          <p:cNvSpPr txBox="1"/>
          <p:nvPr/>
        </p:nvSpPr>
        <p:spPr>
          <a:xfrm>
            <a:off x="89018" y="2165339"/>
            <a:ext cx="2836985" cy="1938992"/>
          </a:xfrm>
          <a:prstGeom prst="rect">
            <a:avLst/>
          </a:prstGeom>
          <a:noFill/>
        </p:spPr>
        <p:txBody>
          <a:bodyPr wrap="square" rtlCol="0">
            <a:spAutoFit/>
          </a:bodyPr>
          <a:lstStyle/>
          <a:p>
            <a:r>
              <a:rPr lang="en-GB" sz="2400" b="1" dirty="0" smtClean="0"/>
              <a:t>Wildfire risk:</a:t>
            </a:r>
            <a:r>
              <a:rPr lang="en-GB" sz="2400" dirty="0" smtClean="0"/>
              <a:t> </a:t>
            </a:r>
          </a:p>
          <a:p>
            <a:r>
              <a:rPr lang="en-GB" sz="2400" dirty="0" smtClean="0"/>
              <a:t>percentage of summer days with Fire </a:t>
            </a:r>
            <a:r>
              <a:rPr lang="en-GB" sz="2400" dirty="0"/>
              <a:t>W</a:t>
            </a:r>
            <a:r>
              <a:rPr lang="en-GB" sz="2400" dirty="0" smtClean="0"/>
              <a:t>eather Index above “very high”</a:t>
            </a:r>
            <a:endParaRPr lang="en-GB" sz="2400" dirty="0"/>
          </a:p>
        </p:txBody>
      </p:sp>
      <p:sp>
        <p:nvSpPr>
          <p:cNvPr id="21" name="TextBox 20"/>
          <p:cNvSpPr txBox="1"/>
          <p:nvPr/>
        </p:nvSpPr>
        <p:spPr>
          <a:xfrm>
            <a:off x="3039069" y="928159"/>
            <a:ext cx="1770184" cy="461665"/>
          </a:xfrm>
          <a:prstGeom prst="rect">
            <a:avLst/>
          </a:prstGeom>
          <a:solidFill>
            <a:schemeClr val="bg1"/>
          </a:solidFill>
        </p:spPr>
        <p:txBody>
          <a:bodyPr wrap="square" rtlCol="0">
            <a:spAutoFit/>
          </a:bodyPr>
          <a:lstStyle/>
          <a:p>
            <a:pPr algn="ctr"/>
            <a:r>
              <a:rPr lang="en-GB" sz="2400" dirty="0" smtClean="0"/>
              <a:t>Present day</a:t>
            </a:r>
            <a:endParaRPr lang="en-GB" sz="2400" dirty="0"/>
          </a:p>
        </p:txBody>
      </p:sp>
      <p:sp>
        <p:nvSpPr>
          <p:cNvPr id="22" name="TextBox 21"/>
          <p:cNvSpPr txBox="1"/>
          <p:nvPr/>
        </p:nvSpPr>
        <p:spPr>
          <a:xfrm>
            <a:off x="5363383" y="554976"/>
            <a:ext cx="1985025" cy="830997"/>
          </a:xfrm>
          <a:prstGeom prst="rect">
            <a:avLst/>
          </a:prstGeom>
          <a:solidFill>
            <a:schemeClr val="bg1"/>
          </a:solidFill>
        </p:spPr>
        <p:txBody>
          <a:bodyPr wrap="square" rtlCol="0">
            <a:spAutoFit/>
          </a:bodyPr>
          <a:lstStyle/>
          <a:p>
            <a:pPr algn="ctr"/>
            <a:r>
              <a:rPr lang="en-GB" sz="2400" dirty="0" smtClean="0"/>
              <a:t>2°C global warming</a:t>
            </a:r>
            <a:endParaRPr lang="en-GB" sz="2400" dirty="0"/>
          </a:p>
        </p:txBody>
      </p:sp>
      <p:sp>
        <p:nvSpPr>
          <p:cNvPr id="23" name="TextBox 22"/>
          <p:cNvSpPr txBox="1"/>
          <p:nvPr/>
        </p:nvSpPr>
        <p:spPr>
          <a:xfrm>
            <a:off x="7650527" y="575853"/>
            <a:ext cx="1985025" cy="830997"/>
          </a:xfrm>
          <a:prstGeom prst="rect">
            <a:avLst/>
          </a:prstGeom>
          <a:solidFill>
            <a:schemeClr val="bg1"/>
          </a:solidFill>
        </p:spPr>
        <p:txBody>
          <a:bodyPr wrap="square" rtlCol="0">
            <a:spAutoFit/>
          </a:bodyPr>
          <a:lstStyle/>
          <a:p>
            <a:pPr algn="ctr"/>
            <a:r>
              <a:rPr lang="en-GB" sz="2400" dirty="0"/>
              <a:t>4</a:t>
            </a:r>
            <a:r>
              <a:rPr lang="en-GB" sz="2400" dirty="0" smtClean="0"/>
              <a:t>°C global warming</a:t>
            </a:r>
            <a:endParaRPr lang="en-GB" sz="2400" dirty="0"/>
          </a:p>
        </p:txBody>
      </p:sp>
      <p:sp>
        <p:nvSpPr>
          <p:cNvPr id="7" name="TextBox 6"/>
          <p:cNvSpPr txBox="1"/>
          <p:nvPr/>
        </p:nvSpPr>
        <p:spPr>
          <a:xfrm>
            <a:off x="10134600" y="6324600"/>
            <a:ext cx="2057400" cy="369332"/>
          </a:xfrm>
          <a:prstGeom prst="rect">
            <a:avLst/>
          </a:prstGeom>
          <a:noFill/>
        </p:spPr>
        <p:txBody>
          <a:bodyPr wrap="square" rtlCol="0">
            <a:spAutoFit/>
          </a:bodyPr>
          <a:lstStyle/>
          <a:p>
            <a:r>
              <a:rPr lang="en-GB" dirty="0" smtClean="0"/>
              <a:t>Perry </a:t>
            </a:r>
            <a:r>
              <a:rPr lang="en-GB" i="1" dirty="0" smtClean="0"/>
              <a:t>et al</a:t>
            </a:r>
            <a:r>
              <a:rPr lang="en-GB" dirty="0" smtClean="0"/>
              <a:t> (2021)</a:t>
            </a:r>
            <a:endParaRPr lang="en-GB" dirty="0"/>
          </a:p>
        </p:txBody>
      </p:sp>
    </p:spTree>
    <p:extLst>
      <p:ext uri="{BB962C8B-B14F-4D97-AF65-F5344CB8AC3E}">
        <p14:creationId xmlns:p14="http://schemas.microsoft.com/office/powerpoint/2010/main" val="2644482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757020C8-2988-4E6E-B79F-832FCAA0E4A8}"/>
              </a:ext>
            </a:extLst>
          </p:cNvPr>
          <p:cNvSpPr/>
          <p:nvPr/>
        </p:nvSpPr>
        <p:spPr>
          <a:xfrm>
            <a:off x="2348840" y="3984324"/>
            <a:ext cx="1606839" cy="910279"/>
          </a:xfrm>
          <a:prstGeom prst="ellipse">
            <a:avLst/>
          </a:prstGeom>
          <a:solidFill>
            <a:schemeClr val="accent2"/>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100" b="1" dirty="0">
                <a:latin typeface="Arial" panose="020B0604020202020204" pitchFamily="34" charset="0"/>
                <a:cs typeface="Arial" panose="020B0604020202020204" pitchFamily="34" charset="0"/>
              </a:rPr>
              <a:t>Extreme summer </a:t>
            </a:r>
            <a:r>
              <a:rPr lang="en-GB" sz="1100" b="1" dirty="0">
                <a:latin typeface="Arial" panose="020B0604020202020204" pitchFamily="34" charset="0"/>
                <a:cs typeface="Arial" panose="020B0604020202020204" pitchFamily="34" charset="0"/>
              </a:rPr>
              <a:t>temperatures</a:t>
            </a:r>
            <a:endParaRPr lang="en-GB" sz="1100" b="1"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A83FC00E-E0B4-45E1-A511-B46C625A4301}"/>
              </a:ext>
            </a:extLst>
          </p:cNvPr>
          <p:cNvSpPr/>
          <p:nvPr/>
        </p:nvSpPr>
        <p:spPr>
          <a:xfrm>
            <a:off x="3587016" y="2896057"/>
            <a:ext cx="1316563" cy="947228"/>
          </a:xfrm>
          <a:prstGeom prst="ellipse">
            <a:avLst/>
          </a:prstGeom>
          <a:solidFill>
            <a:schemeClr val="accent2">
              <a:lumMod val="40000"/>
              <a:lumOff val="60000"/>
            </a:schemeClr>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100" b="1" dirty="0">
                <a:latin typeface="Arial" panose="020B0604020202020204" pitchFamily="34" charset="0"/>
                <a:cs typeface="Arial" panose="020B0604020202020204" pitchFamily="34" charset="0"/>
              </a:rPr>
              <a:t>Wildfire</a:t>
            </a:r>
          </a:p>
        </p:txBody>
      </p:sp>
      <p:cxnSp>
        <p:nvCxnSpPr>
          <p:cNvPr id="22" name="Straight Arrow Connector 21">
            <a:extLst>
              <a:ext uri="{FF2B5EF4-FFF2-40B4-BE49-F238E27FC236}">
                <a16:creationId xmlns:a16="http://schemas.microsoft.com/office/drawing/2014/main" id="{D4007A56-FF42-4C14-B50F-A5334EA73DC3}"/>
              </a:ext>
            </a:extLst>
          </p:cNvPr>
          <p:cNvCxnSpPr>
            <a:cxnSpLocks/>
            <a:endCxn id="6" idx="3"/>
          </p:cNvCxnSpPr>
          <p:nvPr/>
        </p:nvCxnSpPr>
        <p:spPr>
          <a:xfrm flipV="1">
            <a:off x="3496549" y="3704568"/>
            <a:ext cx="283272" cy="3590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3" name="TextBox 122">
            <a:extLst>
              <a:ext uri="{FF2B5EF4-FFF2-40B4-BE49-F238E27FC236}">
                <a16:creationId xmlns:a16="http://schemas.microsoft.com/office/drawing/2014/main" id="{01612426-DA32-42E5-A2E8-78E3BA6267F0}"/>
              </a:ext>
            </a:extLst>
          </p:cNvPr>
          <p:cNvSpPr txBox="1"/>
          <p:nvPr/>
        </p:nvSpPr>
        <p:spPr>
          <a:xfrm>
            <a:off x="73691" y="1709593"/>
            <a:ext cx="2241234" cy="2677656"/>
          </a:xfrm>
          <a:prstGeom prst="rect">
            <a:avLst/>
          </a:prstGeom>
          <a:noFill/>
          <a:ln w="19050">
            <a:noFill/>
          </a:ln>
        </p:spPr>
        <p:txBody>
          <a:bodyPr wrap="square" rtlCol="0">
            <a:spAutoFit/>
          </a:bodyPr>
          <a:lstStyle/>
          <a:p>
            <a:r>
              <a:rPr lang="en-GB" sz="2800" dirty="0" err="1" smtClean="0"/>
              <a:t>Widfires</a:t>
            </a:r>
            <a:r>
              <a:rPr lang="en-GB" sz="2800" dirty="0" smtClean="0"/>
              <a:t> and the natural environment: interacting and cascading risks</a:t>
            </a:r>
            <a:endParaRPr lang="en-GB" sz="2800" dirty="0"/>
          </a:p>
        </p:txBody>
      </p:sp>
      <p:sp>
        <p:nvSpPr>
          <p:cNvPr id="82" name="Oval 81">
            <a:extLst>
              <a:ext uri="{FF2B5EF4-FFF2-40B4-BE49-F238E27FC236}">
                <a16:creationId xmlns:a16="http://schemas.microsoft.com/office/drawing/2014/main" id="{744BA4BA-6820-42BB-9D2F-4952CB97B626}"/>
              </a:ext>
            </a:extLst>
          </p:cNvPr>
          <p:cNvSpPr/>
          <p:nvPr/>
        </p:nvSpPr>
        <p:spPr>
          <a:xfrm>
            <a:off x="2430909" y="840692"/>
            <a:ext cx="1321632" cy="987638"/>
          </a:xfrm>
          <a:prstGeom prst="ellipse">
            <a:avLst/>
          </a:prstGeom>
          <a:solidFill>
            <a:schemeClr val="accent2"/>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100" b="1" dirty="0">
                <a:latin typeface="Arial" panose="020B0604020202020204" pitchFamily="34" charset="0"/>
                <a:cs typeface="Arial" panose="020B0604020202020204" pitchFamily="34" charset="0"/>
              </a:rPr>
              <a:t>Reduction </a:t>
            </a:r>
            <a:r>
              <a:rPr lang="en-GB" sz="1100" b="1" dirty="0">
                <a:latin typeface="Arial" panose="020B0604020202020204" pitchFamily="34" charset="0"/>
                <a:cs typeface="Arial" panose="020B0604020202020204" pitchFamily="34" charset="0"/>
              </a:rPr>
              <a:t>in summer mean rainfall</a:t>
            </a:r>
          </a:p>
        </p:txBody>
      </p:sp>
      <p:cxnSp>
        <p:nvCxnSpPr>
          <p:cNvPr id="10" name="Straight Arrow Connector 9">
            <a:extLst>
              <a:ext uri="{FF2B5EF4-FFF2-40B4-BE49-F238E27FC236}">
                <a16:creationId xmlns:a16="http://schemas.microsoft.com/office/drawing/2014/main" id="{58F43956-DFF1-4808-8958-8E1B3B0B3F46}"/>
              </a:ext>
            </a:extLst>
          </p:cNvPr>
          <p:cNvCxnSpPr>
            <a:cxnSpLocks/>
            <a:stCxn id="82" idx="5"/>
          </p:cNvCxnSpPr>
          <p:nvPr/>
        </p:nvCxnSpPr>
        <p:spPr>
          <a:xfrm>
            <a:off x="3558992" y="1683695"/>
            <a:ext cx="424332" cy="12579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8" name="Oval 127">
            <a:extLst>
              <a:ext uri="{FF2B5EF4-FFF2-40B4-BE49-F238E27FC236}">
                <a16:creationId xmlns:a16="http://schemas.microsoft.com/office/drawing/2014/main" id="{BD05BEAB-BA42-43D2-BD3C-2D14332A62EE}"/>
              </a:ext>
            </a:extLst>
          </p:cNvPr>
          <p:cNvSpPr/>
          <p:nvPr/>
        </p:nvSpPr>
        <p:spPr>
          <a:xfrm>
            <a:off x="7248860" y="1822714"/>
            <a:ext cx="1303139" cy="933055"/>
          </a:xfrm>
          <a:prstGeom prst="ellipse">
            <a:avLst/>
          </a:prstGeom>
          <a:solidFill>
            <a:schemeClr val="tx2">
              <a:lumMod val="40000"/>
              <a:lumOff val="60000"/>
            </a:schemeClr>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100" b="1" dirty="0">
                <a:latin typeface="Arial" panose="020B0604020202020204" pitchFamily="34" charset="0"/>
                <a:cs typeface="Arial" panose="020B0604020202020204" pitchFamily="34" charset="0"/>
              </a:rPr>
              <a:t>Increase in carbon </a:t>
            </a:r>
            <a:r>
              <a:rPr lang="en-GB" sz="1100" b="1" dirty="0">
                <a:latin typeface="Arial" panose="020B0604020202020204" pitchFamily="34" charset="0"/>
                <a:cs typeface="Arial" panose="020B0604020202020204" pitchFamily="34" charset="0"/>
              </a:rPr>
              <a:t>emissions</a:t>
            </a:r>
            <a:endParaRPr lang="en-GB" sz="1100" b="1" dirty="0">
              <a:latin typeface="Arial" panose="020B0604020202020204" pitchFamily="34" charset="0"/>
              <a:cs typeface="Arial" panose="020B0604020202020204" pitchFamily="34" charset="0"/>
            </a:endParaRPr>
          </a:p>
        </p:txBody>
      </p:sp>
      <p:sp>
        <p:nvSpPr>
          <p:cNvPr id="129" name="Oval 128">
            <a:extLst>
              <a:ext uri="{FF2B5EF4-FFF2-40B4-BE49-F238E27FC236}">
                <a16:creationId xmlns:a16="http://schemas.microsoft.com/office/drawing/2014/main" id="{6B2F60AE-27F2-4718-A8D0-AF6C6E2857D5}"/>
              </a:ext>
            </a:extLst>
          </p:cNvPr>
          <p:cNvSpPr/>
          <p:nvPr/>
        </p:nvSpPr>
        <p:spPr>
          <a:xfrm>
            <a:off x="7514688" y="2995981"/>
            <a:ext cx="1571668" cy="939067"/>
          </a:xfrm>
          <a:prstGeom prst="ellipse">
            <a:avLst/>
          </a:prstGeom>
          <a:solidFill>
            <a:schemeClr val="tx2">
              <a:lumMod val="40000"/>
              <a:lumOff val="60000"/>
            </a:schemeClr>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100" b="1" dirty="0">
                <a:latin typeface="Arial" panose="020B0604020202020204" pitchFamily="34" charset="0"/>
                <a:cs typeface="Arial" panose="020B0604020202020204" pitchFamily="34" charset="0"/>
              </a:rPr>
              <a:t>Impacts on </a:t>
            </a:r>
            <a:r>
              <a:rPr lang="en-GB" sz="1100" b="1" dirty="0">
                <a:latin typeface="Arial" panose="020B0604020202020204" pitchFamily="34" charset="0"/>
                <a:cs typeface="Arial" panose="020B0604020202020204" pitchFamily="34" charset="0"/>
              </a:rPr>
              <a:t>heritage &amp; archaeology</a:t>
            </a:r>
            <a:endParaRPr lang="en-GB" sz="1100" b="1" dirty="0">
              <a:latin typeface="Arial" panose="020B0604020202020204" pitchFamily="34" charset="0"/>
              <a:cs typeface="Arial" panose="020B0604020202020204" pitchFamily="34" charset="0"/>
            </a:endParaRPr>
          </a:p>
        </p:txBody>
      </p:sp>
      <p:cxnSp>
        <p:nvCxnSpPr>
          <p:cNvPr id="117" name="Straight Arrow Connector 116">
            <a:extLst>
              <a:ext uri="{FF2B5EF4-FFF2-40B4-BE49-F238E27FC236}">
                <a16:creationId xmlns:a16="http://schemas.microsoft.com/office/drawing/2014/main" id="{319A1648-E139-4B34-A84B-48D35C65E510}"/>
              </a:ext>
            </a:extLst>
          </p:cNvPr>
          <p:cNvCxnSpPr>
            <a:stCxn id="6" idx="7"/>
          </p:cNvCxnSpPr>
          <p:nvPr/>
        </p:nvCxnSpPr>
        <p:spPr>
          <a:xfrm flipV="1">
            <a:off x="4710772" y="2154591"/>
            <a:ext cx="2581886" cy="8801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2" name="Straight Arrow Connector 121">
            <a:extLst>
              <a:ext uri="{FF2B5EF4-FFF2-40B4-BE49-F238E27FC236}">
                <a16:creationId xmlns:a16="http://schemas.microsoft.com/office/drawing/2014/main" id="{AA81523B-95DD-4CEE-BB89-5FE2DE1BF417}"/>
              </a:ext>
            </a:extLst>
          </p:cNvPr>
          <p:cNvCxnSpPr>
            <a:cxnSpLocks/>
          </p:cNvCxnSpPr>
          <p:nvPr/>
        </p:nvCxnSpPr>
        <p:spPr>
          <a:xfrm>
            <a:off x="4865492" y="3509980"/>
            <a:ext cx="2725368" cy="1629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3" name="Oval 152">
            <a:extLst>
              <a:ext uri="{FF2B5EF4-FFF2-40B4-BE49-F238E27FC236}">
                <a16:creationId xmlns:a16="http://schemas.microsoft.com/office/drawing/2014/main" id="{947EE7F8-1597-4676-B657-5E2ED7565B21}"/>
              </a:ext>
            </a:extLst>
          </p:cNvPr>
          <p:cNvSpPr/>
          <p:nvPr/>
        </p:nvSpPr>
        <p:spPr>
          <a:xfrm>
            <a:off x="6351186" y="918077"/>
            <a:ext cx="1284553" cy="944384"/>
          </a:xfrm>
          <a:prstGeom prst="ellipse">
            <a:avLst/>
          </a:prstGeom>
          <a:solidFill>
            <a:schemeClr val="tx2">
              <a:lumMod val="40000"/>
              <a:lumOff val="60000"/>
            </a:schemeClr>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100" b="1" dirty="0">
                <a:latin typeface="Arial" panose="020B0604020202020204" pitchFamily="34" charset="0"/>
                <a:cs typeface="Arial" panose="020B0604020202020204" pitchFamily="34" charset="0"/>
              </a:rPr>
              <a:t>Soil erosion</a:t>
            </a:r>
          </a:p>
        </p:txBody>
      </p:sp>
      <p:sp>
        <p:nvSpPr>
          <p:cNvPr id="156" name="Oval 155">
            <a:extLst>
              <a:ext uri="{FF2B5EF4-FFF2-40B4-BE49-F238E27FC236}">
                <a16:creationId xmlns:a16="http://schemas.microsoft.com/office/drawing/2014/main" id="{EF1C6FBF-8A54-43DA-935E-47EB7EFB80EC}"/>
              </a:ext>
            </a:extLst>
          </p:cNvPr>
          <p:cNvSpPr/>
          <p:nvPr/>
        </p:nvSpPr>
        <p:spPr>
          <a:xfrm>
            <a:off x="9557364" y="5435145"/>
            <a:ext cx="1564842" cy="1057926"/>
          </a:xfrm>
          <a:prstGeom prst="ellipse">
            <a:avLst/>
          </a:prstGeom>
          <a:solidFill>
            <a:schemeClr val="tx2">
              <a:lumMod val="40000"/>
              <a:lumOff val="60000"/>
            </a:schemeClr>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100" b="1" dirty="0">
                <a:latin typeface="Arial" panose="020B0604020202020204" pitchFamily="34" charset="0"/>
                <a:cs typeface="Arial" panose="020B0604020202020204" pitchFamily="34" charset="0"/>
              </a:rPr>
              <a:t>Reduction </a:t>
            </a:r>
            <a:r>
              <a:rPr lang="en-GB" sz="1100" b="1" dirty="0">
                <a:latin typeface="Arial" panose="020B0604020202020204" pitchFamily="34" charset="0"/>
                <a:cs typeface="Arial" panose="020B0604020202020204" pitchFamily="34" charset="0"/>
              </a:rPr>
              <a:t>in forestry </a:t>
            </a:r>
            <a:r>
              <a:rPr lang="en-GB" sz="1100" b="1" dirty="0">
                <a:latin typeface="Arial" panose="020B0604020202020204" pitchFamily="34" charset="0"/>
                <a:cs typeface="Arial" panose="020B0604020202020204" pitchFamily="34" charset="0"/>
              </a:rPr>
              <a:t>productivity</a:t>
            </a:r>
            <a:endParaRPr lang="en-GB" sz="1100" b="1" dirty="0">
              <a:latin typeface="Arial" panose="020B0604020202020204" pitchFamily="34" charset="0"/>
              <a:cs typeface="Arial" panose="020B0604020202020204" pitchFamily="34" charset="0"/>
            </a:endParaRPr>
          </a:p>
        </p:txBody>
      </p:sp>
      <p:sp>
        <p:nvSpPr>
          <p:cNvPr id="161" name="Oval 160">
            <a:extLst>
              <a:ext uri="{FF2B5EF4-FFF2-40B4-BE49-F238E27FC236}">
                <a16:creationId xmlns:a16="http://schemas.microsoft.com/office/drawing/2014/main" id="{DA6B8ECA-D064-472F-BA6E-AC972BAA1D9B}"/>
              </a:ext>
            </a:extLst>
          </p:cNvPr>
          <p:cNvSpPr/>
          <p:nvPr/>
        </p:nvSpPr>
        <p:spPr>
          <a:xfrm>
            <a:off x="9845434" y="2227326"/>
            <a:ext cx="1234477" cy="893152"/>
          </a:xfrm>
          <a:prstGeom prst="ellipse">
            <a:avLst/>
          </a:prstGeom>
          <a:solidFill>
            <a:schemeClr val="tx2">
              <a:lumMod val="40000"/>
              <a:lumOff val="60000"/>
            </a:schemeClr>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100" b="1" dirty="0">
                <a:latin typeface="Arial" panose="020B0604020202020204" pitchFamily="34" charset="0"/>
                <a:cs typeface="Arial" panose="020B0604020202020204" pitchFamily="34" charset="0"/>
              </a:rPr>
              <a:t>Species &amp; habitat loss</a:t>
            </a:r>
          </a:p>
        </p:txBody>
      </p:sp>
      <p:cxnSp>
        <p:nvCxnSpPr>
          <p:cNvPr id="135" name="Straight Arrow Connector 134">
            <a:extLst>
              <a:ext uri="{FF2B5EF4-FFF2-40B4-BE49-F238E27FC236}">
                <a16:creationId xmlns:a16="http://schemas.microsoft.com/office/drawing/2014/main" id="{C7E349A4-B241-4AB8-8D96-B361819857BB}"/>
              </a:ext>
            </a:extLst>
          </p:cNvPr>
          <p:cNvCxnSpPr>
            <a:cxnSpLocks/>
          </p:cNvCxnSpPr>
          <p:nvPr/>
        </p:nvCxnSpPr>
        <p:spPr>
          <a:xfrm flipV="1">
            <a:off x="4453308" y="2450249"/>
            <a:ext cx="166650" cy="4442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4" name="Straight Arrow Connector 253">
            <a:extLst>
              <a:ext uri="{FF2B5EF4-FFF2-40B4-BE49-F238E27FC236}">
                <a16:creationId xmlns:a16="http://schemas.microsoft.com/office/drawing/2014/main" id="{1E257B60-1EC0-42F9-8268-55938A3F82AD}"/>
              </a:ext>
            </a:extLst>
          </p:cNvPr>
          <p:cNvCxnSpPr>
            <a:cxnSpLocks/>
            <a:stCxn id="426" idx="5"/>
          </p:cNvCxnSpPr>
          <p:nvPr/>
        </p:nvCxnSpPr>
        <p:spPr>
          <a:xfrm>
            <a:off x="7132757" y="4897676"/>
            <a:ext cx="2492510" cy="8373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7" name="Straight Arrow Connector 266">
            <a:extLst>
              <a:ext uri="{FF2B5EF4-FFF2-40B4-BE49-F238E27FC236}">
                <a16:creationId xmlns:a16="http://schemas.microsoft.com/office/drawing/2014/main" id="{A9D22AC2-8954-4B31-9E4F-A6930CFE4314}"/>
              </a:ext>
            </a:extLst>
          </p:cNvPr>
          <p:cNvCxnSpPr>
            <a:cxnSpLocks/>
            <a:stCxn id="118" idx="7"/>
            <a:endCxn id="161" idx="3"/>
          </p:cNvCxnSpPr>
          <p:nvPr/>
        </p:nvCxnSpPr>
        <p:spPr>
          <a:xfrm flipV="1">
            <a:off x="8985638" y="2989680"/>
            <a:ext cx="1040580" cy="13529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2B0383F9-9BA5-4530-8C6B-4A0A06149AA4}"/>
              </a:ext>
            </a:extLst>
          </p:cNvPr>
          <p:cNvCxnSpPr>
            <a:stCxn id="6" idx="5"/>
          </p:cNvCxnSpPr>
          <p:nvPr/>
        </p:nvCxnSpPr>
        <p:spPr>
          <a:xfrm>
            <a:off x="4710772" y="3704568"/>
            <a:ext cx="1295780" cy="6469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D7E76935-2B58-404A-B542-CAB828CB3213}"/>
              </a:ext>
            </a:extLst>
          </p:cNvPr>
          <p:cNvCxnSpPr>
            <a:cxnSpLocks/>
            <a:stCxn id="103" idx="6"/>
            <a:endCxn id="153" idx="1"/>
          </p:cNvCxnSpPr>
          <p:nvPr/>
        </p:nvCxnSpPr>
        <p:spPr>
          <a:xfrm>
            <a:off x="6174161" y="528431"/>
            <a:ext cx="365142" cy="5279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3" name="Oval 102">
            <a:extLst>
              <a:ext uri="{FF2B5EF4-FFF2-40B4-BE49-F238E27FC236}">
                <a16:creationId xmlns:a16="http://schemas.microsoft.com/office/drawing/2014/main" id="{AC6765D1-AA74-4593-9D2E-58967372C460}"/>
              </a:ext>
            </a:extLst>
          </p:cNvPr>
          <p:cNvSpPr/>
          <p:nvPr/>
        </p:nvSpPr>
        <p:spPr>
          <a:xfrm>
            <a:off x="4972425" y="41493"/>
            <a:ext cx="1201737" cy="973877"/>
          </a:xfrm>
          <a:prstGeom prst="ellipse">
            <a:avLst/>
          </a:prstGeom>
          <a:solidFill>
            <a:schemeClr val="tx2">
              <a:lumMod val="40000"/>
              <a:lumOff val="60000"/>
            </a:schemeClr>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100" b="1" dirty="0">
                <a:latin typeface="Arial" panose="020B0604020202020204" pitchFamily="34" charset="0"/>
                <a:cs typeface="Arial" panose="020B0604020202020204" pitchFamily="34" charset="0"/>
              </a:rPr>
              <a:t>Increase in </a:t>
            </a:r>
            <a:r>
              <a:rPr lang="en-GB" sz="1100" b="1" dirty="0">
                <a:latin typeface="Arial" panose="020B0604020202020204" pitchFamily="34" charset="0"/>
                <a:cs typeface="Arial" panose="020B0604020202020204" pitchFamily="34" charset="0"/>
              </a:rPr>
              <a:t>runoff</a:t>
            </a:r>
            <a:r>
              <a:rPr lang="en-GB" sz="1100" b="1" dirty="0">
                <a:latin typeface="Arial" panose="020B0604020202020204" pitchFamily="34" charset="0"/>
                <a:cs typeface="Arial" panose="020B0604020202020204" pitchFamily="34" charset="0"/>
              </a:rPr>
              <a:t>,  debris &amp;  </a:t>
            </a:r>
            <a:r>
              <a:rPr lang="en-GB" sz="1100" b="1" dirty="0">
                <a:latin typeface="Arial" panose="020B0604020202020204" pitchFamily="34" charset="0"/>
                <a:cs typeface="Arial" panose="020B0604020202020204" pitchFamily="34" charset="0"/>
              </a:rPr>
              <a:t>pollution</a:t>
            </a:r>
            <a:endParaRPr lang="en-GB" sz="1100" b="1" dirty="0">
              <a:latin typeface="Arial" panose="020B0604020202020204" pitchFamily="34" charset="0"/>
              <a:cs typeface="Arial" panose="020B0604020202020204" pitchFamily="34" charset="0"/>
            </a:endParaRPr>
          </a:p>
        </p:txBody>
      </p:sp>
      <p:cxnSp>
        <p:nvCxnSpPr>
          <p:cNvPr id="104" name="Straight Arrow Connector 103">
            <a:extLst>
              <a:ext uri="{FF2B5EF4-FFF2-40B4-BE49-F238E27FC236}">
                <a16:creationId xmlns:a16="http://schemas.microsoft.com/office/drawing/2014/main" id="{A20750E3-EFCE-40C6-A2DF-C24904951D07}"/>
              </a:ext>
            </a:extLst>
          </p:cNvPr>
          <p:cNvCxnSpPr>
            <a:cxnSpLocks/>
          </p:cNvCxnSpPr>
          <p:nvPr/>
        </p:nvCxnSpPr>
        <p:spPr>
          <a:xfrm flipV="1">
            <a:off x="5049663" y="966595"/>
            <a:ext cx="344549" cy="5949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4" name="Oval 113">
            <a:extLst>
              <a:ext uri="{FF2B5EF4-FFF2-40B4-BE49-F238E27FC236}">
                <a16:creationId xmlns:a16="http://schemas.microsoft.com/office/drawing/2014/main" id="{9FA54EC4-8F5D-44C4-865D-889A8CF99845}"/>
              </a:ext>
            </a:extLst>
          </p:cNvPr>
          <p:cNvSpPr/>
          <p:nvPr/>
        </p:nvSpPr>
        <p:spPr>
          <a:xfrm>
            <a:off x="9303024" y="4085471"/>
            <a:ext cx="1203967" cy="926498"/>
          </a:xfrm>
          <a:prstGeom prst="ellipse">
            <a:avLst/>
          </a:prstGeom>
          <a:solidFill>
            <a:schemeClr val="tx2">
              <a:lumMod val="40000"/>
              <a:lumOff val="60000"/>
            </a:schemeClr>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100" b="1" dirty="0">
                <a:latin typeface="Arial" panose="020B0604020202020204" pitchFamily="34" charset="0"/>
                <a:cs typeface="Arial" panose="020B0604020202020204" pitchFamily="34" charset="0"/>
              </a:rPr>
              <a:t>Crop &amp; forage impacts</a:t>
            </a:r>
          </a:p>
        </p:txBody>
      </p:sp>
      <p:sp>
        <p:nvSpPr>
          <p:cNvPr id="132" name="Oval 131">
            <a:extLst>
              <a:ext uri="{FF2B5EF4-FFF2-40B4-BE49-F238E27FC236}">
                <a16:creationId xmlns:a16="http://schemas.microsoft.com/office/drawing/2014/main" id="{F8E9F498-C62C-437C-975D-1A03CC2A1081}"/>
              </a:ext>
            </a:extLst>
          </p:cNvPr>
          <p:cNvSpPr/>
          <p:nvPr/>
        </p:nvSpPr>
        <p:spPr>
          <a:xfrm>
            <a:off x="10222878" y="3344831"/>
            <a:ext cx="1125070" cy="847490"/>
          </a:xfrm>
          <a:prstGeom prst="ellipse">
            <a:avLst/>
          </a:prstGeom>
          <a:solidFill>
            <a:schemeClr val="tx2">
              <a:lumMod val="40000"/>
              <a:lumOff val="60000"/>
            </a:schemeClr>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100" b="1" dirty="0">
                <a:latin typeface="Arial" panose="020B0604020202020204" pitchFamily="34" charset="0"/>
                <a:cs typeface="Arial" panose="020B0604020202020204" pitchFamily="34" charset="0"/>
              </a:rPr>
              <a:t>L</a:t>
            </a:r>
            <a:r>
              <a:rPr lang="en-GB" sz="1100" b="1" dirty="0">
                <a:latin typeface="Arial" panose="020B0604020202020204" pitchFamily="34" charset="0"/>
                <a:cs typeface="Arial" panose="020B0604020202020204" pitchFamily="34" charset="0"/>
              </a:rPr>
              <a:t>oss </a:t>
            </a:r>
            <a:r>
              <a:rPr lang="en-GB" sz="1100" b="1" dirty="0">
                <a:latin typeface="Arial" panose="020B0604020202020204" pitchFamily="34" charset="0"/>
                <a:cs typeface="Arial" panose="020B0604020202020204" pitchFamily="34" charset="0"/>
              </a:rPr>
              <a:t>of natural capital</a:t>
            </a:r>
          </a:p>
        </p:txBody>
      </p:sp>
      <p:cxnSp>
        <p:nvCxnSpPr>
          <p:cNvPr id="56" name="Straight Arrow Connector 55">
            <a:extLst>
              <a:ext uri="{FF2B5EF4-FFF2-40B4-BE49-F238E27FC236}">
                <a16:creationId xmlns:a16="http://schemas.microsoft.com/office/drawing/2014/main" id="{88B43BE2-3E72-450D-81ED-F9CE608ADA44}"/>
              </a:ext>
            </a:extLst>
          </p:cNvPr>
          <p:cNvCxnSpPr/>
          <p:nvPr/>
        </p:nvCxnSpPr>
        <p:spPr>
          <a:xfrm flipV="1">
            <a:off x="7541965" y="744761"/>
            <a:ext cx="1084088" cy="4367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8" name="Straight Arrow Connector 57">
            <a:extLst>
              <a:ext uri="{FF2B5EF4-FFF2-40B4-BE49-F238E27FC236}">
                <a16:creationId xmlns:a16="http://schemas.microsoft.com/office/drawing/2014/main" id="{61AA2783-C6A0-49DB-A0E8-511F20885876}"/>
              </a:ext>
            </a:extLst>
          </p:cNvPr>
          <p:cNvCxnSpPr/>
          <p:nvPr/>
        </p:nvCxnSpPr>
        <p:spPr>
          <a:xfrm>
            <a:off x="10594492" y="3098470"/>
            <a:ext cx="76820" cy="2708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1" name="Oval 150">
            <a:extLst>
              <a:ext uri="{FF2B5EF4-FFF2-40B4-BE49-F238E27FC236}">
                <a16:creationId xmlns:a16="http://schemas.microsoft.com/office/drawing/2014/main" id="{C4C17325-3357-4995-A26D-F982B7157E4A}"/>
              </a:ext>
            </a:extLst>
          </p:cNvPr>
          <p:cNvSpPr/>
          <p:nvPr/>
        </p:nvSpPr>
        <p:spPr>
          <a:xfrm>
            <a:off x="7962443" y="5598813"/>
            <a:ext cx="1350536" cy="1085991"/>
          </a:xfrm>
          <a:prstGeom prst="ellipse">
            <a:avLst/>
          </a:prstGeom>
          <a:solidFill>
            <a:schemeClr val="tx2">
              <a:lumMod val="40000"/>
              <a:lumOff val="60000"/>
            </a:schemeClr>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100" b="1" dirty="0">
                <a:latin typeface="Arial" panose="020B0604020202020204" pitchFamily="34" charset="0"/>
                <a:cs typeface="Arial" panose="020B0604020202020204" pitchFamily="34" charset="0"/>
              </a:rPr>
              <a:t>Permanent </a:t>
            </a:r>
            <a:r>
              <a:rPr lang="en-GB" sz="1100" b="1" dirty="0">
                <a:latin typeface="Arial" panose="020B0604020202020204" pitchFamily="34" charset="0"/>
                <a:cs typeface="Arial" panose="020B0604020202020204" pitchFamily="34" charset="0"/>
              </a:rPr>
              <a:t>loss of ancient </a:t>
            </a:r>
            <a:r>
              <a:rPr lang="en-GB" sz="1100" b="1" dirty="0">
                <a:latin typeface="Arial" panose="020B0604020202020204" pitchFamily="34" charset="0"/>
                <a:cs typeface="Arial" panose="020B0604020202020204" pitchFamily="34" charset="0"/>
              </a:rPr>
              <a:t>woodland</a:t>
            </a:r>
            <a:endParaRPr lang="en-GB" sz="1100" b="1" dirty="0">
              <a:latin typeface="Arial" panose="020B0604020202020204" pitchFamily="34" charset="0"/>
              <a:cs typeface="Arial" panose="020B0604020202020204" pitchFamily="34" charset="0"/>
            </a:endParaRPr>
          </a:p>
        </p:txBody>
      </p:sp>
      <p:cxnSp>
        <p:nvCxnSpPr>
          <p:cNvPr id="97" name="Straight Arrow Connector 96">
            <a:extLst>
              <a:ext uri="{FF2B5EF4-FFF2-40B4-BE49-F238E27FC236}">
                <a16:creationId xmlns:a16="http://schemas.microsoft.com/office/drawing/2014/main" id="{F161693B-08E3-4FC6-9AB2-79DCB4BB750B}"/>
              </a:ext>
            </a:extLst>
          </p:cNvPr>
          <p:cNvCxnSpPr>
            <a:cxnSpLocks/>
            <a:endCxn id="151" idx="1"/>
          </p:cNvCxnSpPr>
          <p:nvPr/>
        </p:nvCxnSpPr>
        <p:spPr>
          <a:xfrm>
            <a:off x="6990890" y="4944192"/>
            <a:ext cx="1169335" cy="8136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4" name="Oval 163">
            <a:extLst>
              <a:ext uri="{FF2B5EF4-FFF2-40B4-BE49-F238E27FC236}">
                <a16:creationId xmlns:a16="http://schemas.microsoft.com/office/drawing/2014/main" id="{CB260B40-4289-4B08-94CD-D6F29EE3B1D8}"/>
              </a:ext>
            </a:extLst>
          </p:cNvPr>
          <p:cNvSpPr/>
          <p:nvPr/>
        </p:nvSpPr>
        <p:spPr>
          <a:xfrm>
            <a:off x="8515533" y="0"/>
            <a:ext cx="1300134" cy="1018203"/>
          </a:xfrm>
          <a:prstGeom prst="ellipse">
            <a:avLst/>
          </a:prstGeom>
          <a:solidFill>
            <a:schemeClr val="tx2">
              <a:lumMod val="40000"/>
              <a:lumOff val="60000"/>
            </a:schemeClr>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100" b="1" dirty="0">
                <a:latin typeface="Arial" panose="020B0604020202020204" pitchFamily="34" charset="0"/>
                <a:cs typeface="Arial" panose="020B0604020202020204" pitchFamily="34" charset="0"/>
              </a:rPr>
              <a:t>Reduction </a:t>
            </a:r>
            <a:r>
              <a:rPr lang="en-GB" sz="1100" b="1" dirty="0">
                <a:latin typeface="Arial" panose="020B0604020202020204" pitchFamily="34" charset="0"/>
                <a:cs typeface="Arial" panose="020B0604020202020204" pitchFamily="34" charset="0"/>
              </a:rPr>
              <a:t>in water quality</a:t>
            </a:r>
          </a:p>
        </p:txBody>
      </p:sp>
      <p:cxnSp>
        <p:nvCxnSpPr>
          <p:cNvPr id="102" name="Straight Arrow Connector 101">
            <a:extLst>
              <a:ext uri="{FF2B5EF4-FFF2-40B4-BE49-F238E27FC236}">
                <a16:creationId xmlns:a16="http://schemas.microsoft.com/office/drawing/2014/main" id="{05BCD585-3759-43CA-8CF8-4EE8BE527D24}"/>
              </a:ext>
            </a:extLst>
          </p:cNvPr>
          <p:cNvCxnSpPr>
            <a:stCxn id="103" idx="6"/>
            <a:endCxn id="164" idx="2"/>
          </p:cNvCxnSpPr>
          <p:nvPr/>
        </p:nvCxnSpPr>
        <p:spPr>
          <a:xfrm flipV="1">
            <a:off x="6174161" y="509101"/>
            <a:ext cx="2341372" cy="193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6" name="Straight Arrow Connector 235"/>
          <p:cNvCxnSpPr>
            <a:endCxn id="114" idx="1"/>
          </p:cNvCxnSpPr>
          <p:nvPr/>
        </p:nvCxnSpPr>
        <p:spPr>
          <a:xfrm>
            <a:off x="4882796" y="3525315"/>
            <a:ext cx="4596545" cy="6958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8" name="Oval 117">
            <a:extLst>
              <a:ext uri="{FF2B5EF4-FFF2-40B4-BE49-F238E27FC236}">
                <a16:creationId xmlns:a16="http://schemas.microsoft.com/office/drawing/2014/main" id="{BD05BEAB-BA42-43D2-BD3C-2D14332A62EE}"/>
              </a:ext>
            </a:extLst>
          </p:cNvPr>
          <p:cNvSpPr/>
          <p:nvPr/>
        </p:nvSpPr>
        <p:spPr>
          <a:xfrm>
            <a:off x="7654231" y="4213412"/>
            <a:ext cx="1559840" cy="882642"/>
          </a:xfrm>
          <a:prstGeom prst="ellipse">
            <a:avLst/>
          </a:prstGeom>
          <a:solidFill>
            <a:schemeClr val="tx2">
              <a:lumMod val="40000"/>
              <a:lumOff val="60000"/>
            </a:schemeClr>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100" b="1" dirty="0">
                <a:latin typeface="Arial" panose="020B0604020202020204" pitchFamily="34" charset="0"/>
                <a:cs typeface="Arial" panose="020B0604020202020204" pitchFamily="34" charset="0"/>
              </a:rPr>
              <a:t>Habitat </a:t>
            </a:r>
            <a:r>
              <a:rPr lang="en-GB" sz="1100" b="1" dirty="0">
                <a:latin typeface="Arial" panose="020B0604020202020204" pitchFamily="34" charset="0"/>
                <a:cs typeface="Arial" panose="020B0604020202020204" pitchFamily="34" charset="0"/>
              </a:rPr>
              <a:t>degradation</a:t>
            </a:r>
            <a:endParaRPr lang="en-GB" sz="1100" b="1" dirty="0">
              <a:latin typeface="Arial" panose="020B0604020202020204" pitchFamily="34" charset="0"/>
              <a:cs typeface="Arial" panose="020B0604020202020204" pitchFamily="34" charset="0"/>
            </a:endParaRPr>
          </a:p>
        </p:txBody>
      </p:sp>
      <p:cxnSp>
        <p:nvCxnSpPr>
          <p:cNvPr id="44" name="Straight Arrow Connector 43"/>
          <p:cNvCxnSpPr>
            <a:cxnSpLocks/>
            <a:stCxn id="426" idx="6"/>
            <a:endCxn id="118" idx="2"/>
          </p:cNvCxnSpPr>
          <p:nvPr/>
        </p:nvCxnSpPr>
        <p:spPr>
          <a:xfrm>
            <a:off x="7345927" y="4591629"/>
            <a:ext cx="308305" cy="631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0" name="Straight Arrow Connector 59"/>
          <p:cNvCxnSpPr>
            <a:stCxn id="6" idx="5"/>
            <a:endCxn id="142" idx="1"/>
          </p:cNvCxnSpPr>
          <p:nvPr/>
        </p:nvCxnSpPr>
        <p:spPr>
          <a:xfrm>
            <a:off x="4710773" y="3704567"/>
            <a:ext cx="837583" cy="14315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2" name="Oval 141">
            <a:extLst>
              <a:ext uri="{FF2B5EF4-FFF2-40B4-BE49-F238E27FC236}">
                <a16:creationId xmlns:a16="http://schemas.microsoft.com/office/drawing/2014/main" id="{A83FC00E-E0B4-45E1-A511-B46C625A4301}"/>
              </a:ext>
            </a:extLst>
          </p:cNvPr>
          <p:cNvSpPr/>
          <p:nvPr/>
        </p:nvSpPr>
        <p:spPr>
          <a:xfrm>
            <a:off x="5392133" y="4998194"/>
            <a:ext cx="1066755" cy="941981"/>
          </a:xfrm>
          <a:prstGeom prst="ellipse">
            <a:avLst/>
          </a:prstGeom>
          <a:solidFill>
            <a:schemeClr val="accent2">
              <a:lumMod val="40000"/>
              <a:lumOff val="60000"/>
            </a:schemeClr>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100" b="1" dirty="0">
                <a:latin typeface="Arial" panose="020B0604020202020204" pitchFamily="34" charset="0"/>
                <a:cs typeface="Arial" panose="020B0604020202020204" pitchFamily="34" charset="0"/>
              </a:rPr>
              <a:t>Poor air quality</a:t>
            </a:r>
          </a:p>
        </p:txBody>
      </p:sp>
      <p:sp>
        <p:nvSpPr>
          <p:cNvPr id="144" name="Oval 143">
            <a:extLst>
              <a:ext uri="{FF2B5EF4-FFF2-40B4-BE49-F238E27FC236}">
                <a16:creationId xmlns:a16="http://schemas.microsoft.com/office/drawing/2014/main" id="{A83FC00E-E0B4-45E1-A511-B46C625A4301}"/>
              </a:ext>
            </a:extLst>
          </p:cNvPr>
          <p:cNvSpPr/>
          <p:nvPr/>
        </p:nvSpPr>
        <p:spPr>
          <a:xfrm>
            <a:off x="4250601" y="1520739"/>
            <a:ext cx="1075724" cy="949279"/>
          </a:xfrm>
          <a:prstGeom prst="ellipse">
            <a:avLst/>
          </a:prstGeom>
          <a:solidFill>
            <a:schemeClr val="accent2">
              <a:lumMod val="40000"/>
              <a:lumOff val="60000"/>
            </a:schemeClr>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100" b="1" dirty="0">
                <a:latin typeface="Arial" panose="020B0604020202020204" pitchFamily="34" charset="0"/>
                <a:cs typeface="Arial" panose="020B0604020202020204" pitchFamily="34" charset="0"/>
              </a:rPr>
              <a:t>Increase in flood risk</a:t>
            </a:r>
          </a:p>
        </p:txBody>
      </p:sp>
      <p:cxnSp>
        <p:nvCxnSpPr>
          <p:cNvPr id="71" name="Straight Arrow Connector 70"/>
          <p:cNvCxnSpPr>
            <a:stCxn id="6" idx="7"/>
            <a:endCxn id="153" idx="3"/>
          </p:cNvCxnSpPr>
          <p:nvPr/>
        </p:nvCxnSpPr>
        <p:spPr>
          <a:xfrm flipV="1">
            <a:off x="4710773" y="1724159"/>
            <a:ext cx="1828531" cy="13106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7" name="Oval 176">
            <a:extLst>
              <a:ext uri="{FF2B5EF4-FFF2-40B4-BE49-F238E27FC236}">
                <a16:creationId xmlns:a16="http://schemas.microsoft.com/office/drawing/2014/main" id="{CB260B40-4289-4B08-94CD-D6F29EE3B1D8}"/>
              </a:ext>
            </a:extLst>
          </p:cNvPr>
          <p:cNvSpPr/>
          <p:nvPr/>
        </p:nvSpPr>
        <p:spPr>
          <a:xfrm>
            <a:off x="8557556" y="1219444"/>
            <a:ext cx="1336103" cy="1053246"/>
          </a:xfrm>
          <a:prstGeom prst="ellipse">
            <a:avLst/>
          </a:prstGeom>
          <a:solidFill>
            <a:schemeClr val="tx2">
              <a:lumMod val="40000"/>
              <a:lumOff val="60000"/>
            </a:schemeClr>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100" b="1" dirty="0">
                <a:latin typeface="Arial" panose="020B0604020202020204" pitchFamily="34" charset="0"/>
                <a:cs typeface="Arial" panose="020B0604020202020204" pitchFamily="34" charset="0"/>
              </a:rPr>
              <a:t>Increase in </a:t>
            </a:r>
            <a:r>
              <a:rPr lang="en-GB" sz="1100" b="1" dirty="0">
                <a:latin typeface="Arial" panose="020B0604020202020204" pitchFamily="34" charset="0"/>
                <a:cs typeface="Arial" panose="020B0604020202020204" pitchFamily="34" charset="0"/>
              </a:rPr>
              <a:t>sediment </a:t>
            </a:r>
            <a:r>
              <a:rPr lang="en-GB" sz="1100" b="1" dirty="0">
                <a:latin typeface="Arial" panose="020B0604020202020204" pitchFamily="34" charset="0"/>
                <a:cs typeface="Arial" panose="020B0604020202020204" pitchFamily="34" charset="0"/>
              </a:rPr>
              <a:t>in water courses</a:t>
            </a:r>
          </a:p>
        </p:txBody>
      </p:sp>
      <p:cxnSp>
        <p:nvCxnSpPr>
          <p:cNvPr id="85" name="Straight Arrow Connector 84"/>
          <p:cNvCxnSpPr>
            <a:stCxn id="153" idx="6"/>
            <a:endCxn id="177" idx="1"/>
          </p:cNvCxnSpPr>
          <p:nvPr/>
        </p:nvCxnSpPr>
        <p:spPr>
          <a:xfrm flipV="1">
            <a:off x="7635739" y="1373689"/>
            <a:ext cx="1117485" cy="165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1" name="Oval 190">
            <a:extLst>
              <a:ext uri="{FF2B5EF4-FFF2-40B4-BE49-F238E27FC236}">
                <a16:creationId xmlns:a16="http://schemas.microsoft.com/office/drawing/2014/main" id="{9FA54EC4-8F5D-44C4-865D-889A8CF99845}"/>
              </a:ext>
            </a:extLst>
          </p:cNvPr>
          <p:cNvSpPr/>
          <p:nvPr/>
        </p:nvSpPr>
        <p:spPr>
          <a:xfrm>
            <a:off x="5893560" y="2575558"/>
            <a:ext cx="1240374" cy="937877"/>
          </a:xfrm>
          <a:prstGeom prst="ellipse">
            <a:avLst/>
          </a:prstGeom>
          <a:solidFill>
            <a:schemeClr val="tx2">
              <a:lumMod val="40000"/>
              <a:lumOff val="60000"/>
            </a:schemeClr>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100" b="1" dirty="0">
                <a:latin typeface="Arial" panose="020B0604020202020204" pitchFamily="34" charset="0"/>
                <a:cs typeface="Arial" panose="020B0604020202020204" pitchFamily="34" charset="0"/>
              </a:rPr>
              <a:t>Damage to upland peat</a:t>
            </a:r>
          </a:p>
        </p:txBody>
      </p:sp>
      <p:cxnSp>
        <p:nvCxnSpPr>
          <p:cNvPr id="101" name="Straight Arrow Connector 100"/>
          <p:cNvCxnSpPr>
            <a:stCxn id="6" idx="6"/>
          </p:cNvCxnSpPr>
          <p:nvPr/>
        </p:nvCxnSpPr>
        <p:spPr>
          <a:xfrm flipV="1">
            <a:off x="4903578" y="3233267"/>
            <a:ext cx="1041878" cy="1364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3" name="Straight Arrow Connector 112"/>
          <p:cNvCxnSpPr>
            <a:endCxn id="128" idx="3"/>
          </p:cNvCxnSpPr>
          <p:nvPr/>
        </p:nvCxnSpPr>
        <p:spPr>
          <a:xfrm flipV="1">
            <a:off x="7068075" y="2619126"/>
            <a:ext cx="371625" cy="2765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4" name="Straight Arrow Connector 133"/>
          <p:cNvCxnSpPr>
            <a:stCxn id="191" idx="6"/>
            <a:endCxn id="161" idx="2"/>
          </p:cNvCxnSpPr>
          <p:nvPr/>
        </p:nvCxnSpPr>
        <p:spPr>
          <a:xfrm flipV="1">
            <a:off x="7133935" y="2673902"/>
            <a:ext cx="2711499" cy="3705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6" name="Straight Arrow Connector 175"/>
          <p:cNvCxnSpPr>
            <a:endCxn id="118" idx="1"/>
          </p:cNvCxnSpPr>
          <p:nvPr/>
        </p:nvCxnSpPr>
        <p:spPr>
          <a:xfrm>
            <a:off x="4792290" y="3610676"/>
            <a:ext cx="3090374" cy="7319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26" name="Oval 425">
            <a:extLst>
              <a:ext uri="{FF2B5EF4-FFF2-40B4-BE49-F238E27FC236}">
                <a16:creationId xmlns:a16="http://schemas.microsoft.com/office/drawing/2014/main" id="{A83FC00E-E0B4-45E1-A511-B46C625A4301}"/>
              </a:ext>
            </a:extLst>
          </p:cNvPr>
          <p:cNvSpPr/>
          <p:nvPr/>
        </p:nvSpPr>
        <p:spPr>
          <a:xfrm>
            <a:off x="5890318" y="4158812"/>
            <a:ext cx="1455608" cy="865632"/>
          </a:xfrm>
          <a:prstGeom prst="ellipse">
            <a:avLst/>
          </a:prstGeom>
          <a:solidFill>
            <a:schemeClr val="accent2">
              <a:lumMod val="40000"/>
              <a:lumOff val="60000"/>
            </a:schemeClr>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100" b="1" dirty="0">
                <a:latin typeface="Arial" panose="020B0604020202020204" pitchFamily="34" charset="0"/>
                <a:cs typeface="Arial" panose="020B0604020202020204" pitchFamily="34" charset="0"/>
              </a:rPr>
              <a:t>Fallen trees, canopy damage</a:t>
            </a:r>
          </a:p>
        </p:txBody>
      </p:sp>
      <p:cxnSp>
        <p:nvCxnSpPr>
          <p:cNvPr id="445" name="Straight Arrow Connector 444"/>
          <p:cNvCxnSpPr>
            <a:cxnSpLocks/>
          </p:cNvCxnSpPr>
          <p:nvPr/>
        </p:nvCxnSpPr>
        <p:spPr>
          <a:xfrm>
            <a:off x="6264830" y="5846985"/>
            <a:ext cx="462353" cy="748711"/>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464" name="Straight Arrow Connector 463"/>
          <p:cNvCxnSpPr>
            <a:cxnSpLocks/>
            <a:stCxn id="426" idx="4"/>
          </p:cNvCxnSpPr>
          <p:nvPr/>
        </p:nvCxnSpPr>
        <p:spPr>
          <a:xfrm>
            <a:off x="6618123" y="5024444"/>
            <a:ext cx="923843" cy="1495672"/>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478" name="Straight Arrow Connector 477"/>
          <p:cNvCxnSpPr>
            <a:cxnSpLocks/>
          </p:cNvCxnSpPr>
          <p:nvPr/>
        </p:nvCxnSpPr>
        <p:spPr>
          <a:xfrm flipV="1">
            <a:off x="4108667" y="766129"/>
            <a:ext cx="110665" cy="215094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493" name="Straight Arrow Connector 492"/>
          <p:cNvCxnSpPr>
            <a:cxnSpLocks/>
            <a:stCxn id="164" idx="6"/>
          </p:cNvCxnSpPr>
          <p:nvPr/>
        </p:nvCxnSpPr>
        <p:spPr>
          <a:xfrm>
            <a:off x="9815668" y="509102"/>
            <a:ext cx="1532281" cy="132067"/>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91" name="TextBox 90">
            <a:extLst>
              <a:ext uri="{FF2B5EF4-FFF2-40B4-BE49-F238E27FC236}">
                <a16:creationId xmlns:a16="http://schemas.microsoft.com/office/drawing/2014/main" id="{35B4BCA3-165A-49F4-AA61-27AA9DEEA6EF}"/>
              </a:ext>
            </a:extLst>
          </p:cNvPr>
          <p:cNvSpPr txBox="1"/>
          <p:nvPr/>
        </p:nvSpPr>
        <p:spPr>
          <a:xfrm rot="16440000">
            <a:off x="3491467" y="1053900"/>
            <a:ext cx="1146413" cy="261610"/>
          </a:xfrm>
          <a:prstGeom prst="rect">
            <a:avLst/>
          </a:prstGeom>
          <a:noFill/>
        </p:spPr>
        <p:txBody>
          <a:bodyPr wrap="square" rtlCol="0">
            <a:spAutoFit/>
          </a:bodyPr>
          <a:lstStyle/>
          <a:p>
            <a:pPr algn="l"/>
            <a:r>
              <a:rPr lang="en-GB" sz="1100" dirty="0">
                <a:solidFill>
                  <a:srgbClr val="FF0000"/>
                </a:solidFill>
                <a:latin typeface="Arial" panose="020B0604020202020204" pitchFamily="34" charset="0"/>
                <a:cs typeface="Arial" panose="020B0604020202020204" pitchFamily="34" charset="0"/>
              </a:rPr>
              <a:t> </a:t>
            </a:r>
            <a:r>
              <a:rPr lang="en-GB" sz="1100" dirty="0">
                <a:solidFill>
                  <a:srgbClr val="FF0000"/>
                </a:solidFill>
                <a:latin typeface="Arial" panose="020B0604020202020204" pitchFamily="34" charset="0"/>
                <a:cs typeface="Arial" panose="020B0604020202020204" pitchFamily="34" charset="0"/>
              </a:rPr>
              <a:t>P</a:t>
            </a:r>
            <a:r>
              <a:rPr lang="en-GB" sz="1100" dirty="0">
                <a:solidFill>
                  <a:srgbClr val="FF0000"/>
                </a:solidFill>
                <a:latin typeface="Arial" panose="020B0604020202020204" pitchFamily="34" charset="0"/>
                <a:cs typeface="Arial" panose="020B0604020202020204" pitchFamily="34" charset="0"/>
              </a:rPr>
              <a:t>oor </a:t>
            </a:r>
            <a:r>
              <a:rPr lang="en-GB" sz="1100" dirty="0">
                <a:solidFill>
                  <a:srgbClr val="FF0000"/>
                </a:solidFill>
                <a:latin typeface="Arial" panose="020B0604020202020204" pitchFamily="34" charset="0"/>
                <a:cs typeface="Arial" panose="020B0604020202020204" pitchFamily="34" charset="0"/>
              </a:rPr>
              <a:t>visibility</a:t>
            </a:r>
          </a:p>
        </p:txBody>
      </p:sp>
      <p:sp>
        <p:nvSpPr>
          <p:cNvPr id="92" name="TextBox 91">
            <a:extLst>
              <a:ext uri="{FF2B5EF4-FFF2-40B4-BE49-F238E27FC236}">
                <a16:creationId xmlns:a16="http://schemas.microsoft.com/office/drawing/2014/main" id="{D2AF06C2-4E74-4F3A-8143-213D13A28B3B}"/>
              </a:ext>
            </a:extLst>
          </p:cNvPr>
          <p:cNvSpPr txBox="1"/>
          <p:nvPr/>
        </p:nvSpPr>
        <p:spPr>
          <a:xfrm rot="3381643">
            <a:off x="6099939" y="6089950"/>
            <a:ext cx="1146413" cy="261610"/>
          </a:xfrm>
          <a:prstGeom prst="rect">
            <a:avLst/>
          </a:prstGeom>
          <a:noFill/>
        </p:spPr>
        <p:txBody>
          <a:bodyPr wrap="square" rtlCol="0">
            <a:spAutoFit/>
          </a:bodyPr>
          <a:lstStyle/>
          <a:p>
            <a:pPr algn="l"/>
            <a:r>
              <a:rPr lang="en-GB" sz="1100" dirty="0">
                <a:solidFill>
                  <a:srgbClr val="FF0000"/>
                </a:solidFill>
                <a:latin typeface="Arial" panose="020B0604020202020204" pitchFamily="34" charset="0"/>
                <a:cs typeface="Arial" panose="020B0604020202020204" pitchFamily="34" charset="0"/>
              </a:rPr>
              <a:t>H</a:t>
            </a:r>
            <a:r>
              <a:rPr lang="en-GB" sz="1100" dirty="0">
                <a:solidFill>
                  <a:srgbClr val="FF0000"/>
                </a:solidFill>
                <a:latin typeface="Arial" panose="020B0604020202020204" pitchFamily="34" charset="0"/>
                <a:cs typeface="Arial" panose="020B0604020202020204" pitchFamily="34" charset="0"/>
              </a:rPr>
              <a:t>ealth </a:t>
            </a:r>
            <a:r>
              <a:rPr lang="en-GB" sz="1100" dirty="0">
                <a:solidFill>
                  <a:srgbClr val="FF0000"/>
                </a:solidFill>
                <a:latin typeface="Arial" panose="020B0604020202020204" pitchFamily="34" charset="0"/>
                <a:cs typeface="Arial" panose="020B0604020202020204" pitchFamily="34" charset="0"/>
              </a:rPr>
              <a:t>impact</a:t>
            </a:r>
          </a:p>
        </p:txBody>
      </p:sp>
      <p:sp>
        <p:nvSpPr>
          <p:cNvPr id="93" name="TextBox 92">
            <a:extLst>
              <a:ext uri="{FF2B5EF4-FFF2-40B4-BE49-F238E27FC236}">
                <a16:creationId xmlns:a16="http://schemas.microsoft.com/office/drawing/2014/main" id="{9D64C77D-93F5-406E-8FBD-4F115D47F223}"/>
              </a:ext>
            </a:extLst>
          </p:cNvPr>
          <p:cNvSpPr txBox="1"/>
          <p:nvPr/>
        </p:nvSpPr>
        <p:spPr>
          <a:xfrm rot="3480000">
            <a:off x="6373823" y="5669028"/>
            <a:ext cx="1780103" cy="261610"/>
          </a:xfrm>
          <a:prstGeom prst="rect">
            <a:avLst/>
          </a:prstGeom>
          <a:noFill/>
        </p:spPr>
        <p:txBody>
          <a:bodyPr wrap="square" rtlCol="0">
            <a:spAutoFit/>
          </a:bodyPr>
          <a:lstStyle/>
          <a:p>
            <a:pPr algn="l"/>
            <a:r>
              <a:rPr lang="en-GB" sz="1100" dirty="0">
                <a:solidFill>
                  <a:srgbClr val="FF0000"/>
                </a:solidFill>
                <a:latin typeface="Arial" panose="020B0604020202020204" pitchFamily="34" charset="0"/>
                <a:cs typeface="Arial" panose="020B0604020202020204" pitchFamily="34" charset="0"/>
              </a:rPr>
              <a:t>T</a:t>
            </a:r>
            <a:r>
              <a:rPr lang="en-GB" sz="1100" dirty="0">
                <a:solidFill>
                  <a:srgbClr val="FF0000"/>
                </a:solidFill>
                <a:latin typeface="Arial" panose="020B0604020202020204" pitchFamily="34" charset="0"/>
                <a:cs typeface="Arial" panose="020B0604020202020204" pitchFamily="34" charset="0"/>
              </a:rPr>
              <a:t>ransport </a:t>
            </a:r>
            <a:r>
              <a:rPr lang="en-GB" sz="1100" dirty="0">
                <a:solidFill>
                  <a:srgbClr val="FF0000"/>
                </a:solidFill>
                <a:latin typeface="Arial" panose="020B0604020202020204" pitchFamily="34" charset="0"/>
                <a:cs typeface="Arial" panose="020B0604020202020204" pitchFamily="34" charset="0"/>
              </a:rPr>
              <a:t>delays/damage</a:t>
            </a:r>
          </a:p>
        </p:txBody>
      </p:sp>
      <p:sp>
        <p:nvSpPr>
          <p:cNvPr id="94" name="TextBox 93">
            <a:extLst>
              <a:ext uri="{FF2B5EF4-FFF2-40B4-BE49-F238E27FC236}">
                <a16:creationId xmlns:a16="http://schemas.microsoft.com/office/drawing/2014/main" id="{17D46A0E-B608-47C7-AA77-383448899B38}"/>
              </a:ext>
            </a:extLst>
          </p:cNvPr>
          <p:cNvSpPr txBox="1"/>
          <p:nvPr/>
        </p:nvSpPr>
        <p:spPr>
          <a:xfrm rot="303399">
            <a:off x="10017676" y="185710"/>
            <a:ext cx="1678461" cy="430887"/>
          </a:xfrm>
          <a:prstGeom prst="rect">
            <a:avLst/>
          </a:prstGeom>
          <a:noFill/>
        </p:spPr>
        <p:txBody>
          <a:bodyPr wrap="square" rtlCol="0">
            <a:spAutoFit/>
          </a:bodyPr>
          <a:lstStyle/>
          <a:p>
            <a:pPr algn="l"/>
            <a:r>
              <a:rPr lang="en-GB" sz="1100" dirty="0">
                <a:solidFill>
                  <a:srgbClr val="FF0000"/>
                </a:solidFill>
                <a:latin typeface="Arial" panose="020B0604020202020204" pitchFamily="34" charset="0"/>
                <a:cs typeface="Arial" panose="020B0604020202020204" pitchFamily="34" charset="0"/>
              </a:rPr>
              <a:t>Water </a:t>
            </a:r>
            <a:r>
              <a:rPr lang="en-GB" sz="1100" dirty="0">
                <a:solidFill>
                  <a:srgbClr val="FF0000"/>
                </a:solidFill>
                <a:latin typeface="Arial" panose="020B0604020202020204" pitchFamily="34" charset="0"/>
                <a:cs typeface="Arial" panose="020B0604020202020204" pitchFamily="34" charset="0"/>
              </a:rPr>
              <a:t>supply interruptions</a:t>
            </a:r>
          </a:p>
        </p:txBody>
      </p:sp>
      <p:cxnSp>
        <p:nvCxnSpPr>
          <p:cNvPr id="95" name="Straight Arrow Connector 94"/>
          <p:cNvCxnSpPr>
            <a:cxnSpLocks/>
          </p:cNvCxnSpPr>
          <p:nvPr/>
        </p:nvCxnSpPr>
        <p:spPr>
          <a:xfrm>
            <a:off x="4385059" y="3830342"/>
            <a:ext cx="808530" cy="178486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96" name="TextBox 95">
            <a:extLst>
              <a:ext uri="{FF2B5EF4-FFF2-40B4-BE49-F238E27FC236}">
                <a16:creationId xmlns:a16="http://schemas.microsoft.com/office/drawing/2014/main" id="{D2AF06C2-4E74-4F3A-8143-213D13A28B3B}"/>
              </a:ext>
            </a:extLst>
          </p:cNvPr>
          <p:cNvSpPr txBox="1"/>
          <p:nvPr/>
        </p:nvSpPr>
        <p:spPr>
          <a:xfrm rot="3900000">
            <a:off x="4180330" y="4746073"/>
            <a:ext cx="1672700" cy="261610"/>
          </a:xfrm>
          <a:prstGeom prst="rect">
            <a:avLst/>
          </a:prstGeom>
          <a:noFill/>
        </p:spPr>
        <p:txBody>
          <a:bodyPr wrap="square" rtlCol="0">
            <a:spAutoFit/>
          </a:bodyPr>
          <a:lstStyle/>
          <a:p>
            <a:pPr algn="l"/>
            <a:r>
              <a:rPr lang="en-GB" sz="1100" dirty="0">
                <a:solidFill>
                  <a:srgbClr val="FF0000"/>
                </a:solidFill>
                <a:latin typeface="Arial" panose="020B0604020202020204" pitchFamily="34" charset="0"/>
                <a:cs typeface="Arial" panose="020B0604020202020204" pitchFamily="34" charset="0"/>
              </a:rPr>
              <a:t>Damage/disruption</a:t>
            </a:r>
            <a:endParaRPr lang="en-GB" sz="1100" dirty="0">
              <a:solidFill>
                <a:srgbClr val="FF0000"/>
              </a:solidFill>
              <a:latin typeface="Arial" panose="020B0604020202020204" pitchFamily="34" charset="0"/>
              <a:cs typeface="Arial" panose="020B0604020202020204" pitchFamily="34" charset="0"/>
            </a:endParaRPr>
          </a:p>
        </p:txBody>
      </p:sp>
      <p:sp>
        <p:nvSpPr>
          <p:cNvPr id="98" name="Oval 97">
            <a:extLst>
              <a:ext uri="{FF2B5EF4-FFF2-40B4-BE49-F238E27FC236}">
                <a16:creationId xmlns:a16="http://schemas.microsoft.com/office/drawing/2014/main" id="{C4C17325-3357-4995-A26D-F982B7157E4A}"/>
              </a:ext>
            </a:extLst>
          </p:cNvPr>
          <p:cNvSpPr/>
          <p:nvPr/>
        </p:nvSpPr>
        <p:spPr>
          <a:xfrm>
            <a:off x="3801022" y="5034911"/>
            <a:ext cx="1176772" cy="958772"/>
          </a:xfrm>
          <a:prstGeom prst="ellipse">
            <a:avLst/>
          </a:prstGeom>
          <a:solidFill>
            <a:schemeClr val="tx2">
              <a:lumMod val="40000"/>
              <a:lumOff val="60000"/>
            </a:schemeClr>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100" b="1" dirty="0">
                <a:latin typeface="Arial" panose="020B0604020202020204" pitchFamily="34" charset="0"/>
                <a:cs typeface="Arial" panose="020B0604020202020204" pitchFamily="34" charset="0"/>
              </a:rPr>
              <a:t>Water demand to put out fires</a:t>
            </a:r>
          </a:p>
        </p:txBody>
      </p:sp>
      <p:cxnSp>
        <p:nvCxnSpPr>
          <p:cNvPr id="8" name="Straight Arrow Connector 7"/>
          <p:cNvCxnSpPr>
            <a:endCxn id="98" idx="0"/>
          </p:cNvCxnSpPr>
          <p:nvPr/>
        </p:nvCxnSpPr>
        <p:spPr>
          <a:xfrm>
            <a:off x="4227960" y="3842939"/>
            <a:ext cx="161448" cy="11919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9" name="Oval 98">
            <a:extLst>
              <a:ext uri="{FF2B5EF4-FFF2-40B4-BE49-F238E27FC236}">
                <a16:creationId xmlns:a16="http://schemas.microsoft.com/office/drawing/2014/main" id="{757020C8-2988-4E6E-B79F-832FCAA0E4A8}"/>
              </a:ext>
            </a:extLst>
          </p:cNvPr>
          <p:cNvSpPr/>
          <p:nvPr/>
        </p:nvSpPr>
        <p:spPr>
          <a:xfrm>
            <a:off x="2479425" y="2115111"/>
            <a:ext cx="1214807" cy="913139"/>
          </a:xfrm>
          <a:prstGeom prst="ellipse">
            <a:avLst/>
          </a:prstGeom>
          <a:solidFill>
            <a:schemeClr val="accent2">
              <a:lumMod val="40000"/>
              <a:lumOff val="60000"/>
            </a:schemeClr>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100" b="1" dirty="0">
                <a:latin typeface="Arial" panose="020B0604020202020204" pitchFamily="34" charset="0"/>
                <a:cs typeface="Arial" panose="020B0604020202020204" pitchFamily="34" charset="0"/>
              </a:rPr>
              <a:t>Drought</a:t>
            </a:r>
          </a:p>
        </p:txBody>
      </p:sp>
      <p:cxnSp>
        <p:nvCxnSpPr>
          <p:cNvPr id="12" name="Straight Arrow Connector 11"/>
          <p:cNvCxnSpPr>
            <a:stCxn id="99" idx="5"/>
            <a:endCxn id="6" idx="1"/>
          </p:cNvCxnSpPr>
          <p:nvPr/>
        </p:nvCxnSpPr>
        <p:spPr>
          <a:xfrm>
            <a:off x="3516327" y="2894523"/>
            <a:ext cx="263494" cy="1402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177" idx="5"/>
            <a:endCxn id="161" idx="1"/>
          </p:cNvCxnSpPr>
          <p:nvPr/>
        </p:nvCxnSpPr>
        <p:spPr>
          <a:xfrm>
            <a:off x="9697990" y="2118447"/>
            <a:ext cx="328228" cy="2396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5" name="Straight Arrow Connector 114"/>
          <p:cNvCxnSpPr>
            <a:cxnSpLocks/>
          </p:cNvCxnSpPr>
          <p:nvPr/>
        </p:nvCxnSpPr>
        <p:spPr>
          <a:xfrm>
            <a:off x="4752294" y="5905101"/>
            <a:ext cx="474029" cy="67687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19" name="TextBox 118">
            <a:extLst>
              <a:ext uri="{FF2B5EF4-FFF2-40B4-BE49-F238E27FC236}">
                <a16:creationId xmlns:a16="http://schemas.microsoft.com/office/drawing/2014/main" id="{D2AF06C2-4E74-4F3A-8143-213D13A28B3B}"/>
              </a:ext>
            </a:extLst>
          </p:cNvPr>
          <p:cNvSpPr txBox="1"/>
          <p:nvPr/>
        </p:nvSpPr>
        <p:spPr>
          <a:xfrm rot="3231506">
            <a:off x="4312345" y="6228912"/>
            <a:ext cx="1109441" cy="430887"/>
          </a:xfrm>
          <a:prstGeom prst="rect">
            <a:avLst/>
          </a:prstGeom>
          <a:noFill/>
        </p:spPr>
        <p:txBody>
          <a:bodyPr wrap="square" rtlCol="0">
            <a:spAutoFit/>
          </a:bodyPr>
          <a:lstStyle/>
          <a:p>
            <a:pPr algn="l"/>
            <a:r>
              <a:rPr lang="en-GB" sz="1100" dirty="0">
                <a:solidFill>
                  <a:srgbClr val="FF0000"/>
                </a:solidFill>
                <a:latin typeface="Arial" panose="020B0604020202020204" pitchFamily="34" charset="0"/>
                <a:cs typeface="Arial" panose="020B0604020202020204" pitchFamily="34" charset="0"/>
              </a:rPr>
              <a:t>C</a:t>
            </a:r>
            <a:r>
              <a:rPr lang="en-GB" sz="1100" dirty="0">
                <a:solidFill>
                  <a:srgbClr val="FF0000"/>
                </a:solidFill>
                <a:latin typeface="Arial" panose="020B0604020202020204" pitchFamily="34" charset="0"/>
                <a:cs typeface="Arial" panose="020B0604020202020204" pitchFamily="34" charset="0"/>
              </a:rPr>
              <a:t>ompeting </a:t>
            </a:r>
            <a:r>
              <a:rPr lang="en-GB" sz="1100" dirty="0">
                <a:solidFill>
                  <a:srgbClr val="FF0000"/>
                </a:solidFill>
                <a:latin typeface="Arial" panose="020B0604020202020204" pitchFamily="34" charset="0"/>
                <a:cs typeface="Arial" panose="020B0604020202020204" pitchFamily="34" charset="0"/>
              </a:rPr>
              <a:t>demand</a:t>
            </a:r>
          </a:p>
        </p:txBody>
      </p:sp>
      <p:cxnSp>
        <p:nvCxnSpPr>
          <p:cNvPr id="3" name="Straight Arrow Connector 2"/>
          <p:cNvCxnSpPr>
            <a:stCxn id="164" idx="5"/>
            <a:endCxn id="161" idx="0"/>
          </p:cNvCxnSpPr>
          <p:nvPr/>
        </p:nvCxnSpPr>
        <p:spPr>
          <a:xfrm>
            <a:off x="9625268" y="869090"/>
            <a:ext cx="837405" cy="13582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Straight Arrow Connector 4">
            <a:extLst>
              <a:ext uri="{FF2B5EF4-FFF2-40B4-BE49-F238E27FC236}">
                <a16:creationId xmlns:a16="http://schemas.microsoft.com/office/drawing/2014/main" id="{84208115-1E91-4D53-A5EF-5946532B758F}"/>
              </a:ext>
            </a:extLst>
          </p:cNvPr>
          <p:cNvCxnSpPr>
            <a:stCxn id="82" idx="4"/>
            <a:endCxn id="99" idx="0"/>
          </p:cNvCxnSpPr>
          <p:nvPr/>
        </p:nvCxnSpPr>
        <p:spPr>
          <a:xfrm flipH="1">
            <a:off x="3086829" y="1828330"/>
            <a:ext cx="4897" cy="2867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288" name="Group 287"/>
          <p:cNvGrpSpPr/>
          <p:nvPr/>
        </p:nvGrpSpPr>
        <p:grpSpPr>
          <a:xfrm>
            <a:off x="2348839" y="5233755"/>
            <a:ext cx="1594672" cy="1252189"/>
            <a:chOff x="157684" y="936658"/>
            <a:chExt cx="1594672" cy="1252189"/>
          </a:xfrm>
        </p:grpSpPr>
        <p:sp>
          <p:nvSpPr>
            <p:cNvPr id="289" name="Oval 288">
              <a:extLst>
                <a:ext uri="{FF2B5EF4-FFF2-40B4-BE49-F238E27FC236}">
                  <a16:creationId xmlns:a16="http://schemas.microsoft.com/office/drawing/2014/main" id="{8B6DE710-1F59-49A0-9705-AEAD85CEC9D9}"/>
                </a:ext>
              </a:extLst>
            </p:cNvPr>
            <p:cNvSpPr/>
            <p:nvPr/>
          </p:nvSpPr>
          <p:spPr>
            <a:xfrm>
              <a:off x="157684" y="990211"/>
              <a:ext cx="212946" cy="212945"/>
            </a:xfrm>
            <a:prstGeom prst="ellipse">
              <a:avLst/>
            </a:prstGeom>
            <a:solidFill>
              <a:schemeClr val="accent2"/>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200" b="1" dirty="0">
                <a:latin typeface="Arial" panose="020B0604020202020204" pitchFamily="34" charset="0"/>
                <a:cs typeface="Arial" panose="020B0604020202020204" pitchFamily="34" charset="0"/>
              </a:endParaRPr>
            </a:p>
          </p:txBody>
        </p:sp>
        <p:sp>
          <p:nvSpPr>
            <p:cNvPr id="290" name="TextBox 289">
              <a:extLst>
                <a:ext uri="{FF2B5EF4-FFF2-40B4-BE49-F238E27FC236}">
                  <a16:creationId xmlns:a16="http://schemas.microsoft.com/office/drawing/2014/main" id="{0371B5C9-421B-4E69-BA49-97A8C499F325}"/>
                </a:ext>
              </a:extLst>
            </p:cNvPr>
            <p:cNvSpPr txBox="1"/>
            <p:nvPr/>
          </p:nvSpPr>
          <p:spPr>
            <a:xfrm>
              <a:off x="359872" y="936658"/>
              <a:ext cx="1101631" cy="46166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Climate Driver nodes</a:t>
              </a:r>
            </a:p>
          </p:txBody>
        </p:sp>
        <p:sp>
          <p:nvSpPr>
            <p:cNvPr id="291" name="Oval 290">
              <a:extLst>
                <a:ext uri="{FF2B5EF4-FFF2-40B4-BE49-F238E27FC236}">
                  <a16:creationId xmlns:a16="http://schemas.microsoft.com/office/drawing/2014/main" id="{828E36F6-E6DA-48E5-A5B8-2081BA177566}"/>
                </a:ext>
              </a:extLst>
            </p:cNvPr>
            <p:cNvSpPr/>
            <p:nvPr/>
          </p:nvSpPr>
          <p:spPr>
            <a:xfrm>
              <a:off x="161266" y="1480128"/>
              <a:ext cx="212946" cy="212945"/>
            </a:xfrm>
            <a:prstGeom prst="ellipse">
              <a:avLst/>
            </a:prstGeom>
            <a:solidFill>
              <a:schemeClr val="accent2">
                <a:lumMod val="40000"/>
                <a:lumOff val="60000"/>
              </a:schemeClr>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200" b="1" dirty="0">
                <a:latin typeface="Arial" panose="020B0604020202020204" pitchFamily="34" charset="0"/>
                <a:cs typeface="Arial" panose="020B0604020202020204" pitchFamily="34" charset="0"/>
              </a:endParaRPr>
            </a:p>
          </p:txBody>
        </p:sp>
        <p:sp>
          <p:nvSpPr>
            <p:cNvPr id="292" name="TextBox 291">
              <a:extLst>
                <a:ext uri="{FF2B5EF4-FFF2-40B4-BE49-F238E27FC236}">
                  <a16:creationId xmlns:a16="http://schemas.microsoft.com/office/drawing/2014/main" id="{05596A21-D79B-4ED1-88D3-0D5F0F6B4DA3}"/>
                </a:ext>
              </a:extLst>
            </p:cNvPr>
            <p:cNvSpPr txBox="1"/>
            <p:nvPr/>
          </p:nvSpPr>
          <p:spPr>
            <a:xfrm>
              <a:off x="374212" y="1420897"/>
              <a:ext cx="1101631" cy="46166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Hazardous event nodes</a:t>
              </a:r>
            </a:p>
          </p:txBody>
        </p:sp>
        <p:sp>
          <p:nvSpPr>
            <p:cNvPr id="293" name="Oval 292">
              <a:extLst>
                <a:ext uri="{FF2B5EF4-FFF2-40B4-BE49-F238E27FC236}">
                  <a16:creationId xmlns:a16="http://schemas.microsoft.com/office/drawing/2014/main" id="{184D715E-77EE-4C5A-A10C-21E9E76944F8}"/>
                </a:ext>
              </a:extLst>
            </p:cNvPr>
            <p:cNvSpPr/>
            <p:nvPr/>
          </p:nvSpPr>
          <p:spPr>
            <a:xfrm>
              <a:off x="159184" y="1943690"/>
              <a:ext cx="212947" cy="212947"/>
            </a:xfrm>
            <a:prstGeom prst="ellipse">
              <a:avLst/>
            </a:prstGeom>
            <a:solidFill>
              <a:schemeClr val="tx2">
                <a:lumMod val="40000"/>
                <a:lumOff val="60000"/>
              </a:schemeClr>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200" b="1" dirty="0">
                <a:latin typeface="Arial" panose="020B0604020202020204" pitchFamily="34" charset="0"/>
                <a:cs typeface="Arial" panose="020B0604020202020204" pitchFamily="34" charset="0"/>
              </a:endParaRPr>
            </a:p>
          </p:txBody>
        </p:sp>
        <p:sp>
          <p:nvSpPr>
            <p:cNvPr id="294" name="TextBox 293">
              <a:extLst>
                <a:ext uri="{FF2B5EF4-FFF2-40B4-BE49-F238E27FC236}">
                  <a16:creationId xmlns:a16="http://schemas.microsoft.com/office/drawing/2014/main" id="{E3714639-4B3A-478E-B8FE-3FAF46B7218B}"/>
                </a:ext>
              </a:extLst>
            </p:cNvPr>
            <p:cNvSpPr txBox="1"/>
            <p:nvPr/>
          </p:nvSpPr>
          <p:spPr>
            <a:xfrm>
              <a:off x="371349" y="1911848"/>
              <a:ext cx="1381007"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Impact </a:t>
              </a:r>
              <a:r>
                <a:rPr lang="en-GB" sz="1200" dirty="0">
                  <a:latin typeface="Arial" panose="020B0604020202020204" pitchFamily="34" charset="0"/>
                  <a:cs typeface="Arial" panose="020B0604020202020204" pitchFamily="34" charset="0"/>
                </a:rPr>
                <a:t>nodes</a:t>
              </a:r>
              <a:endParaRPr lang="en-GB"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999869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202287" y="1304326"/>
          <a:ext cx="7800624" cy="741680"/>
        </p:xfrm>
        <a:graphic>
          <a:graphicData uri="http://schemas.openxmlformats.org/drawingml/2006/table">
            <a:tbl>
              <a:tblPr firstRow="1" bandRow="1">
                <a:tableStyleId>{5C22544A-7EE6-4342-B048-85BDC9FD1C3A}</a:tableStyleId>
              </a:tblPr>
              <a:tblGrid>
                <a:gridCol w="866736">
                  <a:extLst>
                    <a:ext uri="{9D8B030D-6E8A-4147-A177-3AD203B41FA5}">
                      <a16:colId xmlns:a16="http://schemas.microsoft.com/office/drawing/2014/main" val="2052628604"/>
                    </a:ext>
                  </a:extLst>
                </a:gridCol>
                <a:gridCol w="866736">
                  <a:extLst>
                    <a:ext uri="{9D8B030D-6E8A-4147-A177-3AD203B41FA5}">
                      <a16:colId xmlns:a16="http://schemas.microsoft.com/office/drawing/2014/main" val="3651975602"/>
                    </a:ext>
                  </a:extLst>
                </a:gridCol>
                <a:gridCol w="866736">
                  <a:extLst>
                    <a:ext uri="{9D8B030D-6E8A-4147-A177-3AD203B41FA5}">
                      <a16:colId xmlns:a16="http://schemas.microsoft.com/office/drawing/2014/main" val="3266846311"/>
                    </a:ext>
                  </a:extLst>
                </a:gridCol>
                <a:gridCol w="866736">
                  <a:extLst>
                    <a:ext uri="{9D8B030D-6E8A-4147-A177-3AD203B41FA5}">
                      <a16:colId xmlns:a16="http://schemas.microsoft.com/office/drawing/2014/main" val="1461619939"/>
                    </a:ext>
                  </a:extLst>
                </a:gridCol>
                <a:gridCol w="866736">
                  <a:extLst>
                    <a:ext uri="{9D8B030D-6E8A-4147-A177-3AD203B41FA5}">
                      <a16:colId xmlns:a16="http://schemas.microsoft.com/office/drawing/2014/main" val="4292692214"/>
                    </a:ext>
                  </a:extLst>
                </a:gridCol>
                <a:gridCol w="866736">
                  <a:extLst>
                    <a:ext uri="{9D8B030D-6E8A-4147-A177-3AD203B41FA5}">
                      <a16:colId xmlns:a16="http://schemas.microsoft.com/office/drawing/2014/main" val="1635699509"/>
                    </a:ext>
                  </a:extLst>
                </a:gridCol>
                <a:gridCol w="866736">
                  <a:extLst>
                    <a:ext uri="{9D8B030D-6E8A-4147-A177-3AD203B41FA5}">
                      <a16:colId xmlns:a16="http://schemas.microsoft.com/office/drawing/2014/main" val="3390169649"/>
                    </a:ext>
                  </a:extLst>
                </a:gridCol>
                <a:gridCol w="866736">
                  <a:extLst>
                    <a:ext uri="{9D8B030D-6E8A-4147-A177-3AD203B41FA5}">
                      <a16:colId xmlns:a16="http://schemas.microsoft.com/office/drawing/2014/main" val="2158993934"/>
                    </a:ext>
                  </a:extLst>
                </a:gridCol>
                <a:gridCol w="866736">
                  <a:extLst>
                    <a:ext uri="{9D8B030D-6E8A-4147-A177-3AD203B41FA5}">
                      <a16:colId xmlns:a16="http://schemas.microsoft.com/office/drawing/2014/main" val="3576715102"/>
                    </a:ext>
                  </a:extLst>
                </a:gridCol>
              </a:tblGrid>
              <a:tr h="370840">
                <a:tc>
                  <a:txBody>
                    <a:bodyPr/>
                    <a:lstStyle/>
                    <a:p>
                      <a:r>
                        <a:rPr lang="en-GB" b="0" dirty="0" smtClean="0">
                          <a:solidFill>
                            <a:schemeClr val="tx1"/>
                          </a:solidFill>
                        </a:rPr>
                        <a:t>N1</a:t>
                      </a:r>
                      <a:endParaRPr lang="en-GB" b="0" dirty="0">
                        <a:solidFill>
                          <a:schemeClr val="tx1"/>
                        </a:solidFill>
                      </a:endParaRPr>
                    </a:p>
                  </a:txBody>
                  <a:tcPr>
                    <a:solidFill>
                      <a:schemeClr val="accent6">
                        <a:lumMod val="60000"/>
                        <a:lumOff val="40000"/>
                      </a:schemeClr>
                    </a:solidFill>
                  </a:tcPr>
                </a:tc>
                <a:tc>
                  <a:txBody>
                    <a:bodyPr/>
                    <a:lstStyle/>
                    <a:p>
                      <a:r>
                        <a:rPr lang="en-GB" b="0" dirty="0" smtClean="0">
                          <a:solidFill>
                            <a:schemeClr val="tx1"/>
                          </a:solidFill>
                        </a:rPr>
                        <a:t>N2</a:t>
                      </a:r>
                      <a:endParaRPr lang="en-GB" b="0" dirty="0">
                        <a:solidFill>
                          <a:schemeClr val="tx1"/>
                        </a:solidFill>
                      </a:endParaRPr>
                    </a:p>
                  </a:txBody>
                  <a:tcPr>
                    <a:solidFill>
                      <a:schemeClr val="accent6">
                        <a:lumMod val="60000"/>
                        <a:lumOff val="40000"/>
                      </a:schemeClr>
                    </a:solidFill>
                  </a:tcPr>
                </a:tc>
                <a:tc>
                  <a:txBody>
                    <a:bodyPr/>
                    <a:lstStyle/>
                    <a:p>
                      <a:r>
                        <a:rPr lang="en-GB" b="0" dirty="0" smtClean="0">
                          <a:solidFill>
                            <a:schemeClr val="tx1"/>
                          </a:solidFill>
                        </a:rPr>
                        <a:t>N3</a:t>
                      </a:r>
                      <a:endParaRPr lang="en-GB" b="0" dirty="0">
                        <a:solidFill>
                          <a:schemeClr val="tx1"/>
                        </a:solidFill>
                      </a:endParaRPr>
                    </a:p>
                  </a:txBody>
                  <a:tcPr>
                    <a:solidFill>
                      <a:schemeClr val="accent6">
                        <a:lumMod val="60000"/>
                        <a:lumOff val="40000"/>
                      </a:schemeClr>
                    </a:solidFill>
                  </a:tcPr>
                </a:tc>
                <a:tc>
                  <a:txBody>
                    <a:bodyPr/>
                    <a:lstStyle/>
                    <a:p>
                      <a:r>
                        <a:rPr lang="en-GB" b="0" dirty="0" smtClean="0">
                          <a:solidFill>
                            <a:schemeClr val="tx1"/>
                          </a:solidFill>
                        </a:rPr>
                        <a:t>N4</a:t>
                      </a:r>
                      <a:endParaRPr lang="en-GB" b="0" dirty="0">
                        <a:solidFill>
                          <a:schemeClr val="tx1"/>
                        </a:solidFill>
                      </a:endParaRPr>
                    </a:p>
                  </a:txBody>
                  <a:tcPr>
                    <a:solidFill>
                      <a:schemeClr val="accent6">
                        <a:lumMod val="60000"/>
                        <a:lumOff val="40000"/>
                      </a:schemeClr>
                    </a:solidFill>
                  </a:tcPr>
                </a:tc>
                <a:tc>
                  <a:txBody>
                    <a:bodyPr/>
                    <a:lstStyle/>
                    <a:p>
                      <a:r>
                        <a:rPr lang="en-GB" b="0" dirty="0" smtClean="0">
                          <a:solidFill>
                            <a:schemeClr val="tx1"/>
                          </a:solidFill>
                        </a:rPr>
                        <a:t>N5</a:t>
                      </a:r>
                      <a:endParaRPr lang="en-GB" b="0" dirty="0">
                        <a:solidFill>
                          <a:schemeClr val="tx1"/>
                        </a:solidFill>
                      </a:endParaRPr>
                    </a:p>
                  </a:txBody>
                  <a:tcPr>
                    <a:solidFill>
                      <a:schemeClr val="accent6">
                        <a:lumMod val="60000"/>
                        <a:lumOff val="40000"/>
                      </a:schemeClr>
                    </a:solidFill>
                  </a:tcPr>
                </a:tc>
                <a:tc>
                  <a:txBody>
                    <a:bodyPr/>
                    <a:lstStyle/>
                    <a:p>
                      <a:r>
                        <a:rPr lang="en-GB" b="0" dirty="0" smtClean="0">
                          <a:solidFill>
                            <a:schemeClr val="tx1"/>
                          </a:solidFill>
                        </a:rPr>
                        <a:t>N6</a:t>
                      </a:r>
                      <a:endParaRPr lang="en-GB" b="0" dirty="0">
                        <a:solidFill>
                          <a:schemeClr val="tx1"/>
                        </a:solidFill>
                      </a:endParaRPr>
                    </a:p>
                  </a:txBody>
                  <a:tcPr>
                    <a:solidFill>
                      <a:schemeClr val="accent6">
                        <a:lumMod val="60000"/>
                        <a:lumOff val="40000"/>
                      </a:schemeClr>
                    </a:solidFill>
                  </a:tcPr>
                </a:tc>
                <a:tc>
                  <a:txBody>
                    <a:bodyPr/>
                    <a:lstStyle/>
                    <a:p>
                      <a:r>
                        <a:rPr lang="en-GB" b="0" dirty="0" smtClean="0">
                          <a:solidFill>
                            <a:schemeClr val="tx1"/>
                          </a:solidFill>
                        </a:rPr>
                        <a:t>N7</a:t>
                      </a:r>
                      <a:endParaRPr lang="en-GB" b="0" dirty="0">
                        <a:solidFill>
                          <a:schemeClr val="tx1"/>
                        </a:solidFill>
                      </a:endParaRPr>
                    </a:p>
                  </a:txBody>
                  <a:tcPr>
                    <a:solidFill>
                      <a:schemeClr val="accent6">
                        <a:lumMod val="60000"/>
                        <a:lumOff val="40000"/>
                      </a:schemeClr>
                    </a:solidFill>
                  </a:tcPr>
                </a:tc>
                <a:tc>
                  <a:txBody>
                    <a:bodyPr/>
                    <a:lstStyle/>
                    <a:p>
                      <a:r>
                        <a:rPr lang="en-GB" b="0" dirty="0" smtClean="0">
                          <a:solidFill>
                            <a:schemeClr val="tx1"/>
                          </a:solidFill>
                        </a:rPr>
                        <a:t>N8</a:t>
                      </a:r>
                      <a:endParaRPr lang="en-GB" b="0" dirty="0">
                        <a:solidFill>
                          <a:schemeClr val="tx1"/>
                        </a:solidFill>
                      </a:endParaRPr>
                    </a:p>
                  </a:txBody>
                  <a:tcPr>
                    <a:solidFill>
                      <a:schemeClr val="accent6">
                        <a:lumMod val="60000"/>
                        <a:lumOff val="40000"/>
                      </a:schemeClr>
                    </a:solidFill>
                  </a:tcPr>
                </a:tc>
                <a:tc>
                  <a:txBody>
                    <a:bodyPr/>
                    <a:lstStyle/>
                    <a:p>
                      <a:r>
                        <a:rPr lang="en-GB" b="0" dirty="0" smtClean="0">
                          <a:solidFill>
                            <a:schemeClr val="tx1"/>
                          </a:solidFill>
                        </a:rPr>
                        <a:t>N9</a:t>
                      </a:r>
                      <a:endParaRPr lang="en-GB" b="0"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val="219507143"/>
                  </a:ext>
                </a:extLst>
              </a:tr>
              <a:tr h="370840">
                <a:tc>
                  <a:txBody>
                    <a:bodyPr/>
                    <a:lstStyle/>
                    <a:p>
                      <a:r>
                        <a:rPr lang="en-GB" dirty="0" smtClean="0"/>
                        <a:t>N10</a:t>
                      </a:r>
                      <a:endParaRPr lang="en-GB" dirty="0"/>
                    </a:p>
                  </a:txBody>
                  <a:tcPr>
                    <a:solidFill>
                      <a:schemeClr val="accent6">
                        <a:lumMod val="60000"/>
                        <a:lumOff val="40000"/>
                      </a:schemeClr>
                    </a:solidFill>
                  </a:tcPr>
                </a:tc>
                <a:tc>
                  <a:txBody>
                    <a:bodyPr/>
                    <a:lstStyle/>
                    <a:p>
                      <a:r>
                        <a:rPr lang="en-GB" dirty="0" smtClean="0"/>
                        <a:t>N11</a:t>
                      </a:r>
                      <a:endParaRPr lang="en-GB" dirty="0"/>
                    </a:p>
                  </a:txBody>
                  <a:tcPr>
                    <a:solidFill>
                      <a:schemeClr val="accent6">
                        <a:lumMod val="60000"/>
                        <a:lumOff val="40000"/>
                      </a:schemeClr>
                    </a:solidFill>
                  </a:tcPr>
                </a:tc>
                <a:tc>
                  <a:txBody>
                    <a:bodyPr/>
                    <a:lstStyle/>
                    <a:p>
                      <a:r>
                        <a:rPr lang="en-GB" dirty="0" smtClean="0"/>
                        <a:t>N12</a:t>
                      </a:r>
                      <a:endParaRPr lang="en-GB" dirty="0"/>
                    </a:p>
                  </a:txBody>
                  <a:tcPr>
                    <a:solidFill>
                      <a:schemeClr val="accent6">
                        <a:lumMod val="60000"/>
                        <a:lumOff val="40000"/>
                      </a:schemeClr>
                    </a:solidFill>
                  </a:tcPr>
                </a:tc>
                <a:tc>
                  <a:txBody>
                    <a:bodyPr/>
                    <a:lstStyle/>
                    <a:p>
                      <a:r>
                        <a:rPr lang="en-GB" dirty="0" smtClean="0"/>
                        <a:t>N13</a:t>
                      </a:r>
                      <a:endParaRPr lang="en-GB" dirty="0"/>
                    </a:p>
                  </a:txBody>
                  <a:tcPr>
                    <a:solidFill>
                      <a:schemeClr val="accent6">
                        <a:lumMod val="60000"/>
                        <a:lumOff val="40000"/>
                      </a:schemeClr>
                    </a:solidFill>
                  </a:tcPr>
                </a:tc>
                <a:tc>
                  <a:txBody>
                    <a:bodyPr/>
                    <a:lstStyle/>
                    <a:p>
                      <a:r>
                        <a:rPr lang="en-GB" dirty="0" smtClean="0"/>
                        <a:t>N14</a:t>
                      </a:r>
                      <a:endParaRPr lang="en-GB" dirty="0"/>
                    </a:p>
                  </a:txBody>
                  <a:tcPr>
                    <a:solidFill>
                      <a:schemeClr val="accent6">
                        <a:lumMod val="60000"/>
                        <a:lumOff val="40000"/>
                      </a:schemeClr>
                    </a:solidFill>
                  </a:tcPr>
                </a:tc>
                <a:tc>
                  <a:txBody>
                    <a:bodyPr/>
                    <a:lstStyle/>
                    <a:p>
                      <a:r>
                        <a:rPr lang="en-GB" dirty="0" smtClean="0"/>
                        <a:t>N15</a:t>
                      </a:r>
                      <a:endParaRPr lang="en-GB" dirty="0"/>
                    </a:p>
                  </a:txBody>
                  <a:tcPr>
                    <a:solidFill>
                      <a:schemeClr val="accent6">
                        <a:lumMod val="60000"/>
                        <a:lumOff val="40000"/>
                      </a:schemeClr>
                    </a:solidFill>
                  </a:tcPr>
                </a:tc>
                <a:tc>
                  <a:txBody>
                    <a:bodyPr/>
                    <a:lstStyle/>
                    <a:p>
                      <a:r>
                        <a:rPr lang="en-GB" dirty="0" smtClean="0"/>
                        <a:t>N16</a:t>
                      </a:r>
                      <a:endParaRPr lang="en-GB" dirty="0"/>
                    </a:p>
                  </a:txBody>
                  <a:tcPr>
                    <a:solidFill>
                      <a:schemeClr val="accent6">
                        <a:lumMod val="60000"/>
                        <a:lumOff val="40000"/>
                      </a:schemeClr>
                    </a:solidFill>
                  </a:tcPr>
                </a:tc>
                <a:tc>
                  <a:txBody>
                    <a:bodyPr/>
                    <a:lstStyle/>
                    <a:p>
                      <a:r>
                        <a:rPr lang="en-GB" dirty="0" smtClean="0"/>
                        <a:t>N17</a:t>
                      </a:r>
                      <a:endParaRPr lang="en-GB" dirty="0"/>
                    </a:p>
                  </a:txBody>
                  <a:tcPr>
                    <a:solidFill>
                      <a:schemeClr val="accent6">
                        <a:lumMod val="60000"/>
                        <a:lumOff val="40000"/>
                      </a:schemeClr>
                    </a:solidFill>
                  </a:tcPr>
                </a:tc>
                <a:tc>
                  <a:txBody>
                    <a:bodyPr/>
                    <a:lstStyle/>
                    <a:p>
                      <a:r>
                        <a:rPr lang="en-GB" dirty="0" smtClean="0"/>
                        <a:t>N18</a:t>
                      </a:r>
                      <a:endParaRPr lang="en-GB" dirty="0"/>
                    </a:p>
                  </a:txBody>
                  <a:tcPr>
                    <a:solidFill>
                      <a:schemeClr val="accent6">
                        <a:lumMod val="60000"/>
                        <a:lumOff val="40000"/>
                      </a:schemeClr>
                    </a:solidFill>
                  </a:tcPr>
                </a:tc>
                <a:extLst>
                  <a:ext uri="{0D108BD9-81ED-4DB2-BD59-A6C34878D82A}">
                    <a16:rowId xmlns:a16="http://schemas.microsoft.com/office/drawing/2014/main" val="1529631860"/>
                  </a:ext>
                </a:extLst>
              </a:tr>
            </a:tbl>
          </a:graphicData>
        </a:graphic>
      </p:graphicFrame>
      <p:sp>
        <p:nvSpPr>
          <p:cNvPr id="7" name="TextBox 6"/>
          <p:cNvSpPr txBox="1"/>
          <p:nvPr/>
        </p:nvSpPr>
        <p:spPr>
          <a:xfrm>
            <a:off x="248356" y="1151270"/>
            <a:ext cx="5746044" cy="5693866"/>
          </a:xfrm>
          <a:prstGeom prst="rect">
            <a:avLst/>
          </a:prstGeom>
          <a:noFill/>
        </p:spPr>
        <p:txBody>
          <a:bodyPr wrap="square" rtlCol="0">
            <a:spAutoFit/>
          </a:bodyPr>
          <a:lstStyle/>
          <a:p>
            <a:r>
              <a:rPr lang="en-GB" sz="3200" dirty="0" smtClean="0"/>
              <a:t>Natural environment </a:t>
            </a:r>
          </a:p>
          <a:p>
            <a:r>
              <a:rPr lang="en-GB" sz="3200" dirty="0" smtClean="0"/>
              <a:t>and assets</a:t>
            </a:r>
          </a:p>
          <a:p>
            <a:endParaRPr lang="en-GB" sz="3200" dirty="0"/>
          </a:p>
          <a:p>
            <a:r>
              <a:rPr lang="en-GB" sz="3200" dirty="0" smtClean="0"/>
              <a:t>Infrastructure</a:t>
            </a:r>
          </a:p>
          <a:p>
            <a:endParaRPr lang="en-GB" sz="3200" dirty="0" smtClean="0"/>
          </a:p>
          <a:p>
            <a:r>
              <a:rPr lang="en-GB" sz="3200" dirty="0" smtClean="0"/>
              <a:t>Health, communities </a:t>
            </a:r>
          </a:p>
          <a:p>
            <a:r>
              <a:rPr lang="en-GB" sz="3200" dirty="0" smtClean="0"/>
              <a:t>and built environment</a:t>
            </a:r>
          </a:p>
          <a:p>
            <a:endParaRPr lang="en-GB" sz="2000" dirty="0" smtClean="0"/>
          </a:p>
          <a:p>
            <a:r>
              <a:rPr lang="en-GB" sz="3200" dirty="0" smtClean="0"/>
              <a:t>Business and industry</a:t>
            </a:r>
          </a:p>
          <a:p>
            <a:endParaRPr lang="en-GB" sz="2000" dirty="0"/>
          </a:p>
          <a:p>
            <a:r>
              <a:rPr lang="en-GB" sz="3200" dirty="0" smtClean="0"/>
              <a:t>International </a:t>
            </a:r>
          </a:p>
          <a:p>
            <a:r>
              <a:rPr lang="en-GB" sz="3200" dirty="0" smtClean="0"/>
              <a:t>dimensions</a:t>
            </a:r>
            <a:endParaRPr lang="en-GB" sz="3200" dirty="0"/>
          </a:p>
        </p:txBody>
      </p:sp>
      <p:graphicFrame>
        <p:nvGraphicFramePr>
          <p:cNvPr id="24" name="Table 23"/>
          <p:cNvGraphicFramePr>
            <a:graphicFrameLocks noGrp="1"/>
          </p:cNvGraphicFramePr>
          <p:nvPr/>
        </p:nvGraphicFramePr>
        <p:xfrm>
          <a:off x="4202287" y="2555122"/>
          <a:ext cx="7800624" cy="741680"/>
        </p:xfrm>
        <a:graphic>
          <a:graphicData uri="http://schemas.openxmlformats.org/drawingml/2006/table">
            <a:tbl>
              <a:tblPr firstRow="1" bandRow="1">
                <a:tableStyleId>{5C22544A-7EE6-4342-B048-85BDC9FD1C3A}</a:tableStyleId>
              </a:tblPr>
              <a:tblGrid>
                <a:gridCol w="866736">
                  <a:extLst>
                    <a:ext uri="{9D8B030D-6E8A-4147-A177-3AD203B41FA5}">
                      <a16:colId xmlns:a16="http://schemas.microsoft.com/office/drawing/2014/main" val="2052628604"/>
                    </a:ext>
                  </a:extLst>
                </a:gridCol>
                <a:gridCol w="866736">
                  <a:extLst>
                    <a:ext uri="{9D8B030D-6E8A-4147-A177-3AD203B41FA5}">
                      <a16:colId xmlns:a16="http://schemas.microsoft.com/office/drawing/2014/main" val="3651975602"/>
                    </a:ext>
                  </a:extLst>
                </a:gridCol>
                <a:gridCol w="866736">
                  <a:extLst>
                    <a:ext uri="{9D8B030D-6E8A-4147-A177-3AD203B41FA5}">
                      <a16:colId xmlns:a16="http://schemas.microsoft.com/office/drawing/2014/main" val="3266846311"/>
                    </a:ext>
                  </a:extLst>
                </a:gridCol>
                <a:gridCol w="866736">
                  <a:extLst>
                    <a:ext uri="{9D8B030D-6E8A-4147-A177-3AD203B41FA5}">
                      <a16:colId xmlns:a16="http://schemas.microsoft.com/office/drawing/2014/main" val="1461619939"/>
                    </a:ext>
                  </a:extLst>
                </a:gridCol>
                <a:gridCol w="866736">
                  <a:extLst>
                    <a:ext uri="{9D8B030D-6E8A-4147-A177-3AD203B41FA5}">
                      <a16:colId xmlns:a16="http://schemas.microsoft.com/office/drawing/2014/main" val="4292692214"/>
                    </a:ext>
                  </a:extLst>
                </a:gridCol>
                <a:gridCol w="866736">
                  <a:extLst>
                    <a:ext uri="{9D8B030D-6E8A-4147-A177-3AD203B41FA5}">
                      <a16:colId xmlns:a16="http://schemas.microsoft.com/office/drawing/2014/main" val="1635699509"/>
                    </a:ext>
                  </a:extLst>
                </a:gridCol>
                <a:gridCol w="866736">
                  <a:extLst>
                    <a:ext uri="{9D8B030D-6E8A-4147-A177-3AD203B41FA5}">
                      <a16:colId xmlns:a16="http://schemas.microsoft.com/office/drawing/2014/main" val="3390169649"/>
                    </a:ext>
                  </a:extLst>
                </a:gridCol>
                <a:gridCol w="866736">
                  <a:extLst>
                    <a:ext uri="{9D8B030D-6E8A-4147-A177-3AD203B41FA5}">
                      <a16:colId xmlns:a16="http://schemas.microsoft.com/office/drawing/2014/main" val="2158993934"/>
                    </a:ext>
                  </a:extLst>
                </a:gridCol>
                <a:gridCol w="866736">
                  <a:extLst>
                    <a:ext uri="{9D8B030D-6E8A-4147-A177-3AD203B41FA5}">
                      <a16:colId xmlns:a16="http://schemas.microsoft.com/office/drawing/2014/main" val="3576715102"/>
                    </a:ext>
                  </a:extLst>
                </a:gridCol>
              </a:tblGrid>
              <a:tr h="370840">
                <a:tc>
                  <a:txBody>
                    <a:bodyPr/>
                    <a:lstStyle/>
                    <a:p>
                      <a:r>
                        <a:rPr lang="en-GB" b="0" dirty="0" smtClean="0">
                          <a:solidFill>
                            <a:schemeClr val="tx1"/>
                          </a:solidFill>
                        </a:rPr>
                        <a:t>I1</a:t>
                      </a:r>
                      <a:endParaRPr lang="en-GB" b="0" dirty="0">
                        <a:solidFill>
                          <a:schemeClr val="tx1"/>
                        </a:solidFill>
                      </a:endParaRPr>
                    </a:p>
                  </a:txBody>
                  <a:tcPr>
                    <a:solidFill>
                      <a:schemeClr val="accent2">
                        <a:lumMod val="60000"/>
                        <a:lumOff val="40000"/>
                      </a:schemeClr>
                    </a:solidFill>
                  </a:tcPr>
                </a:tc>
                <a:tc>
                  <a:txBody>
                    <a:bodyPr/>
                    <a:lstStyle/>
                    <a:p>
                      <a:r>
                        <a:rPr lang="en-GB" b="0" dirty="0" smtClean="0">
                          <a:solidFill>
                            <a:schemeClr val="tx1"/>
                          </a:solidFill>
                        </a:rPr>
                        <a:t>I2</a:t>
                      </a:r>
                      <a:endParaRPr lang="en-GB" b="0" dirty="0">
                        <a:solidFill>
                          <a:schemeClr val="tx1"/>
                        </a:solidFill>
                      </a:endParaRPr>
                    </a:p>
                  </a:txBody>
                  <a:tcPr>
                    <a:solidFill>
                      <a:schemeClr val="accent2">
                        <a:lumMod val="60000"/>
                        <a:lumOff val="40000"/>
                      </a:schemeClr>
                    </a:solidFill>
                  </a:tcPr>
                </a:tc>
                <a:tc>
                  <a:txBody>
                    <a:bodyPr/>
                    <a:lstStyle/>
                    <a:p>
                      <a:r>
                        <a:rPr lang="en-GB" b="0" dirty="0" smtClean="0">
                          <a:solidFill>
                            <a:schemeClr val="tx1"/>
                          </a:solidFill>
                        </a:rPr>
                        <a:t>I3</a:t>
                      </a:r>
                      <a:endParaRPr lang="en-GB" b="0" dirty="0">
                        <a:solidFill>
                          <a:schemeClr val="tx1"/>
                        </a:solidFill>
                      </a:endParaRPr>
                    </a:p>
                  </a:txBody>
                  <a:tcPr>
                    <a:solidFill>
                      <a:schemeClr val="accent2">
                        <a:lumMod val="60000"/>
                        <a:lumOff val="40000"/>
                      </a:schemeClr>
                    </a:solidFill>
                  </a:tcPr>
                </a:tc>
                <a:tc>
                  <a:txBody>
                    <a:bodyPr/>
                    <a:lstStyle/>
                    <a:p>
                      <a:r>
                        <a:rPr lang="en-GB" b="0" dirty="0" smtClean="0">
                          <a:solidFill>
                            <a:schemeClr val="tx1"/>
                          </a:solidFill>
                        </a:rPr>
                        <a:t>I4</a:t>
                      </a:r>
                      <a:endParaRPr lang="en-GB" b="0" dirty="0">
                        <a:solidFill>
                          <a:schemeClr val="tx1"/>
                        </a:solidFill>
                      </a:endParaRPr>
                    </a:p>
                  </a:txBody>
                  <a:tcPr>
                    <a:solidFill>
                      <a:schemeClr val="accent2">
                        <a:lumMod val="60000"/>
                        <a:lumOff val="40000"/>
                      </a:schemeClr>
                    </a:solidFill>
                  </a:tcPr>
                </a:tc>
                <a:tc>
                  <a:txBody>
                    <a:bodyPr/>
                    <a:lstStyle/>
                    <a:p>
                      <a:r>
                        <a:rPr lang="en-GB" b="0" dirty="0" smtClean="0">
                          <a:solidFill>
                            <a:schemeClr val="tx1"/>
                          </a:solidFill>
                        </a:rPr>
                        <a:t>I5</a:t>
                      </a:r>
                      <a:endParaRPr lang="en-GB" b="0" dirty="0">
                        <a:solidFill>
                          <a:schemeClr val="tx1"/>
                        </a:solidFill>
                      </a:endParaRPr>
                    </a:p>
                  </a:txBody>
                  <a:tcPr>
                    <a:solidFill>
                      <a:schemeClr val="accent2">
                        <a:lumMod val="60000"/>
                        <a:lumOff val="40000"/>
                      </a:schemeClr>
                    </a:solidFill>
                  </a:tcPr>
                </a:tc>
                <a:tc>
                  <a:txBody>
                    <a:bodyPr/>
                    <a:lstStyle/>
                    <a:p>
                      <a:r>
                        <a:rPr lang="en-GB" b="0" dirty="0" smtClean="0">
                          <a:solidFill>
                            <a:schemeClr val="tx1"/>
                          </a:solidFill>
                        </a:rPr>
                        <a:t>I6</a:t>
                      </a:r>
                      <a:endParaRPr lang="en-GB" b="0" dirty="0">
                        <a:solidFill>
                          <a:schemeClr val="tx1"/>
                        </a:solidFill>
                      </a:endParaRPr>
                    </a:p>
                  </a:txBody>
                  <a:tcPr>
                    <a:solidFill>
                      <a:schemeClr val="accent2">
                        <a:lumMod val="60000"/>
                        <a:lumOff val="40000"/>
                      </a:schemeClr>
                    </a:solidFill>
                  </a:tcPr>
                </a:tc>
                <a:tc>
                  <a:txBody>
                    <a:bodyPr/>
                    <a:lstStyle/>
                    <a:p>
                      <a:r>
                        <a:rPr lang="en-GB" b="0" dirty="0" smtClean="0">
                          <a:solidFill>
                            <a:schemeClr val="tx1"/>
                          </a:solidFill>
                        </a:rPr>
                        <a:t>I7</a:t>
                      </a:r>
                      <a:endParaRPr lang="en-GB" b="0" dirty="0">
                        <a:solidFill>
                          <a:schemeClr val="tx1"/>
                        </a:solidFill>
                      </a:endParaRPr>
                    </a:p>
                  </a:txBody>
                  <a:tcPr>
                    <a:solidFill>
                      <a:schemeClr val="accent2">
                        <a:lumMod val="60000"/>
                        <a:lumOff val="40000"/>
                      </a:schemeClr>
                    </a:solidFill>
                  </a:tcPr>
                </a:tc>
                <a:tc>
                  <a:txBody>
                    <a:bodyPr/>
                    <a:lstStyle/>
                    <a:p>
                      <a:r>
                        <a:rPr lang="en-GB" b="0" dirty="0" smtClean="0">
                          <a:solidFill>
                            <a:schemeClr val="tx1"/>
                          </a:solidFill>
                        </a:rPr>
                        <a:t>I8</a:t>
                      </a:r>
                      <a:endParaRPr lang="en-GB" b="0" dirty="0">
                        <a:solidFill>
                          <a:schemeClr val="tx1"/>
                        </a:solidFill>
                      </a:endParaRPr>
                    </a:p>
                  </a:txBody>
                  <a:tcPr>
                    <a:solidFill>
                      <a:schemeClr val="accent2">
                        <a:lumMod val="60000"/>
                        <a:lumOff val="40000"/>
                      </a:schemeClr>
                    </a:solidFill>
                  </a:tcPr>
                </a:tc>
                <a:tc>
                  <a:txBody>
                    <a:bodyPr/>
                    <a:lstStyle/>
                    <a:p>
                      <a:r>
                        <a:rPr lang="en-GB" b="0" dirty="0" smtClean="0">
                          <a:solidFill>
                            <a:schemeClr val="tx1"/>
                          </a:solidFill>
                        </a:rPr>
                        <a:t>I9</a:t>
                      </a:r>
                      <a:endParaRPr lang="en-GB" b="0" dirty="0">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val="219507143"/>
                  </a:ext>
                </a:extLst>
              </a:tr>
              <a:tr h="370840">
                <a:tc>
                  <a:txBody>
                    <a:bodyPr/>
                    <a:lstStyle/>
                    <a:p>
                      <a:r>
                        <a:rPr lang="en-GB" dirty="0" smtClean="0"/>
                        <a:t>I10</a:t>
                      </a:r>
                      <a:endParaRPr lang="en-GB" dirty="0"/>
                    </a:p>
                  </a:txBody>
                  <a:tcPr>
                    <a:solidFill>
                      <a:schemeClr val="accent2">
                        <a:lumMod val="60000"/>
                        <a:lumOff val="40000"/>
                      </a:schemeClr>
                    </a:solidFill>
                  </a:tcPr>
                </a:tc>
                <a:tc>
                  <a:txBody>
                    <a:bodyPr/>
                    <a:lstStyle/>
                    <a:p>
                      <a:r>
                        <a:rPr lang="en-GB" dirty="0" smtClean="0"/>
                        <a:t>I11</a:t>
                      </a:r>
                      <a:endParaRPr lang="en-GB" dirty="0"/>
                    </a:p>
                  </a:txBody>
                  <a:tcPr>
                    <a:solidFill>
                      <a:schemeClr val="accent2">
                        <a:lumMod val="60000"/>
                        <a:lumOff val="40000"/>
                      </a:schemeClr>
                    </a:solidFill>
                  </a:tcPr>
                </a:tc>
                <a:tc>
                  <a:txBody>
                    <a:bodyPr/>
                    <a:lstStyle/>
                    <a:p>
                      <a:r>
                        <a:rPr lang="en-GB" dirty="0" smtClean="0"/>
                        <a:t>I12</a:t>
                      </a:r>
                      <a:endParaRPr lang="en-GB" dirty="0"/>
                    </a:p>
                  </a:txBody>
                  <a:tcPr>
                    <a:solidFill>
                      <a:schemeClr val="accent2">
                        <a:lumMod val="60000"/>
                        <a:lumOff val="40000"/>
                      </a:schemeClr>
                    </a:solidFill>
                  </a:tcPr>
                </a:tc>
                <a:tc>
                  <a:txBody>
                    <a:bodyPr/>
                    <a:lstStyle/>
                    <a:p>
                      <a:r>
                        <a:rPr lang="en-GB" dirty="0" smtClean="0"/>
                        <a:t>I13</a:t>
                      </a:r>
                      <a:endParaRPr lang="en-GB" dirty="0"/>
                    </a:p>
                  </a:txBody>
                  <a:tcPr>
                    <a:solidFill>
                      <a:schemeClr val="accent2">
                        <a:lumMod val="60000"/>
                        <a:lumOff val="40000"/>
                      </a:schemeClr>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529631860"/>
                  </a:ext>
                </a:extLst>
              </a:tr>
            </a:tbl>
          </a:graphicData>
        </a:graphic>
      </p:graphicFrame>
      <p:graphicFrame>
        <p:nvGraphicFramePr>
          <p:cNvPr id="31" name="Table 30"/>
          <p:cNvGraphicFramePr>
            <a:graphicFrameLocks noGrp="1"/>
          </p:cNvGraphicFramePr>
          <p:nvPr/>
        </p:nvGraphicFramePr>
        <p:xfrm>
          <a:off x="4202287" y="3782760"/>
          <a:ext cx="7800624" cy="741680"/>
        </p:xfrm>
        <a:graphic>
          <a:graphicData uri="http://schemas.openxmlformats.org/drawingml/2006/table">
            <a:tbl>
              <a:tblPr firstRow="1" bandRow="1">
                <a:tableStyleId>{5C22544A-7EE6-4342-B048-85BDC9FD1C3A}</a:tableStyleId>
              </a:tblPr>
              <a:tblGrid>
                <a:gridCol w="866736">
                  <a:extLst>
                    <a:ext uri="{9D8B030D-6E8A-4147-A177-3AD203B41FA5}">
                      <a16:colId xmlns:a16="http://schemas.microsoft.com/office/drawing/2014/main" val="2052628604"/>
                    </a:ext>
                  </a:extLst>
                </a:gridCol>
                <a:gridCol w="866736">
                  <a:extLst>
                    <a:ext uri="{9D8B030D-6E8A-4147-A177-3AD203B41FA5}">
                      <a16:colId xmlns:a16="http://schemas.microsoft.com/office/drawing/2014/main" val="3651975602"/>
                    </a:ext>
                  </a:extLst>
                </a:gridCol>
                <a:gridCol w="866736">
                  <a:extLst>
                    <a:ext uri="{9D8B030D-6E8A-4147-A177-3AD203B41FA5}">
                      <a16:colId xmlns:a16="http://schemas.microsoft.com/office/drawing/2014/main" val="3266846311"/>
                    </a:ext>
                  </a:extLst>
                </a:gridCol>
                <a:gridCol w="866736">
                  <a:extLst>
                    <a:ext uri="{9D8B030D-6E8A-4147-A177-3AD203B41FA5}">
                      <a16:colId xmlns:a16="http://schemas.microsoft.com/office/drawing/2014/main" val="1461619939"/>
                    </a:ext>
                  </a:extLst>
                </a:gridCol>
                <a:gridCol w="866736">
                  <a:extLst>
                    <a:ext uri="{9D8B030D-6E8A-4147-A177-3AD203B41FA5}">
                      <a16:colId xmlns:a16="http://schemas.microsoft.com/office/drawing/2014/main" val="4292692214"/>
                    </a:ext>
                  </a:extLst>
                </a:gridCol>
                <a:gridCol w="866736">
                  <a:extLst>
                    <a:ext uri="{9D8B030D-6E8A-4147-A177-3AD203B41FA5}">
                      <a16:colId xmlns:a16="http://schemas.microsoft.com/office/drawing/2014/main" val="1635699509"/>
                    </a:ext>
                  </a:extLst>
                </a:gridCol>
                <a:gridCol w="866736">
                  <a:extLst>
                    <a:ext uri="{9D8B030D-6E8A-4147-A177-3AD203B41FA5}">
                      <a16:colId xmlns:a16="http://schemas.microsoft.com/office/drawing/2014/main" val="3390169649"/>
                    </a:ext>
                  </a:extLst>
                </a:gridCol>
                <a:gridCol w="866736">
                  <a:extLst>
                    <a:ext uri="{9D8B030D-6E8A-4147-A177-3AD203B41FA5}">
                      <a16:colId xmlns:a16="http://schemas.microsoft.com/office/drawing/2014/main" val="2158993934"/>
                    </a:ext>
                  </a:extLst>
                </a:gridCol>
                <a:gridCol w="866736">
                  <a:extLst>
                    <a:ext uri="{9D8B030D-6E8A-4147-A177-3AD203B41FA5}">
                      <a16:colId xmlns:a16="http://schemas.microsoft.com/office/drawing/2014/main" val="3576715102"/>
                    </a:ext>
                  </a:extLst>
                </a:gridCol>
              </a:tblGrid>
              <a:tr h="370840">
                <a:tc>
                  <a:txBody>
                    <a:bodyPr/>
                    <a:lstStyle/>
                    <a:p>
                      <a:r>
                        <a:rPr lang="en-GB" b="0" dirty="0" smtClean="0">
                          <a:solidFill>
                            <a:schemeClr val="tx1"/>
                          </a:solidFill>
                        </a:rPr>
                        <a:t>H1</a:t>
                      </a:r>
                      <a:endParaRPr lang="en-GB" b="0" dirty="0">
                        <a:solidFill>
                          <a:schemeClr val="tx1"/>
                        </a:solidFill>
                      </a:endParaRPr>
                    </a:p>
                  </a:txBody>
                  <a:tcPr>
                    <a:solidFill>
                      <a:schemeClr val="accent5">
                        <a:lumMod val="40000"/>
                        <a:lumOff val="60000"/>
                      </a:schemeClr>
                    </a:solidFill>
                  </a:tcPr>
                </a:tc>
                <a:tc>
                  <a:txBody>
                    <a:bodyPr/>
                    <a:lstStyle/>
                    <a:p>
                      <a:r>
                        <a:rPr lang="en-GB" b="0" dirty="0" smtClean="0">
                          <a:solidFill>
                            <a:schemeClr val="tx1"/>
                          </a:solidFill>
                        </a:rPr>
                        <a:t>H2</a:t>
                      </a:r>
                      <a:endParaRPr lang="en-GB" b="0" dirty="0">
                        <a:solidFill>
                          <a:schemeClr val="tx1"/>
                        </a:solidFill>
                      </a:endParaRPr>
                    </a:p>
                  </a:txBody>
                  <a:tcPr>
                    <a:solidFill>
                      <a:schemeClr val="accent5">
                        <a:lumMod val="40000"/>
                        <a:lumOff val="60000"/>
                      </a:schemeClr>
                    </a:solidFill>
                  </a:tcPr>
                </a:tc>
                <a:tc>
                  <a:txBody>
                    <a:bodyPr/>
                    <a:lstStyle/>
                    <a:p>
                      <a:r>
                        <a:rPr lang="en-GB" b="0" dirty="0" smtClean="0">
                          <a:solidFill>
                            <a:schemeClr val="tx1"/>
                          </a:solidFill>
                        </a:rPr>
                        <a:t>H3</a:t>
                      </a:r>
                      <a:endParaRPr lang="en-GB" b="0" dirty="0">
                        <a:solidFill>
                          <a:schemeClr val="tx1"/>
                        </a:solidFill>
                      </a:endParaRPr>
                    </a:p>
                  </a:txBody>
                  <a:tcPr>
                    <a:solidFill>
                      <a:schemeClr val="accent5">
                        <a:lumMod val="40000"/>
                        <a:lumOff val="60000"/>
                      </a:schemeClr>
                    </a:solidFill>
                  </a:tcPr>
                </a:tc>
                <a:tc>
                  <a:txBody>
                    <a:bodyPr/>
                    <a:lstStyle/>
                    <a:p>
                      <a:r>
                        <a:rPr lang="en-GB" b="0" dirty="0" smtClean="0">
                          <a:solidFill>
                            <a:schemeClr val="tx1"/>
                          </a:solidFill>
                        </a:rPr>
                        <a:t>H4</a:t>
                      </a:r>
                      <a:endParaRPr lang="en-GB" b="0" dirty="0">
                        <a:solidFill>
                          <a:schemeClr val="tx1"/>
                        </a:solidFill>
                      </a:endParaRPr>
                    </a:p>
                  </a:txBody>
                  <a:tcPr>
                    <a:solidFill>
                      <a:schemeClr val="accent5">
                        <a:lumMod val="40000"/>
                        <a:lumOff val="60000"/>
                      </a:schemeClr>
                    </a:solidFill>
                  </a:tcPr>
                </a:tc>
                <a:tc>
                  <a:txBody>
                    <a:bodyPr/>
                    <a:lstStyle/>
                    <a:p>
                      <a:r>
                        <a:rPr lang="en-GB" b="0" dirty="0" smtClean="0">
                          <a:solidFill>
                            <a:schemeClr val="tx1"/>
                          </a:solidFill>
                        </a:rPr>
                        <a:t>H5</a:t>
                      </a:r>
                      <a:endParaRPr lang="en-GB" b="0" dirty="0">
                        <a:solidFill>
                          <a:schemeClr val="tx1"/>
                        </a:solidFill>
                      </a:endParaRPr>
                    </a:p>
                  </a:txBody>
                  <a:tcPr>
                    <a:solidFill>
                      <a:schemeClr val="accent5">
                        <a:lumMod val="40000"/>
                        <a:lumOff val="60000"/>
                      </a:schemeClr>
                    </a:solidFill>
                  </a:tcPr>
                </a:tc>
                <a:tc>
                  <a:txBody>
                    <a:bodyPr/>
                    <a:lstStyle/>
                    <a:p>
                      <a:r>
                        <a:rPr lang="en-GB" b="0" dirty="0" smtClean="0">
                          <a:solidFill>
                            <a:schemeClr val="tx1"/>
                          </a:solidFill>
                        </a:rPr>
                        <a:t>H6</a:t>
                      </a:r>
                      <a:endParaRPr lang="en-GB" b="0" dirty="0">
                        <a:solidFill>
                          <a:schemeClr val="tx1"/>
                        </a:solidFill>
                      </a:endParaRPr>
                    </a:p>
                  </a:txBody>
                  <a:tcPr>
                    <a:solidFill>
                      <a:schemeClr val="accent5">
                        <a:lumMod val="40000"/>
                        <a:lumOff val="60000"/>
                      </a:schemeClr>
                    </a:solidFill>
                  </a:tcPr>
                </a:tc>
                <a:tc>
                  <a:txBody>
                    <a:bodyPr/>
                    <a:lstStyle/>
                    <a:p>
                      <a:r>
                        <a:rPr lang="en-GB" b="0" dirty="0" smtClean="0">
                          <a:solidFill>
                            <a:schemeClr val="tx1"/>
                          </a:solidFill>
                        </a:rPr>
                        <a:t>H7</a:t>
                      </a:r>
                      <a:endParaRPr lang="en-GB" b="0" dirty="0">
                        <a:solidFill>
                          <a:schemeClr val="tx1"/>
                        </a:solidFill>
                      </a:endParaRPr>
                    </a:p>
                  </a:txBody>
                  <a:tcPr>
                    <a:solidFill>
                      <a:schemeClr val="accent5">
                        <a:lumMod val="40000"/>
                        <a:lumOff val="60000"/>
                      </a:schemeClr>
                    </a:solidFill>
                  </a:tcPr>
                </a:tc>
                <a:tc>
                  <a:txBody>
                    <a:bodyPr/>
                    <a:lstStyle/>
                    <a:p>
                      <a:r>
                        <a:rPr lang="en-GB" b="0" dirty="0" smtClean="0">
                          <a:solidFill>
                            <a:schemeClr val="tx1"/>
                          </a:solidFill>
                        </a:rPr>
                        <a:t>H8</a:t>
                      </a:r>
                      <a:endParaRPr lang="en-GB" b="0" dirty="0">
                        <a:solidFill>
                          <a:schemeClr val="tx1"/>
                        </a:solidFill>
                      </a:endParaRPr>
                    </a:p>
                  </a:txBody>
                  <a:tcPr>
                    <a:solidFill>
                      <a:schemeClr val="accent5">
                        <a:lumMod val="40000"/>
                        <a:lumOff val="60000"/>
                      </a:schemeClr>
                    </a:solidFill>
                  </a:tcPr>
                </a:tc>
                <a:tc>
                  <a:txBody>
                    <a:bodyPr/>
                    <a:lstStyle/>
                    <a:p>
                      <a:r>
                        <a:rPr lang="en-GB" b="0" dirty="0" smtClean="0">
                          <a:solidFill>
                            <a:schemeClr val="tx1"/>
                          </a:solidFill>
                        </a:rPr>
                        <a:t>H9</a:t>
                      </a:r>
                      <a:endParaRPr lang="en-GB" b="0" dirty="0">
                        <a:solidFill>
                          <a:schemeClr val="tx1"/>
                        </a:solidFill>
                      </a:endParaRPr>
                    </a:p>
                  </a:txBody>
                  <a:tcPr>
                    <a:solidFill>
                      <a:schemeClr val="accent5">
                        <a:lumMod val="40000"/>
                        <a:lumOff val="60000"/>
                      </a:schemeClr>
                    </a:solidFill>
                  </a:tcPr>
                </a:tc>
                <a:extLst>
                  <a:ext uri="{0D108BD9-81ED-4DB2-BD59-A6C34878D82A}">
                    <a16:rowId xmlns:a16="http://schemas.microsoft.com/office/drawing/2014/main" val="219507143"/>
                  </a:ext>
                </a:extLst>
              </a:tr>
              <a:tr h="370840">
                <a:tc>
                  <a:txBody>
                    <a:bodyPr/>
                    <a:lstStyle/>
                    <a:p>
                      <a:r>
                        <a:rPr lang="en-GB" dirty="0" smtClean="0"/>
                        <a:t>H10</a:t>
                      </a:r>
                      <a:endParaRPr lang="en-GB" dirty="0"/>
                    </a:p>
                  </a:txBody>
                  <a:tcPr>
                    <a:solidFill>
                      <a:schemeClr val="accent5">
                        <a:lumMod val="40000"/>
                        <a:lumOff val="60000"/>
                      </a:schemeClr>
                    </a:solidFill>
                  </a:tcPr>
                </a:tc>
                <a:tc>
                  <a:txBody>
                    <a:bodyPr/>
                    <a:lstStyle/>
                    <a:p>
                      <a:r>
                        <a:rPr lang="en-GB" dirty="0" smtClean="0"/>
                        <a:t>H11</a:t>
                      </a:r>
                      <a:endParaRPr lang="en-GB" dirty="0"/>
                    </a:p>
                  </a:txBody>
                  <a:tcPr>
                    <a:solidFill>
                      <a:schemeClr val="accent5">
                        <a:lumMod val="40000"/>
                        <a:lumOff val="60000"/>
                      </a:schemeClr>
                    </a:solidFill>
                  </a:tcPr>
                </a:tc>
                <a:tc>
                  <a:txBody>
                    <a:bodyPr/>
                    <a:lstStyle/>
                    <a:p>
                      <a:r>
                        <a:rPr lang="en-GB" dirty="0" smtClean="0"/>
                        <a:t>H12</a:t>
                      </a:r>
                      <a:endParaRPr lang="en-GB" dirty="0"/>
                    </a:p>
                  </a:txBody>
                  <a:tcPr>
                    <a:solidFill>
                      <a:schemeClr val="accent5">
                        <a:lumMod val="40000"/>
                        <a:lumOff val="60000"/>
                      </a:schemeClr>
                    </a:solidFill>
                  </a:tcPr>
                </a:tc>
                <a:tc>
                  <a:txBody>
                    <a:bodyPr/>
                    <a:lstStyle/>
                    <a:p>
                      <a:r>
                        <a:rPr lang="en-GB" dirty="0" smtClean="0"/>
                        <a:t>H13</a:t>
                      </a:r>
                      <a:endParaRPr lang="en-GB" dirty="0"/>
                    </a:p>
                  </a:txBody>
                  <a:tcPr>
                    <a:solidFill>
                      <a:schemeClr val="accent5">
                        <a:lumMod val="40000"/>
                        <a:lumOff val="60000"/>
                      </a:schemeClr>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529631860"/>
                  </a:ext>
                </a:extLst>
              </a:tr>
            </a:tbl>
          </a:graphicData>
        </a:graphic>
      </p:graphicFrame>
      <p:graphicFrame>
        <p:nvGraphicFramePr>
          <p:cNvPr id="32" name="Table 31"/>
          <p:cNvGraphicFramePr>
            <a:graphicFrameLocks noGrp="1"/>
          </p:cNvGraphicFramePr>
          <p:nvPr/>
        </p:nvGraphicFramePr>
        <p:xfrm>
          <a:off x="4202287" y="5010398"/>
          <a:ext cx="7800624" cy="741680"/>
        </p:xfrm>
        <a:graphic>
          <a:graphicData uri="http://schemas.openxmlformats.org/drawingml/2006/table">
            <a:tbl>
              <a:tblPr firstRow="1" bandRow="1">
                <a:tableStyleId>{5C22544A-7EE6-4342-B048-85BDC9FD1C3A}</a:tableStyleId>
              </a:tblPr>
              <a:tblGrid>
                <a:gridCol w="866736">
                  <a:extLst>
                    <a:ext uri="{9D8B030D-6E8A-4147-A177-3AD203B41FA5}">
                      <a16:colId xmlns:a16="http://schemas.microsoft.com/office/drawing/2014/main" val="2052628604"/>
                    </a:ext>
                  </a:extLst>
                </a:gridCol>
                <a:gridCol w="866736">
                  <a:extLst>
                    <a:ext uri="{9D8B030D-6E8A-4147-A177-3AD203B41FA5}">
                      <a16:colId xmlns:a16="http://schemas.microsoft.com/office/drawing/2014/main" val="3651975602"/>
                    </a:ext>
                  </a:extLst>
                </a:gridCol>
                <a:gridCol w="866736">
                  <a:extLst>
                    <a:ext uri="{9D8B030D-6E8A-4147-A177-3AD203B41FA5}">
                      <a16:colId xmlns:a16="http://schemas.microsoft.com/office/drawing/2014/main" val="3266846311"/>
                    </a:ext>
                  </a:extLst>
                </a:gridCol>
                <a:gridCol w="866736">
                  <a:extLst>
                    <a:ext uri="{9D8B030D-6E8A-4147-A177-3AD203B41FA5}">
                      <a16:colId xmlns:a16="http://schemas.microsoft.com/office/drawing/2014/main" val="1461619939"/>
                    </a:ext>
                  </a:extLst>
                </a:gridCol>
                <a:gridCol w="866736">
                  <a:extLst>
                    <a:ext uri="{9D8B030D-6E8A-4147-A177-3AD203B41FA5}">
                      <a16:colId xmlns:a16="http://schemas.microsoft.com/office/drawing/2014/main" val="4292692214"/>
                    </a:ext>
                  </a:extLst>
                </a:gridCol>
                <a:gridCol w="866736">
                  <a:extLst>
                    <a:ext uri="{9D8B030D-6E8A-4147-A177-3AD203B41FA5}">
                      <a16:colId xmlns:a16="http://schemas.microsoft.com/office/drawing/2014/main" val="1635699509"/>
                    </a:ext>
                  </a:extLst>
                </a:gridCol>
                <a:gridCol w="866736">
                  <a:extLst>
                    <a:ext uri="{9D8B030D-6E8A-4147-A177-3AD203B41FA5}">
                      <a16:colId xmlns:a16="http://schemas.microsoft.com/office/drawing/2014/main" val="3390169649"/>
                    </a:ext>
                  </a:extLst>
                </a:gridCol>
                <a:gridCol w="866736">
                  <a:extLst>
                    <a:ext uri="{9D8B030D-6E8A-4147-A177-3AD203B41FA5}">
                      <a16:colId xmlns:a16="http://schemas.microsoft.com/office/drawing/2014/main" val="2158993934"/>
                    </a:ext>
                  </a:extLst>
                </a:gridCol>
                <a:gridCol w="866736">
                  <a:extLst>
                    <a:ext uri="{9D8B030D-6E8A-4147-A177-3AD203B41FA5}">
                      <a16:colId xmlns:a16="http://schemas.microsoft.com/office/drawing/2014/main" val="3576715102"/>
                    </a:ext>
                  </a:extLst>
                </a:gridCol>
              </a:tblGrid>
              <a:tr h="370840">
                <a:tc>
                  <a:txBody>
                    <a:bodyPr/>
                    <a:lstStyle/>
                    <a:p>
                      <a:r>
                        <a:rPr lang="en-GB" b="0" dirty="0" smtClean="0">
                          <a:solidFill>
                            <a:schemeClr val="tx1"/>
                          </a:solidFill>
                        </a:rPr>
                        <a:t>B1</a:t>
                      </a:r>
                      <a:endParaRPr lang="en-GB" b="0" dirty="0">
                        <a:solidFill>
                          <a:schemeClr val="tx1"/>
                        </a:solidFill>
                      </a:endParaRPr>
                    </a:p>
                  </a:txBody>
                  <a:tcPr>
                    <a:solidFill>
                      <a:srgbClr val="C4BC96"/>
                    </a:solidFill>
                  </a:tcPr>
                </a:tc>
                <a:tc>
                  <a:txBody>
                    <a:bodyPr/>
                    <a:lstStyle/>
                    <a:p>
                      <a:r>
                        <a:rPr lang="en-GB" b="0" dirty="0" smtClean="0">
                          <a:solidFill>
                            <a:schemeClr val="tx1"/>
                          </a:solidFill>
                        </a:rPr>
                        <a:t>B2</a:t>
                      </a:r>
                      <a:endParaRPr lang="en-GB" b="0" dirty="0">
                        <a:solidFill>
                          <a:schemeClr val="tx1"/>
                        </a:solidFill>
                      </a:endParaRPr>
                    </a:p>
                  </a:txBody>
                  <a:tcPr>
                    <a:solidFill>
                      <a:srgbClr val="C4BC96"/>
                    </a:solidFill>
                  </a:tcPr>
                </a:tc>
                <a:tc>
                  <a:txBody>
                    <a:bodyPr/>
                    <a:lstStyle/>
                    <a:p>
                      <a:r>
                        <a:rPr lang="en-GB" b="0" dirty="0" smtClean="0">
                          <a:solidFill>
                            <a:schemeClr val="tx1"/>
                          </a:solidFill>
                        </a:rPr>
                        <a:t>B3</a:t>
                      </a:r>
                      <a:endParaRPr lang="en-GB" b="0" dirty="0">
                        <a:solidFill>
                          <a:schemeClr val="tx1"/>
                        </a:solidFill>
                      </a:endParaRPr>
                    </a:p>
                  </a:txBody>
                  <a:tcPr>
                    <a:solidFill>
                      <a:srgbClr val="C4BC96"/>
                    </a:solidFill>
                  </a:tcPr>
                </a:tc>
                <a:tc>
                  <a:txBody>
                    <a:bodyPr/>
                    <a:lstStyle/>
                    <a:p>
                      <a:r>
                        <a:rPr lang="en-GB" b="0" dirty="0" smtClean="0">
                          <a:solidFill>
                            <a:schemeClr val="tx1"/>
                          </a:solidFill>
                        </a:rPr>
                        <a:t>B4</a:t>
                      </a:r>
                      <a:endParaRPr lang="en-GB" b="0" dirty="0">
                        <a:solidFill>
                          <a:schemeClr val="tx1"/>
                        </a:solidFill>
                      </a:endParaRPr>
                    </a:p>
                  </a:txBody>
                  <a:tcPr>
                    <a:solidFill>
                      <a:srgbClr val="C4BC96"/>
                    </a:solidFill>
                  </a:tcPr>
                </a:tc>
                <a:tc>
                  <a:txBody>
                    <a:bodyPr/>
                    <a:lstStyle/>
                    <a:p>
                      <a:r>
                        <a:rPr lang="en-GB" b="0" dirty="0" smtClean="0">
                          <a:solidFill>
                            <a:schemeClr val="tx1"/>
                          </a:solidFill>
                        </a:rPr>
                        <a:t>B5</a:t>
                      </a:r>
                      <a:endParaRPr lang="en-GB" b="0" dirty="0">
                        <a:solidFill>
                          <a:schemeClr val="tx1"/>
                        </a:solidFill>
                      </a:endParaRPr>
                    </a:p>
                  </a:txBody>
                  <a:tcPr>
                    <a:solidFill>
                      <a:srgbClr val="C4BC96"/>
                    </a:solidFill>
                  </a:tcPr>
                </a:tc>
                <a:tc>
                  <a:txBody>
                    <a:bodyPr/>
                    <a:lstStyle/>
                    <a:p>
                      <a:r>
                        <a:rPr lang="en-GB" b="0" dirty="0" smtClean="0">
                          <a:solidFill>
                            <a:schemeClr val="tx1"/>
                          </a:solidFill>
                        </a:rPr>
                        <a:t>B6</a:t>
                      </a:r>
                      <a:endParaRPr lang="en-GB" b="0" dirty="0">
                        <a:solidFill>
                          <a:schemeClr val="tx1"/>
                        </a:solidFill>
                      </a:endParaRPr>
                    </a:p>
                  </a:txBody>
                  <a:tcPr>
                    <a:solidFill>
                      <a:srgbClr val="C4BC96"/>
                    </a:solidFill>
                  </a:tcPr>
                </a:tc>
                <a:tc>
                  <a:txBody>
                    <a:bodyPr/>
                    <a:lstStyle/>
                    <a:p>
                      <a:r>
                        <a:rPr lang="en-GB" b="0" dirty="0" smtClean="0">
                          <a:solidFill>
                            <a:schemeClr val="tx1"/>
                          </a:solidFill>
                        </a:rPr>
                        <a:t>B7</a:t>
                      </a:r>
                      <a:endParaRPr lang="en-GB" b="0" dirty="0">
                        <a:solidFill>
                          <a:schemeClr val="tx1"/>
                        </a:solidFill>
                      </a:endParaRPr>
                    </a:p>
                  </a:txBody>
                  <a:tcPr>
                    <a:solidFill>
                      <a:srgbClr val="C4BC96"/>
                    </a:solidFill>
                  </a:tcPr>
                </a:tc>
                <a:tc>
                  <a:txBody>
                    <a:bodyPr/>
                    <a:lstStyle/>
                    <a:p>
                      <a:endParaRPr lang="en-GB" b="0" dirty="0">
                        <a:solidFill>
                          <a:schemeClr val="tx1"/>
                        </a:solidFill>
                      </a:endParaRPr>
                    </a:p>
                  </a:txBody>
                  <a:tcPr>
                    <a:solidFill>
                      <a:schemeClr val="bg1"/>
                    </a:solidFill>
                  </a:tcPr>
                </a:tc>
                <a:tc>
                  <a:txBody>
                    <a:bodyPr/>
                    <a:lstStyle/>
                    <a:p>
                      <a:endParaRPr lang="en-GB" b="0" dirty="0">
                        <a:solidFill>
                          <a:schemeClr val="tx1"/>
                        </a:solidFill>
                      </a:endParaRPr>
                    </a:p>
                  </a:txBody>
                  <a:tcPr>
                    <a:solidFill>
                      <a:schemeClr val="bg1"/>
                    </a:solidFill>
                  </a:tcPr>
                </a:tc>
                <a:extLst>
                  <a:ext uri="{0D108BD9-81ED-4DB2-BD59-A6C34878D82A}">
                    <a16:rowId xmlns:a16="http://schemas.microsoft.com/office/drawing/2014/main" val="219507143"/>
                  </a:ext>
                </a:extLst>
              </a:tr>
              <a:tr h="37084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529631860"/>
                  </a:ext>
                </a:extLst>
              </a:tr>
            </a:tbl>
          </a:graphicData>
        </a:graphic>
      </p:graphicFrame>
      <p:graphicFrame>
        <p:nvGraphicFramePr>
          <p:cNvPr id="33" name="Table 32"/>
          <p:cNvGraphicFramePr>
            <a:graphicFrameLocks noGrp="1"/>
          </p:cNvGraphicFramePr>
          <p:nvPr/>
        </p:nvGraphicFramePr>
        <p:xfrm>
          <a:off x="4202287" y="5789425"/>
          <a:ext cx="7800624" cy="741680"/>
        </p:xfrm>
        <a:graphic>
          <a:graphicData uri="http://schemas.openxmlformats.org/drawingml/2006/table">
            <a:tbl>
              <a:tblPr firstRow="1" bandRow="1">
                <a:tableStyleId>{5C22544A-7EE6-4342-B048-85BDC9FD1C3A}</a:tableStyleId>
              </a:tblPr>
              <a:tblGrid>
                <a:gridCol w="866736">
                  <a:extLst>
                    <a:ext uri="{9D8B030D-6E8A-4147-A177-3AD203B41FA5}">
                      <a16:colId xmlns:a16="http://schemas.microsoft.com/office/drawing/2014/main" val="2052628604"/>
                    </a:ext>
                  </a:extLst>
                </a:gridCol>
                <a:gridCol w="866736">
                  <a:extLst>
                    <a:ext uri="{9D8B030D-6E8A-4147-A177-3AD203B41FA5}">
                      <a16:colId xmlns:a16="http://schemas.microsoft.com/office/drawing/2014/main" val="3651975602"/>
                    </a:ext>
                  </a:extLst>
                </a:gridCol>
                <a:gridCol w="735974">
                  <a:extLst>
                    <a:ext uri="{9D8B030D-6E8A-4147-A177-3AD203B41FA5}">
                      <a16:colId xmlns:a16="http://schemas.microsoft.com/office/drawing/2014/main" val="3266846311"/>
                    </a:ext>
                  </a:extLst>
                </a:gridCol>
                <a:gridCol w="997498">
                  <a:extLst>
                    <a:ext uri="{9D8B030D-6E8A-4147-A177-3AD203B41FA5}">
                      <a16:colId xmlns:a16="http://schemas.microsoft.com/office/drawing/2014/main" val="1461619939"/>
                    </a:ext>
                  </a:extLst>
                </a:gridCol>
                <a:gridCol w="866736">
                  <a:extLst>
                    <a:ext uri="{9D8B030D-6E8A-4147-A177-3AD203B41FA5}">
                      <a16:colId xmlns:a16="http://schemas.microsoft.com/office/drawing/2014/main" val="4292692214"/>
                    </a:ext>
                  </a:extLst>
                </a:gridCol>
                <a:gridCol w="866736">
                  <a:extLst>
                    <a:ext uri="{9D8B030D-6E8A-4147-A177-3AD203B41FA5}">
                      <a16:colId xmlns:a16="http://schemas.microsoft.com/office/drawing/2014/main" val="1635699509"/>
                    </a:ext>
                  </a:extLst>
                </a:gridCol>
                <a:gridCol w="866736">
                  <a:extLst>
                    <a:ext uri="{9D8B030D-6E8A-4147-A177-3AD203B41FA5}">
                      <a16:colId xmlns:a16="http://schemas.microsoft.com/office/drawing/2014/main" val="3390169649"/>
                    </a:ext>
                  </a:extLst>
                </a:gridCol>
                <a:gridCol w="866736">
                  <a:extLst>
                    <a:ext uri="{9D8B030D-6E8A-4147-A177-3AD203B41FA5}">
                      <a16:colId xmlns:a16="http://schemas.microsoft.com/office/drawing/2014/main" val="2158993934"/>
                    </a:ext>
                  </a:extLst>
                </a:gridCol>
                <a:gridCol w="866736">
                  <a:extLst>
                    <a:ext uri="{9D8B030D-6E8A-4147-A177-3AD203B41FA5}">
                      <a16:colId xmlns:a16="http://schemas.microsoft.com/office/drawing/2014/main" val="3576715102"/>
                    </a:ext>
                  </a:extLst>
                </a:gridCol>
              </a:tblGrid>
              <a:tr h="370840">
                <a:tc>
                  <a:txBody>
                    <a:bodyPr/>
                    <a:lstStyle/>
                    <a:p>
                      <a:r>
                        <a:rPr lang="en-GB" b="0" dirty="0" smtClean="0">
                          <a:solidFill>
                            <a:schemeClr val="tx1"/>
                          </a:solidFill>
                        </a:rPr>
                        <a:t>ID1</a:t>
                      </a:r>
                      <a:endParaRPr lang="en-GB" b="0" dirty="0">
                        <a:solidFill>
                          <a:schemeClr val="tx1"/>
                        </a:solidFill>
                      </a:endParaRPr>
                    </a:p>
                  </a:txBody>
                  <a:tcPr>
                    <a:solidFill>
                      <a:srgbClr val="9CC2E5"/>
                    </a:solidFill>
                  </a:tcPr>
                </a:tc>
                <a:tc>
                  <a:txBody>
                    <a:bodyPr/>
                    <a:lstStyle/>
                    <a:p>
                      <a:r>
                        <a:rPr lang="en-GB" b="0" dirty="0" smtClean="0">
                          <a:solidFill>
                            <a:schemeClr val="tx1"/>
                          </a:solidFill>
                        </a:rPr>
                        <a:t>ID2</a:t>
                      </a:r>
                      <a:endParaRPr lang="en-GB" b="0" dirty="0">
                        <a:solidFill>
                          <a:schemeClr val="tx1"/>
                        </a:solidFill>
                      </a:endParaRPr>
                    </a:p>
                  </a:txBody>
                  <a:tcPr>
                    <a:solidFill>
                      <a:schemeClr val="accent1">
                        <a:lumMod val="60000"/>
                        <a:lumOff val="40000"/>
                      </a:schemeClr>
                    </a:solidFill>
                  </a:tcPr>
                </a:tc>
                <a:tc>
                  <a:txBody>
                    <a:bodyPr/>
                    <a:lstStyle/>
                    <a:p>
                      <a:r>
                        <a:rPr lang="en-GB" b="0" dirty="0" smtClean="0">
                          <a:solidFill>
                            <a:schemeClr val="tx1"/>
                          </a:solidFill>
                        </a:rPr>
                        <a:t>ID3</a:t>
                      </a:r>
                      <a:endParaRPr lang="en-GB" b="0" dirty="0">
                        <a:solidFill>
                          <a:schemeClr val="tx1"/>
                        </a:solidFill>
                      </a:endParaRPr>
                    </a:p>
                  </a:txBody>
                  <a:tcPr>
                    <a:solidFill>
                      <a:schemeClr val="accent1">
                        <a:lumMod val="60000"/>
                        <a:lumOff val="40000"/>
                      </a:schemeClr>
                    </a:solidFill>
                  </a:tcPr>
                </a:tc>
                <a:tc>
                  <a:txBody>
                    <a:bodyPr/>
                    <a:lstStyle/>
                    <a:p>
                      <a:r>
                        <a:rPr lang="en-GB" b="0" dirty="0" smtClean="0">
                          <a:solidFill>
                            <a:schemeClr val="tx1"/>
                          </a:solidFill>
                        </a:rPr>
                        <a:t>ID4</a:t>
                      </a:r>
                      <a:endParaRPr lang="en-GB" b="0" dirty="0">
                        <a:solidFill>
                          <a:schemeClr val="tx1"/>
                        </a:solidFill>
                      </a:endParaRPr>
                    </a:p>
                  </a:txBody>
                  <a:tcPr>
                    <a:solidFill>
                      <a:schemeClr val="accent1">
                        <a:lumMod val="60000"/>
                        <a:lumOff val="40000"/>
                      </a:schemeClr>
                    </a:solidFill>
                  </a:tcPr>
                </a:tc>
                <a:tc>
                  <a:txBody>
                    <a:bodyPr/>
                    <a:lstStyle/>
                    <a:p>
                      <a:r>
                        <a:rPr lang="en-GB" b="0" dirty="0" smtClean="0">
                          <a:solidFill>
                            <a:schemeClr val="tx1"/>
                          </a:solidFill>
                        </a:rPr>
                        <a:t>ID5</a:t>
                      </a:r>
                      <a:endParaRPr lang="en-GB" b="0" dirty="0">
                        <a:solidFill>
                          <a:schemeClr val="tx1"/>
                        </a:solidFill>
                      </a:endParaRPr>
                    </a:p>
                  </a:txBody>
                  <a:tcPr>
                    <a:solidFill>
                      <a:schemeClr val="accent1">
                        <a:lumMod val="60000"/>
                        <a:lumOff val="40000"/>
                      </a:schemeClr>
                    </a:solidFill>
                  </a:tcPr>
                </a:tc>
                <a:tc>
                  <a:txBody>
                    <a:bodyPr/>
                    <a:lstStyle/>
                    <a:p>
                      <a:r>
                        <a:rPr lang="en-GB" b="0" dirty="0" smtClean="0">
                          <a:solidFill>
                            <a:schemeClr val="tx1"/>
                          </a:solidFill>
                        </a:rPr>
                        <a:t>ID6</a:t>
                      </a:r>
                      <a:endParaRPr lang="en-GB" b="0" dirty="0">
                        <a:solidFill>
                          <a:schemeClr val="tx1"/>
                        </a:solidFill>
                      </a:endParaRPr>
                    </a:p>
                  </a:txBody>
                  <a:tcPr>
                    <a:solidFill>
                      <a:schemeClr val="accent1">
                        <a:lumMod val="60000"/>
                        <a:lumOff val="40000"/>
                      </a:schemeClr>
                    </a:solidFill>
                  </a:tcPr>
                </a:tc>
                <a:tc>
                  <a:txBody>
                    <a:bodyPr/>
                    <a:lstStyle/>
                    <a:p>
                      <a:r>
                        <a:rPr lang="en-GB" b="0" dirty="0" smtClean="0">
                          <a:solidFill>
                            <a:schemeClr val="tx1"/>
                          </a:solidFill>
                        </a:rPr>
                        <a:t>ID7</a:t>
                      </a:r>
                      <a:endParaRPr lang="en-GB" b="0" dirty="0">
                        <a:solidFill>
                          <a:schemeClr val="tx1"/>
                        </a:solidFill>
                      </a:endParaRPr>
                    </a:p>
                  </a:txBody>
                  <a:tcPr>
                    <a:solidFill>
                      <a:schemeClr val="accent1">
                        <a:lumMod val="60000"/>
                        <a:lumOff val="40000"/>
                      </a:schemeClr>
                    </a:solidFill>
                  </a:tcPr>
                </a:tc>
                <a:tc>
                  <a:txBody>
                    <a:bodyPr/>
                    <a:lstStyle/>
                    <a:p>
                      <a:r>
                        <a:rPr lang="en-GB" b="0" dirty="0" smtClean="0">
                          <a:solidFill>
                            <a:schemeClr val="tx1"/>
                          </a:solidFill>
                        </a:rPr>
                        <a:t>ID8</a:t>
                      </a:r>
                      <a:endParaRPr lang="en-GB" b="0" dirty="0">
                        <a:solidFill>
                          <a:schemeClr val="tx1"/>
                        </a:solidFill>
                      </a:endParaRPr>
                    </a:p>
                  </a:txBody>
                  <a:tcPr>
                    <a:solidFill>
                      <a:schemeClr val="accent1">
                        <a:lumMod val="60000"/>
                        <a:lumOff val="40000"/>
                      </a:schemeClr>
                    </a:solidFill>
                  </a:tcPr>
                </a:tc>
                <a:tc>
                  <a:txBody>
                    <a:bodyPr/>
                    <a:lstStyle/>
                    <a:p>
                      <a:r>
                        <a:rPr lang="en-GB" b="0" dirty="0" smtClean="0">
                          <a:solidFill>
                            <a:schemeClr val="tx1"/>
                          </a:solidFill>
                        </a:rPr>
                        <a:t>ID9</a:t>
                      </a:r>
                      <a:endParaRPr lang="en-GB" b="0" dirty="0">
                        <a:solidFill>
                          <a:schemeClr val="tx1"/>
                        </a:solidFill>
                      </a:endParaRPr>
                    </a:p>
                  </a:txBody>
                  <a:tcPr>
                    <a:solidFill>
                      <a:schemeClr val="accent1">
                        <a:lumMod val="60000"/>
                        <a:lumOff val="40000"/>
                      </a:schemeClr>
                    </a:solidFill>
                  </a:tcPr>
                </a:tc>
                <a:extLst>
                  <a:ext uri="{0D108BD9-81ED-4DB2-BD59-A6C34878D82A}">
                    <a16:rowId xmlns:a16="http://schemas.microsoft.com/office/drawing/2014/main" val="219507143"/>
                  </a:ext>
                </a:extLst>
              </a:tr>
              <a:tr h="370840">
                <a:tc>
                  <a:txBody>
                    <a:bodyPr/>
                    <a:lstStyle/>
                    <a:p>
                      <a:r>
                        <a:rPr lang="en-GB" dirty="0" smtClean="0"/>
                        <a:t>ID10</a:t>
                      </a:r>
                      <a:endParaRPr lang="en-GB" dirty="0"/>
                    </a:p>
                  </a:txBody>
                  <a:tcPr>
                    <a:solidFill>
                      <a:srgbClr val="9CC2E5"/>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529631860"/>
                  </a:ext>
                </a:extLst>
              </a:tr>
            </a:tbl>
          </a:graphicData>
        </a:graphic>
      </p:graphicFrame>
      <p:sp>
        <p:nvSpPr>
          <p:cNvPr id="14" name="TextBox 13"/>
          <p:cNvSpPr txBox="1"/>
          <p:nvPr/>
        </p:nvSpPr>
        <p:spPr>
          <a:xfrm>
            <a:off x="2698044" y="217863"/>
            <a:ext cx="9493956" cy="769441"/>
          </a:xfrm>
          <a:prstGeom prst="rect">
            <a:avLst/>
          </a:prstGeom>
          <a:noFill/>
        </p:spPr>
        <p:txBody>
          <a:bodyPr wrap="square" rtlCol="0">
            <a:spAutoFit/>
          </a:bodyPr>
          <a:lstStyle/>
          <a:p>
            <a:r>
              <a:rPr lang="en-GB" sz="4400" dirty="0" smtClean="0"/>
              <a:t>Which risks are we prepared for?</a:t>
            </a:r>
            <a:endParaRPr lang="en-GB" sz="4400" dirty="0"/>
          </a:p>
        </p:txBody>
      </p:sp>
    </p:spTree>
    <p:extLst>
      <p:ext uri="{BB962C8B-B14F-4D97-AF65-F5344CB8AC3E}">
        <p14:creationId xmlns:p14="http://schemas.microsoft.com/office/powerpoint/2010/main" val="33639687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12383755"/>
              </p:ext>
            </p:extLst>
          </p:nvPr>
        </p:nvGraphicFramePr>
        <p:xfrm>
          <a:off x="4202287" y="1304326"/>
          <a:ext cx="7800624" cy="741680"/>
        </p:xfrm>
        <a:graphic>
          <a:graphicData uri="http://schemas.openxmlformats.org/drawingml/2006/table">
            <a:tbl>
              <a:tblPr firstRow="1" bandRow="1">
                <a:tableStyleId>{5C22544A-7EE6-4342-B048-85BDC9FD1C3A}</a:tableStyleId>
              </a:tblPr>
              <a:tblGrid>
                <a:gridCol w="866736">
                  <a:extLst>
                    <a:ext uri="{9D8B030D-6E8A-4147-A177-3AD203B41FA5}">
                      <a16:colId xmlns:a16="http://schemas.microsoft.com/office/drawing/2014/main" val="2052628604"/>
                    </a:ext>
                  </a:extLst>
                </a:gridCol>
                <a:gridCol w="866736">
                  <a:extLst>
                    <a:ext uri="{9D8B030D-6E8A-4147-A177-3AD203B41FA5}">
                      <a16:colId xmlns:a16="http://schemas.microsoft.com/office/drawing/2014/main" val="3651975602"/>
                    </a:ext>
                  </a:extLst>
                </a:gridCol>
                <a:gridCol w="866736">
                  <a:extLst>
                    <a:ext uri="{9D8B030D-6E8A-4147-A177-3AD203B41FA5}">
                      <a16:colId xmlns:a16="http://schemas.microsoft.com/office/drawing/2014/main" val="3266846311"/>
                    </a:ext>
                  </a:extLst>
                </a:gridCol>
                <a:gridCol w="866736">
                  <a:extLst>
                    <a:ext uri="{9D8B030D-6E8A-4147-A177-3AD203B41FA5}">
                      <a16:colId xmlns:a16="http://schemas.microsoft.com/office/drawing/2014/main" val="1461619939"/>
                    </a:ext>
                  </a:extLst>
                </a:gridCol>
                <a:gridCol w="866736">
                  <a:extLst>
                    <a:ext uri="{9D8B030D-6E8A-4147-A177-3AD203B41FA5}">
                      <a16:colId xmlns:a16="http://schemas.microsoft.com/office/drawing/2014/main" val="4292692214"/>
                    </a:ext>
                  </a:extLst>
                </a:gridCol>
                <a:gridCol w="866736">
                  <a:extLst>
                    <a:ext uri="{9D8B030D-6E8A-4147-A177-3AD203B41FA5}">
                      <a16:colId xmlns:a16="http://schemas.microsoft.com/office/drawing/2014/main" val="1635699509"/>
                    </a:ext>
                  </a:extLst>
                </a:gridCol>
                <a:gridCol w="866736">
                  <a:extLst>
                    <a:ext uri="{9D8B030D-6E8A-4147-A177-3AD203B41FA5}">
                      <a16:colId xmlns:a16="http://schemas.microsoft.com/office/drawing/2014/main" val="3390169649"/>
                    </a:ext>
                  </a:extLst>
                </a:gridCol>
                <a:gridCol w="866736">
                  <a:extLst>
                    <a:ext uri="{9D8B030D-6E8A-4147-A177-3AD203B41FA5}">
                      <a16:colId xmlns:a16="http://schemas.microsoft.com/office/drawing/2014/main" val="2158993934"/>
                    </a:ext>
                  </a:extLst>
                </a:gridCol>
                <a:gridCol w="866736">
                  <a:extLst>
                    <a:ext uri="{9D8B030D-6E8A-4147-A177-3AD203B41FA5}">
                      <a16:colId xmlns:a16="http://schemas.microsoft.com/office/drawing/2014/main" val="3576715102"/>
                    </a:ext>
                  </a:extLst>
                </a:gridCol>
              </a:tblGrid>
              <a:tr h="370840">
                <a:tc>
                  <a:txBody>
                    <a:bodyPr/>
                    <a:lstStyle/>
                    <a:p>
                      <a:r>
                        <a:rPr lang="en-GB" b="0" dirty="0" smtClean="0">
                          <a:solidFill>
                            <a:schemeClr val="tx1"/>
                          </a:solidFill>
                        </a:rPr>
                        <a:t>N1</a:t>
                      </a:r>
                      <a:endParaRPr lang="en-GB" b="0" dirty="0">
                        <a:solidFill>
                          <a:schemeClr val="tx1"/>
                        </a:solidFill>
                      </a:endParaRPr>
                    </a:p>
                  </a:txBody>
                  <a:tcPr>
                    <a:solidFill>
                      <a:schemeClr val="bg1"/>
                    </a:solidFill>
                  </a:tcPr>
                </a:tc>
                <a:tc>
                  <a:txBody>
                    <a:bodyPr/>
                    <a:lstStyle/>
                    <a:p>
                      <a:r>
                        <a:rPr lang="en-GB" b="0" dirty="0" smtClean="0">
                          <a:solidFill>
                            <a:schemeClr val="tx1"/>
                          </a:solidFill>
                        </a:rPr>
                        <a:t>N2</a:t>
                      </a:r>
                      <a:endParaRPr lang="en-GB" b="0" dirty="0">
                        <a:solidFill>
                          <a:schemeClr val="tx1"/>
                        </a:solidFill>
                      </a:endParaRPr>
                    </a:p>
                  </a:txBody>
                  <a:tcPr>
                    <a:solidFill>
                      <a:schemeClr val="bg1"/>
                    </a:solidFill>
                  </a:tcPr>
                </a:tc>
                <a:tc>
                  <a:txBody>
                    <a:bodyPr/>
                    <a:lstStyle/>
                    <a:p>
                      <a:r>
                        <a:rPr lang="en-GB" b="0" dirty="0" smtClean="0">
                          <a:solidFill>
                            <a:schemeClr val="tx1"/>
                          </a:solidFill>
                        </a:rPr>
                        <a:t>N3</a:t>
                      </a:r>
                      <a:endParaRPr lang="en-GB" b="0" dirty="0">
                        <a:solidFill>
                          <a:schemeClr val="tx1"/>
                        </a:solidFill>
                      </a:endParaRPr>
                    </a:p>
                  </a:txBody>
                  <a:tcPr>
                    <a:solidFill>
                      <a:schemeClr val="bg1"/>
                    </a:solidFill>
                  </a:tcPr>
                </a:tc>
                <a:tc>
                  <a:txBody>
                    <a:bodyPr/>
                    <a:lstStyle/>
                    <a:p>
                      <a:r>
                        <a:rPr lang="en-GB" b="0" dirty="0" smtClean="0">
                          <a:solidFill>
                            <a:schemeClr val="tx1"/>
                          </a:solidFill>
                        </a:rPr>
                        <a:t>N4</a:t>
                      </a:r>
                      <a:endParaRPr lang="en-GB" b="0" dirty="0">
                        <a:solidFill>
                          <a:schemeClr val="tx1"/>
                        </a:solidFill>
                      </a:endParaRPr>
                    </a:p>
                  </a:txBody>
                  <a:tcPr>
                    <a:solidFill>
                      <a:schemeClr val="bg1"/>
                    </a:solidFill>
                  </a:tcPr>
                </a:tc>
                <a:tc>
                  <a:txBody>
                    <a:bodyPr/>
                    <a:lstStyle/>
                    <a:p>
                      <a:r>
                        <a:rPr lang="en-GB" b="0" dirty="0" smtClean="0">
                          <a:solidFill>
                            <a:schemeClr val="tx1"/>
                          </a:solidFill>
                        </a:rPr>
                        <a:t>N5</a:t>
                      </a:r>
                      <a:endParaRPr lang="en-GB" b="0" dirty="0">
                        <a:solidFill>
                          <a:schemeClr val="tx1"/>
                        </a:solidFill>
                      </a:endParaRPr>
                    </a:p>
                  </a:txBody>
                  <a:tcPr>
                    <a:solidFill>
                      <a:schemeClr val="bg1"/>
                    </a:solidFill>
                  </a:tcPr>
                </a:tc>
                <a:tc>
                  <a:txBody>
                    <a:bodyPr/>
                    <a:lstStyle/>
                    <a:p>
                      <a:r>
                        <a:rPr lang="en-GB" b="0" dirty="0" smtClean="0">
                          <a:solidFill>
                            <a:schemeClr val="tx1"/>
                          </a:solidFill>
                        </a:rPr>
                        <a:t>N6</a:t>
                      </a:r>
                      <a:endParaRPr lang="en-GB" b="0" dirty="0">
                        <a:solidFill>
                          <a:schemeClr val="tx1"/>
                        </a:solidFill>
                      </a:endParaRPr>
                    </a:p>
                  </a:txBody>
                  <a:tcPr>
                    <a:solidFill>
                      <a:schemeClr val="bg1"/>
                    </a:solidFill>
                  </a:tcPr>
                </a:tc>
                <a:tc>
                  <a:txBody>
                    <a:bodyPr/>
                    <a:lstStyle/>
                    <a:p>
                      <a:r>
                        <a:rPr lang="en-GB" b="0" dirty="0" smtClean="0">
                          <a:solidFill>
                            <a:schemeClr val="tx1"/>
                          </a:solidFill>
                        </a:rPr>
                        <a:t>N7</a:t>
                      </a:r>
                      <a:endParaRPr lang="en-GB" b="0" dirty="0">
                        <a:solidFill>
                          <a:schemeClr val="tx1"/>
                        </a:solidFill>
                      </a:endParaRPr>
                    </a:p>
                  </a:txBody>
                  <a:tcPr>
                    <a:solidFill>
                      <a:schemeClr val="bg1"/>
                    </a:solidFill>
                  </a:tcPr>
                </a:tc>
                <a:tc>
                  <a:txBody>
                    <a:bodyPr/>
                    <a:lstStyle/>
                    <a:p>
                      <a:r>
                        <a:rPr lang="en-GB" b="0" dirty="0" smtClean="0">
                          <a:solidFill>
                            <a:schemeClr val="tx1"/>
                          </a:solidFill>
                        </a:rPr>
                        <a:t>N8</a:t>
                      </a:r>
                      <a:endParaRPr lang="en-GB" b="0" dirty="0">
                        <a:solidFill>
                          <a:schemeClr val="tx1"/>
                        </a:solidFill>
                      </a:endParaRPr>
                    </a:p>
                  </a:txBody>
                  <a:tcPr>
                    <a:solidFill>
                      <a:schemeClr val="bg1"/>
                    </a:solidFill>
                  </a:tcPr>
                </a:tc>
                <a:tc>
                  <a:txBody>
                    <a:bodyPr/>
                    <a:lstStyle/>
                    <a:p>
                      <a:r>
                        <a:rPr lang="en-GB" b="0" dirty="0" smtClean="0">
                          <a:solidFill>
                            <a:schemeClr val="tx1"/>
                          </a:solidFill>
                        </a:rPr>
                        <a:t>N9</a:t>
                      </a:r>
                      <a:endParaRPr lang="en-GB" b="0" dirty="0">
                        <a:solidFill>
                          <a:schemeClr val="tx1"/>
                        </a:solidFill>
                      </a:endParaRPr>
                    </a:p>
                  </a:txBody>
                  <a:tcPr>
                    <a:solidFill>
                      <a:schemeClr val="bg1"/>
                    </a:solidFill>
                  </a:tcPr>
                </a:tc>
                <a:extLst>
                  <a:ext uri="{0D108BD9-81ED-4DB2-BD59-A6C34878D82A}">
                    <a16:rowId xmlns:a16="http://schemas.microsoft.com/office/drawing/2014/main" val="219507143"/>
                  </a:ext>
                </a:extLst>
              </a:tr>
              <a:tr h="370840">
                <a:tc>
                  <a:txBody>
                    <a:bodyPr/>
                    <a:lstStyle/>
                    <a:p>
                      <a:r>
                        <a:rPr lang="en-GB" dirty="0" smtClean="0"/>
                        <a:t>N10</a:t>
                      </a:r>
                      <a:endParaRPr lang="en-GB" dirty="0"/>
                    </a:p>
                  </a:txBody>
                  <a:tcPr>
                    <a:solidFill>
                      <a:schemeClr val="bg1"/>
                    </a:solidFill>
                  </a:tcPr>
                </a:tc>
                <a:tc>
                  <a:txBody>
                    <a:bodyPr/>
                    <a:lstStyle/>
                    <a:p>
                      <a:r>
                        <a:rPr lang="en-GB" dirty="0" smtClean="0"/>
                        <a:t>N11</a:t>
                      </a:r>
                      <a:endParaRPr lang="en-GB" dirty="0"/>
                    </a:p>
                  </a:txBody>
                  <a:tcPr>
                    <a:solidFill>
                      <a:schemeClr val="bg1"/>
                    </a:solidFill>
                  </a:tcPr>
                </a:tc>
                <a:tc>
                  <a:txBody>
                    <a:bodyPr/>
                    <a:lstStyle/>
                    <a:p>
                      <a:r>
                        <a:rPr lang="en-GB" dirty="0" smtClean="0"/>
                        <a:t>N12</a:t>
                      </a:r>
                      <a:endParaRPr lang="en-GB" dirty="0"/>
                    </a:p>
                  </a:txBody>
                  <a:tcPr>
                    <a:solidFill>
                      <a:schemeClr val="bg1"/>
                    </a:solidFill>
                  </a:tcPr>
                </a:tc>
                <a:tc>
                  <a:txBody>
                    <a:bodyPr/>
                    <a:lstStyle/>
                    <a:p>
                      <a:r>
                        <a:rPr lang="en-GB" dirty="0" smtClean="0">
                          <a:solidFill>
                            <a:schemeClr val="tx1"/>
                          </a:solidFill>
                        </a:rPr>
                        <a:t>N13</a:t>
                      </a:r>
                      <a:endParaRPr lang="en-GB" dirty="0">
                        <a:solidFill>
                          <a:schemeClr val="tx1"/>
                        </a:solidFill>
                      </a:endParaRPr>
                    </a:p>
                  </a:txBody>
                  <a:tcPr>
                    <a:solidFill>
                      <a:schemeClr val="accent6">
                        <a:lumMod val="60000"/>
                        <a:lumOff val="40000"/>
                      </a:schemeClr>
                    </a:solidFill>
                  </a:tcPr>
                </a:tc>
                <a:tc>
                  <a:txBody>
                    <a:bodyPr/>
                    <a:lstStyle/>
                    <a:p>
                      <a:r>
                        <a:rPr lang="en-GB" dirty="0" smtClean="0"/>
                        <a:t>N14</a:t>
                      </a:r>
                      <a:endParaRPr lang="en-GB" dirty="0"/>
                    </a:p>
                  </a:txBody>
                  <a:tcPr>
                    <a:solidFill>
                      <a:schemeClr val="bg1"/>
                    </a:solidFill>
                  </a:tcPr>
                </a:tc>
                <a:tc>
                  <a:txBody>
                    <a:bodyPr/>
                    <a:lstStyle/>
                    <a:p>
                      <a:r>
                        <a:rPr lang="en-GB" dirty="0" smtClean="0"/>
                        <a:t>N15</a:t>
                      </a:r>
                      <a:endParaRPr lang="en-GB" dirty="0"/>
                    </a:p>
                  </a:txBody>
                  <a:tcPr>
                    <a:solidFill>
                      <a:schemeClr val="bg1"/>
                    </a:solidFill>
                  </a:tcPr>
                </a:tc>
                <a:tc>
                  <a:txBody>
                    <a:bodyPr/>
                    <a:lstStyle/>
                    <a:p>
                      <a:r>
                        <a:rPr lang="en-GB" dirty="0" smtClean="0"/>
                        <a:t>N16</a:t>
                      </a:r>
                      <a:endParaRPr lang="en-GB" dirty="0"/>
                    </a:p>
                  </a:txBody>
                  <a:tcPr>
                    <a:solidFill>
                      <a:schemeClr val="bg1"/>
                    </a:solidFill>
                  </a:tcPr>
                </a:tc>
                <a:tc>
                  <a:txBody>
                    <a:bodyPr/>
                    <a:lstStyle/>
                    <a:p>
                      <a:r>
                        <a:rPr lang="en-GB" dirty="0" smtClean="0"/>
                        <a:t>N17</a:t>
                      </a:r>
                      <a:endParaRPr lang="en-GB" dirty="0"/>
                    </a:p>
                  </a:txBody>
                  <a:tcPr>
                    <a:solidFill>
                      <a:schemeClr val="bg1"/>
                    </a:solidFill>
                  </a:tcPr>
                </a:tc>
                <a:tc>
                  <a:txBody>
                    <a:bodyPr/>
                    <a:lstStyle/>
                    <a:p>
                      <a:r>
                        <a:rPr lang="en-GB" dirty="0" smtClean="0"/>
                        <a:t>N18</a:t>
                      </a:r>
                      <a:endParaRPr lang="en-GB" dirty="0"/>
                    </a:p>
                  </a:txBody>
                  <a:tcPr>
                    <a:solidFill>
                      <a:schemeClr val="bg1"/>
                    </a:solidFill>
                  </a:tcPr>
                </a:tc>
                <a:extLst>
                  <a:ext uri="{0D108BD9-81ED-4DB2-BD59-A6C34878D82A}">
                    <a16:rowId xmlns:a16="http://schemas.microsoft.com/office/drawing/2014/main" val="1529631860"/>
                  </a:ext>
                </a:extLst>
              </a:tr>
            </a:tbl>
          </a:graphicData>
        </a:graphic>
      </p:graphicFrame>
      <p:sp>
        <p:nvSpPr>
          <p:cNvPr id="7" name="TextBox 6"/>
          <p:cNvSpPr txBox="1"/>
          <p:nvPr/>
        </p:nvSpPr>
        <p:spPr>
          <a:xfrm>
            <a:off x="248356" y="1151270"/>
            <a:ext cx="5746044" cy="5693866"/>
          </a:xfrm>
          <a:prstGeom prst="rect">
            <a:avLst/>
          </a:prstGeom>
          <a:noFill/>
        </p:spPr>
        <p:txBody>
          <a:bodyPr wrap="square" rtlCol="0">
            <a:spAutoFit/>
          </a:bodyPr>
          <a:lstStyle/>
          <a:p>
            <a:r>
              <a:rPr lang="en-GB" sz="3200" dirty="0" smtClean="0"/>
              <a:t>Natural environment </a:t>
            </a:r>
          </a:p>
          <a:p>
            <a:r>
              <a:rPr lang="en-GB" sz="3200" dirty="0" smtClean="0"/>
              <a:t>and assets</a:t>
            </a:r>
          </a:p>
          <a:p>
            <a:endParaRPr lang="en-GB" sz="3200" dirty="0"/>
          </a:p>
          <a:p>
            <a:r>
              <a:rPr lang="en-GB" sz="3200" dirty="0" smtClean="0"/>
              <a:t>Infrastructure</a:t>
            </a:r>
          </a:p>
          <a:p>
            <a:endParaRPr lang="en-GB" sz="3200" dirty="0" smtClean="0"/>
          </a:p>
          <a:p>
            <a:r>
              <a:rPr lang="en-GB" sz="3200" dirty="0" smtClean="0"/>
              <a:t>Health, communities </a:t>
            </a:r>
          </a:p>
          <a:p>
            <a:r>
              <a:rPr lang="en-GB" sz="3200" dirty="0" smtClean="0"/>
              <a:t>and built environment</a:t>
            </a:r>
          </a:p>
          <a:p>
            <a:endParaRPr lang="en-GB" sz="2000" dirty="0" smtClean="0"/>
          </a:p>
          <a:p>
            <a:r>
              <a:rPr lang="en-GB" sz="3200" dirty="0" smtClean="0"/>
              <a:t>Business and industry</a:t>
            </a:r>
          </a:p>
          <a:p>
            <a:endParaRPr lang="en-GB" sz="2000" dirty="0"/>
          </a:p>
          <a:p>
            <a:r>
              <a:rPr lang="en-GB" sz="3200" dirty="0" smtClean="0"/>
              <a:t>International </a:t>
            </a:r>
          </a:p>
          <a:p>
            <a:r>
              <a:rPr lang="en-GB" sz="3200" dirty="0" smtClean="0"/>
              <a:t>dimensions</a:t>
            </a:r>
            <a:endParaRPr lang="en-GB" sz="3200" dirty="0"/>
          </a:p>
        </p:txBody>
      </p:sp>
      <p:graphicFrame>
        <p:nvGraphicFramePr>
          <p:cNvPr id="24" name="Table 23"/>
          <p:cNvGraphicFramePr>
            <a:graphicFrameLocks noGrp="1"/>
          </p:cNvGraphicFramePr>
          <p:nvPr>
            <p:extLst>
              <p:ext uri="{D42A27DB-BD31-4B8C-83A1-F6EECF244321}">
                <p14:modId xmlns:p14="http://schemas.microsoft.com/office/powerpoint/2010/main" val="2393812847"/>
              </p:ext>
            </p:extLst>
          </p:nvPr>
        </p:nvGraphicFramePr>
        <p:xfrm>
          <a:off x="4202287" y="2555122"/>
          <a:ext cx="7800624" cy="741680"/>
        </p:xfrm>
        <a:graphic>
          <a:graphicData uri="http://schemas.openxmlformats.org/drawingml/2006/table">
            <a:tbl>
              <a:tblPr firstRow="1" bandRow="1">
                <a:tableStyleId>{5C22544A-7EE6-4342-B048-85BDC9FD1C3A}</a:tableStyleId>
              </a:tblPr>
              <a:tblGrid>
                <a:gridCol w="866736">
                  <a:extLst>
                    <a:ext uri="{9D8B030D-6E8A-4147-A177-3AD203B41FA5}">
                      <a16:colId xmlns:a16="http://schemas.microsoft.com/office/drawing/2014/main" val="2052628604"/>
                    </a:ext>
                  </a:extLst>
                </a:gridCol>
                <a:gridCol w="866736">
                  <a:extLst>
                    <a:ext uri="{9D8B030D-6E8A-4147-A177-3AD203B41FA5}">
                      <a16:colId xmlns:a16="http://schemas.microsoft.com/office/drawing/2014/main" val="3651975602"/>
                    </a:ext>
                  </a:extLst>
                </a:gridCol>
                <a:gridCol w="866736">
                  <a:extLst>
                    <a:ext uri="{9D8B030D-6E8A-4147-A177-3AD203B41FA5}">
                      <a16:colId xmlns:a16="http://schemas.microsoft.com/office/drawing/2014/main" val="3266846311"/>
                    </a:ext>
                  </a:extLst>
                </a:gridCol>
                <a:gridCol w="866736">
                  <a:extLst>
                    <a:ext uri="{9D8B030D-6E8A-4147-A177-3AD203B41FA5}">
                      <a16:colId xmlns:a16="http://schemas.microsoft.com/office/drawing/2014/main" val="1461619939"/>
                    </a:ext>
                  </a:extLst>
                </a:gridCol>
                <a:gridCol w="866736">
                  <a:extLst>
                    <a:ext uri="{9D8B030D-6E8A-4147-A177-3AD203B41FA5}">
                      <a16:colId xmlns:a16="http://schemas.microsoft.com/office/drawing/2014/main" val="4292692214"/>
                    </a:ext>
                  </a:extLst>
                </a:gridCol>
                <a:gridCol w="866736">
                  <a:extLst>
                    <a:ext uri="{9D8B030D-6E8A-4147-A177-3AD203B41FA5}">
                      <a16:colId xmlns:a16="http://schemas.microsoft.com/office/drawing/2014/main" val="1635699509"/>
                    </a:ext>
                  </a:extLst>
                </a:gridCol>
                <a:gridCol w="866736">
                  <a:extLst>
                    <a:ext uri="{9D8B030D-6E8A-4147-A177-3AD203B41FA5}">
                      <a16:colId xmlns:a16="http://schemas.microsoft.com/office/drawing/2014/main" val="3390169649"/>
                    </a:ext>
                  </a:extLst>
                </a:gridCol>
                <a:gridCol w="866736">
                  <a:extLst>
                    <a:ext uri="{9D8B030D-6E8A-4147-A177-3AD203B41FA5}">
                      <a16:colId xmlns:a16="http://schemas.microsoft.com/office/drawing/2014/main" val="2158993934"/>
                    </a:ext>
                  </a:extLst>
                </a:gridCol>
                <a:gridCol w="866736">
                  <a:extLst>
                    <a:ext uri="{9D8B030D-6E8A-4147-A177-3AD203B41FA5}">
                      <a16:colId xmlns:a16="http://schemas.microsoft.com/office/drawing/2014/main" val="3576715102"/>
                    </a:ext>
                  </a:extLst>
                </a:gridCol>
              </a:tblGrid>
              <a:tr h="370840">
                <a:tc>
                  <a:txBody>
                    <a:bodyPr/>
                    <a:lstStyle/>
                    <a:p>
                      <a:r>
                        <a:rPr lang="en-GB" b="0" dirty="0" smtClean="0">
                          <a:solidFill>
                            <a:schemeClr val="tx1"/>
                          </a:solidFill>
                        </a:rPr>
                        <a:t>I1</a:t>
                      </a:r>
                      <a:endParaRPr lang="en-GB" b="0" dirty="0">
                        <a:solidFill>
                          <a:schemeClr val="tx1"/>
                        </a:solidFill>
                      </a:endParaRPr>
                    </a:p>
                  </a:txBody>
                  <a:tcPr>
                    <a:solidFill>
                      <a:schemeClr val="bg1"/>
                    </a:solidFill>
                  </a:tcPr>
                </a:tc>
                <a:tc>
                  <a:txBody>
                    <a:bodyPr/>
                    <a:lstStyle/>
                    <a:p>
                      <a:r>
                        <a:rPr lang="en-GB" b="0" dirty="0" smtClean="0">
                          <a:solidFill>
                            <a:schemeClr val="tx1"/>
                          </a:solidFill>
                        </a:rPr>
                        <a:t>I2</a:t>
                      </a:r>
                      <a:endParaRPr lang="en-GB" b="0" dirty="0">
                        <a:solidFill>
                          <a:schemeClr val="tx1"/>
                        </a:solidFill>
                      </a:endParaRPr>
                    </a:p>
                  </a:txBody>
                  <a:tcPr>
                    <a:solidFill>
                      <a:schemeClr val="bg1"/>
                    </a:solidFill>
                  </a:tcPr>
                </a:tc>
                <a:tc>
                  <a:txBody>
                    <a:bodyPr/>
                    <a:lstStyle/>
                    <a:p>
                      <a:r>
                        <a:rPr lang="en-GB" b="0" dirty="0" smtClean="0">
                          <a:solidFill>
                            <a:schemeClr val="tx1"/>
                          </a:solidFill>
                        </a:rPr>
                        <a:t>I3</a:t>
                      </a:r>
                      <a:endParaRPr lang="en-GB" b="0" dirty="0">
                        <a:solidFill>
                          <a:schemeClr val="tx1"/>
                        </a:solidFill>
                      </a:endParaRPr>
                    </a:p>
                  </a:txBody>
                  <a:tcPr>
                    <a:solidFill>
                      <a:schemeClr val="bg1"/>
                    </a:solidFill>
                  </a:tcPr>
                </a:tc>
                <a:tc>
                  <a:txBody>
                    <a:bodyPr/>
                    <a:lstStyle/>
                    <a:p>
                      <a:r>
                        <a:rPr lang="en-GB" b="0" dirty="0" smtClean="0">
                          <a:solidFill>
                            <a:schemeClr val="tx1"/>
                          </a:solidFill>
                        </a:rPr>
                        <a:t>I4</a:t>
                      </a:r>
                      <a:endParaRPr lang="en-GB" b="0" dirty="0">
                        <a:solidFill>
                          <a:schemeClr val="tx1"/>
                        </a:solidFill>
                      </a:endParaRPr>
                    </a:p>
                  </a:txBody>
                  <a:tcPr>
                    <a:solidFill>
                      <a:schemeClr val="bg1"/>
                    </a:solidFill>
                  </a:tcPr>
                </a:tc>
                <a:tc>
                  <a:txBody>
                    <a:bodyPr/>
                    <a:lstStyle/>
                    <a:p>
                      <a:r>
                        <a:rPr lang="en-GB" b="0" dirty="0" smtClean="0">
                          <a:solidFill>
                            <a:schemeClr val="tx1"/>
                          </a:solidFill>
                        </a:rPr>
                        <a:t>I5</a:t>
                      </a:r>
                      <a:endParaRPr lang="en-GB" b="0" dirty="0">
                        <a:solidFill>
                          <a:schemeClr val="tx1"/>
                        </a:solidFill>
                      </a:endParaRPr>
                    </a:p>
                  </a:txBody>
                  <a:tcPr>
                    <a:solidFill>
                      <a:schemeClr val="bg1"/>
                    </a:solidFill>
                  </a:tcPr>
                </a:tc>
                <a:tc>
                  <a:txBody>
                    <a:bodyPr/>
                    <a:lstStyle/>
                    <a:p>
                      <a:r>
                        <a:rPr lang="en-GB" b="0" dirty="0" smtClean="0">
                          <a:solidFill>
                            <a:schemeClr val="tx1"/>
                          </a:solidFill>
                        </a:rPr>
                        <a:t>I6</a:t>
                      </a:r>
                      <a:endParaRPr lang="en-GB" b="0" dirty="0">
                        <a:solidFill>
                          <a:schemeClr val="tx1"/>
                        </a:solidFill>
                      </a:endParaRPr>
                    </a:p>
                  </a:txBody>
                  <a:tcPr>
                    <a:solidFill>
                      <a:schemeClr val="bg1"/>
                    </a:solidFill>
                  </a:tcPr>
                </a:tc>
                <a:tc>
                  <a:txBody>
                    <a:bodyPr/>
                    <a:lstStyle/>
                    <a:p>
                      <a:r>
                        <a:rPr lang="en-GB" b="0" dirty="0" smtClean="0">
                          <a:solidFill>
                            <a:schemeClr val="tx1"/>
                          </a:solidFill>
                        </a:rPr>
                        <a:t>I7</a:t>
                      </a:r>
                      <a:endParaRPr lang="en-GB" b="0" dirty="0">
                        <a:solidFill>
                          <a:schemeClr val="tx1"/>
                        </a:solidFill>
                      </a:endParaRPr>
                    </a:p>
                  </a:txBody>
                  <a:tcPr>
                    <a:solidFill>
                      <a:schemeClr val="bg1"/>
                    </a:solidFill>
                  </a:tcPr>
                </a:tc>
                <a:tc>
                  <a:txBody>
                    <a:bodyPr/>
                    <a:lstStyle/>
                    <a:p>
                      <a:r>
                        <a:rPr lang="en-GB" b="0" dirty="0" smtClean="0">
                          <a:solidFill>
                            <a:schemeClr val="tx1"/>
                          </a:solidFill>
                        </a:rPr>
                        <a:t>I8</a:t>
                      </a:r>
                      <a:endParaRPr lang="en-GB" b="0" dirty="0">
                        <a:solidFill>
                          <a:schemeClr val="tx1"/>
                        </a:solidFill>
                      </a:endParaRPr>
                    </a:p>
                  </a:txBody>
                  <a:tcPr>
                    <a:solidFill>
                      <a:schemeClr val="bg1"/>
                    </a:solidFill>
                  </a:tcPr>
                </a:tc>
                <a:tc>
                  <a:txBody>
                    <a:bodyPr/>
                    <a:lstStyle/>
                    <a:p>
                      <a:r>
                        <a:rPr lang="en-GB" b="0" dirty="0" smtClean="0">
                          <a:solidFill>
                            <a:schemeClr val="tx1"/>
                          </a:solidFill>
                        </a:rPr>
                        <a:t>I9</a:t>
                      </a:r>
                      <a:endParaRPr lang="en-GB" b="0" dirty="0">
                        <a:solidFill>
                          <a:schemeClr val="tx1"/>
                        </a:solidFill>
                      </a:endParaRPr>
                    </a:p>
                  </a:txBody>
                  <a:tcPr>
                    <a:solidFill>
                      <a:schemeClr val="bg1"/>
                    </a:solidFill>
                  </a:tcPr>
                </a:tc>
                <a:extLst>
                  <a:ext uri="{0D108BD9-81ED-4DB2-BD59-A6C34878D82A}">
                    <a16:rowId xmlns:a16="http://schemas.microsoft.com/office/drawing/2014/main" val="219507143"/>
                  </a:ext>
                </a:extLst>
              </a:tr>
              <a:tr h="370840">
                <a:tc>
                  <a:txBody>
                    <a:bodyPr/>
                    <a:lstStyle/>
                    <a:p>
                      <a:r>
                        <a:rPr lang="en-GB" dirty="0" smtClean="0">
                          <a:solidFill>
                            <a:schemeClr val="tx1"/>
                          </a:solidFill>
                        </a:rPr>
                        <a:t>I10</a:t>
                      </a:r>
                      <a:endParaRPr lang="en-GB" dirty="0">
                        <a:solidFill>
                          <a:schemeClr val="tx1"/>
                        </a:solidFill>
                      </a:endParaRPr>
                    </a:p>
                  </a:txBody>
                  <a:tcPr>
                    <a:solidFill>
                      <a:schemeClr val="bg1"/>
                    </a:solidFill>
                  </a:tcPr>
                </a:tc>
                <a:tc>
                  <a:txBody>
                    <a:bodyPr/>
                    <a:lstStyle/>
                    <a:p>
                      <a:r>
                        <a:rPr lang="en-GB" dirty="0" smtClean="0">
                          <a:solidFill>
                            <a:schemeClr val="tx1"/>
                          </a:solidFill>
                        </a:rPr>
                        <a:t>I11</a:t>
                      </a:r>
                      <a:endParaRPr lang="en-GB" dirty="0">
                        <a:solidFill>
                          <a:schemeClr val="tx1"/>
                        </a:solidFill>
                      </a:endParaRPr>
                    </a:p>
                  </a:txBody>
                  <a:tcPr>
                    <a:solidFill>
                      <a:schemeClr val="accent2">
                        <a:lumMod val="60000"/>
                        <a:lumOff val="40000"/>
                      </a:schemeClr>
                    </a:solidFill>
                  </a:tcPr>
                </a:tc>
                <a:tc>
                  <a:txBody>
                    <a:bodyPr/>
                    <a:lstStyle/>
                    <a:p>
                      <a:r>
                        <a:rPr lang="en-GB" dirty="0" smtClean="0"/>
                        <a:t>I12</a:t>
                      </a:r>
                      <a:endParaRPr lang="en-GB" dirty="0"/>
                    </a:p>
                  </a:txBody>
                  <a:tcPr>
                    <a:solidFill>
                      <a:schemeClr val="bg1"/>
                    </a:solidFill>
                  </a:tcPr>
                </a:tc>
                <a:tc>
                  <a:txBody>
                    <a:bodyPr/>
                    <a:lstStyle/>
                    <a:p>
                      <a:r>
                        <a:rPr lang="en-GB" dirty="0" smtClean="0"/>
                        <a:t>I13</a:t>
                      </a:r>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529631860"/>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413027909"/>
              </p:ext>
            </p:extLst>
          </p:nvPr>
        </p:nvGraphicFramePr>
        <p:xfrm>
          <a:off x="4202287" y="3782760"/>
          <a:ext cx="7800624" cy="741680"/>
        </p:xfrm>
        <a:graphic>
          <a:graphicData uri="http://schemas.openxmlformats.org/drawingml/2006/table">
            <a:tbl>
              <a:tblPr firstRow="1" bandRow="1">
                <a:tableStyleId>{5C22544A-7EE6-4342-B048-85BDC9FD1C3A}</a:tableStyleId>
              </a:tblPr>
              <a:tblGrid>
                <a:gridCol w="866736">
                  <a:extLst>
                    <a:ext uri="{9D8B030D-6E8A-4147-A177-3AD203B41FA5}">
                      <a16:colId xmlns:a16="http://schemas.microsoft.com/office/drawing/2014/main" val="2052628604"/>
                    </a:ext>
                  </a:extLst>
                </a:gridCol>
                <a:gridCol w="866736">
                  <a:extLst>
                    <a:ext uri="{9D8B030D-6E8A-4147-A177-3AD203B41FA5}">
                      <a16:colId xmlns:a16="http://schemas.microsoft.com/office/drawing/2014/main" val="3651975602"/>
                    </a:ext>
                  </a:extLst>
                </a:gridCol>
                <a:gridCol w="866736">
                  <a:extLst>
                    <a:ext uri="{9D8B030D-6E8A-4147-A177-3AD203B41FA5}">
                      <a16:colId xmlns:a16="http://schemas.microsoft.com/office/drawing/2014/main" val="3266846311"/>
                    </a:ext>
                  </a:extLst>
                </a:gridCol>
                <a:gridCol w="866736">
                  <a:extLst>
                    <a:ext uri="{9D8B030D-6E8A-4147-A177-3AD203B41FA5}">
                      <a16:colId xmlns:a16="http://schemas.microsoft.com/office/drawing/2014/main" val="1461619939"/>
                    </a:ext>
                  </a:extLst>
                </a:gridCol>
                <a:gridCol w="866736">
                  <a:extLst>
                    <a:ext uri="{9D8B030D-6E8A-4147-A177-3AD203B41FA5}">
                      <a16:colId xmlns:a16="http://schemas.microsoft.com/office/drawing/2014/main" val="4292692214"/>
                    </a:ext>
                  </a:extLst>
                </a:gridCol>
                <a:gridCol w="866736">
                  <a:extLst>
                    <a:ext uri="{9D8B030D-6E8A-4147-A177-3AD203B41FA5}">
                      <a16:colId xmlns:a16="http://schemas.microsoft.com/office/drawing/2014/main" val="1635699509"/>
                    </a:ext>
                  </a:extLst>
                </a:gridCol>
                <a:gridCol w="866736">
                  <a:extLst>
                    <a:ext uri="{9D8B030D-6E8A-4147-A177-3AD203B41FA5}">
                      <a16:colId xmlns:a16="http://schemas.microsoft.com/office/drawing/2014/main" val="3390169649"/>
                    </a:ext>
                  </a:extLst>
                </a:gridCol>
                <a:gridCol w="866736">
                  <a:extLst>
                    <a:ext uri="{9D8B030D-6E8A-4147-A177-3AD203B41FA5}">
                      <a16:colId xmlns:a16="http://schemas.microsoft.com/office/drawing/2014/main" val="2158993934"/>
                    </a:ext>
                  </a:extLst>
                </a:gridCol>
                <a:gridCol w="866736">
                  <a:extLst>
                    <a:ext uri="{9D8B030D-6E8A-4147-A177-3AD203B41FA5}">
                      <a16:colId xmlns:a16="http://schemas.microsoft.com/office/drawing/2014/main" val="3576715102"/>
                    </a:ext>
                  </a:extLst>
                </a:gridCol>
              </a:tblGrid>
              <a:tr h="370840">
                <a:tc>
                  <a:txBody>
                    <a:bodyPr/>
                    <a:lstStyle/>
                    <a:p>
                      <a:r>
                        <a:rPr lang="en-GB" b="0" dirty="0" smtClean="0">
                          <a:solidFill>
                            <a:schemeClr val="tx1"/>
                          </a:solidFill>
                        </a:rPr>
                        <a:t>H1</a:t>
                      </a:r>
                      <a:endParaRPr lang="en-GB" b="0" dirty="0">
                        <a:solidFill>
                          <a:schemeClr val="tx1"/>
                        </a:solidFill>
                      </a:endParaRPr>
                    </a:p>
                  </a:txBody>
                  <a:tcPr>
                    <a:solidFill>
                      <a:schemeClr val="bg1"/>
                    </a:solidFill>
                  </a:tcPr>
                </a:tc>
                <a:tc>
                  <a:txBody>
                    <a:bodyPr/>
                    <a:lstStyle/>
                    <a:p>
                      <a:r>
                        <a:rPr lang="en-GB" b="0" dirty="0" smtClean="0">
                          <a:solidFill>
                            <a:schemeClr val="tx1"/>
                          </a:solidFill>
                        </a:rPr>
                        <a:t>H2</a:t>
                      </a:r>
                      <a:endParaRPr lang="en-GB" b="0" dirty="0">
                        <a:solidFill>
                          <a:schemeClr val="tx1"/>
                        </a:solidFill>
                      </a:endParaRPr>
                    </a:p>
                  </a:txBody>
                  <a:tcPr>
                    <a:solidFill>
                      <a:schemeClr val="bg1"/>
                    </a:solidFill>
                  </a:tcPr>
                </a:tc>
                <a:tc>
                  <a:txBody>
                    <a:bodyPr/>
                    <a:lstStyle/>
                    <a:p>
                      <a:r>
                        <a:rPr lang="en-GB" b="0" dirty="0" smtClean="0">
                          <a:solidFill>
                            <a:schemeClr val="tx1"/>
                          </a:solidFill>
                        </a:rPr>
                        <a:t>H3</a:t>
                      </a:r>
                      <a:endParaRPr lang="en-GB" b="0" dirty="0">
                        <a:solidFill>
                          <a:schemeClr val="tx1"/>
                        </a:solidFill>
                      </a:endParaRPr>
                    </a:p>
                  </a:txBody>
                  <a:tcPr>
                    <a:solidFill>
                      <a:schemeClr val="bg1"/>
                    </a:solidFill>
                  </a:tcPr>
                </a:tc>
                <a:tc>
                  <a:txBody>
                    <a:bodyPr/>
                    <a:lstStyle/>
                    <a:p>
                      <a:r>
                        <a:rPr lang="en-GB" b="0" dirty="0" smtClean="0">
                          <a:solidFill>
                            <a:schemeClr val="tx1"/>
                          </a:solidFill>
                        </a:rPr>
                        <a:t>H4</a:t>
                      </a:r>
                      <a:endParaRPr lang="en-GB" b="0" dirty="0">
                        <a:solidFill>
                          <a:schemeClr val="tx1"/>
                        </a:solidFill>
                      </a:endParaRPr>
                    </a:p>
                  </a:txBody>
                  <a:tcPr>
                    <a:solidFill>
                      <a:schemeClr val="bg1"/>
                    </a:solidFill>
                  </a:tcPr>
                </a:tc>
                <a:tc>
                  <a:txBody>
                    <a:bodyPr/>
                    <a:lstStyle/>
                    <a:p>
                      <a:r>
                        <a:rPr lang="en-GB" b="0" dirty="0" smtClean="0">
                          <a:solidFill>
                            <a:schemeClr val="tx1"/>
                          </a:solidFill>
                        </a:rPr>
                        <a:t>H5</a:t>
                      </a:r>
                      <a:endParaRPr lang="en-GB" b="0" dirty="0">
                        <a:solidFill>
                          <a:schemeClr val="tx1"/>
                        </a:solidFill>
                      </a:endParaRPr>
                    </a:p>
                  </a:txBody>
                  <a:tcPr>
                    <a:solidFill>
                      <a:schemeClr val="bg1"/>
                    </a:solidFill>
                  </a:tcPr>
                </a:tc>
                <a:tc>
                  <a:txBody>
                    <a:bodyPr/>
                    <a:lstStyle/>
                    <a:p>
                      <a:r>
                        <a:rPr lang="en-GB" b="0" dirty="0" smtClean="0">
                          <a:solidFill>
                            <a:schemeClr val="tx1"/>
                          </a:solidFill>
                        </a:rPr>
                        <a:t>H6</a:t>
                      </a:r>
                      <a:endParaRPr lang="en-GB" b="0" dirty="0">
                        <a:solidFill>
                          <a:schemeClr val="tx1"/>
                        </a:solidFill>
                      </a:endParaRPr>
                    </a:p>
                  </a:txBody>
                  <a:tcPr>
                    <a:solidFill>
                      <a:schemeClr val="bg1"/>
                    </a:solidFill>
                  </a:tcPr>
                </a:tc>
                <a:tc>
                  <a:txBody>
                    <a:bodyPr/>
                    <a:lstStyle/>
                    <a:p>
                      <a:r>
                        <a:rPr lang="en-GB" b="0" dirty="0" smtClean="0">
                          <a:solidFill>
                            <a:schemeClr val="tx1"/>
                          </a:solidFill>
                        </a:rPr>
                        <a:t>H7</a:t>
                      </a:r>
                      <a:endParaRPr lang="en-GB" b="0" dirty="0">
                        <a:solidFill>
                          <a:schemeClr val="tx1"/>
                        </a:solidFill>
                      </a:endParaRPr>
                    </a:p>
                  </a:txBody>
                  <a:tcPr>
                    <a:solidFill>
                      <a:schemeClr val="bg1"/>
                    </a:solidFill>
                  </a:tcPr>
                </a:tc>
                <a:tc>
                  <a:txBody>
                    <a:bodyPr/>
                    <a:lstStyle/>
                    <a:p>
                      <a:r>
                        <a:rPr lang="en-GB" b="0" dirty="0" smtClean="0">
                          <a:solidFill>
                            <a:schemeClr val="tx1"/>
                          </a:solidFill>
                        </a:rPr>
                        <a:t>H8</a:t>
                      </a:r>
                      <a:endParaRPr lang="en-GB" b="0" dirty="0">
                        <a:solidFill>
                          <a:schemeClr val="tx1"/>
                        </a:solidFill>
                      </a:endParaRPr>
                    </a:p>
                  </a:txBody>
                  <a:tcPr>
                    <a:solidFill>
                      <a:schemeClr val="bg1"/>
                    </a:solidFill>
                  </a:tcPr>
                </a:tc>
                <a:tc>
                  <a:txBody>
                    <a:bodyPr/>
                    <a:lstStyle/>
                    <a:p>
                      <a:r>
                        <a:rPr lang="en-GB" b="0" dirty="0" smtClean="0">
                          <a:solidFill>
                            <a:schemeClr val="tx1"/>
                          </a:solidFill>
                        </a:rPr>
                        <a:t>H9</a:t>
                      </a:r>
                      <a:endParaRPr lang="en-GB" b="0" dirty="0">
                        <a:solidFill>
                          <a:schemeClr val="tx1"/>
                        </a:solidFill>
                      </a:endParaRPr>
                    </a:p>
                  </a:txBody>
                  <a:tcPr>
                    <a:solidFill>
                      <a:schemeClr val="bg1"/>
                    </a:solidFill>
                  </a:tcPr>
                </a:tc>
                <a:extLst>
                  <a:ext uri="{0D108BD9-81ED-4DB2-BD59-A6C34878D82A}">
                    <a16:rowId xmlns:a16="http://schemas.microsoft.com/office/drawing/2014/main" val="219507143"/>
                  </a:ext>
                </a:extLst>
              </a:tr>
              <a:tr h="370840">
                <a:tc>
                  <a:txBody>
                    <a:bodyPr/>
                    <a:lstStyle/>
                    <a:p>
                      <a:r>
                        <a:rPr lang="en-GB" dirty="0" smtClean="0"/>
                        <a:t>H10</a:t>
                      </a:r>
                      <a:endParaRPr lang="en-GB" dirty="0"/>
                    </a:p>
                  </a:txBody>
                  <a:tcPr>
                    <a:solidFill>
                      <a:schemeClr val="bg1"/>
                    </a:solidFill>
                  </a:tcPr>
                </a:tc>
                <a:tc>
                  <a:txBody>
                    <a:bodyPr/>
                    <a:lstStyle/>
                    <a:p>
                      <a:r>
                        <a:rPr lang="en-GB" dirty="0" smtClean="0"/>
                        <a:t>H11</a:t>
                      </a:r>
                      <a:endParaRPr lang="en-GB" dirty="0"/>
                    </a:p>
                  </a:txBody>
                  <a:tcPr>
                    <a:solidFill>
                      <a:schemeClr val="bg1"/>
                    </a:solidFill>
                  </a:tcPr>
                </a:tc>
                <a:tc>
                  <a:txBody>
                    <a:bodyPr/>
                    <a:lstStyle/>
                    <a:p>
                      <a:r>
                        <a:rPr lang="en-GB" dirty="0" smtClean="0"/>
                        <a:t>H12</a:t>
                      </a:r>
                      <a:endParaRPr lang="en-GB" dirty="0"/>
                    </a:p>
                  </a:txBody>
                  <a:tcPr>
                    <a:solidFill>
                      <a:schemeClr val="bg1"/>
                    </a:solidFill>
                  </a:tcPr>
                </a:tc>
                <a:tc>
                  <a:txBody>
                    <a:bodyPr/>
                    <a:lstStyle/>
                    <a:p>
                      <a:r>
                        <a:rPr lang="en-GB" dirty="0" smtClean="0"/>
                        <a:t>H13</a:t>
                      </a:r>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529631860"/>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1667946471"/>
              </p:ext>
            </p:extLst>
          </p:nvPr>
        </p:nvGraphicFramePr>
        <p:xfrm>
          <a:off x="4202287" y="5010398"/>
          <a:ext cx="7800624" cy="741680"/>
        </p:xfrm>
        <a:graphic>
          <a:graphicData uri="http://schemas.openxmlformats.org/drawingml/2006/table">
            <a:tbl>
              <a:tblPr firstRow="1" bandRow="1">
                <a:tableStyleId>{5C22544A-7EE6-4342-B048-85BDC9FD1C3A}</a:tableStyleId>
              </a:tblPr>
              <a:tblGrid>
                <a:gridCol w="866736">
                  <a:extLst>
                    <a:ext uri="{9D8B030D-6E8A-4147-A177-3AD203B41FA5}">
                      <a16:colId xmlns:a16="http://schemas.microsoft.com/office/drawing/2014/main" val="2052628604"/>
                    </a:ext>
                  </a:extLst>
                </a:gridCol>
                <a:gridCol w="866736">
                  <a:extLst>
                    <a:ext uri="{9D8B030D-6E8A-4147-A177-3AD203B41FA5}">
                      <a16:colId xmlns:a16="http://schemas.microsoft.com/office/drawing/2014/main" val="3651975602"/>
                    </a:ext>
                  </a:extLst>
                </a:gridCol>
                <a:gridCol w="866736">
                  <a:extLst>
                    <a:ext uri="{9D8B030D-6E8A-4147-A177-3AD203B41FA5}">
                      <a16:colId xmlns:a16="http://schemas.microsoft.com/office/drawing/2014/main" val="3266846311"/>
                    </a:ext>
                  </a:extLst>
                </a:gridCol>
                <a:gridCol w="866736">
                  <a:extLst>
                    <a:ext uri="{9D8B030D-6E8A-4147-A177-3AD203B41FA5}">
                      <a16:colId xmlns:a16="http://schemas.microsoft.com/office/drawing/2014/main" val="1461619939"/>
                    </a:ext>
                  </a:extLst>
                </a:gridCol>
                <a:gridCol w="866736">
                  <a:extLst>
                    <a:ext uri="{9D8B030D-6E8A-4147-A177-3AD203B41FA5}">
                      <a16:colId xmlns:a16="http://schemas.microsoft.com/office/drawing/2014/main" val="4292692214"/>
                    </a:ext>
                  </a:extLst>
                </a:gridCol>
                <a:gridCol w="866736">
                  <a:extLst>
                    <a:ext uri="{9D8B030D-6E8A-4147-A177-3AD203B41FA5}">
                      <a16:colId xmlns:a16="http://schemas.microsoft.com/office/drawing/2014/main" val="1635699509"/>
                    </a:ext>
                  </a:extLst>
                </a:gridCol>
                <a:gridCol w="866736">
                  <a:extLst>
                    <a:ext uri="{9D8B030D-6E8A-4147-A177-3AD203B41FA5}">
                      <a16:colId xmlns:a16="http://schemas.microsoft.com/office/drawing/2014/main" val="3390169649"/>
                    </a:ext>
                  </a:extLst>
                </a:gridCol>
                <a:gridCol w="866736">
                  <a:extLst>
                    <a:ext uri="{9D8B030D-6E8A-4147-A177-3AD203B41FA5}">
                      <a16:colId xmlns:a16="http://schemas.microsoft.com/office/drawing/2014/main" val="2158993934"/>
                    </a:ext>
                  </a:extLst>
                </a:gridCol>
                <a:gridCol w="866736">
                  <a:extLst>
                    <a:ext uri="{9D8B030D-6E8A-4147-A177-3AD203B41FA5}">
                      <a16:colId xmlns:a16="http://schemas.microsoft.com/office/drawing/2014/main" val="3576715102"/>
                    </a:ext>
                  </a:extLst>
                </a:gridCol>
              </a:tblGrid>
              <a:tr h="370840">
                <a:tc>
                  <a:txBody>
                    <a:bodyPr/>
                    <a:lstStyle/>
                    <a:p>
                      <a:r>
                        <a:rPr lang="en-GB" b="0" dirty="0" smtClean="0">
                          <a:solidFill>
                            <a:schemeClr val="tx1"/>
                          </a:solidFill>
                        </a:rPr>
                        <a:t>B1</a:t>
                      </a:r>
                      <a:endParaRPr lang="en-GB" b="0" dirty="0">
                        <a:solidFill>
                          <a:schemeClr val="tx1"/>
                        </a:solidFill>
                      </a:endParaRPr>
                    </a:p>
                  </a:txBody>
                  <a:tcPr>
                    <a:solidFill>
                      <a:schemeClr val="bg1"/>
                    </a:solidFill>
                  </a:tcPr>
                </a:tc>
                <a:tc>
                  <a:txBody>
                    <a:bodyPr/>
                    <a:lstStyle/>
                    <a:p>
                      <a:r>
                        <a:rPr lang="en-GB" b="0" dirty="0" smtClean="0">
                          <a:solidFill>
                            <a:schemeClr val="tx1"/>
                          </a:solidFill>
                        </a:rPr>
                        <a:t>B2</a:t>
                      </a:r>
                      <a:endParaRPr lang="en-GB" b="0" dirty="0">
                        <a:solidFill>
                          <a:schemeClr val="tx1"/>
                        </a:solidFill>
                      </a:endParaRPr>
                    </a:p>
                  </a:txBody>
                  <a:tcPr>
                    <a:solidFill>
                      <a:schemeClr val="bg1"/>
                    </a:solidFill>
                  </a:tcPr>
                </a:tc>
                <a:tc>
                  <a:txBody>
                    <a:bodyPr/>
                    <a:lstStyle/>
                    <a:p>
                      <a:r>
                        <a:rPr lang="en-GB" b="0" dirty="0" smtClean="0">
                          <a:solidFill>
                            <a:schemeClr val="tx1"/>
                          </a:solidFill>
                        </a:rPr>
                        <a:t>B3</a:t>
                      </a:r>
                      <a:endParaRPr lang="en-GB" b="0" dirty="0">
                        <a:solidFill>
                          <a:schemeClr val="tx1"/>
                        </a:solidFill>
                      </a:endParaRPr>
                    </a:p>
                  </a:txBody>
                  <a:tcPr>
                    <a:solidFill>
                      <a:schemeClr val="bg1"/>
                    </a:solidFill>
                  </a:tcPr>
                </a:tc>
                <a:tc>
                  <a:txBody>
                    <a:bodyPr/>
                    <a:lstStyle/>
                    <a:p>
                      <a:r>
                        <a:rPr lang="en-GB" b="0" dirty="0" smtClean="0">
                          <a:solidFill>
                            <a:schemeClr val="tx1"/>
                          </a:solidFill>
                        </a:rPr>
                        <a:t>B4</a:t>
                      </a:r>
                      <a:endParaRPr lang="en-GB" b="0" dirty="0">
                        <a:solidFill>
                          <a:schemeClr val="tx1"/>
                        </a:solidFill>
                      </a:endParaRPr>
                    </a:p>
                  </a:txBody>
                  <a:tcPr>
                    <a:solidFill>
                      <a:srgbClr val="C4BC96"/>
                    </a:solidFill>
                  </a:tcPr>
                </a:tc>
                <a:tc>
                  <a:txBody>
                    <a:bodyPr/>
                    <a:lstStyle/>
                    <a:p>
                      <a:r>
                        <a:rPr lang="en-GB" b="0" dirty="0" smtClean="0">
                          <a:solidFill>
                            <a:schemeClr val="tx1"/>
                          </a:solidFill>
                        </a:rPr>
                        <a:t>B5</a:t>
                      </a:r>
                      <a:endParaRPr lang="en-GB" b="0" dirty="0">
                        <a:solidFill>
                          <a:schemeClr val="tx1"/>
                        </a:solidFill>
                      </a:endParaRPr>
                    </a:p>
                  </a:txBody>
                  <a:tcPr>
                    <a:solidFill>
                      <a:schemeClr val="bg1"/>
                    </a:solidFill>
                  </a:tcPr>
                </a:tc>
                <a:tc>
                  <a:txBody>
                    <a:bodyPr/>
                    <a:lstStyle/>
                    <a:p>
                      <a:r>
                        <a:rPr lang="en-GB" b="0" dirty="0" smtClean="0">
                          <a:solidFill>
                            <a:schemeClr val="tx1"/>
                          </a:solidFill>
                        </a:rPr>
                        <a:t>B6</a:t>
                      </a:r>
                      <a:endParaRPr lang="en-GB" b="0" dirty="0">
                        <a:solidFill>
                          <a:schemeClr val="tx1"/>
                        </a:solidFill>
                      </a:endParaRPr>
                    </a:p>
                  </a:txBody>
                  <a:tcPr>
                    <a:solidFill>
                      <a:schemeClr val="bg1"/>
                    </a:solidFill>
                  </a:tcPr>
                </a:tc>
                <a:tc>
                  <a:txBody>
                    <a:bodyPr/>
                    <a:lstStyle/>
                    <a:p>
                      <a:r>
                        <a:rPr lang="en-GB" b="0" dirty="0" smtClean="0">
                          <a:solidFill>
                            <a:schemeClr val="tx1"/>
                          </a:solidFill>
                        </a:rPr>
                        <a:t>B7</a:t>
                      </a:r>
                      <a:endParaRPr lang="en-GB" b="0" dirty="0">
                        <a:solidFill>
                          <a:schemeClr val="tx1"/>
                        </a:solidFill>
                      </a:endParaRPr>
                    </a:p>
                  </a:txBody>
                  <a:tcPr>
                    <a:solidFill>
                      <a:schemeClr val="bg1"/>
                    </a:solidFill>
                  </a:tcPr>
                </a:tc>
                <a:tc>
                  <a:txBody>
                    <a:bodyPr/>
                    <a:lstStyle/>
                    <a:p>
                      <a:endParaRPr lang="en-GB" b="0" dirty="0">
                        <a:solidFill>
                          <a:schemeClr val="tx1"/>
                        </a:solidFill>
                      </a:endParaRPr>
                    </a:p>
                  </a:txBody>
                  <a:tcPr>
                    <a:solidFill>
                      <a:schemeClr val="bg1"/>
                    </a:solidFill>
                  </a:tcPr>
                </a:tc>
                <a:tc>
                  <a:txBody>
                    <a:bodyPr/>
                    <a:lstStyle/>
                    <a:p>
                      <a:endParaRPr lang="en-GB" b="0" dirty="0">
                        <a:solidFill>
                          <a:schemeClr val="tx1"/>
                        </a:solidFill>
                      </a:endParaRPr>
                    </a:p>
                  </a:txBody>
                  <a:tcPr>
                    <a:solidFill>
                      <a:schemeClr val="bg1"/>
                    </a:solidFill>
                  </a:tcPr>
                </a:tc>
                <a:extLst>
                  <a:ext uri="{0D108BD9-81ED-4DB2-BD59-A6C34878D82A}">
                    <a16:rowId xmlns:a16="http://schemas.microsoft.com/office/drawing/2014/main" val="219507143"/>
                  </a:ext>
                </a:extLst>
              </a:tr>
              <a:tr h="37084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529631860"/>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2322287592"/>
              </p:ext>
            </p:extLst>
          </p:nvPr>
        </p:nvGraphicFramePr>
        <p:xfrm>
          <a:off x="4202287" y="5789425"/>
          <a:ext cx="7800624" cy="741680"/>
        </p:xfrm>
        <a:graphic>
          <a:graphicData uri="http://schemas.openxmlformats.org/drawingml/2006/table">
            <a:tbl>
              <a:tblPr firstRow="1" bandRow="1">
                <a:tableStyleId>{5C22544A-7EE6-4342-B048-85BDC9FD1C3A}</a:tableStyleId>
              </a:tblPr>
              <a:tblGrid>
                <a:gridCol w="866736">
                  <a:extLst>
                    <a:ext uri="{9D8B030D-6E8A-4147-A177-3AD203B41FA5}">
                      <a16:colId xmlns:a16="http://schemas.microsoft.com/office/drawing/2014/main" val="2052628604"/>
                    </a:ext>
                  </a:extLst>
                </a:gridCol>
                <a:gridCol w="866736">
                  <a:extLst>
                    <a:ext uri="{9D8B030D-6E8A-4147-A177-3AD203B41FA5}">
                      <a16:colId xmlns:a16="http://schemas.microsoft.com/office/drawing/2014/main" val="3651975602"/>
                    </a:ext>
                  </a:extLst>
                </a:gridCol>
                <a:gridCol w="735974">
                  <a:extLst>
                    <a:ext uri="{9D8B030D-6E8A-4147-A177-3AD203B41FA5}">
                      <a16:colId xmlns:a16="http://schemas.microsoft.com/office/drawing/2014/main" val="3266846311"/>
                    </a:ext>
                  </a:extLst>
                </a:gridCol>
                <a:gridCol w="997498">
                  <a:extLst>
                    <a:ext uri="{9D8B030D-6E8A-4147-A177-3AD203B41FA5}">
                      <a16:colId xmlns:a16="http://schemas.microsoft.com/office/drawing/2014/main" val="1461619939"/>
                    </a:ext>
                  </a:extLst>
                </a:gridCol>
                <a:gridCol w="866736">
                  <a:extLst>
                    <a:ext uri="{9D8B030D-6E8A-4147-A177-3AD203B41FA5}">
                      <a16:colId xmlns:a16="http://schemas.microsoft.com/office/drawing/2014/main" val="4292692214"/>
                    </a:ext>
                  </a:extLst>
                </a:gridCol>
                <a:gridCol w="866736">
                  <a:extLst>
                    <a:ext uri="{9D8B030D-6E8A-4147-A177-3AD203B41FA5}">
                      <a16:colId xmlns:a16="http://schemas.microsoft.com/office/drawing/2014/main" val="1635699509"/>
                    </a:ext>
                  </a:extLst>
                </a:gridCol>
                <a:gridCol w="866736">
                  <a:extLst>
                    <a:ext uri="{9D8B030D-6E8A-4147-A177-3AD203B41FA5}">
                      <a16:colId xmlns:a16="http://schemas.microsoft.com/office/drawing/2014/main" val="3390169649"/>
                    </a:ext>
                  </a:extLst>
                </a:gridCol>
                <a:gridCol w="866736">
                  <a:extLst>
                    <a:ext uri="{9D8B030D-6E8A-4147-A177-3AD203B41FA5}">
                      <a16:colId xmlns:a16="http://schemas.microsoft.com/office/drawing/2014/main" val="2158993934"/>
                    </a:ext>
                  </a:extLst>
                </a:gridCol>
                <a:gridCol w="866736">
                  <a:extLst>
                    <a:ext uri="{9D8B030D-6E8A-4147-A177-3AD203B41FA5}">
                      <a16:colId xmlns:a16="http://schemas.microsoft.com/office/drawing/2014/main" val="3576715102"/>
                    </a:ext>
                  </a:extLst>
                </a:gridCol>
              </a:tblGrid>
              <a:tr h="370840">
                <a:tc>
                  <a:txBody>
                    <a:bodyPr/>
                    <a:lstStyle/>
                    <a:p>
                      <a:r>
                        <a:rPr lang="en-GB" b="0" dirty="0" smtClean="0">
                          <a:solidFill>
                            <a:schemeClr val="tx1"/>
                          </a:solidFill>
                        </a:rPr>
                        <a:t>ID1</a:t>
                      </a:r>
                      <a:endParaRPr lang="en-GB" b="0" dirty="0">
                        <a:solidFill>
                          <a:schemeClr val="tx1"/>
                        </a:solidFill>
                      </a:endParaRPr>
                    </a:p>
                  </a:txBody>
                  <a:tcPr>
                    <a:solidFill>
                      <a:schemeClr val="bg1"/>
                    </a:solidFill>
                  </a:tcPr>
                </a:tc>
                <a:tc>
                  <a:txBody>
                    <a:bodyPr/>
                    <a:lstStyle/>
                    <a:p>
                      <a:r>
                        <a:rPr lang="en-GB" b="0" dirty="0" smtClean="0">
                          <a:solidFill>
                            <a:schemeClr val="tx1"/>
                          </a:solidFill>
                        </a:rPr>
                        <a:t>ID2</a:t>
                      </a:r>
                      <a:endParaRPr lang="en-GB" b="0" dirty="0">
                        <a:solidFill>
                          <a:schemeClr val="tx1"/>
                        </a:solidFill>
                      </a:endParaRPr>
                    </a:p>
                  </a:txBody>
                  <a:tcPr>
                    <a:solidFill>
                      <a:srgbClr val="9DC3E6"/>
                    </a:solidFill>
                  </a:tcPr>
                </a:tc>
                <a:tc>
                  <a:txBody>
                    <a:bodyPr/>
                    <a:lstStyle/>
                    <a:p>
                      <a:r>
                        <a:rPr lang="en-GB" b="0" dirty="0" smtClean="0">
                          <a:solidFill>
                            <a:schemeClr val="tx1"/>
                          </a:solidFill>
                        </a:rPr>
                        <a:t>ID3</a:t>
                      </a:r>
                      <a:endParaRPr lang="en-GB" b="0" dirty="0">
                        <a:solidFill>
                          <a:schemeClr val="tx1"/>
                        </a:solidFill>
                      </a:endParaRPr>
                    </a:p>
                  </a:txBody>
                  <a:tcPr>
                    <a:solidFill>
                      <a:schemeClr val="accent1">
                        <a:lumMod val="60000"/>
                        <a:lumOff val="40000"/>
                      </a:schemeClr>
                    </a:solidFill>
                  </a:tcPr>
                </a:tc>
                <a:tc>
                  <a:txBody>
                    <a:bodyPr/>
                    <a:lstStyle/>
                    <a:p>
                      <a:r>
                        <a:rPr lang="en-GB" b="0" dirty="0" smtClean="0">
                          <a:solidFill>
                            <a:schemeClr val="tx1"/>
                          </a:solidFill>
                        </a:rPr>
                        <a:t>ID4</a:t>
                      </a:r>
                      <a:endParaRPr lang="en-GB" b="0" dirty="0">
                        <a:solidFill>
                          <a:schemeClr val="tx1"/>
                        </a:solidFill>
                      </a:endParaRPr>
                    </a:p>
                  </a:txBody>
                  <a:tcPr>
                    <a:solidFill>
                      <a:schemeClr val="bg1"/>
                    </a:solidFill>
                  </a:tcPr>
                </a:tc>
                <a:tc>
                  <a:txBody>
                    <a:bodyPr/>
                    <a:lstStyle/>
                    <a:p>
                      <a:r>
                        <a:rPr lang="en-GB" b="0" dirty="0" smtClean="0">
                          <a:solidFill>
                            <a:schemeClr val="tx1"/>
                          </a:solidFill>
                        </a:rPr>
                        <a:t>ID5</a:t>
                      </a:r>
                      <a:endParaRPr lang="en-GB" b="0" dirty="0">
                        <a:solidFill>
                          <a:schemeClr val="tx1"/>
                        </a:solidFill>
                      </a:endParaRPr>
                    </a:p>
                  </a:txBody>
                  <a:tcPr>
                    <a:solidFill>
                      <a:schemeClr val="bg1"/>
                    </a:solidFill>
                  </a:tcPr>
                </a:tc>
                <a:tc>
                  <a:txBody>
                    <a:bodyPr/>
                    <a:lstStyle/>
                    <a:p>
                      <a:r>
                        <a:rPr lang="en-GB" b="0" dirty="0" smtClean="0">
                          <a:solidFill>
                            <a:schemeClr val="tx1"/>
                          </a:solidFill>
                        </a:rPr>
                        <a:t>ID6</a:t>
                      </a:r>
                      <a:endParaRPr lang="en-GB" b="0" dirty="0">
                        <a:solidFill>
                          <a:schemeClr val="tx1"/>
                        </a:solidFill>
                      </a:endParaRPr>
                    </a:p>
                  </a:txBody>
                  <a:tcPr>
                    <a:solidFill>
                      <a:schemeClr val="accent1">
                        <a:lumMod val="60000"/>
                        <a:lumOff val="40000"/>
                      </a:schemeClr>
                    </a:solidFill>
                  </a:tcPr>
                </a:tc>
                <a:tc>
                  <a:txBody>
                    <a:bodyPr/>
                    <a:lstStyle/>
                    <a:p>
                      <a:r>
                        <a:rPr lang="en-GB" b="0" dirty="0" smtClean="0">
                          <a:solidFill>
                            <a:schemeClr val="tx1"/>
                          </a:solidFill>
                        </a:rPr>
                        <a:t>ID7</a:t>
                      </a:r>
                      <a:endParaRPr lang="en-GB" b="0" dirty="0">
                        <a:solidFill>
                          <a:schemeClr val="tx1"/>
                        </a:solidFill>
                      </a:endParaRPr>
                    </a:p>
                  </a:txBody>
                  <a:tcPr>
                    <a:solidFill>
                      <a:schemeClr val="bg1"/>
                    </a:solidFill>
                  </a:tcPr>
                </a:tc>
                <a:tc>
                  <a:txBody>
                    <a:bodyPr/>
                    <a:lstStyle/>
                    <a:p>
                      <a:r>
                        <a:rPr lang="en-GB" b="0" dirty="0" smtClean="0">
                          <a:solidFill>
                            <a:schemeClr val="tx1"/>
                          </a:solidFill>
                        </a:rPr>
                        <a:t>ID8</a:t>
                      </a:r>
                      <a:endParaRPr lang="en-GB" b="0" dirty="0">
                        <a:solidFill>
                          <a:schemeClr val="tx1"/>
                        </a:solidFill>
                      </a:endParaRPr>
                    </a:p>
                  </a:txBody>
                  <a:tcPr>
                    <a:solidFill>
                      <a:schemeClr val="accent1">
                        <a:lumMod val="60000"/>
                        <a:lumOff val="40000"/>
                      </a:schemeClr>
                    </a:solidFill>
                  </a:tcPr>
                </a:tc>
                <a:tc>
                  <a:txBody>
                    <a:bodyPr/>
                    <a:lstStyle/>
                    <a:p>
                      <a:r>
                        <a:rPr lang="en-GB" b="0" dirty="0" smtClean="0">
                          <a:solidFill>
                            <a:schemeClr val="tx1"/>
                          </a:solidFill>
                        </a:rPr>
                        <a:t>ID9</a:t>
                      </a:r>
                      <a:endParaRPr lang="en-GB" b="0" dirty="0">
                        <a:solidFill>
                          <a:schemeClr val="tx1"/>
                        </a:solidFill>
                      </a:endParaRPr>
                    </a:p>
                  </a:txBody>
                  <a:tcPr>
                    <a:solidFill>
                      <a:schemeClr val="bg1"/>
                    </a:solidFill>
                  </a:tcPr>
                </a:tc>
                <a:extLst>
                  <a:ext uri="{0D108BD9-81ED-4DB2-BD59-A6C34878D82A}">
                    <a16:rowId xmlns:a16="http://schemas.microsoft.com/office/drawing/2014/main" val="219507143"/>
                  </a:ext>
                </a:extLst>
              </a:tr>
              <a:tr h="370840">
                <a:tc>
                  <a:txBody>
                    <a:bodyPr/>
                    <a:lstStyle/>
                    <a:p>
                      <a:r>
                        <a:rPr lang="en-GB" dirty="0" smtClean="0"/>
                        <a:t>ID10</a:t>
                      </a:r>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529631860"/>
                  </a:ext>
                </a:extLst>
              </a:tr>
            </a:tbl>
          </a:graphicData>
        </a:graphic>
      </p:graphicFrame>
      <p:sp>
        <p:nvSpPr>
          <p:cNvPr id="14" name="TextBox 13"/>
          <p:cNvSpPr txBox="1"/>
          <p:nvPr/>
        </p:nvSpPr>
        <p:spPr>
          <a:xfrm>
            <a:off x="2847622" y="28841"/>
            <a:ext cx="9155289" cy="1200329"/>
          </a:xfrm>
          <a:prstGeom prst="rect">
            <a:avLst/>
          </a:prstGeom>
          <a:noFill/>
        </p:spPr>
        <p:txBody>
          <a:bodyPr wrap="square" rtlCol="0">
            <a:spAutoFit/>
          </a:bodyPr>
          <a:lstStyle/>
          <a:p>
            <a:r>
              <a:rPr lang="en-GB" sz="3600" b="1" dirty="0" smtClean="0"/>
              <a:t>Only 7 of 61 risks / opportunities scored “sustain current action” or “watching brief” </a:t>
            </a:r>
            <a:endParaRPr lang="en-GB" sz="3600" b="1" dirty="0"/>
          </a:p>
        </p:txBody>
      </p:sp>
    </p:spTree>
    <p:extLst>
      <p:ext uri="{BB962C8B-B14F-4D97-AF65-F5344CB8AC3E}">
        <p14:creationId xmlns:p14="http://schemas.microsoft.com/office/powerpoint/2010/main" val="2588413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58492377"/>
              </p:ext>
            </p:extLst>
          </p:nvPr>
        </p:nvGraphicFramePr>
        <p:xfrm>
          <a:off x="4202287" y="1304326"/>
          <a:ext cx="7800624" cy="741680"/>
        </p:xfrm>
        <a:graphic>
          <a:graphicData uri="http://schemas.openxmlformats.org/drawingml/2006/table">
            <a:tbl>
              <a:tblPr firstRow="1" bandRow="1">
                <a:tableStyleId>{5C22544A-7EE6-4342-B048-85BDC9FD1C3A}</a:tableStyleId>
              </a:tblPr>
              <a:tblGrid>
                <a:gridCol w="866736">
                  <a:extLst>
                    <a:ext uri="{9D8B030D-6E8A-4147-A177-3AD203B41FA5}">
                      <a16:colId xmlns:a16="http://schemas.microsoft.com/office/drawing/2014/main" val="2052628604"/>
                    </a:ext>
                  </a:extLst>
                </a:gridCol>
                <a:gridCol w="866736">
                  <a:extLst>
                    <a:ext uri="{9D8B030D-6E8A-4147-A177-3AD203B41FA5}">
                      <a16:colId xmlns:a16="http://schemas.microsoft.com/office/drawing/2014/main" val="3651975602"/>
                    </a:ext>
                  </a:extLst>
                </a:gridCol>
                <a:gridCol w="866736">
                  <a:extLst>
                    <a:ext uri="{9D8B030D-6E8A-4147-A177-3AD203B41FA5}">
                      <a16:colId xmlns:a16="http://schemas.microsoft.com/office/drawing/2014/main" val="3266846311"/>
                    </a:ext>
                  </a:extLst>
                </a:gridCol>
                <a:gridCol w="866736">
                  <a:extLst>
                    <a:ext uri="{9D8B030D-6E8A-4147-A177-3AD203B41FA5}">
                      <a16:colId xmlns:a16="http://schemas.microsoft.com/office/drawing/2014/main" val="1461619939"/>
                    </a:ext>
                  </a:extLst>
                </a:gridCol>
                <a:gridCol w="866736">
                  <a:extLst>
                    <a:ext uri="{9D8B030D-6E8A-4147-A177-3AD203B41FA5}">
                      <a16:colId xmlns:a16="http://schemas.microsoft.com/office/drawing/2014/main" val="4292692214"/>
                    </a:ext>
                  </a:extLst>
                </a:gridCol>
                <a:gridCol w="866736">
                  <a:extLst>
                    <a:ext uri="{9D8B030D-6E8A-4147-A177-3AD203B41FA5}">
                      <a16:colId xmlns:a16="http://schemas.microsoft.com/office/drawing/2014/main" val="1635699509"/>
                    </a:ext>
                  </a:extLst>
                </a:gridCol>
                <a:gridCol w="866736">
                  <a:extLst>
                    <a:ext uri="{9D8B030D-6E8A-4147-A177-3AD203B41FA5}">
                      <a16:colId xmlns:a16="http://schemas.microsoft.com/office/drawing/2014/main" val="3390169649"/>
                    </a:ext>
                  </a:extLst>
                </a:gridCol>
                <a:gridCol w="866736">
                  <a:extLst>
                    <a:ext uri="{9D8B030D-6E8A-4147-A177-3AD203B41FA5}">
                      <a16:colId xmlns:a16="http://schemas.microsoft.com/office/drawing/2014/main" val="2158993934"/>
                    </a:ext>
                  </a:extLst>
                </a:gridCol>
                <a:gridCol w="866736">
                  <a:extLst>
                    <a:ext uri="{9D8B030D-6E8A-4147-A177-3AD203B41FA5}">
                      <a16:colId xmlns:a16="http://schemas.microsoft.com/office/drawing/2014/main" val="3576715102"/>
                    </a:ext>
                  </a:extLst>
                </a:gridCol>
              </a:tblGrid>
              <a:tr h="370840">
                <a:tc>
                  <a:txBody>
                    <a:bodyPr/>
                    <a:lstStyle/>
                    <a:p>
                      <a:r>
                        <a:rPr lang="en-GB" b="0" dirty="0" smtClean="0">
                          <a:solidFill>
                            <a:schemeClr val="tx1"/>
                          </a:solidFill>
                        </a:rPr>
                        <a:t>N1</a:t>
                      </a:r>
                      <a:endParaRPr lang="en-GB" b="0" dirty="0">
                        <a:solidFill>
                          <a:schemeClr val="tx1"/>
                        </a:solidFill>
                      </a:endParaRPr>
                    </a:p>
                  </a:txBody>
                  <a:tcPr>
                    <a:solidFill>
                      <a:schemeClr val="accent6">
                        <a:lumMod val="60000"/>
                        <a:lumOff val="40000"/>
                      </a:schemeClr>
                    </a:solidFill>
                  </a:tcPr>
                </a:tc>
                <a:tc>
                  <a:txBody>
                    <a:bodyPr/>
                    <a:lstStyle/>
                    <a:p>
                      <a:r>
                        <a:rPr lang="en-GB" b="0" dirty="0" smtClean="0">
                          <a:solidFill>
                            <a:schemeClr val="tx1"/>
                          </a:solidFill>
                        </a:rPr>
                        <a:t>N2</a:t>
                      </a:r>
                      <a:endParaRPr lang="en-GB" b="0" dirty="0">
                        <a:solidFill>
                          <a:schemeClr val="tx1"/>
                        </a:solidFill>
                      </a:endParaRPr>
                    </a:p>
                  </a:txBody>
                  <a:tcPr>
                    <a:solidFill>
                      <a:schemeClr val="accent6">
                        <a:lumMod val="60000"/>
                        <a:lumOff val="40000"/>
                      </a:schemeClr>
                    </a:solidFill>
                  </a:tcPr>
                </a:tc>
                <a:tc>
                  <a:txBody>
                    <a:bodyPr/>
                    <a:lstStyle/>
                    <a:p>
                      <a:r>
                        <a:rPr lang="en-GB" b="0" dirty="0" smtClean="0">
                          <a:solidFill>
                            <a:schemeClr val="tx1"/>
                          </a:solidFill>
                        </a:rPr>
                        <a:t>N3</a:t>
                      </a:r>
                      <a:endParaRPr lang="en-GB" b="0" dirty="0">
                        <a:solidFill>
                          <a:schemeClr val="tx1"/>
                        </a:solidFill>
                      </a:endParaRPr>
                    </a:p>
                  </a:txBody>
                  <a:tcPr>
                    <a:solidFill>
                      <a:schemeClr val="bg1"/>
                    </a:solidFill>
                  </a:tcPr>
                </a:tc>
                <a:tc>
                  <a:txBody>
                    <a:bodyPr/>
                    <a:lstStyle/>
                    <a:p>
                      <a:r>
                        <a:rPr lang="en-GB" b="0" dirty="0" smtClean="0">
                          <a:solidFill>
                            <a:schemeClr val="tx1"/>
                          </a:solidFill>
                        </a:rPr>
                        <a:t>N4</a:t>
                      </a:r>
                      <a:endParaRPr lang="en-GB" b="0" dirty="0">
                        <a:solidFill>
                          <a:schemeClr val="tx1"/>
                        </a:solidFill>
                      </a:endParaRPr>
                    </a:p>
                  </a:txBody>
                  <a:tcPr>
                    <a:solidFill>
                      <a:schemeClr val="accent6">
                        <a:lumMod val="60000"/>
                        <a:lumOff val="40000"/>
                      </a:schemeClr>
                    </a:solidFill>
                  </a:tcPr>
                </a:tc>
                <a:tc>
                  <a:txBody>
                    <a:bodyPr/>
                    <a:lstStyle/>
                    <a:p>
                      <a:r>
                        <a:rPr lang="en-GB" b="0" dirty="0" smtClean="0">
                          <a:solidFill>
                            <a:schemeClr val="tx1"/>
                          </a:solidFill>
                        </a:rPr>
                        <a:t>N5</a:t>
                      </a:r>
                      <a:endParaRPr lang="en-GB" b="0" dirty="0">
                        <a:solidFill>
                          <a:schemeClr val="tx1"/>
                        </a:solidFill>
                      </a:endParaRPr>
                    </a:p>
                  </a:txBody>
                  <a:tcPr>
                    <a:solidFill>
                      <a:schemeClr val="accent6">
                        <a:lumMod val="60000"/>
                        <a:lumOff val="40000"/>
                      </a:schemeClr>
                    </a:solidFill>
                  </a:tcPr>
                </a:tc>
                <a:tc>
                  <a:txBody>
                    <a:bodyPr/>
                    <a:lstStyle/>
                    <a:p>
                      <a:r>
                        <a:rPr lang="en-GB" b="0" dirty="0" smtClean="0">
                          <a:solidFill>
                            <a:schemeClr val="tx1"/>
                          </a:solidFill>
                        </a:rPr>
                        <a:t>N6</a:t>
                      </a:r>
                      <a:endParaRPr lang="en-GB" b="0" dirty="0">
                        <a:solidFill>
                          <a:schemeClr val="tx1"/>
                        </a:solidFill>
                      </a:endParaRPr>
                    </a:p>
                  </a:txBody>
                  <a:tcPr>
                    <a:solidFill>
                      <a:schemeClr val="accent6">
                        <a:lumMod val="60000"/>
                        <a:lumOff val="40000"/>
                      </a:schemeClr>
                    </a:solidFill>
                  </a:tcPr>
                </a:tc>
                <a:tc>
                  <a:txBody>
                    <a:bodyPr/>
                    <a:lstStyle/>
                    <a:p>
                      <a:r>
                        <a:rPr lang="en-GB" b="0" dirty="0" smtClean="0">
                          <a:solidFill>
                            <a:schemeClr val="tx1"/>
                          </a:solidFill>
                        </a:rPr>
                        <a:t>N7</a:t>
                      </a:r>
                      <a:endParaRPr lang="en-GB" b="0" dirty="0">
                        <a:solidFill>
                          <a:schemeClr val="tx1"/>
                        </a:solidFill>
                      </a:endParaRPr>
                    </a:p>
                  </a:txBody>
                  <a:tcPr>
                    <a:solidFill>
                      <a:schemeClr val="accent6">
                        <a:lumMod val="60000"/>
                        <a:lumOff val="40000"/>
                      </a:schemeClr>
                    </a:solidFill>
                  </a:tcPr>
                </a:tc>
                <a:tc>
                  <a:txBody>
                    <a:bodyPr/>
                    <a:lstStyle/>
                    <a:p>
                      <a:r>
                        <a:rPr lang="en-GB" b="0" dirty="0" smtClean="0">
                          <a:solidFill>
                            <a:schemeClr val="tx1"/>
                          </a:solidFill>
                        </a:rPr>
                        <a:t>N8</a:t>
                      </a:r>
                      <a:endParaRPr lang="en-GB" b="0" dirty="0">
                        <a:solidFill>
                          <a:schemeClr val="tx1"/>
                        </a:solidFill>
                      </a:endParaRPr>
                    </a:p>
                  </a:txBody>
                  <a:tcPr>
                    <a:solidFill>
                      <a:schemeClr val="accent6">
                        <a:lumMod val="60000"/>
                        <a:lumOff val="40000"/>
                      </a:schemeClr>
                    </a:solidFill>
                  </a:tcPr>
                </a:tc>
                <a:tc>
                  <a:txBody>
                    <a:bodyPr/>
                    <a:lstStyle/>
                    <a:p>
                      <a:r>
                        <a:rPr lang="en-GB" b="0" dirty="0" smtClean="0">
                          <a:solidFill>
                            <a:schemeClr val="tx1"/>
                          </a:solidFill>
                        </a:rPr>
                        <a:t>N9</a:t>
                      </a:r>
                      <a:endParaRPr lang="en-GB" b="0" dirty="0">
                        <a:solidFill>
                          <a:schemeClr val="tx1"/>
                        </a:solidFill>
                      </a:endParaRPr>
                    </a:p>
                  </a:txBody>
                  <a:tcPr>
                    <a:solidFill>
                      <a:schemeClr val="bg1"/>
                    </a:solidFill>
                  </a:tcPr>
                </a:tc>
                <a:extLst>
                  <a:ext uri="{0D108BD9-81ED-4DB2-BD59-A6C34878D82A}">
                    <a16:rowId xmlns:a16="http://schemas.microsoft.com/office/drawing/2014/main" val="219507143"/>
                  </a:ext>
                </a:extLst>
              </a:tr>
              <a:tr h="370840">
                <a:tc>
                  <a:txBody>
                    <a:bodyPr/>
                    <a:lstStyle/>
                    <a:p>
                      <a:r>
                        <a:rPr lang="en-GB" dirty="0" smtClean="0"/>
                        <a:t>N10</a:t>
                      </a:r>
                      <a:endParaRPr lang="en-GB" dirty="0"/>
                    </a:p>
                  </a:txBody>
                  <a:tcPr>
                    <a:solidFill>
                      <a:schemeClr val="bg1"/>
                    </a:solidFill>
                  </a:tcPr>
                </a:tc>
                <a:tc>
                  <a:txBody>
                    <a:bodyPr/>
                    <a:lstStyle/>
                    <a:p>
                      <a:r>
                        <a:rPr lang="en-GB" dirty="0" smtClean="0"/>
                        <a:t>N11</a:t>
                      </a:r>
                      <a:endParaRPr lang="en-GB" dirty="0"/>
                    </a:p>
                  </a:txBody>
                  <a:tcPr>
                    <a:solidFill>
                      <a:schemeClr val="accent6">
                        <a:lumMod val="60000"/>
                        <a:lumOff val="40000"/>
                      </a:schemeClr>
                    </a:solidFill>
                  </a:tcPr>
                </a:tc>
                <a:tc>
                  <a:txBody>
                    <a:bodyPr/>
                    <a:lstStyle/>
                    <a:p>
                      <a:r>
                        <a:rPr lang="en-GB" dirty="0" smtClean="0"/>
                        <a:t>N12</a:t>
                      </a:r>
                      <a:endParaRPr lang="en-GB" dirty="0"/>
                    </a:p>
                  </a:txBody>
                  <a:tcPr>
                    <a:solidFill>
                      <a:schemeClr val="accent6">
                        <a:lumMod val="60000"/>
                        <a:lumOff val="40000"/>
                      </a:schemeClr>
                    </a:solidFill>
                  </a:tcPr>
                </a:tc>
                <a:tc>
                  <a:txBody>
                    <a:bodyPr/>
                    <a:lstStyle/>
                    <a:p>
                      <a:r>
                        <a:rPr lang="en-GB" dirty="0" smtClean="0"/>
                        <a:t>N13</a:t>
                      </a:r>
                      <a:endParaRPr lang="en-GB" dirty="0"/>
                    </a:p>
                  </a:txBody>
                  <a:tcPr>
                    <a:solidFill>
                      <a:schemeClr val="bg1"/>
                    </a:solidFill>
                  </a:tcPr>
                </a:tc>
                <a:tc>
                  <a:txBody>
                    <a:bodyPr/>
                    <a:lstStyle/>
                    <a:p>
                      <a:r>
                        <a:rPr lang="en-GB" dirty="0" smtClean="0"/>
                        <a:t>N14</a:t>
                      </a:r>
                      <a:endParaRPr lang="en-GB" dirty="0"/>
                    </a:p>
                  </a:txBody>
                  <a:tcPr>
                    <a:solidFill>
                      <a:schemeClr val="accent6">
                        <a:lumMod val="60000"/>
                        <a:lumOff val="40000"/>
                      </a:schemeClr>
                    </a:solidFill>
                  </a:tcPr>
                </a:tc>
                <a:tc>
                  <a:txBody>
                    <a:bodyPr/>
                    <a:lstStyle/>
                    <a:p>
                      <a:r>
                        <a:rPr lang="en-GB" dirty="0" smtClean="0"/>
                        <a:t>N15</a:t>
                      </a:r>
                      <a:endParaRPr lang="en-GB" dirty="0"/>
                    </a:p>
                  </a:txBody>
                  <a:tcPr>
                    <a:solidFill>
                      <a:schemeClr val="bg1"/>
                    </a:solidFill>
                  </a:tcPr>
                </a:tc>
                <a:tc>
                  <a:txBody>
                    <a:bodyPr/>
                    <a:lstStyle/>
                    <a:p>
                      <a:r>
                        <a:rPr lang="en-GB" dirty="0" smtClean="0"/>
                        <a:t>N16</a:t>
                      </a:r>
                      <a:endParaRPr lang="en-GB" dirty="0"/>
                    </a:p>
                  </a:txBody>
                  <a:tcPr>
                    <a:solidFill>
                      <a:schemeClr val="accent6">
                        <a:lumMod val="60000"/>
                        <a:lumOff val="40000"/>
                      </a:schemeClr>
                    </a:solidFill>
                  </a:tcPr>
                </a:tc>
                <a:tc>
                  <a:txBody>
                    <a:bodyPr/>
                    <a:lstStyle/>
                    <a:p>
                      <a:r>
                        <a:rPr lang="en-GB" dirty="0" smtClean="0"/>
                        <a:t>N17</a:t>
                      </a:r>
                      <a:endParaRPr lang="en-GB" dirty="0"/>
                    </a:p>
                  </a:txBody>
                  <a:tcPr>
                    <a:solidFill>
                      <a:schemeClr val="accent6">
                        <a:lumMod val="60000"/>
                        <a:lumOff val="40000"/>
                      </a:schemeClr>
                    </a:solidFill>
                  </a:tcPr>
                </a:tc>
                <a:tc>
                  <a:txBody>
                    <a:bodyPr/>
                    <a:lstStyle/>
                    <a:p>
                      <a:r>
                        <a:rPr lang="en-GB" dirty="0" smtClean="0"/>
                        <a:t>N18</a:t>
                      </a:r>
                      <a:endParaRPr lang="en-GB" dirty="0"/>
                    </a:p>
                  </a:txBody>
                  <a:tcPr>
                    <a:solidFill>
                      <a:schemeClr val="bg1"/>
                    </a:solidFill>
                  </a:tcPr>
                </a:tc>
                <a:extLst>
                  <a:ext uri="{0D108BD9-81ED-4DB2-BD59-A6C34878D82A}">
                    <a16:rowId xmlns:a16="http://schemas.microsoft.com/office/drawing/2014/main" val="1529631860"/>
                  </a:ext>
                </a:extLst>
              </a:tr>
            </a:tbl>
          </a:graphicData>
        </a:graphic>
      </p:graphicFrame>
      <p:sp>
        <p:nvSpPr>
          <p:cNvPr id="7" name="TextBox 6"/>
          <p:cNvSpPr txBox="1"/>
          <p:nvPr/>
        </p:nvSpPr>
        <p:spPr>
          <a:xfrm>
            <a:off x="248356" y="1151270"/>
            <a:ext cx="5746044" cy="5693866"/>
          </a:xfrm>
          <a:prstGeom prst="rect">
            <a:avLst/>
          </a:prstGeom>
          <a:noFill/>
        </p:spPr>
        <p:txBody>
          <a:bodyPr wrap="square" rtlCol="0">
            <a:spAutoFit/>
          </a:bodyPr>
          <a:lstStyle/>
          <a:p>
            <a:r>
              <a:rPr lang="en-GB" sz="3200" dirty="0" smtClean="0"/>
              <a:t>Natural environment </a:t>
            </a:r>
          </a:p>
          <a:p>
            <a:r>
              <a:rPr lang="en-GB" sz="3200" dirty="0" smtClean="0"/>
              <a:t>and assets</a:t>
            </a:r>
          </a:p>
          <a:p>
            <a:endParaRPr lang="en-GB" sz="3200" dirty="0"/>
          </a:p>
          <a:p>
            <a:r>
              <a:rPr lang="en-GB" sz="3200" dirty="0" smtClean="0"/>
              <a:t>Infrastructure</a:t>
            </a:r>
          </a:p>
          <a:p>
            <a:endParaRPr lang="en-GB" sz="3200" dirty="0" smtClean="0"/>
          </a:p>
          <a:p>
            <a:r>
              <a:rPr lang="en-GB" sz="3200" dirty="0" smtClean="0"/>
              <a:t>Health, communities </a:t>
            </a:r>
          </a:p>
          <a:p>
            <a:r>
              <a:rPr lang="en-GB" sz="3200" dirty="0" smtClean="0"/>
              <a:t>and built environment</a:t>
            </a:r>
          </a:p>
          <a:p>
            <a:endParaRPr lang="en-GB" sz="2000" dirty="0" smtClean="0"/>
          </a:p>
          <a:p>
            <a:r>
              <a:rPr lang="en-GB" sz="3200" dirty="0" smtClean="0"/>
              <a:t>Business and industry</a:t>
            </a:r>
          </a:p>
          <a:p>
            <a:endParaRPr lang="en-GB" sz="2000" dirty="0"/>
          </a:p>
          <a:p>
            <a:r>
              <a:rPr lang="en-GB" sz="3200" dirty="0" smtClean="0"/>
              <a:t>International </a:t>
            </a:r>
          </a:p>
          <a:p>
            <a:r>
              <a:rPr lang="en-GB" sz="3200" dirty="0" smtClean="0"/>
              <a:t>dimensions</a:t>
            </a:r>
            <a:endParaRPr lang="en-GB" sz="3200" dirty="0"/>
          </a:p>
        </p:txBody>
      </p:sp>
      <p:graphicFrame>
        <p:nvGraphicFramePr>
          <p:cNvPr id="24" name="Table 23"/>
          <p:cNvGraphicFramePr>
            <a:graphicFrameLocks noGrp="1"/>
          </p:cNvGraphicFramePr>
          <p:nvPr>
            <p:extLst>
              <p:ext uri="{D42A27DB-BD31-4B8C-83A1-F6EECF244321}">
                <p14:modId xmlns:p14="http://schemas.microsoft.com/office/powerpoint/2010/main" val="2710831828"/>
              </p:ext>
            </p:extLst>
          </p:nvPr>
        </p:nvGraphicFramePr>
        <p:xfrm>
          <a:off x="4202287" y="2555122"/>
          <a:ext cx="7800624" cy="741680"/>
        </p:xfrm>
        <a:graphic>
          <a:graphicData uri="http://schemas.openxmlformats.org/drawingml/2006/table">
            <a:tbl>
              <a:tblPr firstRow="1" bandRow="1">
                <a:tableStyleId>{5C22544A-7EE6-4342-B048-85BDC9FD1C3A}</a:tableStyleId>
              </a:tblPr>
              <a:tblGrid>
                <a:gridCol w="866736">
                  <a:extLst>
                    <a:ext uri="{9D8B030D-6E8A-4147-A177-3AD203B41FA5}">
                      <a16:colId xmlns:a16="http://schemas.microsoft.com/office/drawing/2014/main" val="2052628604"/>
                    </a:ext>
                  </a:extLst>
                </a:gridCol>
                <a:gridCol w="866736">
                  <a:extLst>
                    <a:ext uri="{9D8B030D-6E8A-4147-A177-3AD203B41FA5}">
                      <a16:colId xmlns:a16="http://schemas.microsoft.com/office/drawing/2014/main" val="3651975602"/>
                    </a:ext>
                  </a:extLst>
                </a:gridCol>
                <a:gridCol w="866736">
                  <a:extLst>
                    <a:ext uri="{9D8B030D-6E8A-4147-A177-3AD203B41FA5}">
                      <a16:colId xmlns:a16="http://schemas.microsoft.com/office/drawing/2014/main" val="3266846311"/>
                    </a:ext>
                  </a:extLst>
                </a:gridCol>
                <a:gridCol w="866736">
                  <a:extLst>
                    <a:ext uri="{9D8B030D-6E8A-4147-A177-3AD203B41FA5}">
                      <a16:colId xmlns:a16="http://schemas.microsoft.com/office/drawing/2014/main" val="1461619939"/>
                    </a:ext>
                  </a:extLst>
                </a:gridCol>
                <a:gridCol w="866736">
                  <a:extLst>
                    <a:ext uri="{9D8B030D-6E8A-4147-A177-3AD203B41FA5}">
                      <a16:colId xmlns:a16="http://schemas.microsoft.com/office/drawing/2014/main" val="4292692214"/>
                    </a:ext>
                  </a:extLst>
                </a:gridCol>
                <a:gridCol w="866736">
                  <a:extLst>
                    <a:ext uri="{9D8B030D-6E8A-4147-A177-3AD203B41FA5}">
                      <a16:colId xmlns:a16="http://schemas.microsoft.com/office/drawing/2014/main" val="1635699509"/>
                    </a:ext>
                  </a:extLst>
                </a:gridCol>
                <a:gridCol w="866736">
                  <a:extLst>
                    <a:ext uri="{9D8B030D-6E8A-4147-A177-3AD203B41FA5}">
                      <a16:colId xmlns:a16="http://schemas.microsoft.com/office/drawing/2014/main" val="3390169649"/>
                    </a:ext>
                  </a:extLst>
                </a:gridCol>
                <a:gridCol w="866736">
                  <a:extLst>
                    <a:ext uri="{9D8B030D-6E8A-4147-A177-3AD203B41FA5}">
                      <a16:colId xmlns:a16="http://schemas.microsoft.com/office/drawing/2014/main" val="2158993934"/>
                    </a:ext>
                  </a:extLst>
                </a:gridCol>
                <a:gridCol w="866736">
                  <a:extLst>
                    <a:ext uri="{9D8B030D-6E8A-4147-A177-3AD203B41FA5}">
                      <a16:colId xmlns:a16="http://schemas.microsoft.com/office/drawing/2014/main" val="3576715102"/>
                    </a:ext>
                  </a:extLst>
                </a:gridCol>
              </a:tblGrid>
              <a:tr h="370840">
                <a:tc>
                  <a:txBody>
                    <a:bodyPr/>
                    <a:lstStyle/>
                    <a:p>
                      <a:r>
                        <a:rPr lang="en-GB" b="0" dirty="0" smtClean="0">
                          <a:solidFill>
                            <a:schemeClr val="tx1"/>
                          </a:solidFill>
                        </a:rPr>
                        <a:t>I1</a:t>
                      </a:r>
                      <a:endParaRPr lang="en-GB" b="0" dirty="0">
                        <a:solidFill>
                          <a:schemeClr val="tx1"/>
                        </a:solidFill>
                      </a:endParaRPr>
                    </a:p>
                  </a:txBody>
                  <a:tcPr>
                    <a:solidFill>
                      <a:schemeClr val="accent2">
                        <a:lumMod val="60000"/>
                        <a:lumOff val="40000"/>
                      </a:schemeClr>
                    </a:solidFill>
                  </a:tcPr>
                </a:tc>
                <a:tc>
                  <a:txBody>
                    <a:bodyPr/>
                    <a:lstStyle/>
                    <a:p>
                      <a:r>
                        <a:rPr lang="en-GB" b="0" dirty="0" smtClean="0">
                          <a:solidFill>
                            <a:schemeClr val="tx1"/>
                          </a:solidFill>
                        </a:rPr>
                        <a:t>I2</a:t>
                      </a:r>
                      <a:endParaRPr lang="en-GB" b="0" dirty="0">
                        <a:solidFill>
                          <a:schemeClr val="tx1"/>
                        </a:solidFill>
                      </a:endParaRPr>
                    </a:p>
                  </a:txBody>
                  <a:tcPr>
                    <a:solidFill>
                      <a:schemeClr val="accent2">
                        <a:lumMod val="60000"/>
                        <a:lumOff val="40000"/>
                      </a:schemeClr>
                    </a:solidFill>
                  </a:tcPr>
                </a:tc>
                <a:tc>
                  <a:txBody>
                    <a:bodyPr/>
                    <a:lstStyle/>
                    <a:p>
                      <a:r>
                        <a:rPr lang="en-GB" b="0" dirty="0" smtClean="0">
                          <a:solidFill>
                            <a:schemeClr val="tx1"/>
                          </a:solidFill>
                        </a:rPr>
                        <a:t>I3</a:t>
                      </a:r>
                      <a:endParaRPr lang="en-GB" b="0" dirty="0">
                        <a:solidFill>
                          <a:schemeClr val="tx1"/>
                        </a:solidFill>
                      </a:endParaRPr>
                    </a:p>
                  </a:txBody>
                  <a:tcPr>
                    <a:solidFill>
                      <a:schemeClr val="bg1"/>
                    </a:solidFill>
                  </a:tcPr>
                </a:tc>
                <a:tc>
                  <a:txBody>
                    <a:bodyPr/>
                    <a:lstStyle/>
                    <a:p>
                      <a:r>
                        <a:rPr lang="en-GB" b="0" dirty="0" smtClean="0">
                          <a:solidFill>
                            <a:schemeClr val="tx1"/>
                          </a:solidFill>
                        </a:rPr>
                        <a:t>I4</a:t>
                      </a:r>
                      <a:endParaRPr lang="en-GB" b="0" dirty="0">
                        <a:solidFill>
                          <a:schemeClr val="tx1"/>
                        </a:solidFill>
                      </a:endParaRPr>
                    </a:p>
                  </a:txBody>
                  <a:tcPr>
                    <a:solidFill>
                      <a:schemeClr val="bg1"/>
                    </a:solidFill>
                  </a:tcPr>
                </a:tc>
                <a:tc>
                  <a:txBody>
                    <a:bodyPr/>
                    <a:lstStyle/>
                    <a:p>
                      <a:r>
                        <a:rPr lang="en-GB" b="0" dirty="0" smtClean="0">
                          <a:solidFill>
                            <a:schemeClr val="tx1"/>
                          </a:solidFill>
                        </a:rPr>
                        <a:t>I5</a:t>
                      </a:r>
                      <a:endParaRPr lang="en-GB" b="0" dirty="0">
                        <a:solidFill>
                          <a:schemeClr val="tx1"/>
                        </a:solidFill>
                      </a:endParaRPr>
                    </a:p>
                  </a:txBody>
                  <a:tcPr>
                    <a:solidFill>
                      <a:schemeClr val="accent2">
                        <a:lumMod val="60000"/>
                        <a:lumOff val="40000"/>
                      </a:schemeClr>
                    </a:solidFill>
                  </a:tcPr>
                </a:tc>
                <a:tc>
                  <a:txBody>
                    <a:bodyPr/>
                    <a:lstStyle/>
                    <a:p>
                      <a:r>
                        <a:rPr lang="en-GB" b="0" dirty="0" smtClean="0">
                          <a:solidFill>
                            <a:schemeClr val="tx1"/>
                          </a:solidFill>
                        </a:rPr>
                        <a:t>I6</a:t>
                      </a:r>
                      <a:endParaRPr lang="en-GB" b="0" dirty="0">
                        <a:solidFill>
                          <a:schemeClr val="tx1"/>
                        </a:solidFill>
                      </a:endParaRPr>
                    </a:p>
                  </a:txBody>
                  <a:tcPr>
                    <a:solidFill>
                      <a:schemeClr val="bg1"/>
                    </a:solidFill>
                  </a:tcPr>
                </a:tc>
                <a:tc>
                  <a:txBody>
                    <a:bodyPr/>
                    <a:lstStyle/>
                    <a:p>
                      <a:r>
                        <a:rPr lang="en-GB" b="0" dirty="0" smtClean="0">
                          <a:solidFill>
                            <a:schemeClr val="tx1"/>
                          </a:solidFill>
                        </a:rPr>
                        <a:t>I7</a:t>
                      </a:r>
                      <a:endParaRPr lang="en-GB" b="0" dirty="0">
                        <a:solidFill>
                          <a:schemeClr val="tx1"/>
                        </a:solidFill>
                      </a:endParaRPr>
                    </a:p>
                  </a:txBody>
                  <a:tcPr>
                    <a:solidFill>
                      <a:schemeClr val="bg1"/>
                    </a:solidFill>
                  </a:tcPr>
                </a:tc>
                <a:tc>
                  <a:txBody>
                    <a:bodyPr/>
                    <a:lstStyle/>
                    <a:p>
                      <a:r>
                        <a:rPr lang="en-GB" b="0" dirty="0" smtClean="0">
                          <a:solidFill>
                            <a:schemeClr val="tx1"/>
                          </a:solidFill>
                        </a:rPr>
                        <a:t>I8</a:t>
                      </a:r>
                      <a:endParaRPr lang="en-GB" b="0" dirty="0">
                        <a:solidFill>
                          <a:schemeClr val="tx1"/>
                        </a:solidFill>
                      </a:endParaRPr>
                    </a:p>
                  </a:txBody>
                  <a:tcPr>
                    <a:solidFill>
                      <a:schemeClr val="accent2">
                        <a:lumMod val="60000"/>
                        <a:lumOff val="40000"/>
                      </a:schemeClr>
                    </a:solidFill>
                  </a:tcPr>
                </a:tc>
                <a:tc>
                  <a:txBody>
                    <a:bodyPr/>
                    <a:lstStyle/>
                    <a:p>
                      <a:r>
                        <a:rPr lang="en-GB" b="0" dirty="0" smtClean="0">
                          <a:solidFill>
                            <a:schemeClr val="tx1"/>
                          </a:solidFill>
                        </a:rPr>
                        <a:t>I9</a:t>
                      </a:r>
                      <a:endParaRPr lang="en-GB" b="0" dirty="0">
                        <a:solidFill>
                          <a:schemeClr val="tx1"/>
                        </a:solidFill>
                      </a:endParaRPr>
                    </a:p>
                  </a:txBody>
                  <a:tcPr>
                    <a:solidFill>
                      <a:schemeClr val="bg1"/>
                    </a:solidFill>
                  </a:tcPr>
                </a:tc>
                <a:extLst>
                  <a:ext uri="{0D108BD9-81ED-4DB2-BD59-A6C34878D82A}">
                    <a16:rowId xmlns:a16="http://schemas.microsoft.com/office/drawing/2014/main" val="219507143"/>
                  </a:ext>
                </a:extLst>
              </a:tr>
              <a:tr h="370840">
                <a:tc>
                  <a:txBody>
                    <a:bodyPr/>
                    <a:lstStyle/>
                    <a:p>
                      <a:r>
                        <a:rPr lang="en-GB" dirty="0" smtClean="0"/>
                        <a:t>I10</a:t>
                      </a:r>
                      <a:endParaRPr lang="en-GB" dirty="0"/>
                    </a:p>
                  </a:txBody>
                  <a:tcPr>
                    <a:solidFill>
                      <a:schemeClr val="bg1"/>
                    </a:solidFill>
                  </a:tcPr>
                </a:tc>
                <a:tc>
                  <a:txBody>
                    <a:bodyPr/>
                    <a:lstStyle/>
                    <a:p>
                      <a:r>
                        <a:rPr lang="en-GB" dirty="0" smtClean="0"/>
                        <a:t>I11</a:t>
                      </a:r>
                      <a:endParaRPr lang="en-GB" dirty="0"/>
                    </a:p>
                  </a:txBody>
                  <a:tcPr>
                    <a:solidFill>
                      <a:schemeClr val="bg1"/>
                    </a:solidFill>
                  </a:tcPr>
                </a:tc>
                <a:tc>
                  <a:txBody>
                    <a:bodyPr/>
                    <a:lstStyle/>
                    <a:p>
                      <a:r>
                        <a:rPr lang="en-GB" dirty="0" smtClean="0"/>
                        <a:t>I12</a:t>
                      </a:r>
                      <a:endParaRPr lang="en-GB" dirty="0"/>
                    </a:p>
                  </a:txBody>
                  <a:tcPr>
                    <a:solidFill>
                      <a:schemeClr val="accent2">
                        <a:lumMod val="60000"/>
                        <a:lumOff val="40000"/>
                      </a:schemeClr>
                    </a:solidFill>
                  </a:tcPr>
                </a:tc>
                <a:tc>
                  <a:txBody>
                    <a:bodyPr/>
                    <a:lstStyle/>
                    <a:p>
                      <a:r>
                        <a:rPr lang="en-GB" dirty="0" smtClean="0"/>
                        <a:t>I13</a:t>
                      </a:r>
                      <a:endParaRPr lang="en-GB" dirty="0"/>
                    </a:p>
                  </a:txBody>
                  <a:tcPr>
                    <a:solidFill>
                      <a:schemeClr val="accent2">
                        <a:lumMod val="60000"/>
                        <a:lumOff val="40000"/>
                      </a:schemeClr>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529631860"/>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3632524589"/>
              </p:ext>
            </p:extLst>
          </p:nvPr>
        </p:nvGraphicFramePr>
        <p:xfrm>
          <a:off x="4202287" y="3782760"/>
          <a:ext cx="7800624" cy="741680"/>
        </p:xfrm>
        <a:graphic>
          <a:graphicData uri="http://schemas.openxmlformats.org/drawingml/2006/table">
            <a:tbl>
              <a:tblPr firstRow="1" bandRow="1">
                <a:tableStyleId>{5C22544A-7EE6-4342-B048-85BDC9FD1C3A}</a:tableStyleId>
              </a:tblPr>
              <a:tblGrid>
                <a:gridCol w="866736">
                  <a:extLst>
                    <a:ext uri="{9D8B030D-6E8A-4147-A177-3AD203B41FA5}">
                      <a16:colId xmlns:a16="http://schemas.microsoft.com/office/drawing/2014/main" val="2052628604"/>
                    </a:ext>
                  </a:extLst>
                </a:gridCol>
                <a:gridCol w="866736">
                  <a:extLst>
                    <a:ext uri="{9D8B030D-6E8A-4147-A177-3AD203B41FA5}">
                      <a16:colId xmlns:a16="http://schemas.microsoft.com/office/drawing/2014/main" val="3651975602"/>
                    </a:ext>
                  </a:extLst>
                </a:gridCol>
                <a:gridCol w="866736">
                  <a:extLst>
                    <a:ext uri="{9D8B030D-6E8A-4147-A177-3AD203B41FA5}">
                      <a16:colId xmlns:a16="http://schemas.microsoft.com/office/drawing/2014/main" val="3266846311"/>
                    </a:ext>
                  </a:extLst>
                </a:gridCol>
                <a:gridCol w="866736">
                  <a:extLst>
                    <a:ext uri="{9D8B030D-6E8A-4147-A177-3AD203B41FA5}">
                      <a16:colId xmlns:a16="http://schemas.microsoft.com/office/drawing/2014/main" val="1461619939"/>
                    </a:ext>
                  </a:extLst>
                </a:gridCol>
                <a:gridCol w="866736">
                  <a:extLst>
                    <a:ext uri="{9D8B030D-6E8A-4147-A177-3AD203B41FA5}">
                      <a16:colId xmlns:a16="http://schemas.microsoft.com/office/drawing/2014/main" val="4292692214"/>
                    </a:ext>
                  </a:extLst>
                </a:gridCol>
                <a:gridCol w="866736">
                  <a:extLst>
                    <a:ext uri="{9D8B030D-6E8A-4147-A177-3AD203B41FA5}">
                      <a16:colId xmlns:a16="http://schemas.microsoft.com/office/drawing/2014/main" val="1635699509"/>
                    </a:ext>
                  </a:extLst>
                </a:gridCol>
                <a:gridCol w="866736">
                  <a:extLst>
                    <a:ext uri="{9D8B030D-6E8A-4147-A177-3AD203B41FA5}">
                      <a16:colId xmlns:a16="http://schemas.microsoft.com/office/drawing/2014/main" val="3390169649"/>
                    </a:ext>
                  </a:extLst>
                </a:gridCol>
                <a:gridCol w="866736">
                  <a:extLst>
                    <a:ext uri="{9D8B030D-6E8A-4147-A177-3AD203B41FA5}">
                      <a16:colId xmlns:a16="http://schemas.microsoft.com/office/drawing/2014/main" val="2158993934"/>
                    </a:ext>
                  </a:extLst>
                </a:gridCol>
                <a:gridCol w="866736">
                  <a:extLst>
                    <a:ext uri="{9D8B030D-6E8A-4147-A177-3AD203B41FA5}">
                      <a16:colId xmlns:a16="http://schemas.microsoft.com/office/drawing/2014/main" val="3576715102"/>
                    </a:ext>
                  </a:extLst>
                </a:gridCol>
              </a:tblGrid>
              <a:tr h="370840">
                <a:tc>
                  <a:txBody>
                    <a:bodyPr/>
                    <a:lstStyle/>
                    <a:p>
                      <a:r>
                        <a:rPr lang="en-GB" b="0" dirty="0" smtClean="0">
                          <a:solidFill>
                            <a:schemeClr val="tx1"/>
                          </a:solidFill>
                        </a:rPr>
                        <a:t>H1</a:t>
                      </a:r>
                      <a:endParaRPr lang="en-GB" b="0" dirty="0">
                        <a:solidFill>
                          <a:schemeClr val="tx1"/>
                        </a:solidFill>
                      </a:endParaRPr>
                    </a:p>
                  </a:txBody>
                  <a:tcPr>
                    <a:solidFill>
                      <a:schemeClr val="accent5">
                        <a:lumMod val="40000"/>
                        <a:lumOff val="60000"/>
                      </a:schemeClr>
                    </a:solidFill>
                  </a:tcPr>
                </a:tc>
                <a:tc>
                  <a:txBody>
                    <a:bodyPr/>
                    <a:lstStyle/>
                    <a:p>
                      <a:r>
                        <a:rPr lang="en-GB" b="0" dirty="0" smtClean="0">
                          <a:solidFill>
                            <a:schemeClr val="tx1"/>
                          </a:solidFill>
                        </a:rPr>
                        <a:t>H2</a:t>
                      </a:r>
                      <a:endParaRPr lang="en-GB" b="0" dirty="0">
                        <a:solidFill>
                          <a:schemeClr val="tx1"/>
                        </a:solidFill>
                      </a:endParaRPr>
                    </a:p>
                  </a:txBody>
                  <a:tcPr>
                    <a:solidFill>
                      <a:schemeClr val="bg1"/>
                    </a:solidFill>
                  </a:tcPr>
                </a:tc>
                <a:tc>
                  <a:txBody>
                    <a:bodyPr/>
                    <a:lstStyle/>
                    <a:p>
                      <a:r>
                        <a:rPr lang="en-GB" b="0" dirty="0" smtClean="0">
                          <a:solidFill>
                            <a:schemeClr val="tx1"/>
                          </a:solidFill>
                        </a:rPr>
                        <a:t>H3</a:t>
                      </a:r>
                      <a:endParaRPr lang="en-GB" b="0" dirty="0">
                        <a:solidFill>
                          <a:schemeClr val="tx1"/>
                        </a:solidFill>
                      </a:endParaRPr>
                    </a:p>
                  </a:txBody>
                  <a:tcPr>
                    <a:solidFill>
                      <a:schemeClr val="accent5">
                        <a:lumMod val="40000"/>
                        <a:lumOff val="60000"/>
                      </a:schemeClr>
                    </a:solidFill>
                  </a:tcPr>
                </a:tc>
                <a:tc>
                  <a:txBody>
                    <a:bodyPr/>
                    <a:lstStyle/>
                    <a:p>
                      <a:r>
                        <a:rPr lang="en-GB" b="0" dirty="0" smtClean="0">
                          <a:solidFill>
                            <a:schemeClr val="tx1"/>
                          </a:solidFill>
                        </a:rPr>
                        <a:t>H4</a:t>
                      </a:r>
                      <a:endParaRPr lang="en-GB" b="0" dirty="0">
                        <a:solidFill>
                          <a:schemeClr val="tx1"/>
                        </a:solidFill>
                      </a:endParaRPr>
                    </a:p>
                  </a:txBody>
                  <a:tcPr>
                    <a:solidFill>
                      <a:schemeClr val="accent5">
                        <a:lumMod val="40000"/>
                        <a:lumOff val="60000"/>
                      </a:schemeClr>
                    </a:solidFill>
                  </a:tcPr>
                </a:tc>
                <a:tc>
                  <a:txBody>
                    <a:bodyPr/>
                    <a:lstStyle/>
                    <a:p>
                      <a:r>
                        <a:rPr lang="en-GB" b="0" dirty="0" smtClean="0">
                          <a:solidFill>
                            <a:schemeClr val="tx1"/>
                          </a:solidFill>
                        </a:rPr>
                        <a:t>H5</a:t>
                      </a:r>
                      <a:endParaRPr lang="en-GB" b="0" dirty="0">
                        <a:solidFill>
                          <a:schemeClr val="tx1"/>
                        </a:solidFill>
                      </a:endParaRPr>
                    </a:p>
                  </a:txBody>
                  <a:tcPr>
                    <a:solidFill>
                      <a:schemeClr val="bg1"/>
                    </a:solidFill>
                  </a:tcPr>
                </a:tc>
                <a:tc>
                  <a:txBody>
                    <a:bodyPr/>
                    <a:lstStyle/>
                    <a:p>
                      <a:r>
                        <a:rPr lang="en-GB" b="0" dirty="0" smtClean="0">
                          <a:solidFill>
                            <a:schemeClr val="tx1"/>
                          </a:solidFill>
                        </a:rPr>
                        <a:t>H6</a:t>
                      </a:r>
                      <a:endParaRPr lang="en-GB" b="0" dirty="0">
                        <a:solidFill>
                          <a:schemeClr val="tx1"/>
                        </a:solidFill>
                      </a:endParaRPr>
                    </a:p>
                  </a:txBody>
                  <a:tcPr>
                    <a:solidFill>
                      <a:schemeClr val="accent5">
                        <a:lumMod val="40000"/>
                        <a:lumOff val="60000"/>
                      </a:schemeClr>
                    </a:solidFill>
                  </a:tcPr>
                </a:tc>
                <a:tc>
                  <a:txBody>
                    <a:bodyPr/>
                    <a:lstStyle/>
                    <a:p>
                      <a:r>
                        <a:rPr lang="en-GB" b="0" dirty="0" smtClean="0">
                          <a:solidFill>
                            <a:schemeClr val="tx1"/>
                          </a:solidFill>
                        </a:rPr>
                        <a:t>H7</a:t>
                      </a:r>
                      <a:endParaRPr lang="en-GB" b="0" dirty="0">
                        <a:solidFill>
                          <a:schemeClr val="tx1"/>
                        </a:solidFill>
                      </a:endParaRPr>
                    </a:p>
                  </a:txBody>
                  <a:tcPr>
                    <a:solidFill>
                      <a:schemeClr val="bg1"/>
                    </a:solidFill>
                  </a:tcPr>
                </a:tc>
                <a:tc>
                  <a:txBody>
                    <a:bodyPr/>
                    <a:lstStyle/>
                    <a:p>
                      <a:r>
                        <a:rPr lang="en-GB" b="0" dirty="0" smtClean="0">
                          <a:solidFill>
                            <a:schemeClr val="tx1"/>
                          </a:solidFill>
                        </a:rPr>
                        <a:t>H8</a:t>
                      </a:r>
                      <a:endParaRPr lang="en-GB" b="0" dirty="0">
                        <a:solidFill>
                          <a:schemeClr val="tx1"/>
                        </a:solidFill>
                      </a:endParaRPr>
                    </a:p>
                  </a:txBody>
                  <a:tcPr>
                    <a:solidFill>
                      <a:schemeClr val="accent5">
                        <a:lumMod val="40000"/>
                        <a:lumOff val="60000"/>
                      </a:schemeClr>
                    </a:solidFill>
                  </a:tcPr>
                </a:tc>
                <a:tc>
                  <a:txBody>
                    <a:bodyPr/>
                    <a:lstStyle/>
                    <a:p>
                      <a:r>
                        <a:rPr lang="en-GB" b="0" dirty="0" smtClean="0">
                          <a:solidFill>
                            <a:schemeClr val="tx1"/>
                          </a:solidFill>
                        </a:rPr>
                        <a:t>H9</a:t>
                      </a:r>
                      <a:endParaRPr lang="en-GB" b="0" dirty="0">
                        <a:solidFill>
                          <a:schemeClr val="tx1"/>
                        </a:solidFill>
                      </a:endParaRPr>
                    </a:p>
                  </a:txBody>
                  <a:tcPr>
                    <a:solidFill>
                      <a:schemeClr val="bg1"/>
                    </a:solidFill>
                  </a:tcPr>
                </a:tc>
                <a:extLst>
                  <a:ext uri="{0D108BD9-81ED-4DB2-BD59-A6C34878D82A}">
                    <a16:rowId xmlns:a16="http://schemas.microsoft.com/office/drawing/2014/main" val="219507143"/>
                  </a:ext>
                </a:extLst>
              </a:tr>
              <a:tr h="370840">
                <a:tc>
                  <a:txBody>
                    <a:bodyPr/>
                    <a:lstStyle/>
                    <a:p>
                      <a:r>
                        <a:rPr lang="en-GB" dirty="0" smtClean="0"/>
                        <a:t>H10</a:t>
                      </a:r>
                      <a:endParaRPr lang="en-GB" dirty="0"/>
                    </a:p>
                  </a:txBody>
                  <a:tcPr>
                    <a:solidFill>
                      <a:schemeClr val="bg1"/>
                    </a:solidFill>
                  </a:tcPr>
                </a:tc>
                <a:tc>
                  <a:txBody>
                    <a:bodyPr/>
                    <a:lstStyle/>
                    <a:p>
                      <a:r>
                        <a:rPr lang="en-GB" dirty="0" smtClean="0"/>
                        <a:t>H11</a:t>
                      </a:r>
                      <a:endParaRPr lang="en-GB" dirty="0"/>
                    </a:p>
                  </a:txBody>
                  <a:tcPr>
                    <a:solidFill>
                      <a:schemeClr val="accent5">
                        <a:lumMod val="40000"/>
                        <a:lumOff val="60000"/>
                      </a:schemeClr>
                    </a:solidFill>
                  </a:tcPr>
                </a:tc>
                <a:tc>
                  <a:txBody>
                    <a:bodyPr/>
                    <a:lstStyle/>
                    <a:p>
                      <a:r>
                        <a:rPr lang="en-GB" dirty="0" smtClean="0"/>
                        <a:t>H12</a:t>
                      </a:r>
                      <a:endParaRPr lang="en-GB" dirty="0"/>
                    </a:p>
                  </a:txBody>
                  <a:tcPr>
                    <a:solidFill>
                      <a:schemeClr val="accent5">
                        <a:lumMod val="40000"/>
                        <a:lumOff val="60000"/>
                      </a:schemeClr>
                    </a:solidFill>
                  </a:tcPr>
                </a:tc>
                <a:tc>
                  <a:txBody>
                    <a:bodyPr/>
                    <a:lstStyle/>
                    <a:p>
                      <a:r>
                        <a:rPr lang="en-GB" dirty="0" smtClean="0"/>
                        <a:t>H13</a:t>
                      </a:r>
                      <a:endParaRPr lang="en-GB" dirty="0"/>
                    </a:p>
                  </a:txBody>
                  <a:tcPr>
                    <a:solidFill>
                      <a:schemeClr val="accent5">
                        <a:lumMod val="40000"/>
                        <a:lumOff val="60000"/>
                      </a:schemeClr>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529631860"/>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2993837735"/>
              </p:ext>
            </p:extLst>
          </p:nvPr>
        </p:nvGraphicFramePr>
        <p:xfrm>
          <a:off x="4202287" y="5010398"/>
          <a:ext cx="7800624" cy="741680"/>
        </p:xfrm>
        <a:graphic>
          <a:graphicData uri="http://schemas.openxmlformats.org/drawingml/2006/table">
            <a:tbl>
              <a:tblPr firstRow="1" bandRow="1">
                <a:tableStyleId>{5C22544A-7EE6-4342-B048-85BDC9FD1C3A}</a:tableStyleId>
              </a:tblPr>
              <a:tblGrid>
                <a:gridCol w="866736">
                  <a:extLst>
                    <a:ext uri="{9D8B030D-6E8A-4147-A177-3AD203B41FA5}">
                      <a16:colId xmlns:a16="http://schemas.microsoft.com/office/drawing/2014/main" val="2052628604"/>
                    </a:ext>
                  </a:extLst>
                </a:gridCol>
                <a:gridCol w="866736">
                  <a:extLst>
                    <a:ext uri="{9D8B030D-6E8A-4147-A177-3AD203B41FA5}">
                      <a16:colId xmlns:a16="http://schemas.microsoft.com/office/drawing/2014/main" val="3651975602"/>
                    </a:ext>
                  </a:extLst>
                </a:gridCol>
                <a:gridCol w="866736">
                  <a:extLst>
                    <a:ext uri="{9D8B030D-6E8A-4147-A177-3AD203B41FA5}">
                      <a16:colId xmlns:a16="http://schemas.microsoft.com/office/drawing/2014/main" val="3266846311"/>
                    </a:ext>
                  </a:extLst>
                </a:gridCol>
                <a:gridCol w="866736">
                  <a:extLst>
                    <a:ext uri="{9D8B030D-6E8A-4147-A177-3AD203B41FA5}">
                      <a16:colId xmlns:a16="http://schemas.microsoft.com/office/drawing/2014/main" val="1461619939"/>
                    </a:ext>
                  </a:extLst>
                </a:gridCol>
                <a:gridCol w="866736">
                  <a:extLst>
                    <a:ext uri="{9D8B030D-6E8A-4147-A177-3AD203B41FA5}">
                      <a16:colId xmlns:a16="http://schemas.microsoft.com/office/drawing/2014/main" val="4292692214"/>
                    </a:ext>
                  </a:extLst>
                </a:gridCol>
                <a:gridCol w="866736">
                  <a:extLst>
                    <a:ext uri="{9D8B030D-6E8A-4147-A177-3AD203B41FA5}">
                      <a16:colId xmlns:a16="http://schemas.microsoft.com/office/drawing/2014/main" val="1635699509"/>
                    </a:ext>
                  </a:extLst>
                </a:gridCol>
                <a:gridCol w="866736">
                  <a:extLst>
                    <a:ext uri="{9D8B030D-6E8A-4147-A177-3AD203B41FA5}">
                      <a16:colId xmlns:a16="http://schemas.microsoft.com/office/drawing/2014/main" val="3390169649"/>
                    </a:ext>
                  </a:extLst>
                </a:gridCol>
                <a:gridCol w="866736">
                  <a:extLst>
                    <a:ext uri="{9D8B030D-6E8A-4147-A177-3AD203B41FA5}">
                      <a16:colId xmlns:a16="http://schemas.microsoft.com/office/drawing/2014/main" val="2158993934"/>
                    </a:ext>
                  </a:extLst>
                </a:gridCol>
                <a:gridCol w="866736">
                  <a:extLst>
                    <a:ext uri="{9D8B030D-6E8A-4147-A177-3AD203B41FA5}">
                      <a16:colId xmlns:a16="http://schemas.microsoft.com/office/drawing/2014/main" val="3576715102"/>
                    </a:ext>
                  </a:extLst>
                </a:gridCol>
              </a:tblGrid>
              <a:tr h="370840">
                <a:tc>
                  <a:txBody>
                    <a:bodyPr/>
                    <a:lstStyle/>
                    <a:p>
                      <a:r>
                        <a:rPr lang="en-GB" b="0" dirty="0" smtClean="0">
                          <a:solidFill>
                            <a:schemeClr val="tx1"/>
                          </a:solidFill>
                        </a:rPr>
                        <a:t>B1</a:t>
                      </a:r>
                      <a:endParaRPr lang="en-GB" b="0" dirty="0">
                        <a:solidFill>
                          <a:schemeClr val="tx1"/>
                        </a:solidFill>
                      </a:endParaRPr>
                    </a:p>
                  </a:txBody>
                  <a:tcPr>
                    <a:solidFill>
                      <a:srgbClr val="C4BC96"/>
                    </a:solidFill>
                  </a:tcPr>
                </a:tc>
                <a:tc>
                  <a:txBody>
                    <a:bodyPr/>
                    <a:lstStyle/>
                    <a:p>
                      <a:r>
                        <a:rPr lang="en-GB" b="0" dirty="0" smtClean="0">
                          <a:solidFill>
                            <a:schemeClr val="tx1"/>
                          </a:solidFill>
                        </a:rPr>
                        <a:t>B2</a:t>
                      </a:r>
                      <a:endParaRPr lang="en-GB" b="0" dirty="0">
                        <a:solidFill>
                          <a:schemeClr val="tx1"/>
                        </a:solidFill>
                      </a:endParaRPr>
                    </a:p>
                  </a:txBody>
                  <a:tcPr>
                    <a:solidFill>
                      <a:srgbClr val="C4BC96"/>
                    </a:solidFill>
                  </a:tcPr>
                </a:tc>
                <a:tc>
                  <a:txBody>
                    <a:bodyPr/>
                    <a:lstStyle/>
                    <a:p>
                      <a:r>
                        <a:rPr lang="en-GB" b="0" dirty="0" smtClean="0">
                          <a:solidFill>
                            <a:schemeClr val="tx1"/>
                          </a:solidFill>
                        </a:rPr>
                        <a:t>B3</a:t>
                      </a:r>
                      <a:endParaRPr lang="en-GB" b="0" dirty="0">
                        <a:solidFill>
                          <a:schemeClr val="tx1"/>
                        </a:solidFill>
                      </a:endParaRPr>
                    </a:p>
                  </a:txBody>
                  <a:tcPr>
                    <a:solidFill>
                      <a:schemeClr val="bg1"/>
                    </a:solidFill>
                  </a:tcPr>
                </a:tc>
                <a:tc>
                  <a:txBody>
                    <a:bodyPr/>
                    <a:lstStyle/>
                    <a:p>
                      <a:r>
                        <a:rPr lang="en-GB" b="0" dirty="0" smtClean="0">
                          <a:solidFill>
                            <a:schemeClr val="tx1"/>
                          </a:solidFill>
                        </a:rPr>
                        <a:t>B4</a:t>
                      </a:r>
                      <a:endParaRPr lang="en-GB" b="0" dirty="0">
                        <a:solidFill>
                          <a:schemeClr val="tx1"/>
                        </a:solidFill>
                      </a:endParaRPr>
                    </a:p>
                  </a:txBody>
                  <a:tcPr>
                    <a:solidFill>
                      <a:schemeClr val="bg1"/>
                    </a:solidFill>
                  </a:tcPr>
                </a:tc>
                <a:tc>
                  <a:txBody>
                    <a:bodyPr/>
                    <a:lstStyle/>
                    <a:p>
                      <a:r>
                        <a:rPr lang="en-GB" b="0" dirty="0" smtClean="0">
                          <a:solidFill>
                            <a:schemeClr val="tx1"/>
                          </a:solidFill>
                        </a:rPr>
                        <a:t>B5</a:t>
                      </a:r>
                      <a:endParaRPr lang="en-GB" b="0" dirty="0">
                        <a:solidFill>
                          <a:schemeClr val="tx1"/>
                        </a:solidFill>
                      </a:endParaRPr>
                    </a:p>
                  </a:txBody>
                  <a:tcPr>
                    <a:solidFill>
                      <a:schemeClr val="bg1"/>
                    </a:solidFill>
                  </a:tcPr>
                </a:tc>
                <a:tc>
                  <a:txBody>
                    <a:bodyPr/>
                    <a:lstStyle/>
                    <a:p>
                      <a:r>
                        <a:rPr lang="en-GB" b="0" dirty="0" smtClean="0">
                          <a:solidFill>
                            <a:schemeClr val="tx1"/>
                          </a:solidFill>
                        </a:rPr>
                        <a:t>B6</a:t>
                      </a:r>
                      <a:endParaRPr lang="en-GB" b="0" dirty="0">
                        <a:solidFill>
                          <a:schemeClr val="tx1"/>
                        </a:solidFill>
                      </a:endParaRPr>
                    </a:p>
                  </a:txBody>
                  <a:tcPr>
                    <a:solidFill>
                      <a:srgbClr val="C4BC96"/>
                    </a:solidFill>
                  </a:tcPr>
                </a:tc>
                <a:tc>
                  <a:txBody>
                    <a:bodyPr/>
                    <a:lstStyle/>
                    <a:p>
                      <a:r>
                        <a:rPr lang="en-GB" b="0" dirty="0" smtClean="0">
                          <a:solidFill>
                            <a:schemeClr val="tx1"/>
                          </a:solidFill>
                        </a:rPr>
                        <a:t>B7</a:t>
                      </a:r>
                      <a:endParaRPr lang="en-GB" b="0" dirty="0">
                        <a:solidFill>
                          <a:schemeClr val="tx1"/>
                        </a:solidFill>
                      </a:endParaRPr>
                    </a:p>
                  </a:txBody>
                  <a:tcPr>
                    <a:solidFill>
                      <a:schemeClr val="bg1"/>
                    </a:solidFill>
                  </a:tcPr>
                </a:tc>
                <a:tc>
                  <a:txBody>
                    <a:bodyPr/>
                    <a:lstStyle/>
                    <a:p>
                      <a:endParaRPr lang="en-GB" b="0" dirty="0">
                        <a:solidFill>
                          <a:schemeClr val="tx1"/>
                        </a:solidFill>
                      </a:endParaRPr>
                    </a:p>
                  </a:txBody>
                  <a:tcPr>
                    <a:solidFill>
                      <a:schemeClr val="bg1"/>
                    </a:solidFill>
                  </a:tcPr>
                </a:tc>
                <a:tc>
                  <a:txBody>
                    <a:bodyPr/>
                    <a:lstStyle/>
                    <a:p>
                      <a:endParaRPr lang="en-GB" b="0" dirty="0">
                        <a:solidFill>
                          <a:schemeClr val="tx1"/>
                        </a:solidFill>
                      </a:endParaRPr>
                    </a:p>
                  </a:txBody>
                  <a:tcPr>
                    <a:solidFill>
                      <a:schemeClr val="bg1"/>
                    </a:solidFill>
                  </a:tcPr>
                </a:tc>
                <a:extLst>
                  <a:ext uri="{0D108BD9-81ED-4DB2-BD59-A6C34878D82A}">
                    <a16:rowId xmlns:a16="http://schemas.microsoft.com/office/drawing/2014/main" val="219507143"/>
                  </a:ext>
                </a:extLst>
              </a:tr>
              <a:tr h="37084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529631860"/>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2594408908"/>
              </p:ext>
            </p:extLst>
          </p:nvPr>
        </p:nvGraphicFramePr>
        <p:xfrm>
          <a:off x="4202287" y="5789425"/>
          <a:ext cx="7800624" cy="741680"/>
        </p:xfrm>
        <a:graphic>
          <a:graphicData uri="http://schemas.openxmlformats.org/drawingml/2006/table">
            <a:tbl>
              <a:tblPr firstRow="1" bandRow="1">
                <a:tableStyleId>{5C22544A-7EE6-4342-B048-85BDC9FD1C3A}</a:tableStyleId>
              </a:tblPr>
              <a:tblGrid>
                <a:gridCol w="866736">
                  <a:extLst>
                    <a:ext uri="{9D8B030D-6E8A-4147-A177-3AD203B41FA5}">
                      <a16:colId xmlns:a16="http://schemas.microsoft.com/office/drawing/2014/main" val="2052628604"/>
                    </a:ext>
                  </a:extLst>
                </a:gridCol>
                <a:gridCol w="866736">
                  <a:extLst>
                    <a:ext uri="{9D8B030D-6E8A-4147-A177-3AD203B41FA5}">
                      <a16:colId xmlns:a16="http://schemas.microsoft.com/office/drawing/2014/main" val="3651975602"/>
                    </a:ext>
                  </a:extLst>
                </a:gridCol>
                <a:gridCol w="735974">
                  <a:extLst>
                    <a:ext uri="{9D8B030D-6E8A-4147-A177-3AD203B41FA5}">
                      <a16:colId xmlns:a16="http://schemas.microsoft.com/office/drawing/2014/main" val="3266846311"/>
                    </a:ext>
                  </a:extLst>
                </a:gridCol>
                <a:gridCol w="997498">
                  <a:extLst>
                    <a:ext uri="{9D8B030D-6E8A-4147-A177-3AD203B41FA5}">
                      <a16:colId xmlns:a16="http://schemas.microsoft.com/office/drawing/2014/main" val="1461619939"/>
                    </a:ext>
                  </a:extLst>
                </a:gridCol>
                <a:gridCol w="866736">
                  <a:extLst>
                    <a:ext uri="{9D8B030D-6E8A-4147-A177-3AD203B41FA5}">
                      <a16:colId xmlns:a16="http://schemas.microsoft.com/office/drawing/2014/main" val="4292692214"/>
                    </a:ext>
                  </a:extLst>
                </a:gridCol>
                <a:gridCol w="866736">
                  <a:extLst>
                    <a:ext uri="{9D8B030D-6E8A-4147-A177-3AD203B41FA5}">
                      <a16:colId xmlns:a16="http://schemas.microsoft.com/office/drawing/2014/main" val="1635699509"/>
                    </a:ext>
                  </a:extLst>
                </a:gridCol>
                <a:gridCol w="866736">
                  <a:extLst>
                    <a:ext uri="{9D8B030D-6E8A-4147-A177-3AD203B41FA5}">
                      <a16:colId xmlns:a16="http://schemas.microsoft.com/office/drawing/2014/main" val="3390169649"/>
                    </a:ext>
                  </a:extLst>
                </a:gridCol>
                <a:gridCol w="866736">
                  <a:extLst>
                    <a:ext uri="{9D8B030D-6E8A-4147-A177-3AD203B41FA5}">
                      <a16:colId xmlns:a16="http://schemas.microsoft.com/office/drawing/2014/main" val="2158993934"/>
                    </a:ext>
                  </a:extLst>
                </a:gridCol>
                <a:gridCol w="866736">
                  <a:extLst>
                    <a:ext uri="{9D8B030D-6E8A-4147-A177-3AD203B41FA5}">
                      <a16:colId xmlns:a16="http://schemas.microsoft.com/office/drawing/2014/main" val="3576715102"/>
                    </a:ext>
                  </a:extLst>
                </a:gridCol>
              </a:tblGrid>
              <a:tr h="370840">
                <a:tc>
                  <a:txBody>
                    <a:bodyPr/>
                    <a:lstStyle/>
                    <a:p>
                      <a:r>
                        <a:rPr lang="en-GB" b="0" dirty="0" smtClean="0">
                          <a:solidFill>
                            <a:schemeClr val="tx1"/>
                          </a:solidFill>
                        </a:rPr>
                        <a:t>ID1</a:t>
                      </a:r>
                      <a:endParaRPr lang="en-GB" b="0" dirty="0">
                        <a:solidFill>
                          <a:schemeClr val="tx1"/>
                        </a:solidFill>
                      </a:endParaRPr>
                    </a:p>
                  </a:txBody>
                  <a:tcPr>
                    <a:solidFill>
                      <a:srgbClr val="9CC2E5"/>
                    </a:solidFill>
                  </a:tcPr>
                </a:tc>
                <a:tc>
                  <a:txBody>
                    <a:bodyPr/>
                    <a:lstStyle/>
                    <a:p>
                      <a:r>
                        <a:rPr lang="en-GB" b="0" dirty="0" smtClean="0">
                          <a:solidFill>
                            <a:schemeClr val="tx1"/>
                          </a:solidFill>
                        </a:rPr>
                        <a:t>ID2</a:t>
                      </a:r>
                      <a:endParaRPr lang="en-GB" b="0" dirty="0">
                        <a:solidFill>
                          <a:schemeClr val="tx1"/>
                        </a:solidFill>
                      </a:endParaRPr>
                    </a:p>
                  </a:txBody>
                  <a:tcPr>
                    <a:solidFill>
                      <a:schemeClr val="bg1"/>
                    </a:solidFill>
                  </a:tcPr>
                </a:tc>
                <a:tc>
                  <a:txBody>
                    <a:bodyPr/>
                    <a:lstStyle/>
                    <a:p>
                      <a:r>
                        <a:rPr lang="en-GB" b="0" dirty="0" smtClean="0">
                          <a:solidFill>
                            <a:schemeClr val="tx1"/>
                          </a:solidFill>
                        </a:rPr>
                        <a:t>ID3</a:t>
                      </a:r>
                      <a:endParaRPr lang="en-GB" b="0" dirty="0">
                        <a:solidFill>
                          <a:schemeClr val="tx1"/>
                        </a:solidFill>
                      </a:endParaRPr>
                    </a:p>
                  </a:txBody>
                  <a:tcPr>
                    <a:solidFill>
                      <a:schemeClr val="bg1"/>
                    </a:solidFill>
                  </a:tcPr>
                </a:tc>
                <a:tc>
                  <a:txBody>
                    <a:bodyPr/>
                    <a:lstStyle/>
                    <a:p>
                      <a:r>
                        <a:rPr lang="en-GB" b="0" dirty="0" smtClean="0">
                          <a:solidFill>
                            <a:schemeClr val="tx1"/>
                          </a:solidFill>
                        </a:rPr>
                        <a:t>ID4</a:t>
                      </a:r>
                      <a:endParaRPr lang="en-GB" b="0" dirty="0">
                        <a:solidFill>
                          <a:schemeClr val="tx1"/>
                        </a:solidFill>
                      </a:endParaRPr>
                    </a:p>
                  </a:txBody>
                  <a:tcPr>
                    <a:solidFill>
                      <a:schemeClr val="bg1"/>
                    </a:solidFill>
                  </a:tcPr>
                </a:tc>
                <a:tc>
                  <a:txBody>
                    <a:bodyPr/>
                    <a:lstStyle/>
                    <a:p>
                      <a:r>
                        <a:rPr lang="en-GB" b="0" dirty="0" smtClean="0">
                          <a:solidFill>
                            <a:schemeClr val="tx1"/>
                          </a:solidFill>
                        </a:rPr>
                        <a:t>ID5</a:t>
                      </a:r>
                      <a:endParaRPr lang="en-GB" b="0" dirty="0">
                        <a:solidFill>
                          <a:schemeClr val="tx1"/>
                        </a:solidFill>
                      </a:endParaRPr>
                    </a:p>
                  </a:txBody>
                  <a:tcPr>
                    <a:solidFill>
                      <a:schemeClr val="accent1">
                        <a:lumMod val="60000"/>
                        <a:lumOff val="40000"/>
                      </a:schemeClr>
                    </a:solidFill>
                  </a:tcPr>
                </a:tc>
                <a:tc>
                  <a:txBody>
                    <a:bodyPr/>
                    <a:lstStyle/>
                    <a:p>
                      <a:r>
                        <a:rPr lang="en-GB" b="0" dirty="0" smtClean="0">
                          <a:solidFill>
                            <a:schemeClr val="tx1"/>
                          </a:solidFill>
                        </a:rPr>
                        <a:t>ID6</a:t>
                      </a:r>
                      <a:endParaRPr lang="en-GB" b="0" dirty="0">
                        <a:solidFill>
                          <a:schemeClr val="tx1"/>
                        </a:solidFill>
                      </a:endParaRPr>
                    </a:p>
                  </a:txBody>
                  <a:tcPr>
                    <a:solidFill>
                      <a:schemeClr val="bg1"/>
                    </a:solidFill>
                  </a:tcPr>
                </a:tc>
                <a:tc>
                  <a:txBody>
                    <a:bodyPr/>
                    <a:lstStyle/>
                    <a:p>
                      <a:r>
                        <a:rPr lang="en-GB" b="0" dirty="0" smtClean="0">
                          <a:solidFill>
                            <a:schemeClr val="tx1"/>
                          </a:solidFill>
                        </a:rPr>
                        <a:t>ID7</a:t>
                      </a:r>
                      <a:endParaRPr lang="en-GB" b="0" dirty="0">
                        <a:solidFill>
                          <a:schemeClr val="tx1"/>
                        </a:solidFill>
                      </a:endParaRPr>
                    </a:p>
                  </a:txBody>
                  <a:tcPr>
                    <a:solidFill>
                      <a:schemeClr val="accent1">
                        <a:lumMod val="60000"/>
                        <a:lumOff val="40000"/>
                      </a:schemeClr>
                    </a:solidFill>
                  </a:tcPr>
                </a:tc>
                <a:tc>
                  <a:txBody>
                    <a:bodyPr/>
                    <a:lstStyle/>
                    <a:p>
                      <a:r>
                        <a:rPr lang="en-GB" b="0" dirty="0" smtClean="0">
                          <a:solidFill>
                            <a:schemeClr val="tx1"/>
                          </a:solidFill>
                        </a:rPr>
                        <a:t>ID8</a:t>
                      </a:r>
                      <a:endParaRPr lang="en-GB" b="0" dirty="0">
                        <a:solidFill>
                          <a:schemeClr val="tx1"/>
                        </a:solidFill>
                      </a:endParaRPr>
                    </a:p>
                  </a:txBody>
                  <a:tcPr>
                    <a:solidFill>
                      <a:schemeClr val="bg1"/>
                    </a:solidFill>
                  </a:tcPr>
                </a:tc>
                <a:tc>
                  <a:txBody>
                    <a:bodyPr/>
                    <a:lstStyle/>
                    <a:p>
                      <a:r>
                        <a:rPr lang="en-GB" b="0" dirty="0" smtClean="0">
                          <a:solidFill>
                            <a:schemeClr val="tx1"/>
                          </a:solidFill>
                        </a:rPr>
                        <a:t>ID9</a:t>
                      </a:r>
                      <a:endParaRPr lang="en-GB" b="0" dirty="0">
                        <a:solidFill>
                          <a:schemeClr val="tx1"/>
                        </a:solidFill>
                      </a:endParaRPr>
                    </a:p>
                  </a:txBody>
                  <a:tcPr>
                    <a:solidFill>
                      <a:schemeClr val="accent1">
                        <a:lumMod val="60000"/>
                        <a:lumOff val="40000"/>
                      </a:schemeClr>
                    </a:solidFill>
                  </a:tcPr>
                </a:tc>
                <a:extLst>
                  <a:ext uri="{0D108BD9-81ED-4DB2-BD59-A6C34878D82A}">
                    <a16:rowId xmlns:a16="http://schemas.microsoft.com/office/drawing/2014/main" val="219507143"/>
                  </a:ext>
                </a:extLst>
              </a:tr>
              <a:tr h="370840">
                <a:tc>
                  <a:txBody>
                    <a:bodyPr/>
                    <a:lstStyle/>
                    <a:p>
                      <a:r>
                        <a:rPr lang="en-GB" dirty="0" smtClean="0"/>
                        <a:t>ID10</a:t>
                      </a:r>
                      <a:endParaRPr lang="en-GB" dirty="0"/>
                    </a:p>
                  </a:txBody>
                  <a:tcPr>
                    <a:solidFill>
                      <a:schemeClr val="accent1">
                        <a:lumMod val="60000"/>
                        <a:lumOff val="40000"/>
                      </a:schemeClr>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529631860"/>
                  </a:ext>
                </a:extLst>
              </a:tr>
            </a:tbl>
          </a:graphicData>
        </a:graphic>
      </p:graphicFrame>
      <p:sp>
        <p:nvSpPr>
          <p:cNvPr id="9" name="TextBox 8"/>
          <p:cNvSpPr txBox="1"/>
          <p:nvPr/>
        </p:nvSpPr>
        <p:spPr>
          <a:xfrm>
            <a:off x="2847622" y="28841"/>
            <a:ext cx="9155289" cy="1200329"/>
          </a:xfrm>
          <a:prstGeom prst="rect">
            <a:avLst/>
          </a:prstGeom>
          <a:noFill/>
        </p:spPr>
        <p:txBody>
          <a:bodyPr wrap="square" rtlCol="0">
            <a:spAutoFit/>
          </a:bodyPr>
          <a:lstStyle/>
          <a:p>
            <a:r>
              <a:rPr lang="en-GB" sz="3600" b="1" dirty="0" smtClean="0"/>
              <a:t>34 of 61 risks / opportunities scored </a:t>
            </a:r>
          </a:p>
          <a:p>
            <a:r>
              <a:rPr lang="en-GB" sz="3600" b="1" dirty="0" smtClean="0"/>
              <a:t>“more action needed”</a:t>
            </a:r>
            <a:endParaRPr lang="en-GB" sz="3600" b="1" dirty="0"/>
          </a:p>
        </p:txBody>
      </p:sp>
    </p:spTree>
    <p:extLst>
      <p:ext uri="{BB962C8B-B14F-4D97-AF65-F5344CB8AC3E}">
        <p14:creationId xmlns:p14="http://schemas.microsoft.com/office/powerpoint/2010/main" val="27353917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0778" y="202286"/>
            <a:ext cx="8573022" cy="624431"/>
          </a:xfrm>
        </p:spPr>
        <p:txBody>
          <a:bodyPr>
            <a:normAutofit fontScale="90000"/>
          </a:bodyPr>
          <a:lstStyle/>
          <a:p>
            <a:r>
              <a:rPr lang="en-GB" dirty="0" smtClean="0"/>
              <a:t>Summary</a:t>
            </a:r>
            <a:endParaRPr lang="en-GB" dirty="0"/>
          </a:p>
        </p:txBody>
      </p:sp>
      <p:sp>
        <p:nvSpPr>
          <p:cNvPr id="3" name="Content Placeholder 2"/>
          <p:cNvSpPr>
            <a:spLocks noGrp="1"/>
          </p:cNvSpPr>
          <p:nvPr>
            <p:ph idx="1"/>
          </p:nvPr>
        </p:nvSpPr>
        <p:spPr>
          <a:xfrm>
            <a:off x="838200" y="1283918"/>
            <a:ext cx="10515600" cy="5411244"/>
          </a:xfrm>
        </p:spPr>
        <p:txBody>
          <a:bodyPr>
            <a:normAutofit fontScale="85000" lnSpcReduction="10000"/>
          </a:bodyPr>
          <a:lstStyle/>
          <a:p>
            <a:r>
              <a:rPr lang="en-GB" dirty="0" smtClean="0"/>
              <a:t>The Paris </a:t>
            </a:r>
            <a:r>
              <a:rPr lang="en-GB" dirty="0"/>
              <a:t>Agreement goals of limiting warming to </a:t>
            </a:r>
            <a:r>
              <a:rPr lang="en-GB" b="1" dirty="0"/>
              <a:t>between 1.5°C and 2°C are the minimum warming we can expect</a:t>
            </a:r>
            <a:r>
              <a:rPr lang="en-GB" dirty="0"/>
              <a:t>, and hence adaptation will be </a:t>
            </a:r>
            <a:r>
              <a:rPr lang="en-GB" dirty="0" smtClean="0"/>
              <a:t>needed</a:t>
            </a:r>
          </a:p>
          <a:p>
            <a:endParaRPr lang="en-GB" dirty="0"/>
          </a:p>
          <a:p>
            <a:r>
              <a:rPr lang="en-GB" dirty="0" smtClean="0"/>
              <a:t>But </a:t>
            </a:r>
            <a:r>
              <a:rPr lang="en-GB" b="1" dirty="0" smtClean="0"/>
              <a:t>4°C </a:t>
            </a:r>
            <a:r>
              <a:rPr lang="en-GB" b="1" dirty="0"/>
              <a:t>global warming this century </a:t>
            </a:r>
            <a:r>
              <a:rPr lang="en-GB" dirty="0"/>
              <a:t>is within the range consistent with current worldwide policies – assessing adaptation to this is therefore prudent</a:t>
            </a:r>
          </a:p>
          <a:p>
            <a:endParaRPr lang="en-GB" dirty="0" smtClean="0"/>
          </a:p>
          <a:p>
            <a:r>
              <a:rPr lang="en-GB" dirty="0" smtClean="0"/>
              <a:t>The CCRA3 Technical </a:t>
            </a:r>
            <a:r>
              <a:rPr lang="en-GB" dirty="0"/>
              <a:t>R</a:t>
            </a:r>
            <a:r>
              <a:rPr lang="en-GB" dirty="0" smtClean="0"/>
              <a:t>eport assessed </a:t>
            </a:r>
            <a:r>
              <a:rPr lang="en-GB" dirty="0"/>
              <a:t>the magnitude of 61 climate risks (and opportunities) to the UK </a:t>
            </a:r>
            <a:r>
              <a:rPr lang="en-GB" dirty="0" smtClean="0"/>
              <a:t>with current climate and on </a:t>
            </a:r>
            <a:r>
              <a:rPr lang="en-GB" dirty="0"/>
              <a:t>pathways to 2°C and 4°C global warming this century </a:t>
            </a:r>
          </a:p>
          <a:p>
            <a:endParaRPr lang="en-GB" dirty="0" smtClean="0"/>
          </a:p>
          <a:p>
            <a:r>
              <a:rPr lang="en-GB" dirty="0" smtClean="0"/>
              <a:t>Of the 61 risks / opportunities, </a:t>
            </a:r>
            <a:r>
              <a:rPr lang="en-GB" b="1" dirty="0" smtClean="0"/>
              <a:t>only 7 will be managed with current adaptation</a:t>
            </a:r>
          </a:p>
          <a:p>
            <a:endParaRPr lang="en-GB" dirty="0" smtClean="0"/>
          </a:p>
          <a:p>
            <a:r>
              <a:rPr lang="en-GB" dirty="0" smtClean="0"/>
              <a:t>34 of the 61 risks need </a:t>
            </a:r>
            <a:r>
              <a:rPr lang="en-GB" b="1" dirty="0" smtClean="0"/>
              <a:t>more action on adaptation</a:t>
            </a:r>
          </a:p>
          <a:p>
            <a:pPr lvl="1"/>
            <a:r>
              <a:rPr lang="en-GB" dirty="0" smtClean="0"/>
              <a:t>Remainder require further investigation</a:t>
            </a:r>
          </a:p>
          <a:p>
            <a:pPr marL="0" indent="0">
              <a:buNone/>
            </a:pPr>
            <a:endParaRPr lang="en-GB" dirty="0" smtClean="0"/>
          </a:p>
          <a:p>
            <a:endParaRPr lang="en-GB" dirty="0" smtClean="0"/>
          </a:p>
        </p:txBody>
      </p:sp>
    </p:spTree>
    <p:extLst>
      <p:ext uri="{BB962C8B-B14F-4D97-AF65-F5344CB8AC3E}">
        <p14:creationId xmlns:p14="http://schemas.microsoft.com/office/powerpoint/2010/main" val="223482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090116" y="3873843"/>
            <a:ext cx="6846277" cy="98519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CCRA3 Technical Report</a:t>
            </a:r>
          </a:p>
        </p:txBody>
      </p:sp>
      <p:sp>
        <p:nvSpPr>
          <p:cNvPr id="4" name="Rounded Rectangle 3"/>
          <p:cNvSpPr/>
          <p:nvPr/>
        </p:nvSpPr>
        <p:spPr>
          <a:xfrm>
            <a:off x="6315246" y="963098"/>
            <a:ext cx="2050212" cy="115876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CCRA3 Advice Report</a:t>
            </a:r>
          </a:p>
        </p:txBody>
      </p:sp>
      <p:sp>
        <p:nvSpPr>
          <p:cNvPr id="11" name="Rounded Rectangle 10"/>
          <p:cNvSpPr/>
          <p:nvPr/>
        </p:nvSpPr>
        <p:spPr>
          <a:xfrm>
            <a:off x="6453344" y="5460279"/>
            <a:ext cx="2124367" cy="1059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Impacts research</a:t>
            </a:r>
          </a:p>
        </p:txBody>
      </p:sp>
      <p:sp>
        <p:nvSpPr>
          <p:cNvPr id="13" name="Rounded Rectangle 12"/>
          <p:cNvSpPr/>
          <p:nvPr/>
        </p:nvSpPr>
        <p:spPr>
          <a:xfrm>
            <a:off x="90311" y="2155040"/>
            <a:ext cx="3543873" cy="4391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a:p>
            <a:pPr algn="ctr"/>
            <a:r>
              <a:rPr lang="en-GB" sz="2000" dirty="0"/>
              <a:t>CCRA3 Supporting reports</a:t>
            </a:r>
            <a:r>
              <a:rPr lang="en-GB" sz="2000" dirty="0" smtClean="0"/>
              <a:t>:</a:t>
            </a:r>
          </a:p>
          <a:p>
            <a:pPr algn="ctr"/>
            <a:endParaRPr lang="en-GB" sz="2000" dirty="0"/>
          </a:p>
          <a:p>
            <a:pPr algn="ctr"/>
            <a:r>
              <a:rPr lang="en-GB" sz="2000" dirty="0"/>
              <a:t>Flood </a:t>
            </a:r>
            <a:r>
              <a:rPr lang="en-GB" sz="2000" dirty="0" smtClean="0"/>
              <a:t>risks</a:t>
            </a:r>
            <a:endParaRPr lang="en-GB" sz="2000" dirty="0"/>
          </a:p>
          <a:p>
            <a:pPr algn="ctr"/>
            <a:r>
              <a:rPr lang="en-GB" sz="2000" dirty="0"/>
              <a:t>Water </a:t>
            </a:r>
            <a:r>
              <a:rPr lang="en-GB" sz="2000" dirty="0" smtClean="0"/>
              <a:t>availability</a:t>
            </a:r>
            <a:endParaRPr lang="en-GB" sz="2000" dirty="0"/>
          </a:p>
          <a:p>
            <a:pPr algn="ctr"/>
            <a:r>
              <a:rPr lang="en-GB" sz="2000" dirty="0" smtClean="0"/>
              <a:t>Wildfire</a:t>
            </a:r>
          </a:p>
          <a:p>
            <a:pPr algn="ctr"/>
            <a:r>
              <a:rPr lang="en-GB" sz="2000" dirty="0" smtClean="0"/>
              <a:t>Land use and emissions</a:t>
            </a:r>
            <a:endParaRPr lang="en-GB" sz="2000" dirty="0"/>
          </a:p>
          <a:p>
            <a:pPr algn="ctr"/>
            <a:r>
              <a:rPr lang="en-GB" sz="2000" dirty="0" smtClean="0"/>
              <a:t>Thresholds</a:t>
            </a:r>
          </a:p>
          <a:p>
            <a:pPr algn="ctr"/>
            <a:r>
              <a:rPr lang="en-GB" sz="2000" dirty="0" smtClean="0"/>
              <a:t>Earth system tipping points </a:t>
            </a:r>
          </a:p>
          <a:p>
            <a:pPr algn="ctr"/>
            <a:r>
              <a:rPr lang="en-GB" sz="2000" dirty="0" smtClean="0"/>
              <a:t>Human b</a:t>
            </a:r>
            <a:r>
              <a:rPr lang="en-GB" sz="2000" dirty="0" smtClean="0"/>
              <a:t>ehaviour</a:t>
            </a:r>
            <a:endParaRPr lang="en-GB" sz="2000" dirty="0"/>
          </a:p>
          <a:p>
            <a:pPr algn="ctr"/>
            <a:r>
              <a:rPr lang="en-GB" sz="2000" dirty="0" smtClean="0"/>
              <a:t>Interacting </a:t>
            </a:r>
            <a:r>
              <a:rPr lang="en-GB" sz="2000" dirty="0"/>
              <a:t>risks</a:t>
            </a:r>
          </a:p>
          <a:p>
            <a:pPr algn="ctr"/>
            <a:r>
              <a:rPr lang="en-GB" sz="2000" dirty="0" smtClean="0"/>
              <a:t>Socioeconomic dimensions</a:t>
            </a:r>
          </a:p>
          <a:p>
            <a:pPr algn="ctr"/>
            <a:r>
              <a:rPr lang="en-GB" sz="2000" dirty="0" smtClean="0"/>
              <a:t>Valuation</a:t>
            </a:r>
          </a:p>
          <a:p>
            <a:pPr algn="ctr"/>
            <a:r>
              <a:rPr lang="en-GB" sz="2000" dirty="0" smtClean="0"/>
              <a:t>Projections comparison</a:t>
            </a:r>
            <a:endParaRPr lang="en-GB" sz="2000" dirty="0"/>
          </a:p>
          <a:p>
            <a:pPr algn="ctr"/>
            <a:r>
              <a:rPr lang="en-GB" sz="2000" dirty="0" smtClean="0"/>
              <a:t>Improving </a:t>
            </a:r>
            <a:r>
              <a:rPr lang="en-GB" sz="2000" dirty="0"/>
              <a:t>accessibility</a:t>
            </a:r>
          </a:p>
          <a:p>
            <a:pPr algn="ctr"/>
            <a:endParaRPr lang="en-GB" sz="2400" dirty="0"/>
          </a:p>
        </p:txBody>
      </p:sp>
      <p:sp>
        <p:nvSpPr>
          <p:cNvPr id="15" name="Rounded Rectangle 14"/>
          <p:cNvSpPr/>
          <p:nvPr/>
        </p:nvSpPr>
        <p:spPr>
          <a:xfrm>
            <a:off x="4094663" y="5490223"/>
            <a:ext cx="2124367" cy="10490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UKCP18 and other climate science</a:t>
            </a:r>
          </a:p>
        </p:txBody>
      </p:sp>
      <p:sp>
        <p:nvSpPr>
          <p:cNvPr id="19" name="Right Arrow 18"/>
          <p:cNvSpPr/>
          <p:nvPr/>
        </p:nvSpPr>
        <p:spPr>
          <a:xfrm rot="5400000" flipH="1">
            <a:off x="4843171" y="4903483"/>
            <a:ext cx="642125" cy="53135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0" name="Right Arrow 19"/>
          <p:cNvSpPr/>
          <p:nvPr/>
        </p:nvSpPr>
        <p:spPr>
          <a:xfrm rot="5400000" flipH="1">
            <a:off x="7193149" y="4888212"/>
            <a:ext cx="621684" cy="50200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8" name="Rounded Rectangle 27"/>
          <p:cNvSpPr/>
          <p:nvPr/>
        </p:nvSpPr>
        <p:spPr>
          <a:xfrm>
            <a:off x="8812026" y="5470801"/>
            <a:ext cx="2124367" cy="10384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Adaptation research</a:t>
            </a:r>
          </a:p>
        </p:txBody>
      </p:sp>
      <p:sp>
        <p:nvSpPr>
          <p:cNvPr id="30" name="Right Arrow 29"/>
          <p:cNvSpPr/>
          <p:nvPr/>
        </p:nvSpPr>
        <p:spPr>
          <a:xfrm rot="5400000" flipH="1">
            <a:off x="9522687" y="4873539"/>
            <a:ext cx="642125" cy="53135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1" name="Right Arrow 30"/>
          <p:cNvSpPr/>
          <p:nvPr/>
        </p:nvSpPr>
        <p:spPr>
          <a:xfrm rot="10800000" flipH="1">
            <a:off x="3634185" y="4100765"/>
            <a:ext cx="461665" cy="53135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4" name="Right Arrow 33"/>
          <p:cNvSpPr/>
          <p:nvPr/>
        </p:nvSpPr>
        <p:spPr>
          <a:xfrm rot="5400000" flipH="1">
            <a:off x="6470518" y="2727063"/>
            <a:ext cx="1741759" cy="53135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4" name="Rounded Rectangle 3">
            <a:extLst>
              <a:ext uri="{FF2B5EF4-FFF2-40B4-BE49-F238E27FC236}">
                <a16:creationId xmlns:a16="http://schemas.microsoft.com/office/drawing/2014/main" id="{695F97D1-B5C3-4581-80A5-5DE323B23BB8}"/>
              </a:ext>
            </a:extLst>
          </p:cNvPr>
          <p:cNvSpPr/>
          <p:nvPr/>
        </p:nvSpPr>
        <p:spPr>
          <a:xfrm>
            <a:off x="3865018" y="2155040"/>
            <a:ext cx="2050212" cy="1158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CCRA3 National Summaries and Factsheets</a:t>
            </a:r>
          </a:p>
        </p:txBody>
      </p:sp>
      <p:sp>
        <p:nvSpPr>
          <p:cNvPr id="25" name="Right Arrow 33">
            <a:extLst>
              <a:ext uri="{FF2B5EF4-FFF2-40B4-BE49-F238E27FC236}">
                <a16:creationId xmlns:a16="http://schemas.microsoft.com/office/drawing/2014/main" id="{D6DE767A-CFB9-49A8-8856-3A435F86E477}"/>
              </a:ext>
            </a:extLst>
          </p:cNvPr>
          <p:cNvSpPr/>
          <p:nvPr/>
        </p:nvSpPr>
        <p:spPr>
          <a:xfrm rot="5400000" flipH="1">
            <a:off x="4621373" y="3328146"/>
            <a:ext cx="539593" cy="53135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Title 1">
            <a:extLst>
              <a:ext uri="{FF2B5EF4-FFF2-40B4-BE49-F238E27FC236}">
                <a16:creationId xmlns:a16="http://schemas.microsoft.com/office/drawing/2014/main" id="{167722D7-87A1-9845-8CC9-968BEB34D0C9}"/>
              </a:ext>
            </a:extLst>
          </p:cNvPr>
          <p:cNvSpPr txBox="1">
            <a:spLocks/>
          </p:cNvSpPr>
          <p:nvPr/>
        </p:nvSpPr>
        <p:spPr bwMode="auto">
          <a:xfrm>
            <a:off x="3303998" y="173979"/>
            <a:ext cx="8399985" cy="804333"/>
          </a:xfrm>
          <a:prstGeom prst="rect">
            <a:avLst/>
          </a:prstGeom>
          <a:noFill/>
        </p:spPr>
        <p:txBody>
          <a:bodyPr vert="horz" wrap="square" lIns="91440" tIns="45720" rIns="91440" bIns="45720" numCol="1" rtlCol="0" anchor="ctr" anchorCtr="1"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b="1" dirty="0"/>
              <a:t>T</a:t>
            </a:r>
            <a:r>
              <a:rPr lang="en-GB" altLang="en-US" b="1" dirty="0" smtClean="0"/>
              <a:t>he CCRA3 Independent Assessment</a:t>
            </a:r>
            <a:endParaRPr lang="en-GB" altLang="en-US" b="1" dirty="0"/>
          </a:p>
        </p:txBody>
      </p:sp>
    </p:spTree>
    <p:extLst>
      <p:ext uri="{BB962C8B-B14F-4D97-AF65-F5344CB8AC3E}">
        <p14:creationId xmlns:p14="http://schemas.microsoft.com/office/powerpoint/2010/main" val="8346800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9117" y="207471"/>
            <a:ext cx="8694683" cy="633358"/>
          </a:xfrm>
        </p:spPr>
        <p:txBody>
          <a:bodyPr>
            <a:normAutofit fontScale="90000"/>
          </a:bodyPr>
          <a:lstStyle/>
          <a:p>
            <a:r>
              <a:rPr lang="en-GB" dirty="0" smtClean="0"/>
              <a:t>CCRA3 Technical Report</a:t>
            </a:r>
            <a:endParaRPr lang="en-GB" dirty="0"/>
          </a:p>
        </p:txBody>
      </p:sp>
      <p:sp>
        <p:nvSpPr>
          <p:cNvPr id="4" name="AutoShape 2" descr="29,850 Big Book Stock Photos, Pictures &amp; Royalty-Free Images - i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29,850 Big Book Stock Photos, Pictures &amp; Royalty-Free Images - iSto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29,850 Big Book Stock Photos, Pictures &amp;amp; Royalty-Free Images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9568" y="3567287"/>
            <a:ext cx="4110032" cy="329071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38200" y="1377440"/>
            <a:ext cx="10515600" cy="4379694"/>
          </a:xfrm>
        </p:spPr>
        <p:txBody>
          <a:bodyPr/>
          <a:lstStyle/>
          <a:p>
            <a:r>
              <a:rPr lang="en-GB" dirty="0" smtClean="0"/>
              <a:t>36 </a:t>
            </a:r>
            <a:r>
              <a:rPr lang="en-GB" dirty="0" smtClean="0"/>
              <a:t>months </a:t>
            </a:r>
            <a:r>
              <a:rPr lang="en-GB" dirty="0" smtClean="0"/>
              <a:t>in the making</a:t>
            </a:r>
            <a:endParaRPr lang="en-GB" dirty="0" smtClean="0"/>
          </a:p>
          <a:p>
            <a:r>
              <a:rPr lang="en-GB" dirty="0" smtClean="0"/>
              <a:t>14 </a:t>
            </a:r>
            <a:r>
              <a:rPr lang="en-GB" dirty="0"/>
              <a:t>Lead Authors</a:t>
            </a:r>
          </a:p>
          <a:p>
            <a:r>
              <a:rPr lang="en-GB" dirty="0"/>
              <a:t>42 Contributing Authors</a:t>
            </a:r>
          </a:p>
          <a:p>
            <a:r>
              <a:rPr lang="en-GB" dirty="0"/>
              <a:t>17 Additional Contributors </a:t>
            </a:r>
            <a:r>
              <a:rPr lang="en-GB" dirty="0" smtClean="0"/>
              <a:t>(</a:t>
            </a:r>
            <a:r>
              <a:rPr lang="en-GB" dirty="0"/>
              <a:t>CCC and Expert Advisory Panel</a:t>
            </a:r>
            <a:r>
              <a:rPr lang="en-GB" dirty="0" smtClean="0"/>
              <a:t>)</a:t>
            </a:r>
          </a:p>
          <a:p>
            <a:r>
              <a:rPr lang="en-GB" dirty="0" smtClean="0"/>
              <a:t>1461 pages</a:t>
            </a:r>
          </a:p>
          <a:p>
            <a:r>
              <a:rPr lang="en-GB" dirty="0" smtClean="0"/>
              <a:t>2895 references</a:t>
            </a:r>
            <a:endParaRPr lang="en-GB" dirty="0"/>
          </a:p>
          <a:p>
            <a:endParaRPr lang="en-GB" dirty="0"/>
          </a:p>
        </p:txBody>
      </p:sp>
    </p:spTree>
    <p:extLst>
      <p:ext uri="{BB962C8B-B14F-4D97-AF65-F5344CB8AC3E}">
        <p14:creationId xmlns:p14="http://schemas.microsoft.com/office/powerpoint/2010/main" val="21825330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8746" y="282795"/>
            <a:ext cx="11770329" cy="692566"/>
          </a:xfrm>
          <a:solidFill>
            <a:schemeClr val="bg2"/>
          </a:solidFill>
        </p:spPr>
        <p:txBody>
          <a:bodyPr>
            <a:noAutofit/>
          </a:bodyPr>
          <a:lstStyle/>
          <a:p>
            <a:r>
              <a:rPr lang="en-GB" sz="4400" dirty="0" smtClean="0"/>
              <a:t>CCRA3 Technical Report lead authors</a:t>
            </a:r>
            <a:endParaRPr lang="en-GB" sz="4400"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8034" b="28409"/>
          <a:stretch/>
        </p:blipFill>
        <p:spPr>
          <a:xfrm>
            <a:off x="3744507" y="1187372"/>
            <a:ext cx="1668347" cy="163724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9808" r="21429" b="25979"/>
          <a:stretch/>
        </p:blipFill>
        <p:spPr>
          <a:xfrm>
            <a:off x="5522155" y="1187372"/>
            <a:ext cx="1597903" cy="160719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730" y="1207190"/>
            <a:ext cx="1625551" cy="1625551"/>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2482" r="10449"/>
          <a:stretch/>
        </p:blipFill>
        <p:spPr>
          <a:xfrm>
            <a:off x="8625404" y="1233708"/>
            <a:ext cx="1674332" cy="1599033"/>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t="8122" b="5927"/>
          <a:stretch/>
        </p:blipFill>
        <p:spPr>
          <a:xfrm>
            <a:off x="7272637" y="1172464"/>
            <a:ext cx="1269724" cy="1637009"/>
          </a:xfrm>
          <a:prstGeom prst="rect">
            <a:avLst/>
          </a:prstGeom>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3959" t="6654" r="9056" b="29112"/>
          <a:stretch/>
        </p:blipFill>
        <p:spPr>
          <a:xfrm>
            <a:off x="10382779" y="1221100"/>
            <a:ext cx="1575013" cy="1611641"/>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429" y="2969955"/>
            <a:ext cx="1594852" cy="1594852"/>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94240" y="2956187"/>
            <a:ext cx="1231174" cy="1634105"/>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86302" y="2982193"/>
            <a:ext cx="1649366" cy="1658580"/>
          </a:xfrm>
          <a:prstGeom prst="rect">
            <a:avLst/>
          </a:prstGeom>
        </p:spPr>
      </p:pic>
      <p:pic>
        <p:nvPicPr>
          <p:cNvPr id="20" name="Picture 2" descr="Image result for rachel brisley JBA"/>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3528" r="33026" b="37136"/>
          <a:stretch/>
        </p:blipFill>
        <p:spPr bwMode="auto">
          <a:xfrm>
            <a:off x="5179440" y="2982193"/>
            <a:ext cx="1768367" cy="16469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12" cstate="print">
            <a:extLst>
              <a:ext uri="{28A0092B-C50C-407E-A947-70E740481C1C}">
                <a14:useLocalDpi xmlns:a14="http://schemas.microsoft.com/office/drawing/2010/main" val="0"/>
              </a:ext>
            </a:extLst>
          </a:blip>
          <a:srcRect l="11231" t="6764" b="27695"/>
          <a:stretch/>
        </p:blipFill>
        <p:spPr>
          <a:xfrm>
            <a:off x="7120058" y="2982193"/>
            <a:ext cx="1497575" cy="1658580"/>
          </a:xfrm>
          <a:prstGeom prst="rect">
            <a:avLst/>
          </a:prstGeom>
        </p:spPr>
      </p:pic>
      <p:pic>
        <p:nvPicPr>
          <p:cNvPr id="23" name="Picture 22"/>
          <p:cNvPicPr>
            <a:picLocks noChangeAspect="1"/>
          </p:cNvPicPr>
          <p:nvPr/>
        </p:nvPicPr>
        <p:blipFill rotWithShape="1">
          <a:blip r:embed="rId13" cstate="print">
            <a:extLst>
              <a:ext uri="{28A0092B-C50C-407E-A947-70E740481C1C}">
                <a14:useLocalDpi xmlns:a14="http://schemas.microsoft.com/office/drawing/2010/main" val="0"/>
              </a:ext>
            </a:extLst>
          </a:blip>
          <a:srcRect l="-921" r="837"/>
          <a:stretch/>
        </p:blipFill>
        <p:spPr>
          <a:xfrm>
            <a:off x="8799372" y="2982193"/>
            <a:ext cx="1685109" cy="1647986"/>
          </a:xfrm>
          <a:prstGeom prst="rect">
            <a:avLst/>
          </a:prstGeom>
        </p:spPr>
      </p:pic>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609626" y="2998093"/>
            <a:ext cx="1287850" cy="1645782"/>
          </a:xfrm>
          <a:prstGeom prst="rect">
            <a:avLst/>
          </a:prstGeom>
        </p:spPr>
      </p:pic>
      <p:pic>
        <p:nvPicPr>
          <p:cNvPr id="1026" name="Picture 2" descr="https://pbs.twimg.com/profile_images/1259902444420677632/1JOKfSbe_400x400.jpg"/>
          <p:cNvPicPr>
            <a:picLocks noChangeAspect="1" noChangeArrowheads="1"/>
          </p:cNvPicPr>
          <p:nvPr/>
        </p:nvPicPr>
        <p:blipFill rotWithShape="1">
          <a:blip r:embed="rId15">
            <a:extLst>
              <a:ext uri="{28A0092B-C50C-407E-A947-70E740481C1C}">
                <a14:useLocalDpi xmlns:a14="http://schemas.microsoft.com/office/drawing/2010/main" val="0"/>
              </a:ext>
            </a:extLst>
          </a:blip>
          <a:srcRect l="26986" t="6948" r="28785" b="48642"/>
          <a:stretch/>
        </p:blipFill>
        <p:spPr bwMode="auto">
          <a:xfrm>
            <a:off x="1996653" y="1204619"/>
            <a:ext cx="1638554" cy="16452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4730" y="4780096"/>
            <a:ext cx="11883962" cy="1938992"/>
          </a:xfrm>
          <a:prstGeom prst="rect">
            <a:avLst/>
          </a:prstGeom>
          <a:noFill/>
        </p:spPr>
        <p:txBody>
          <a:bodyPr wrap="square" rtlCol="0">
            <a:spAutoFit/>
          </a:bodyPr>
          <a:lstStyle/>
          <a:p>
            <a:r>
              <a:rPr lang="en-GB" sz="2000" dirty="0"/>
              <a:t>Prof </a:t>
            </a:r>
            <a:r>
              <a:rPr lang="en-GB" sz="2000" b="1" dirty="0"/>
              <a:t>Richard </a:t>
            </a:r>
            <a:r>
              <a:rPr lang="en-GB" sz="2000" b="1" dirty="0" smtClean="0"/>
              <a:t>Betts </a:t>
            </a:r>
            <a:r>
              <a:rPr lang="en-GB" sz="2000" dirty="0"/>
              <a:t>(University of Exeter and Met Office – Project </a:t>
            </a:r>
            <a:r>
              <a:rPr lang="en-GB" sz="2000" dirty="0" smtClean="0"/>
              <a:t>Director); Prof </a:t>
            </a:r>
            <a:r>
              <a:rPr lang="en-GB" sz="2000" dirty="0"/>
              <a:t>Dame </a:t>
            </a:r>
            <a:r>
              <a:rPr lang="en-GB" sz="2000" b="1" dirty="0"/>
              <a:t>Julia </a:t>
            </a:r>
            <a:r>
              <a:rPr lang="en-GB" sz="2000" b="1" dirty="0" smtClean="0"/>
              <a:t>Slingo </a:t>
            </a:r>
            <a:r>
              <a:rPr lang="en-GB" sz="2000" dirty="0"/>
              <a:t>(University of </a:t>
            </a:r>
            <a:r>
              <a:rPr lang="en-GB" sz="2000" dirty="0" smtClean="0"/>
              <a:t>Exeter &amp; University of Bristol); </a:t>
            </a:r>
            <a:r>
              <a:rPr lang="en-GB" sz="2000" b="1" dirty="0" smtClean="0"/>
              <a:t>Paul </a:t>
            </a:r>
            <a:r>
              <a:rPr lang="en-GB" sz="2000" b="1" dirty="0"/>
              <a:t>Watkiss </a:t>
            </a:r>
            <a:r>
              <a:rPr lang="en-GB" sz="2000" dirty="0"/>
              <a:t>(Paul Watkiss </a:t>
            </a:r>
            <a:r>
              <a:rPr lang="en-GB" sz="2000" dirty="0" smtClean="0"/>
              <a:t>Associates); Dr </a:t>
            </a:r>
            <a:r>
              <a:rPr lang="en-GB" sz="2000" b="1" dirty="0"/>
              <a:t>Pam Berry </a:t>
            </a:r>
            <a:r>
              <a:rPr lang="en-GB" sz="2000" dirty="0"/>
              <a:t>(University of </a:t>
            </a:r>
            <a:r>
              <a:rPr lang="en-GB" sz="2000" dirty="0" smtClean="0"/>
              <a:t>Oxford); Dr </a:t>
            </a:r>
            <a:r>
              <a:rPr lang="en-GB" sz="2000" b="1" dirty="0"/>
              <a:t>Iain Brown </a:t>
            </a:r>
            <a:r>
              <a:rPr lang="en-GB" sz="2000" dirty="0"/>
              <a:t>(University of </a:t>
            </a:r>
            <a:r>
              <a:rPr lang="en-GB" sz="2000" dirty="0" smtClean="0"/>
              <a:t>Dundee); Dr </a:t>
            </a:r>
            <a:r>
              <a:rPr lang="en-GB" sz="2000" b="1" dirty="0"/>
              <a:t>Ruth Wood </a:t>
            </a:r>
            <a:r>
              <a:rPr lang="en-GB" sz="2000" dirty="0"/>
              <a:t>(University of </a:t>
            </a:r>
            <a:r>
              <a:rPr lang="en-GB" sz="2000" dirty="0" smtClean="0"/>
              <a:t>Manchester); Prof </a:t>
            </a:r>
            <a:r>
              <a:rPr lang="en-GB" sz="2000" b="1" dirty="0"/>
              <a:t>Lee Chapman </a:t>
            </a:r>
            <a:r>
              <a:rPr lang="en-GB" sz="2000" dirty="0"/>
              <a:t>(University of </a:t>
            </a:r>
            <a:r>
              <a:rPr lang="en-GB" sz="2000" dirty="0" smtClean="0"/>
              <a:t>Birmingham); Dr </a:t>
            </a:r>
            <a:r>
              <a:rPr lang="en-GB" sz="2000" b="1" dirty="0"/>
              <a:t>David Jaroszweski </a:t>
            </a:r>
            <a:r>
              <a:rPr lang="en-GB" sz="2000" dirty="0"/>
              <a:t>(University of </a:t>
            </a:r>
            <a:r>
              <a:rPr lang="en-GB" sz="2000" dirty="0" smtClean="0"/>
              <a:t>Birmingham); Dr</a:t>
            </a:r>
            <a:r>
              <a:rPr lang="en-GB" sz="2000" b="1" dirty="0" smtClean="0"/>
              <a:t> </a:t>
            </a:r>
            <a:r>
              <a:rPr lang="en-GB" sz="2000" b="1" dirty="0"/>
              <a:t>Sari Kovats </a:t>
            </a:r>
            <a:r>
              <a:rPr lang="en-GB" sz="2000" dirty="0"/>
              <a:t>(London School of Hygiene and Tropical </a:t>
            </a:r>
            <a:r>
              <a:rPr lang="en-GB" sz="2000" dirty="0" smtClean="0"/>
              <a:t>Medicine); </a:t>
            </a:r>
            <a:r>
              <a:rPr lang="en-GB" sz="2000" b="1" dirty="0" smtClean="0"/>
              <a:t>Rachel </a:t>
            </a:r>
            <a:r>
              <a:rPr lang="en-GB" sz="2000" b="1" dirty="0"/>
              <a:t>Brisley </a:t>
            </a:r>
            <a:r>
              <a:rPr lang="en-GB" sz="2000" dirty="0"/>
              <a:t>(JBA </a:t>
            </a:r>
            <a:r>
              <a:rPr lang="en-GB" sz="2000" dirty="0" smtClean="0"/>
              <a:t>Consulting); Dr </a:t>
            </a:r>
            <a:r>
              <a:rPr lang="en-GB" sz="2000" b="1" dirty="0" err="1"/>
              <a:t>Swenja</a:t>
            </a:r>
            <a:r>
              <a:rPr lang="en-GB" sz="2000" b="1" dirty="0"/>
              <a:t> Surminski </a:t>
            </a:r>
            <a:r>
              <a:rPr lang="en-GB" sz="2000" dirty="0"/>
              <a:t>(London School of </a:t>
            </a:r>
            <a:r>
              <a:rPr lang="en-GB" sz="2000" dirty="0" smtClean="0"/>
              <a:t>Economics); Prof </a:t>
            </a:r>
            <a:r>
              <a:rPr lang="en-GB" sz="2000" b="1" dirty="0"/>
              <a:t>Andy Challinor </a:t>
            </a:r>
            <a:r>
              <a:rPr lang="en-GB" sz="2000" dirty="0"/>
              <a:t>(University of </a:t>
            </a:r>
            <a:r>
              <a:rPr lang="en-GB" sz="2000" dirty="0" smtClean="0"/>
              <a:t>Leeds); Prof </a:t>
            </a:r>
            <a:r>
              <a:rPr lang="en-GB" sz="2000" b="1" dirty="0"/>
              <a:t>Tim Benton </a:t>
            </a:r>
            <a:r>
              <a:rPr lang="en-GB" sz="2000" dirty="0"/>
              <a:t>(University of Leeds and Chatham House</a:t>
            </a:r>
            <a:r>
              <a:rPr lang="en-GB" sz="2000" dirty="0" smtClean="0"/>
              <a:t>)</a:t>
            </a:r>
            <a:endParaRPr lang="en-GB" sz="2000" dirty="0"/>
          </a:p>
        </p:txBody>
      </p:sp>
    </p:spTree>
    <p:extLst>
      <p:ext uri="{BB962C8B-B14F-4D97-AF65-F5344CB8AC3E}">
        <p14:creationId xmlns:p14="http://schemas.microsoft.com/office/powerpoint/2010/main" val="780176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7490C0D-071B-294D-BF8B-96BCDD879B1C}"/>
              </a:ext>
            </a:extLst>
          </p:cNvPr>
          <p:cNvGrpSpPr>
            <a:grpSpLocks noChangeAspect="1"/>
          </p:cNvGrpSpPr>
          <p:nvPr/>
        </p:nvGrpSpPr>
        <p:grpSpPr>
          <a:xfrm>
            <a:off x="843549" y="1620691"/>
            <a:ext cx="10395060" cy="3058886"/>
            <a:chOff x="2459409" y="1204219"/>
            <a:chExt cx="9087009" cy="2451873"/>
          </a:xfrm>
        </p:grpSpPr>
        <p:pic>
          <p:nvPicPr>
            <p:cNvPr id="2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9409" y="1204219"/>
              <a:ext cx="9087009" cy="245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a:extLst>
                <a:ext uri="{FF2B5EF4-FFF2-40B4-BE49-F238E27FC236}">
                  <a16:creationId xmlns:a16="http://schemas.microsoft.com/office/drawing/2014/main" id="{E9701BC1-2501-4442-B681-122D549A0B41}"/>
                </a:ext>
              </a:extLst>
            </p:cNvPr>
            <p:cNvPicPr>
              <a:picLocks noChangeAspect="1"/>
            </p:cNvPicPr>
            <p:nvPr/>
          </p:nvPicPr>
          <p:blipFill rotWithShape="1">
            <a:blip r:embed="rId2">
              <a:extLst>
                <a:ext uri="{28A0092B-C50C-407E-A947-70E740481C1C}">
                  <a14:useLocalDpi xmlns:a14="http://schemas.microsoft.com/office/drawing/2010/main" val="0"/>
                </a:ext>
              </a:extLst>
            </a:blip>
            <a:srcRect l="3318" t="74884" r="63223" b="5286"/>
            <a:stretch/>
          </p:blipFill>
          <p:spPr bwMode="auto">
            <a:xfrm>
              <a:off x="3011774" y="1651818"/>
              <a:ext cx="8285492" cy="185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C092EFE5-C810-3C45-AD0A-724CC6A6CDBC}"/>
                </a:ext>
              </a:extLst>
            </p:cNvPr>
            <p:cNvPicPr>
              <a:picLocks noChangeAspect="1"/>
            </p:cNvPicPr>
            <p:nvPr/>
          </p:nvPicPr>
          <p:blipFill rotWithShape="1">
            <a:blip r:embed="rId2">
              <a:extLst>
                <a:ext uri="{28A0092B-C50C-407E-A947-70E740481C1C}">
                  <a14:useLocalDpi xmlns:a14="http://schemas.microsoft.com/office/drawing/2010/main" val="0"/>
                </a:ext>
              </a:extLst>
            </a:blip>
            <a:srcRect l="3319" t="28145" r="3244" b="13023"/>
            <a:stretch/>
          </p:blipFill>
          <p:spPr bwMode="auto">
            <a:xfrm>
              <a:off x="2665296" y="1471961"/>
              <a:ext cx="8631970" cy="18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2123408" y="665451"/>
            <a:ext cx="7785847" cy="923330"/>
          </a:xfrm>
          <a:prstGeom prst="rect">
            <a:avLst/>
          </a:prstGeom>
          <a:noFill/>
        </p:spPr>
        <p:txBody>
          <a:bodyPr wrap="square" rtlCol="0">
            <a:spAutoFit/>
          </a:bodyPr>
          <a:lstStyle/>
          <a:p>
            <a:pPr algn="ctr"/>
            <a:r>
              <a:rPr lang="en-GB" sz="5400" dirty="0" smtClean="0"/>
              <a:t>The CCRA “exam question”</a:t>
            </a:r>
            <a:endParaRPr lang="en-GB" sz="5400" dirty="0"/>
          </a:p>
        </p:txBody>
      </p:sp>
      <p:sp>
        <p:nvSpPr>
          <p:cNvPr id="6" name="TextBox 5"/>
          <p:cNvSpPr txBox="1"/>
          <p:nvPr/>
        </p:nvSpPr>
        <p:spPr>
          <a:xfrm>
            <a:off x="506506" y="4903962"/>
            <a:ext cx="11685494" cy="1569660"/>
          </a:xfrm>
          <a:prstGeom prst="rect">
            <a:avLst/>
          </a:prstGeom>
          <a:noFill/>
        </p:spPr>
        <p:txBody>
          <a:bodyPr wrap="square" rtlCol="0">
            <a:spAutoFit/>
          </a:bodyPr>
          <a:lstStyle/>
          <a:p>
            <a:r>
              <a:rPr lang="en-GB" sz="3200" dirty="0" smtClean="0"/>
              <a:t>To answer:</a:t>
            </a:r>
          </a:p>
          <a:p>
            <a:pPr marL="342900" indent="-342900">
              <a:buAutoNum type="arabicPeriod"/>
            </a:pPr>
            <a:r>
              <a:rPr lang="en-GB" sz="3200" dirty="0" smtClean="0"/>
              <a:t>Identify a comprehensive set of risks of concern to policymakers</a:t>
            </a:r>
          </a:p>
          <a:p>
            <a:pPr marL="342900" indent="-342900">
              <a:buAutoNum type="arabicPeriod"/>
            </a:pPr>
            <a:r>
              <a:rPr lang="en-GB" sz="3200" dirty="0" smtClean="0"/>
              <a:t>Assess the urgency of additional adaptation for each risk</a:t>
            </a:r>
            <a:endParaRPr lang="en-GB" sz="3200" dirty="0"/>
          </a:p>
        </p:txBody>
      </p:sp>
    </p:spTree>
    <p:extLst>
      <p:ext uri="{BB962C8B-B14F-4D97-AF65-F5344CB8AC3E}">
        <p14:creationId xmlns:p14="http://schemas.microsoft.com/office/powerpoint/2010/main" val="2966172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96972832"/>
              </p:ext>
            </p:extLst>
          </p:nvPr>
        </p:nvGraphicFramePr>
        <p:xfrm>
          <a:off x="4202287" y="1304326"/>
          <a:ext cx="7800624" cy="741680"/>
        </p:xfrm>
        <a:graphic>
          <a:graphicData uri="http://schemas.openxmlformats.org/drawingml/2006/table">
            <a:tbl>
              <a:tblPr firstRow="1" bandRow="1">
                <a:tableStyleId>{5C22544A-7EE6-4342-B048-85BDC9FD1C3A}</a:tableStyleId>
              </a:tblPr>
              <a:tblGrid>
                <a:gridCol w="866736">
                  <a:extLst>
                    <a:ext uri="{9D8B030D-6E8A-4147-A177-3AD203B41FA5}">
                      <a16:colId xmlns:a16="http://schemas.microsoft.com/office/drawing/2014/main" val="2052628604"/>
                    </a:ext>
                  </a:extLst>
                </a:gridCol>
                <a:gridCol w="866736">
                  <a:extLst>
                    <a:ext uri="{9D8B030D-6E8A-4147-A177-3AD203B41FA5}">
                      <a16:colId xmlns:a16="http://schemas.microsoft.com/office/drawing/2014/main" val="3651975602"/>
                    </a:ext>
                  </a:extLst>
                </a:gridCol>
                <a:gridCol w="866736">
                  <a:extLst>
                    <a:ext uri="{9D8B030D-6E8A-4147-A177-3AD203B41FA5}">
                      <a16:colId xmlns:a16="http://schemas.microsoft.com/office/drawing/2014/main" val="3266846311"/>
                    </a:ext>
                  </a:extLst>
                </a:gridCol>
                <a:gridCol w="866736">
                  <a:extLst>
                    <a:ext uri="{9D8B030D-6E8A-4147-A177-3AD203B41FA5}">
                      <a16:colId xmlns:a16="http://schemas.microsoft.com/office/drawing/2014/main" val="1461619939"/>
                    </a:ext>
                  </a:extLst>
                </a:gridCol>
                <a:gridCol w="866736">
                  <a:extLst>
                    <a:ext uri="{9D8B030D-6E8A-4147-A177-3AD203B41FA5}">
                      <a16:colId xmlns:a16="http://schemas.microsoft.com/office/drawing/2014/main" val="4292692214"/>
                    </a:ext>
                  </a:extLst>
                </a:gridCol>
                <a:gridCol w="866736">
                  <a:extLst>
                    <a:ext uri="{9D8B030D-6E8A-4147-A177-3AD203B41FA5}">
                      <a16:colId xmlns:a16="http://schemas.microsoft.com/office/drawing/2014/main" val="1635699509"/>
                    </a:ext>
                  </a:extLst>
                </a:gridCol>
                <a:gridCol w="866736">
                  <a:extLst>
                    <a:ext uri="{9D8B030D-6E8A-4147-A177-3AD203B41FA5}">
                      <a16:colId xmlns:a16="http://schemas.microsoft.com/office/drawing/2014/main" val="3390169649"/>
                    </a:ext>
                  </a:extLst>
                </a:gridCol>
                <a:gridCol w="866736">
                  <a:extLst>
                    <a:ext uri="{9D8B030D-6E8A-4147-A177-3AD203B41FA5}">
                      <a16:colId xmlns:a16="http://schemas.microsoft.com/office/drawing/2014/main" val="2158993934"/>
                    </a:ext>
                  </a:extLst>
                </a:gridCol>
                <a:gridCol w="866736">
                  <a:extLst>
                    <a:ext uri="{9D8B030D-6E8A-4147-A177-3AD203B41FA5}">
                      <a16:colId xmlns:a16="http://schemas.microsoft.com/office/drawing/2014/main" val="3576715102"/>
                    </a:ext>
                  </a:extLst>
                </a:gridCol>
              </a:tblGrid>
              <a:tr h="370840">
                <a:tc>
                  <a:txBody>
                    <a:bodyPr/>
                    <a:lstStyle/>
                    <a:p>
                      <a:r>
                        <a:rPr lang="en-GB" b="0" dirty="0" smtClean="0">
                          <a:solidFill>
                            <a:schemeClr val="tx1"/>
                          </a:solidFill>
                        </a:rPr>
                        <a:t>N1</a:t>
                      </a:r>
                      <a:endParaRPr lang="en-GB" b="0" dirty="0">
                        <a:solidFill>
                          <a:schemeClr val="tx1"/>
                        </a:solidFill>
                      </a:endParaRPr>
                    </a:p>
                  </a:txBody>
                  <a:tcPr>
                    <a:solidFill>
                      <a:schemeClr val="accent6">
                        <a:lumMod val="60000"/>
                        <a:lumOff val="40000"/>
                      </a:schemeClr>
                    </a:solidFill>
                  </a:tcPr>
                </a:tc>
                <a:tc>
                  <a:txBody>
                    <a:bodyPr/>
                    <a:lstStyle/>
                    <a:p>
                      <a:r>
                        <a:rPr lang="en-GB" b="0" dirty="0" smtClean="0">
                          <a:solidFill>
                            <a:schemeClr val="tx1"/>
                          </a:solidFill>
                        </a:rPr>
                        <a:t>N2</a:t>
                      </a:r>
                      <a:endParaRPr lang="en-GB" b="0" dirty="0">
                        <a:solidFill>
                          <a:schemeClr val="tx1"/>
                        </a:solidFill>
                      </a:endParaRPr>
                    </a:p>
                  </a:txBody>
                  <a:tcPr>
                    <a:solidFill>
                      <a:schemeClr val="accent6">
                        <a:lumMod val="60000"/>
                        <a:lumOff val="40000"/>
                      </a:schemeClr>
                    </a:solidFill>
                  </a:tcPr>
                </a:tc>
                <a:tc>
                  <a:txBody>
                    <a:bodyPr/>
                    <a:lstStyle/>
                    <a:p>
                      <a:r>
                        <a:rPr lang="en-GB" b="0" dirty="0" smtClean="0">
                          <a:solidFill>
                            <a:schemeClr val="tx1"/>
                          </a:solidFill>
                        </a:rPr>
                        <a:t>N3</a:t>
                      </a:r>
                      <a:endParaRPr lang="en-GB" b="0" dirty="0">
                        <a:solidFill>
                          <a:schemeClr val="tx1"/>
                        </a:solidFill>
                      </a:endParaRPr>
                    </a:p>
                  </a:txBody>
                  <a:tcPr>
                    <a:solidFill>
                      <a:schemeClr val="accent6">
                        <a:lumMod val="60000"/>
                        <a:lumOff val="40000"/>
                      </a:schemeClr>
                    </a:solidFill>
                  </a:tcPr>
                </a:tc>
                <a:tc>
                  <a:txBody>
                    <a:bodyPr/>
                    <a:lstStyle/>
                    <a:p>
                      <a:r>
                        <a:rPr lang="en-GB" b="0" dirty="0" smtClean="0">
                          <a:solidFill>
                            <a:schemeClr val="tx1"/>
                          </a:solidFill>
                        </a:rPr>
                        <a:t>N4</a:t>
                      </a:r>
                      <a:endParaRPr lang="en-GB" b="0" dirty="0">
                        <a:solidFill>
                          <a:schemeClr val="tx1"/>
                        </a:solidFill>
                      </a:endParaRPr>
                    </a:p>
                  </a:txBody>
                  <a:tcPr>
                    <a:solidFill>
                      <a:schemeClr val="accent6">
                        <a:lumMod val="60000"/>
                        <a:lumOff val="40000"/>
                      </a:schemeClr>
                    </a:solidFill>
                  </a:tcPr>
                </a:tc>
                <a:tc>
                  <a:txBody>
                    <a:bodyPr/>
                    <a:lstStyle/>
                    <a:p>
                      <a:r>
                        <a:rPr lang="en-GB" b="0" dirty="0" smtClean="0">
                          <a:solidFill>
                            <a:schemeClr val="tx1"/>
                          </a:solidFill>
                        </a:rPr>
                        <a:t>N5</a:t>
                      </a:r>
                      <a:endParaRPr lang="en-GB" b="0" dirty="0">
                        <a:solidFill>
                          <a:schemeClr val="tx1"/>
                        </a:solidFill>
                      </a:endParaRPr>
                    </a:p>
                  </a:txBody>
                  <a:tcPr>
                    <a:solidFill>
                      <a:schemeClr val="accent6">
                        <a:lumMod val="60000"/>
                        <a:lumOff val="40000"/>
                      </a:schemeClr>
                    </a:solidFill>
                  </a:tcPr>
                </a:tc>
                <a:tc>
                  <a:txBody>
                    <a:bodyPr/>
                    <a:lstStyle/>
                    <a:p>
                      <a:r>
                        <a:rPr lang="en-GB" b="0" dirty="0" smtClean="0">
                          <a:solidFill>
                            <a:schemeClr val="tx1"/>
                          </a:solidFill>
                        </a:rPr>
                        <a:t>N6</a:t>
                      </a:r>
                      <a:endParaRPr lang="en-GB" b="0" dirty="0">
                        <a:solidFill>
                          <a:schemeClr val="tx1"/>
                        </a:solidFill>
                      </a:endParaRPr>
                    </a:p>
                  </a:txBody>
                  <a:tcPr>
                    <a:solidFill>
                      <a:schemeClr val="accent6">
                        <a:lumMod val="60000"/>
                        <a:lumOff val="40000"/>
                      </a:schemeClr>
                    </a:solidFill>
                  </a:tcPr>
                </a:tc>
                <a:tc>
                  <a:txBody>
                    <a:bodyPr/>
                    <a:lstStyle/>
                    <a:p>
                      <a:r>
                        <a:rPr lang="en-GB" b="0" dirty="0" smtClean="0">
                          <a:solidFill>
                            <a:schemeClr val="tx1"/>
                          </a:solidFill>
                        </a:rPr>
                        <a:t>N7</a:t>
                      </a:r>
                      <a:endParaRPr lang="en-GB" b="0" dirty="0">
                        <a:solidFill>
                          <a:schemeClr val="tx1"/>
                        </a:solidFill>
                      </a:endParaRPr>
                    </a:p>
                  </a:txBody>
                  <a:tcPr>
                    <a:solidFill>
                      <a:schemeClr val="accent6">
                        <a:lumMod val="60000"/>
                        <a:lumOff val="40000"/>
                      </a:schemeClr>
                    </a:solidFill>
                  </a:tcPr>
                </a:tc>
                <a:tc>
                  <a:txBody>
                    <a:bodyPr/>
                    <a:lstStyle/>
                    <a:p>
                      <a:r>
                        <a:rPr lang="en-GB" b="0" dirty="0" smtClean="0">
                          <a:solidFill>
                            <a:schemeClr val="tx1"/>
                          </a:solidFill>
                        </a:rPr>
                        <a:t>N8</a:t>
                      </a:r>
                      <a:endParaRPr lang="en-GB" b="0" dirty="0">
                        <a:solidFill>
                          <a:schemeClr val="tx1"/>
                        </a:solidFill>
                      </a:endParaRPr>
                    </a:p>
                  </a:txBody>
                  <a:tcPr>
                    <a:solidFill>
                      <a:schemeClr val="accent6">
                        <a:lumMod val="60000"/>
                        <a:lumOff val="40000"/>
                      </a:schemeClr>
                    </a:solidFill>
                  </a:tcPr>
                </a:tc>
                <a:tc>
                  <a:txBody>
                    <a:bodyPr/>
                    <a:lstStyle/>
                    <a:p>
                      <a:r>
                        <a:rPr lang="en-GB" b="0" dirty="0" smtClean="0">
                          <a:solidFill>
                            <a:schemeClr val="tx1"/>
                          </a:solidFill>
                        </a:rPr>
                        <a:t>N9</a:t>
                      </a:r>
                      <a:endParaRPr lang="en-GB" b="0"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val="219507143"/>
                  </a:ext>
                </a:extLst>
              </a:tr>
              <a:tr h="370840">
                <a:tc>
                  <a:txBody>
                    <a:bodyPr/>
                    <a:lstStyle/>
                    <a:p>
                      <a:r>
                        <a:rPr lang="en-GB" dirty="0" smtClean="0"/>
                        <a:t>N10</a:t>
                      </a:r>
                      <a:endParaRPr lang="en-GB" dirty="0"/>
                    </a:p>
                  </a:txBody>
                  <a:tcPr>
                    <a:solidFill>
                      <a:schemeClr val="accent6">
                        <a:lumMod val="60000"/>
                        <a:lumOff val="40000"/>
                      </a:schemeClr>
                    </a:solidFill>
                  </a:tcPr>
                </a:tc>
                <a:tc>
                  <a:txBody>
                    <a:bodyPr/>
                    <a:lstStyle/>
                    <a:p>
                      <a:r>
                        <a:rPr lang="en-GB" dirty="0" smtClean="0"/>
                        <a:t>N11</a:t>
                      </a:r>
                      <a:endParaRPr lang="en-GB" dirty="0"/>
                    </a:p>
                  </a:txBody>
                  <a:tcPr>
                    <a:solidFill>
                      <a:schemeClr val="accent6">
                        <a:lumMod val="60000"/>
                        <a:lumOff val="40000"/>
                      </a:schemeClr>
                    </a:solidFill>
                  </a:tcPr>
                </a:tc>
                <a:tc>
                  <a:txBody>
                    <a:bodyPr/>
                    <a:lstStyle/>
                    <a:p>
                      <a:r>
                        <a:rPr lang="en-GB" dirty="0" smtClean="0"/>
                        <a:t>N12</a:t>
                      </a:r>
                      <a:endParaRPr lang="en-GB" dirty="0"/>
                    </a:p>
                  </a:txBody>
                  <a:tcPr>
                    <a:solidFill>
                      <a:schemeClr val="accent6">
                        <a:lumMod val="60000"/>
                        <a:lumOff val="40000"/>
                      </a:schemeClr>
                    </a:solidFill>
                  </a:tcPr>
                </a:tc>
                <a:tc>
                  <a:txBody>
                    <a:bodyPr/>
                    <a:lstStyle/>
                    <a:p>
                      <a:r>
                        <a:rPr lang="en-GB" dirty="0" smtClean="0"/>
                        <a:t>N13</a:t>
                      </a:r>
                      <a:endParaRPr lang="en-GB" dirty="0"/>
                    </a:p>
                  </a:txBody>
                  <a:tcPr>
                    <a:solidFill>
                      <a:schemeClr val="accent6">
                        <a:lumMod val="60000"/>
                        <a:lumOff val="40000"/>
                      </a:schemeClr>
                    </a:solidFill>
                  </a:tcPr>
                </a:tc>
                <a:tc>
                  <a:txBody>
                    <a:bodyPr/>
                    <a:lstStyle/>
                    <a:p>
                      <a:r>
                        <a:rPr lang="en-GB" dirty="0" smtClean="0"/>
                        <a:t>N14</a:t>
                      </a:r>
                      <a:endParaRPr lang="en-GB" dirty="0"/>
                    </a:p>
                  </a:txBody>
                  <a:tcPr>
                    <a:solidFill>
                      <a:schemeClr val="accent6">
                        <a:lumMod val="60000"/>
                        <a:lumOff val="40000"/>
                      </a:schemeClr>
                    </a:solidFill>
                  </a:tcPr>
                </a:tc>
                <a:tc>
                  <a:txBody>
                    <a:bodyPr/>
                    <a:lstStyle/>
                    <a:p>
                      <a:r>
                        <a:rPr lang="en-GB" dirty="0" smtClean="0"/>
                        <a:t>N15</a:t>
                      </a:r>
                      <a:endParaRPr lang="en-GB" dirty="0"/>
                    </a:p>
                  </a:txBody>
                  <a:tcPr>
                    <a:solidFill>
                      <a:schemeClr val="accent6">
                        <a:lumMod val="60000"/>
                        <a:lumOff val="40000"/>
                      </a:schemeClr>
                    </a:solidFill>
                  </a:tcPr>
                </a:tc>
                <a:tc>
                  <a:txBody>
                    <a:bodyPr/>
                    <a:lstStyle/>
                    <a:p>
                      <a:r>
                        <a:rPr lang="en-GB" dirty="0" smtClean="0"/>
                        <a:t>N16</a:t>
                      </a:r>
                      <a:endParaRPr lang="en-GB" dirty="0"/>
                    </a:p>
                  </a:txBody>
                  <a:tcPr>
                    <a:solidFill>
                      <a:schemeClr val="accent6">
                        <a:lumMod val="60000"/>
                        <a:lumOff val="40000"/>
                      </a:schemeClr>
                    </a:solidFill>
                  </a:tcPr>
                </a:tc>
                <a:tc>
                  <a:txBody>
                    <a:bodyPr/>
                    <a:lstStyle/>
                    <a:p>
                      <a:r>
                        <a:rPr lang="en-GB" dirty="0" smtClean="0"/>
                        <a:t>N17</a:t>
                      </a:r>
                      <a:endParaRPr lang="en-GB" dirty="0"/>
                    </a:p>
                  </a:txBody>
                  <a:tcPr>
                    <a:solidFill>
                      <a:schemeClr val="accent6">
                        <a:lumMod val="60000"/>
                        <a:lumOff val="40000"/>
                      </a:schemeClr>
                    </a:solidFill>
                  </a:tcPr>
                </a:tc>
                <a:tc>
                  <a:txBody>
                    <a:bodyPr/>
                    <a:lstStyle/>
                    <a:p>
                      <a:r>
                        <a:rPr lang="en-GB" dirty="0" smtClean="0"/>
                        <a:t>N18</a:t>
                      </a:r>
                      <a:endParaRPr lang="en-GB" dirty="0"/>
                    </a:p>
                  </a:txBody>
                  <a:tcPr>
                    <a:solidFill>
                      <a:schemeClr val="accent6">
                        <a:lumMod val="60000"/>
                        <a:lumOff val="40000"/>
                      </a:schemeClr>
                    </a:solidFill>
                  </a:tcPr>
                </a:tc>
                <a:extLst>
                  <a:ext uri="{0D108BD9-81ED-4DB2-BD59-A6C34878D82A}">
                    <a16:rowId xmlns:a16="http://schemas.microsoft.com/office/drawing/2014/main" val="1529631860"/>
                  </a:ext>
                </a:extLst>
              </a:tr>
            </a:tbl>
          </a:graphicData>
        </a:graphic>
      </p:graphicFrame>
      <p:grpSp>
        <p:nvGrpSpPr>
          <p:cNvPr id="15" name="Group 14"/>
          <p:cNvGrpSpPr/>
          <p:nvPr/>
        </p:nvGrpSpPr>
        <p:grpSpPr>
          <a:xfrm>
            <a:off x="8026400" y="1151270"/>
            <a:ext cx="3976511" cy="1087458"/>
            <a:chOff x="8026400" y="1151270"/>
            <a:chExt cx="3976511" cy="1087458"/>
          </a:xfrm>
        </p:grpSpPr>
        <p:sp>
          <p:nvSpPr>
            <p:cNvPr id="8" name="Rounded Rectangle 7"/>
            <p:cNvSpPr/>
            <p:nvPr/>
          </p:nvSpPr>
          <p:spPr>
            <a:xfrm>
              <a:off x="8026400" y="1151270"/>
              <a:ext cx="3976511" cy="1087458"/>
            </a:xfrm>
            <a:prstGeom prst="roundRect">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8123766" y="1196426"/>
              <a:ext cx="3711222" cy="923330"/>
            </a:xfrm>
            <a:prstGeom prst="rect">
              <a:avLst/>
            </a:prstGeom>
            <a:noFill/>
            <a:ln>
              <a:noFill/>
            </a:ln>
          </p:spPr>
          <p:txBody>
            <a:bodyPr wrap="square" rtlCol="0">
              <a:spAutoFit/>
            </a:bodyPr>
            <a:lstStyle/>
            <a:p>
              <a:pPr algn="ctr"/>
              <a:r>
                <a:rPr lang="en-GB" dirty="0" smtClean="0"/>
                <a:t>Example:</a:t>
              </a:r>
              <a:endParaRPr lang="en-GB" dirty="0"/>
            </a:p>
            <a:p>
              <a:pPr algn="ctr"/>
              <a:r>
                <a:rPr lang="en-GB" dirty="0" smtClean="0"/>
                <a:t>Risks to agriculture from pests, pathogens and invasive species </a:t>
              </a:r>
              <a:endParaRPr lang="en-GB" dirty="0"/>
            </a:p>
          </p:txBody>
        </p:sp>
      </p:grpSp>
      <p:sp>
        <p:nvSpPr>
          <p:cNvPr id="7" name="TextBox 6"/>
          <p:cNvSpPr txBox="1"/>
          <p:nvPr/>
        </p:nvSpPr>
        <p:spPr>
          <a:xfrm>
            <a:off x="248356" y="1151270"/>
            <a:ext cx="5746044" cy="5693866"/>
          </a:xfrm>
          <a:prstGeom prst="rect">
            <a:avLst/>
          </a:prstGeom>
          <a:noFill/>
        </p:spPr>
        <p:txBody>
          <a:bodyPr wrap="square" rtlCol="0">
            <a:spAutoFit/>
          </a:bodyPr>
          <a:lstStyle/>
          <a:p>
            <a:r>
              <a:rPr lang="en-GB" sz="3200" dirty="0" smtClean="0"/>
              <a:t>Natural environment </a:t>
            </a:r>
          </a:p>
          <a:p>
            <a:r>
              <a:rPr lang="en-GB" sz="3200" dirty="0" smtClean="0"/>
              <a:t>and assets</a:t>
            </a:r>
          </a:p>
          <a:p>
            <a:endParaRPr lang="en-GB" sz="3200" dirty="0"/>
          </a:p>
          <a:p>
            <a:r>
              <a:rPr lang="en-GB" sz="3200" dirty="0" smtClean="0"/>
              <a:t>Infrastructure</a:t>
            </a:r>
          </a:p>
          <a:p>
            <a:endParaRPr lang="en-GB" sz="3200" dirty="0" smtClean="0"/>
          </a:p>
          <a:p>
            <a:r>
              <a:rPr lang="en-GB" sz="3200" dirty="0" smtClean="0"/>
              <a:t>Health, communities </a:t>
            </a:r>
          </a:p>
          <a:p>
            <a:r>
              <a:rPr lang="en-GB" sz="3200" dirty="0" smtClean="0"/>
              <a:t>and built environment</a:t>
            </a:r>
          </a:p>
          <a:p>
            <a:endParaRPr lang="en-GB" sz="2000" dirty="0" smtClean="0"/>
          </a:p>
          <a:p>
            <a:r>
              <a:rPr lang="en-GB" sz="3200" dirty="0" smtClean="0"/>
              <a:t>Business and industry</a:t>
            </a:r>
          </a:p>
          <a:p>
            <a:endParaRPr lang="en-GB" sz="2000" dirty="0"/>
          </a:p>
          <a:p>
            <a:r>
              <a:rPr lang="en-GB" sz="3200" dirty="0" smtClean="0"/>
              <a:t>International </a:t>
            </a:r>
          </a:p>
          <a:p>
            <a:r>
              <a:rPr lang="en-GB" sz="3200" dirty="0" smtClean="0"/>
              <a:t>dimensions</a:t>
            </a:r>
            <a:endParaRPr lang="en-GB" sz="3200" dirty="0"/>
          </a:p>
        </p:txBody>
      </p:sp>
      <p:graphicFrame>
        <p:nvGraphicFramePr>
          <p:cNvPr id="24" name="Table 23"/>
          <p:cNvGraphicFramePr>
            <a:graphicFrameLocks noGrp="1"/>
          </p:cNvGraphicFramePr>
          <p:nvPr>
            <p:extLst>
              <p:ext uri="{D42A27DB-BD31-4B8C-83A1-F6EECF244321}">
                <p14:modId xmlns:p14="http://schemas.microsoft.com/office/powerpoint/2010/main" val="2211677540"/>
              </p:ext>
            </p:extLst>
          </p:nvPr>
        </p:nvGraphicFramePr>
        <p:xfrm>
          <a:off x="4202287" y="2555122"/>
          <a:ext cx="7800624" cy="741680"/>
        </p:xfrm>
        <a:graphic>
          <a:graphicData uri="http://schemas.openxmlformats.org/drawingml/2006/table">
            <a:tbl>
              <a:tblPr firstRow="1" bandRow="1">
                <a:tableStyleId>{5C22544A-7EE6-4342-B048-85BDC9FD1C3A}</a:tableStyleId>
              </a:tblPr>
              <a:tblGrid>
                <a:gridCol w="866736">
                  <a:extLst>
                    <a:ext uri="{9D8B030D-6E8A-4147-A177-3AD203B41FA5}">
                      <a16:colId xmlns:a16="http://schemas.microsoft.com/office/drawing/2014/main" val="2052628604"/>
                    </a:ext>
                  </a:extLst>
                </a:gridCol>
                <a:gridCol w="866736">
                  <a:extLst>
                    <a:ext uri="{9D8B030D-6E8A-4147-A177-3AD203B41FA5}">
                      <a16:colId xmlns:a16="http://schemas.microsoft.com/office/drawing/2014/main" val="3651975602"/>
                    </a:ext>
                  </a:extLst>
                </a:gridCol>
                <a:gridCol w="866736">
                  <a:extLst>
                    <a:ext uri="{9D8B030D-6E8A-4147-A177-3AD203B41FA5}">
                      <a16:colId xmlns:a16="http://schemas.microsoft.com/office/drawing/2014/main" val="3266846311"/>
                    </a:ext>
                  </a:extLst>
                </a:gridCol>
                <a:gridCol w="866736">
                  <a:extLst>
                    <a:ext uri="{9D8B030D-6E8A-4147-A177-3AD203B41FA5}">
                      <a16:colId xmlns:a16="http://schemas.microsoft.com/office/drawing/2014/main" val="1461619939"/>
                    </a:ext>
                  </a:extLst>
                </a:gridCol>
                <a:gridCol w="866736">
                  <a:extLst>
                    <a:ext uri="{9D8B030D-6E8A-4147-A177-3AD203B41FA5}">
                      <a16:colId xmlns:a16="http://schemas.microsoft.com/office/drawing/2014/main" val="4292692214"/>
                    </a:ext>
                  </a:extLst>
                </a:gridCol>
                <a:gridCol w="866736">
                  <a:extLst>
                    <a:ext uri="{9D8B030D-6E8A-4147-A177-3AD203B41FA5}">
                      <a16:colId xmlns:a16="http://schemas.microsoft.com/office/drawing/2014/main" val="1635699509"/>
                    </a:ext>
                  </a:extLst>
                </a:gridCol>
                <a:gridCol w="866736">
                  <a:extLst>
                    <a:ext uri="{9D8B030D-6E8A-4147-A177-3AD203B41FA5}">
                      <a16:colId xmlns:a16="http://schemas.microsoft.com/office/drawing/2014/main" val="3390169649"/>
                    </a:ext>
                  </a:extLst>
                </a:gridCol>
                <a:gridCol w="866736">
                  <a:extLst>
                    <a:ext uri="{9D8B030D-6E8A-4147-A177-3AD203B41FA5}">
                      <a16:colId xmlns:a16="http://schemas.microsoft.com/office/drawing/2014/main" val="2158993934"/>
                    </a:ext>
                  </a:extLst>
                </a:gridCol>
                <a:gridCol w="866736">
                  <a:extLst>
                    <a:ext uri="{9D8B030D-6E8A-4147-A177-3AD203B41FA5}">
                      <a16:colId xmlns:a16="http://schemas.microsoft.com/office/drawing/2014/main" val="3576715102"/>
                    </a:ext>
                  </a:extLst>
                </a:gridCol>
              </a:tblGrid>
              <a:tr h="370840">
                <a:tc>
                  <a:txBody>
                    <a:bodyPr/>
                    <a:lstStyle/>
                    <a:p>
                      <a:r>
                        <a:rPr lang="en-GB" b="0" dirty="0" smtClean="0">
                          <a:solidFill>
                            <a:schemeClr val="tx1"/>
                          </a:solidFill>
                        </a:rPr>
                        <a:t>I1</a:t>
                      </a:r>
                      <a:endParaRPr lang="en-GB" b="0" dirty="0">
                        <a:solidFill>
                          <a:schemeClr val="tx1"/>
                        </a:solidFill>
                      </a:endParaRPr>
                    </a:p>
                  </a:txBody>
                  <a:tcPr>
                    <a:solidFill>
                      <a:schemeClr val="accent2">
                        <a:lumMod val="60000"/>
                        <a:lumOff val="40000"/>
                      </a:schemeClr>
                    </a:solidFill>
                  </a:tcPr>
                </a:tc>
                <a:tc>
                  <a:txBody>
                    <a:bodyPr/>
                    <a:lstStyle/>
                    <a:p>
                      <a:r>
                        <a:rPr lang="en-GB" b="0" dirty="0" smtClean="0">
                          <a:solidFill>
                            <a:schemeClr val="tx1"/>
                          </a:solidFill>
                        </a:rPr>
                        <a:t>I2</a:t>
                      </a:r>
                      <a:endParaRPr lang="en-GB" b="0" dirty="0">
                        <a:solidFill>
                          <a:schemeClr val="tx1"/>
                        </a:solidFill>
                      </a:endParaRPr>
                    </a:p>
                  </a:txBody>
                  <a:tcPr>
                    <a:solidFill>
                      <a:schemeClr val="accent2">
                        <a:lumMod val="60000"/>
                        <a:lumOff val="40000"/>
                      </a:schemeClr>
                    </a:solidFill>
                  </a:tcPr>
                </a:tc>
                <a:tc>
                  <a:txBody>
                    <a:bodyPr/>
                    <a:lstStyle/>
                    <a:p>
                      <a:r>
                        <a:rPr lang="en-GB" b="0" dirty="0" smtClean="0">
                          <a:solidFill>
                            <a:schemeClr val="tx1"/>
                          </a:solidFill>
                        </a:rPr>
                        <a:t>I3</a:t>
                      </a:r>
                      <a:endParaRPr lang="en-GB" b="0" dirty="0">
                        <a:solidFill>
                          <a:schemeClr val="tx1"/>
                        </a:solidFill>
                      </a:endParaRPr>
                    </a:p>
                  </a:txBody>
                  <a:tcPr>
                    <a:solidFill>
                      <a:schemeClr val="accent2">
                        <a:lumMod val="60000"/>
                        <a:lumOff val="40000"/>
                      </a:schemeClr>
                    </a:solidFill>
                  </a:tcPr>
                </a:tc>
                <a:tc>
                  <a:txBody>
                    <a:bodyPr/>
                    <a:lstStyle/>
                    <a:p>
                      <a:r>
                        <a:rPr lang="en-GB" b="0" dirty="0" smtClean="0">
                          <a:solidFill>
                            <a:schemeClr val="tx1"/>
                          </a:solidFill>
                        </a:rPr>
                        <a:t>I4</a:t>
                      </a:r>
                      <a:endParaRPr lang="en-GB" b="0" dirty="0">
                        <a:solidFill>
                          <a:schemeClr val="tx1"/>
                        </a:solidFill>
                      </a:endParaRPr>
                    </a:p>
                  </a:txBody>
                  <a:tcPr>
                    <a:solidFill>
                      <a:schemeClr val="accent2">
                        <a:lumMod val="60000"/>
                        <a:lumOff val="40000"/>
                      </a:schemeClr>
                    </a:solidFill>
                  </a:tcPr>
                </a:tc>
                <a:tc>
                  <a:txBody>
                    <a:bodyPr/>
                    <a:lstStyle/>
                    <a:p>
                      <a:r>
                        <a:rPr lang="en-GB" b="0" dirty="0" smtClean="0">
                          <a:solidFill>
                            <a:schemeClr val="tx1"/>
                          </a:solidFill>
                        </a:rPr>
                        <a:t>I5</a:t>
                      </a:r>
                      <a:endParaRPr lang="en-GB" b="0" dirty="0">
                        <a:solidFill>
                          <a:schemeClr val="tx1"/>
                        </a:solidFill>
                      </a:endParaRPr>
                    </a:p>
                  </a:txBody>
                  <a:tcPr>
                    <a:solidFill>
                      <a:schemeClr val="accent2">
                        <a:lumMod val="60000"/>
                        <a:lumOff val="40000"/>
                      </a:schemeClr>
                    </a:solidFill>
                  </a:tcPr>
                </a:tc>
                <a:tc>
                  <a:txBody>
                    <a:bodyPr/>
                    <a:lstStyle/>
                    <a:p>
                      <a:r>
                        <a:rPr lang="en-GB" b="0" dirty="0" smtClean="0">
                          <a:solidFill>
                            <a:schemeClr val="tx1"/>
                          </a:solidFill>
                        </a:rPr>
                        <a:t>I6</a:t>
                      </a:r>
                      <a:endParaRPr lang="en-GB" b="0" dirty="0">
                        <a:solidFill>
                          <a:schemeClr val="tx1"/>
                        </a:solidFill>
                      </a:endParaRPr>
                    </a:p>
                  </a:txBody>
                  <a:tcPr>
                    <a:solidFill>
                      <a:schemeClr val="accent2">
                        <a:lumMod val="60000"/>
                        <a:lumOff val="40000"/>
                      </a:schemeClr>
                    </a:solidFill>
                  </a:tcPr>
                </a:tc>
                <a:tc>
                  <a:txBody>
                    <a:bodyPr/>
                    <a:lstStyle/>
                    <a:p>
                      <a:r>
                        <a:rPr lang="en-GB" b="0" dirty="0" smtClean="0">
                          <a:solidFill>
                            <a:schemeClr val="tx1"/>
                          </a:solidFill>
                        </a:rPr>
                        <a:t>I7</a:t>
                      </a:r>
                      <a:endParaRPr lang="en-GB" b="0" dirty="0">
                        <a:solidFill>
                          <a:schemeClr val="tx1"/>
                        </a:solidFill>
                      </a:endParaRPr>
                    </a:p>
                  </a:txBody>
                  <a:tcPr>
                    <a:solidFill>
                      <a:schemeClr val="accent2">
                        <a:lumMod val="60000"/>
                        <a:lumOff val="40000"/>
                      </a:schemeClr>
                    </a:solidFill>
                  </a:tcPr>
                </a:tc>
                <a:tc>
                  <a:txBody>
                    <a:bodyPr/>
                    <a:lstStyle/>
                    <a:p>
                      <a:r>
                        <a:rPr lang="en-GB" b="0" dirty="0" smtClean="0">
                          <a:solidFill>
                            <a:schemeClr val="tx1"/>
                          </a:solidFill>
                        </a:rPr>
                        <a:t>I8</a:t>
                      </a:r>
                      <a:endParaRPr lang="en-GB" b="0" dirty="0">
                        <a:solidFill>
                          <a:schemeClr val="tx1"/>
                        </a:solidFill>
                      </a:endParaRPr>
                    </a:p>
                  </a:txBody>
                  <a:tcPr>
                    <a:solidFill>
                      <a:schemeClr val="accent2">
                        <a:lumMod val="60000"/>
                        <a:lumOff val="40000"/>
                      </a:schemeClr>
                    </a:solidFill>
                  </a:tcPr>
                </a:tc>
                <a:tc>
                  <a:txBody>
                    <a:bodyPr/>
                    <a:lstStyle/>
                    <a:p>
                      <a:r>
                        <a:rPr lang="en-GB" b="0" dirty="0" smtClean="0">
                          <a:solidFill>
                            <a:schemeClr val="tx1"/>
                          </a:solidFill>
                        </a:rPr>
                        <a:t>I9</a:t>
                      </a:r>
                      <a:endParaRPr lang="en-GB" b="0" dirty="0">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val="219507143"/>
                  </a:ext>
                </a:extLst>
              </a:tr>
              <a:tr h="370840">
                <a:tc>
                  <a:txBody>
                    <a:bodyPr/>
                    <a:lstStyle/>
                    <a:p>
                      <a:r>
                        <a:rPr lang="en-GB" dirty="0" smtClean="0"/>
                        <a:t>I10</a:t>
                      </a:r>
                      <a:endParaRPr lang="en-GB" dirty="0"/>
                    </a:p>
                  </a:txBody>
                  <a:tcPr>
                    <a:solidFill>
                      <a:schemeClr val="accent2">
                        <a:lumMod val="60000"/>
                        <a:lumOff val="40000"/>
                      </a:schemeClr>
                    </a:solidFill>
                  </a:tcPr>
                </a:tc>
                <a:tc>
                  <a:txBody>
                    <a:bodyPr/>
                    <a:lstStyle/>
                    <a:p>
                      <a:r>
                        <a:rPr lang="en-GB" dirty="0" smtClean="0"/>
                        <a:t>I11</a:t>
                      </a:r>
                      <a:endParaRPr lang="en-GB" dirty="0"/>
                    </a:p>
                  </a:txBody>
                  <a:tcPr>
                    <a:solidFill>
                      <a:schemeClr val="accent2">
                        <a:lumMod val="60000"/>
                        <a:lumOff val="40000"/>
                      </a:schemeClr>
                    </a:solidFill>
                  </a:tcPr>
                </a:tc>
                <a:tc>
                  <a:txBody>
                    <a:bodyPr/>
                    <a:lstStyle/>
                    <a:p>
                      <a:r>
                        <a:rPr lang="en-GB" dirty="0" smtClean="0"/>
                        <a:t>I12</a:t>
                      </a:r>
                      <a:endParaRPr lang="en-GB" dirty="0"/>
                    </a:p>
                  </a:txBody>
                  <a:tcPr>
                    <a:solidFill>
                      <a:schemeClr val="accent2">
                        <a:lumMod val="60000"/>
                        <a:lumOff val="40000"/>
                      </a:schemeClr>
                    </a:solidFill>
                  </a:tcPr>
                </a:tc>
                <a:tc>
                  <a:txBody>
                    <a:bodyPr/>
                    <a:lstStyle/>
                    <a:p>
                      <a:r>
                        <a:rPr lang="en-GB" dirty="0" smtClean="0"/>
                        <a:t>I13</a:t>
                      </a:r>
                      <a:endParaRPr lang="en-GB" dirty="0"/>
                    </a:p>
                  </a:txBody>
                  <a:tcPr>
                    <a:solidFill>
                      <a:schemeClr val="accent2">
                        <a:lumMod val="60000"/>
                        <a:lumOff val="40000"/>
                      </a:schemeClr>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529631860"/>
                  </a:ext>
                </a:extLst>
              </a:tr>
            </a:tbl>
          </a:graphicData>
        </a:graphic>
      </p:graphicFrame>
      <p:grpSp>
        <p:nvGrpSpPr>
          <p:cNvPr id="16" name="Group 15"/>
          <p:cNvGrpSpPr/>
          <p:nvPr/>
        </p:nvGrpSpPr>
        <p:grpSpPr>
          <a:xfrm>
            <a:off x="8026400" y="2427476"/>
            <a:ext cx="3976511" cy="968453"/>
            <a:chOff x="8026400" y="2427476"/>
            <a:chExt cx="3976511" cy="968453"/>
          </a:xfrm>
        </p:grpSpPr>
        <p:sp>
          <p:nvSpPr>
            <p:cNvPr id="29" name="Rounded Rectangle 28"/>
            <p:cNvSpPr/>
            <p:nvPr/>
          </p:nvSpPr>
          <p:spPr>
            <a:xfrm>
              <a:off x="8026400" y="2427476"/>
              <a:ext cx="3976511" cy="968453"/>
            </a:xfrm>
            <a:prstGeom prst="roundRect">
              <a:avLst/>
            </a:pr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8142110" y="2438765"/>
              <a:ext cx="3711223" cy="923330"/>
            </a:xfrm>
            <a:prstGeom prst="rect">
              <a:avLst/>
            </a:prstGeom>
            <a:noFill/>
            <a:ln>
              <a:noFill/>
            </a:ln>
          </p:spPr>
          <p:txBody>
            <a:bodyPr wrap="square" rtlCol="0">
              <a:spAutoFit/>
            </a:bodyPr>
            <a:lstStyle/>
            <a:p>
              <a:pPr algn="ctr"/>
              <a:r>
                <a:rPr lang="en-GB" dirty="0" smtClean="0"/>
                <a:t>Example:</a:t>
              </a:r>
              <a:endParaRPr lang="en-GB" dirty="0"/>
            </a:p>
            <a:p>
              <a:pPr algn="ctr"/>
              <a:r>
                <a:rPr lang="en-GB" dirty="0" smtClean="0"/>
                <a:t>Risks to infrastructure services from river and surface water flooding</a:t>
              </a:r>
              <a:endParaRPr lang="en-GB" dirty="0"/>
            </a:p>
          </p:txBody>
        </p:sp>
      </p:grpSp>
      <p:graphicFrame>
        <p:nvGraphicFramePr>
          <p:cNvPr id="31" name="Table 30"/>
          <p:cNvGraphicFramePr>
            <a:graphicFrameLocks noGrp="1"/>
          </p:cNvGraphicFramePr>
          <p:nvPr>
            <p:extLst>
              <p:ext uri="{D42A27DB-BD31-4B8C-83A1-F6EECF244321}">
                <p14:modId xmlns:p14="http://schemas.microsoft.com/office/powerpoint/2010/main" val="245986630"/>
              </p:ext>
            </p:extLst>
          </p:nvPr>
        </p:nvGraphicFramePr>
        <p:xfrm>
          <a:off x="4202287" y="3782760"/>
          <a:ext cx="7800624" cy="741680"/>
        </p:xfrm>
        <a:graphic>
          <a:graphicData uri="http://schemas.openxmlformats.org/drawingml/2006/table">
            <a:tbl>
              <a:tblPr firstRow="1" bandRow="1">
                <a:tableStyleId>{5C22544A-7EE6-4342-B048-85BDC9FD1C3A}</a:tableStyleId>
              </a:tblPr>
              <a:tblGrid>
                <a:gridCol w="866736">
                  <a:extLst>
                    <a:ext uri="{9D8B030D-6E8A-4147-A177-3AD203B41FA5}">
                      <a16:colId xmlns:a16="http://schemas.microsoft.com/office/drawing/2014/main" val="2052628604"/>
                    </a:ext>
                  </a:extLst>
                </a:gridCol>
                <a:gridCol w="866736">
                  <a:extLst>
                    <a:ext uri="{9D8B030D-6E8A-4147-A177-3AD203B41FA5}">
                      <a16:colId xmlns:a16="http://schemas.microsoft.com/office/drawing/2014/main" val="3651975602"/>
                    </a:ext>
                  </a:extLst>
                </a:gridCol>
                <a:gridCol w="866736">
                  <a:extLst>
                    <a:ext uri="{9D8B030D-6E8A-4147-A177-3AD203B41FA5}">
                      <a16:colId xmlns:a16="http://schemas.microsoft.com/office/drawing/2014/main" val="3266846311"/>
                    </a:ext>
                  </a:extLst>
                </a:gridCol>
                <a:gridCol w="866736">
                  <a:extLst>
                    <a:ext uri="{9D8B030D-6E8A-4147-A177-3AD203B41FA5}">
                      <a16:colId xmlns:a16="http://schemas.microsoft.com/office/drawing/2014/main" val="1461619939"/>
                    </a:ext>
                  </a:extLst>
                </a:gridCol>
                <a:gridCol w="866736">
                  <a:extLst>
                    <a:ext uri="{9D8B030D-6E8A-4147-A177-3AD203B41FA5}">
                      <a16:colId xmlns:a16="http://schemas.microsoft.com/office/drawing/2014/main" val="4292692214"/>
                    </a:ext>
                  </a:extLst>
                </a:gridCol>
                <a:gridCol w="866736">
                  <a:extLst>
                    <a:ext uri="{9D8B030D-6E8A-4147-A177-3AD203B41FA5}">
                      <a16:colId xmlns:a16="http://schemas.microsoft.com/office/drawing/2014/main" val="1635699509"/>
                    </a:ext>
                  </a:extLst>
                </a:gridCol>
                <a:gridCol w="866736">
                  <a:extLst>
                    <a:ext uri="{9D8B030D-6E8A-4147-A177-3AD203B41FA5}">
                      <a16:colId xmlns:a16="http://schemas.microsoft.com/office/drawing/2014/main" val="3390169649"/>
                    </a:ext>
                  </a:extLst>
                </a:gridCol>
                <a:gridCol w="866736">
                  <a:extLst>
                    <a:ext uri="{9D8B030D-6E8A-4147-A177-3AD203B41FA5}">
                      <a16:colId xmlns:a16="http://schemas.microsoft.com/office/drawing/2014/main" val="2158993934"/>
                    </a:ext>
                  </a:extLst>
                </a:gridCol>
                <a:gridCol w="866736">
                  <a:extLst>
                    <a:ext uri="{9D8B030D-6E8A-4147-A177-3AD203B41FA5}">
                      <a16:colId xmlns:a16="http://schemas.microsoft.com/office/drawing/2014/main" val="3576715102"/>
                    </a:ext>
                  </a:extLst>
                </a:gridCol>
              </a:tblGrid>
              <a:tr h="370840">
                <a:tc>
                  <a:txBody>
                    <a:bodyPr/>
                    <a:lstStyle/>
                    <a:p>
                      <a:r>
                        <a:rPr lang="en-GB" b="0" dirty="0" smtClean="0">
                          <a:solidFill>
                            <a:schemeClr val="tx1"/>
                          </a:solidFill>
                        </a:rPr>
                        <a:t>H1</a:t>
                      </a:r>
                      <a:endParaRPr lang="en-GB" b="0" dirty="0">
                        <a:solidFill>
                          <a:schemeClr val="tx1"/>
                        </a:solidFill>
                      </a:endParaRPr>
                    </a:p>
                  </a:txBody>
                  <a:tcPr>
                    <a:solidFill>
                      <a:schemeClr val="accent5">
                        <a:lumMod val="40000"/>
                        <a:lumOff val="60000"/>
                      </a:schemeClr>
                    </a:solidFill>
                  </a:tcPr>
                </a:tc>
                <a:tc>
                  <a:txBody>
                    <a:bodyPr/>
                    <a:lstStyle/>
                    <a:p>
                      <a:r>
                        <a:rPr lang="en-GB" b="0" dirty="0" smtClean="0">
                          <a:solidFill>
                            <a:schemeClr val="tx1"/>
                          </a:solidFill>
                        </a:rPr>
                        <a:t>H2</a:t>
                      </a:r>
                      <a:endParaRPr lang="en-GB" b="0" dirty="0">
                        <a:solidFill>
                          <a:schemeClr val="tx1"/>
                        </a:solidFill>
                      </a:endParaRPr>
                    </a:p>
                  </a:txBody>
                  <a:tcPr>
                    <a:solidFill>
                      <a:schemeClr val="accent5">
                        <a:lumMod val="40000"/>
                        <a:lumOff val="60000"/>
                      </a:schemeClr>
                    </a:solidFill>
                  </a:tcPr>
                </a:tc>
                <a:tc>
                  <a:txBody>
                    <a:bodyPr/>
                    <a:lstStyle/>
                    <a:p>
                      <a:r>
                        <a:rPr lang="en-GB" b="0" dirty="0" smtClean="0">
                          <a:solidFill>
                            <a:schemeClr val="tx1"/>
                          </a:solidFill>
                        </a:rPr>
                        <a:t>H3</a:t>
                      </a:r>
                      <a:endParaRPr lang="en-GB" b="0" dirty="0">
                        <a:solidFill>
                          <a:schemeClr val="tx1"/>
                        </a:solidFill>
                      </a:endParaRPr>
                    </a:p>
                  </a:txBody>
                  <a:tcPr>
                    <a:solidFill>
                      <a:schemeClr val="accent5">
                        <a:lumMod val="40000"/>
                        <a:lumOff val="60000"/>
                      </a:schemeClr>
                    </a:solidFill>
                  </a:tcPr>
                </a:tc>
                <a:tc>
                  <a:txBody>
                    <a:bodyPr/>
                    <a:lstStyle/>
                    <a:p>
                      <a:r>
                        <a:rPr lang="en-GB" b="0" dirty="0" smtClean="0">
                          <a:solidFill>
                            <a:schemeClr val="tx1"/>
                          </a:solidFill>
                        </a:rPr>
                        <a:t>H4</a:t>
                      </a:r>
                      <a:endParaRPr lang="en-GB" b="0" dirty="0">
                        <a:solidFill>
                          <a:schemeClr val="tx1"/>
                        </a:solidFill>
                      </a:endParaRPr>
                    </a:p>
                  </a:txBody>
                  <a:tcPr>
                    <a:solidFill>
                      <a:schemeClr val="accent5">
                        <a:lumMod val="40000"/>
                        <a:lumOff val="60000"/>
                      </a:schemeClr>
                    </a:solidFill>
                  </a:tcPr>
                </a:tc>
                <a:tc>
                  <a:txBody>
                    <a:bodyPr/>
                    <a:lstStyle/>
                    <a:p>
                      <a:r>
                        <a:rPr lang="en-GB" b="0" dirty="0" smtClean="0">
                          <a:solidFill>
                            <a:schemeClr val="tx1"/>
                          </a:solidFill>
                        </a:rPr>
                        <a:t>H5</a:t>
                      </a:r>
                      <a:endParaRPr lang="en-GB" b="0" dirty="0">
                        <a:solidFill>
                          <a:schemeClr val="tx1"/>
                        </a:solidFill>
                      </a:endParaRPr>
                    </a:p>
                  </a:txBody>
                  <a:tcPr>
                    <a:solidFill>
                      <a:schemeClr val="accent5">
                        <a:lumMod val="40000"/>
                        <a:lumOff val="60000"/>
                      </a:schemeClr>
                    </a:solidFill>
                  </a:tcPr>
                </a:tc>
                <a:tc>
                  <a:txBody>
                    <a:bodyPr/>
                    <a:lstStyle/>
                    <a:p>
                      <a:r>
                        <a:rPr lang="en-GB" b="0" dirty="0" smtClean="0">
                          <a:solidFill>
                            <a:schemeClr val="tx1"/>
                          </a:solidFill>
                        </a:rPr>
                        <a:t>H6</a:t>
                      </a:r>
                      <a:endParaRPr lang="en-GB" b="0" dirty="0">
                        <a:solidFill>
                          <a:schemeClr val="tx1"/>
                        </a:solidFill>
                      </a:endParaRPr>
                    </a:p>
                  </a:txBody>
                  <a:tcPr>
                    <a:solidFill>
                      <a:schemeClr val="accent5">
                        <a:lumMod val="40000"/>
                        <a:lumOff val="60000"/>
                      </a:schemeClr>
                    </a:solidFill>
                  </a:tcPr>
                </a:tc>
                <a:tc>
                  <a:txBody>
                    <a:bodyPr/>
                    <a:lstStyle/>
                    <a:p>
                      <a:r>
                        <a:rPr lang="en-GB" b="0" dirty="0" smtClean="0">
                          <a:solidFill>
                            <a:schemeClr val="tx1"/>
                          </a:solidFill>
                        </a:rPr>
                        <a:t>H7</a:t>
                      </a:r>
                      <a:endParaRPr lang="en-GB" b="0" dirty="0">
                        <a:solidFill>
                          <a:schemeClr val="tx1"/>
                        </a:solidFill>
                      </a:endParaRPr>
                    </a:p>
                  </a:txBody>
                  <a:tcPr>
                    <a:solidFill>
                      <a:schemeClr val="accent5">
                        <a:lumMod val="40000"/>
                        <a:lumOff val="60000"/>
                      </a:schemeClr>
                    </a:solidFill>
                  </a:tcPr>
                </a:tc>
                <a:tc>
                  <a:txBody>
                    <a:bodyPr/>
                    <a:lstStyle/>
                    <a:p>
                      <a:r>
                        <a:rPr lang="en-GB" b="0" dirty="0" smtClean="0">
                          <a:solidFill>
                            <a:schemeClr val="tx1"/>
                          </a:solidFill>
                        </a:rPr>
                        <a:t>H8</a:t>
                      </a:r>
                      <a:endParaRPr lang="en-GB" b="0" dirty="0">
                        <a:solidFill>
                          <a:schemeClr val="tx1"/>
                        </a:solidFill>
                      </a:endParaRPr>
                    </a:p>
                  </a:txBody>
                  <a:tcPr>
                    <a:solidFill>
                      <a:schemeClr val="accent5">
                        <a:lumMod val="40000"/>
                        <a:lumOff val="60000"/>
                      </a:schemeClr>
                    </a:solidFill>
                  </a:tcPr>
                </a:tc>
                <a:tc>
                  <a:txBody>
                    <a:bodyPr/>
                    <a:lstStyle/>
                    <a:p>
                      <a:r>
                        <a:rPr lang="en-GB" b="0" dirty="0" smtClean="0">
                          <a:solidFill>
                            <a:schemeClr val="tx1"/>
                          </a:solidFill>
                        </a:rPr>
                        <a:t>H9</a:t>
                      </a:r>
                      <a:endParaRPr lang="en-GB" b="0" dirty="0">
                        <a:solidFill>
                          <a:schemeClr val="tx1"/>
                        </a:solidFill>
                      </a:endParaRPr>
                    </a:p>
                  </a:txBody>
                  <a:tcPr>
                    <a:solidFill>
                      <a:schemeClr val="accent5">
                        <a:lumMod val="40000"/>
                        <a:lumOff val="60000"/>
                      </a:schemeClr>
                    </a:solidFill>
                  </a:tcPr>
                </a:tc>
                <a:extLst>
                  <a:ext uri="{0D108BD9-81ED-4DB2-BD59-A6C34878D82A}">
                    <a16:rowId xmlns:a16="http://schemas.microsoft.com/office/drawing/2014/main" val="219507143"/>
                  </a:ext>
                </a:extLst>
              </a:tr>
              <a:tr h="370840">
                <a:tc>
                  <a:txBody>
                    <a:bodyPr/>
                    <a:lstStyle/>
                    <a:p>
                      <a:r>
                        <a:rPr lang="en-GB" dirty="0" smtClean="0"/>
                        <a:t>H10</a:t>
                      </a:r>
                      <a:endParaRPr lang="en-GB" dirty="0"/>
                    </a:p>
                  </a:txBody>
                  <a:tcPr>
                    <a:solidFill>
                      <a:schemeClr val="accent5">
                        <a:lumMod val="40000"/>
                        <a:lumOff val="60000"/>
                      </a:schemeClr>
                    </a:solidFill>
                  </a:tcPr>
                </a:tc>
                <a:tc>
                  <a:txBody>
                    <a:bodyPr/>
                    <a:lstStyle/>
                    <a:p>
                      <a:r>
                        <a:rPr lang="en-GB" dirty="0" smtClean="0"/>
                        <a:t>H11</a:t>
                      </a:r>
                      <a:endParaRPr lang="en-GB" dirty="0"/>
                    </a:p>
                  </a:txBody>
                  <a:tcPr>
                    <a:solidFill>
                      <a:schemeClr val="accent5">
                        <a:lumMod val="40000"/>
                        <a:lumOff val="60000"/>
                      </a:schemeClr>
                    </a:solidFill>
                  </a:tcPr>
                </a:tc>
                <a:tc>
                  <a:txBody>
                    <a:bodyPr/>
                    <a:lstStyle/>
                    <a:p>
                      <a:r>
                        <a:rPr lang="en-GB" dirty="0" smtClean="0"/>
                        <a:t>H12</a:t>
                      </a:r>
                      <a:endParaRPr lang="en-GB" dirty="0"/>
                    </a:p>
                  </a:txBody>
                  <a:tcPr>
                    <a:solidFill>
                      <a:schemeClr val="accent5">
                        <a:lumMod val="40000"/>
                        <a:lumOff val="60000"/>
                      </a:schemeClr>
                    </a:solidFill>
                  </a:tcPr>
                </a:tc>
                <a:tc>
                  <a:txBody>
                    <a:bodyPr/>
                    <a:lstStyle/>
                    <a:p>
                      <a:r>
                        <a:rPr lang="en-GB" dirty="0" smtClean="0"/>
                        <a:t>H13</a:t>
                      </a:r>
                      <a:endParaRPr lang="en-GB" dirty="0"/>
                    </a:p>
                  </a:txBody>
                  <a:tcPr>
                    <a:solidFill>
                      <a:schemeClr val="accent5">
                        <a:lumMod val="40000"/>
                        <a:lumOff val="60000"/>
                      </a:schemeClr>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529631860"/>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964164423"/>
              </p:ext>
            </p:extLst>
          </p:nvPr>
        </p:nvGraphicFramePr>
        <p:xfrm>
          <a:off x="4202287" y="5010398"/>
          <a:ext cx="7800624" cy="741680"/>
        </p:xfrm>
        <a:graphic>
          <a:graphicData uri="http://schemas.openxmlformats.org/drawingml/2006/table">
            <a:tbl>
              <a:tblPr firstRow="1" bandRow="1">
                <a:tableStyleId>{5C22544A-7EE6-4342-B048-85BDC9FD1C3A}</a:tableStyleId>
              </a:tblPr>
              <a:tblGrid>
                <a:gridCol w="866736">
                  <a:extLst>
                    <a:ext uri="{9D8B030D-6E8A-4147-A177-3AD203B41FA5}">
                      <a16:colId xmlns:a16="http://schemas.microsoft.com/office/drawing/2014/main" val="2052628604"/>
                    </a:ext>
                  </a:extLst>
                </a:gridCol>
                <a:gridCol w="866736">
                  <a:extLst>
                    <a:ext uri="{9D8B030D-6E8A-4147-A177-3AD203B41FA5}">
                      <a16:colId xmlns:a16="http://schemas.microsoft.com/office/drawing/2014/main" val="3651975602"/>
                    </a:ext>
                  </a:extLst>
                </a:gridCol>
                <a:gridCol w="866736">
                  <a:extLst>
                    <a:ext uri="{9D8B030D-6E8A-4147-A177-3AD203B41FA5}">
                      <a16:colId xmlns:a16="http://schemas.microsoft.com/office/drawing/2014/main" val="3266846311"/>
                    </a:ext>
                  </a:extLst>
                </a:gridCol>
                <a:gridCol w="866736">
                  <a:extLst>
                    <a:ext uri="{9D8B030D-6E8A-4147-A177-3AD203B41FA5}">
                      <a16:colId xmlns:a16="http://schemas.microsoft.com/office/drawing/2014/main" val="1461619939"/>
                    </a:ext>
                  </a:extLst>
                </a:gridCol>
                <a:gridCol w="866736">
                  <a:extLst>
                    <a:ext uri="{9D8B030D-6E8A-4147-A177-3AD203B41FA5}">
                      <a16:colId xmlns:a16="http://schemas.microsoft.com/office/drawing/2014/main" val="4292692214"/>
                    </a:ext>
                  </a:extLst>
                </a:gridCol>
                <a:gridCol w="866736">
                  <a:extLst>
                    <a:ext uri="{9D8B030D-6E8A-4147-A177-3AD203B41FA5}">
                      <a16:colId xmlns:a16="http://schemas.microsoft.com/office/drawing/2014/main" val="1635699509"/>
                    </a:ext>
                  </a:extLst>
                </a:gridCol>
                <a:gridCol w="866736">
                  <a:extLst>
                    <a:ext uri="{9D8B030D-6E8A-4147-A177-3AD203B41FA5}">
                      <a16:colId xmlns:a16="http://schemas.microsoft.com/office/drawing/2014/main" val="3390169649"/>
                    </a:ext>
                  </a:extLst>
                </a:gridCol>
                <a:gridCol w="866736">
                  <a:extLst>
                    <a:ext uri="{9D8B030D-6E8A-4147-A177-3AD203B41FA5}">
                      <a16:colId xmlns:a16="http://schemas.microsoft.com/office/drawing/2014/main" val="2158993934"/>
                    </a:ext>
                  </a:extLst>
                </a:gridCol>
                <a:gridCol w="866736">
                  <a:extLst>
                    <a:ext uri="{9D8B030D-6E8A-4147-A177-3AD203B41FA5}">
                      <a16:colId xmlns:a16="http://schemas.microsoft.com/office/drawing/2014/main" val="3576715102"/>
                    </a:ext>
                  </a:extLst>
                </a:gridCol>
              </a:tblGrid>
              <a:tr h="370840">
                <a:tc>
                  <a:txBody>
                    <a:bodyPr/>
                    <a:lstStyle/>
                    <a:p>
                      <a:r>
                        <a:rPr lang="en-GB" b="0" dirty="0" smtClean="0">
                          <a:solidFill>
                            <a:schemeClr val="tx1"/>
                          </a:solidFill>
                        </a:rPr>
                        <a:t>B1</a:t>
                      </a:r>
                      <a:endParaRPr lang="en-GB" b="0" dirty="0">
                        <a:solidFill>
                          <a:schemeClr val="tx1"/>
                        </a:solidFill>
                      </a:endParaRPr>
                    </a:p>
                  </a:txBody>
                  <a:tcPr>
                    <a:solidFill>
                      <a:srgbClr val="C4BC96"/>
                    </a:solidFill>
                  </a:tcPr>
                </a:tc>
                <a:tc>
                  <a:txBody>
                    <a:bodyPr/>
                    <a:lstStyle/>
                    <a:p>
                      <a:r>
                        <a:rPr lang="en-GB" b="0" dirty="0" smtClean="0">
                          <a:solidFill>
                            <a:schemeClr val="tx1"/>
                          </a:solidFill>
                        </a:rPr>
                        <a:t>B2</a:t>
                      </a:r>
                      <a:endParaRPr lang="en-GB" b="0" dirty="0">
                        <a:solidFill>
                          <a:schemeClr val="tx1"/>
                        </a:solidFill>
                      </a:endParaRPr>
                    </a:p>
                  </a:txBody>
                  <a:tcPr>
                    <a:solidFill>
                      <a:srgbClr val="C4BC96"/>
                    </a:solidFill>
                  </a:tcPr>
                </a:tc>
                <a:tc>
                  <a:txBody>
                    <a:bodyPr/>
                    <a:lstStyle/>
                    <a:p>
                      <a:r>
                        <a:rPr lang="en-GB" b="0" dirty="0" smtClean="0">
                          <a:solidFill>
                            <a:schemeClr val="tx1"/>
                          </a:solidFill>
                        </a:rPr>
                        <a:t>B3</a:t>
                      </a:r>
                      <a:endParaRPr lang="en-GB" b="0" dirty="0">
                        <a:solidFill>
                          <a:schemeClr val="tx1"/>
                        </a:solidFill>
                      </a:endParaRPr>
                    </a:p>
                  </a:txBody>
                  <a:tcPr>
                    <a:solidFill>
                      <a:srgbClr val="C4BC96"/>
                    </a:solidFill>
                  </a:tcPr>
                </a:tc>
                <a:tc>
                  <a:txBody>
                    <a:bodyPr/>
                    <a:lstStyle/>
                    <a:p>
                      <a:r>
                        <a:rPr lang="en-GB" b="0" dirty="0" smtClean="0">
                          <a:solidFill>
                            <a:schemeClr val="tx1"/>
                          </a:solidFill>
                        </a:rPr>
                        <a:t>B4</a:t>
                      </a:r>
                      <a:endParaRPr lang="en-GB" b="0" dirty="0">
                        <a:solidFill>
                          <a:schemeClr val="tx1"/>
                        </a:solidFill>
                      </a:endParaRPr>
                    </a:p>
                  </a:txBody>
                  <a:tcPr>
                    <a:solidFill>
                      <a:srgbClr val="C4BC96"/>
                    </a:solidFill>
                  </a:tcPr>
                </a:tc>
                <a:tc>
                  <a:txBody>
                    <a:bodyPr/>
                    <a:lstStyle/>
                    <a:p>
                      <a:r>
                        <a:rPr lang="en-GB" b="0" dirty="0" smtClean="0">
                          <a:solidFill>
                            <a:schemeClr val="tx1"/>
                          </a:solidFill>
                        </a:rPr>
                        <a:t>B5</a:t>
                      </a:r>
                      <a:endParaRPr lang="en-GB" b="0" dirty="0">
                        <a:solidFill>
                          <a:schemeClr val="tx1"/>
                        </a:solidFill>
                      </a:endParaRPr>
                    </a:p>
                  </a:txBody>
                  <a:tcPr>
                    <a:solidFill>
                      <a:srgbClr val="C4BC96"/>
                    </a:solidFill>
                  </a:tcPr>
                </a:tc>
                <a:tc>
                  <a:txBody>
                    <a:bodyPr/>
                    <a:lstStyle/>
                    <a:p>
                      <a:r>
                        <a:rPr lang="en-GB" b="0" dirty="0" smtClean="0">
                          <a:solidFill>
                            <a:schemeClr val="tx1"/>
                          </a:solidFill>
                        </a:rPr>
                        <a:t>B6</a:t>
                      </a:r>
                      <a:endParaRPr lang="en-GB" b="0" dirty="0">
                        <a:solidFill>
                          <a:schemeClr val="tx1"/>
                        </a:solidFill>
                      </a:endParaRPr>
                    </a:p>
                  </a:txBody>
                  <a:tcPr>
                    <a:solidFill>
                      <a:srgbClr val="C4BC96"/>
                    </a:solidFill>
                  </a:tcPr>
                </a:tc>
                <a:tc>
                  <a:txBody>
                    <a:bodyPr/>
                    <a:lstStyle/>
                    <a:p>
                      <a:r>
                        <a:rPr lang="en-GB" b="0" dirty="0" smtClean="0">
                          <a:solidFill>
                            <a:schemeClr val="tx1"/>
                          </a:solidFill>
                        </a:rPr>
                        <a:t>B7</a:t>
                      </a:r>
                      <a:endParaRPr lang="en-GB" b="0" dirty="0">
                        <a:solidFill>
                          <a:schemeClr val="tx1"/>
                        </a:solidFill>
                      </a:endParaRPr>
                    </a:p>
                  </a:txBody>
                  <a:tcPr>
                    <a:solidFill>
                      <a:srgbClr val="C4BC96"/>
                    </a:solidFill>
                  </a:tcPr>
                </a:tc>
                <a:tc>
                  <a:txBody>
                    <a:bodyPr/>
                    <a:lstStyle/>
                    <a:p>
                      <a:endParaRPr lang="en-GB" b="0" dirty="0">
                        <a:solidFill>
                          <a:schemeClr val="tx1"/>
                        </a:solidFill>
                      </a:endParaRPr>
                    </a:p>
                  </a:txBody>
                  <a:tcPr>
                    <a:solidFill>
                      <a:schemeClr val="bg1"/>
                    </a:solidFill>
                  </a:tcPr>
                </a:tc>
                <a:tc>
                  <a:txBody>
                    <a:bodyPr/>
                    <a:lstStyle/>
                    <a:p>
                      <a:endParaRPr lang="en-GB" b="0" dirty="0">
                        <a:solidFill>
                          <a:schemeClr val="tx1"/>
                        </a:solidFill>
                      </a:endParaRPr>
                    </a:p>
                  </a:txBody>
                  <a:tcPr>
                    <a:solidFill>
                      <a:schemeClr val="bg1"/>
                    </a:solidFill>
                  </a:tcPr>
                </a:tc>
                <a:extLst>
                  <a:ext uri="{0D108BD9-81ED-4DB2-BD59-A6C34878D82A}">
                    <a16:rowId xmlns:a16="http://schemas.microsoft.com/office/drawing/2014/main" val="219507143"/>
                  </a:ext>
                </a:extLst>
              </a:tr>
              <a:tr h="37084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529631860"/>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3242435628"/>
              </p:ext>
            </p:extLst>
          </p:nvPr>
        </p:nvGraphicFramePr>
        <p:xfrm>
          <a:off x="4202287" y="5789425"/>
          <a:ext cx="7800624" cy="741680"/>
        </p:xfrm>
        <a:graphic>
          <a:graphicData uri="http://schemas.openxmlformats.org/drawingml/2006/table">
            <a:tbl>
              <a:tblPr firstRow="1" bandRow="1">
                <a:tableStyleId>{5C22544A-7EE6-4342-B048-85BDC9FD1C3A}</a:tableStyleId>
              </a:tblPr>
              <a:tblGrid>
                <a:gridCol w="866736">
                  <a:extLst>
                    <a:ext uri="{9D8B030D-6E8A-4147-A177-3AD203B41FA5}">
                      <a16:colId xmlns:a16="http://schemas.microsoft.com/office/drawing/2014/main" val="2052628604"/>
                    </a:ext>
                  </a:extLst>
                </a:gridCol>
                <a:gridCol w="866736">
                  <a:extLst>
                    <a:ext uri="{9D8B030D-6E8A-4147-A177-3AD203B41FA5}">
                      <a16:colId xmlns:a16="http://schemas.microsoft.com/office/drawing/2014/main" val="3651975602"/>
                    </a:ext>
                  </a:extLst>
                </a:gridCol>
                <a:gridCol w="735974">
                  <a:extLst>
                    <a:ext uri="{9D8B030D-6E8A-4147-A177-3AD203B41FA5}">
                      <a16:colId xmlns:a16="http://schemas.microsoft.com/office/drawing/2014/main" val="3266846311"/>
                    </a:ext>
                  </a:extLst>
                </a:gridCol>
                <a:gridCol w="997498">
                  <a:extLst>
                    <a:ext uri="{9D8B030D-6E8A-4147-A177-3AD203B41FA5}">
                      <a16:colId xmlns:a16="http://schemas.microsoft.com/office/drawing/2014/main" val="1461619939"/>
                    </a:ext>
                  </a:extLst>
                </a:gridCol>
                <a:gridCol w="866736">
                  <a:extLst>
                    <a:ext uri="{9D8B030D-6E8A-4147-A177-3AD203B41FA5}">
                      <a16:colId xmlns:a16="http://schemas.microsoft.com/office/drawing/2014/main" val="4292692214"/>
                    </a:ext>
                  </a:extLst>
                </a:gridCol>
                <a:gridCol w="866736">
                  <a:extLst>
                    <a:ext uri="{9D8B030D-6E8A-4147-A177-3AD203B41FA5}">
                      <a16:colId xmlns:a16="http://schemas.microsoft.com/office/drawing/2014/main" val="1635699509"/>
                    </a:ext>
                  </a:extLst>
                </a:gridCol>
                <a:gridCol w="866736">
                  <a:extLst>
                    <a:ext uri="{9D8B030D-6E8A-4147-A177-3AD203B41FA5}">
                      <a16:colId xmlns:a16="http://schemas.microsoft.com/office/drawing/2014/main" val="3390169649"/>
                    </a:ext>
                  </a:extLst>
                </a:gridCol>
                <a:gridCol w="866736">
                  <a:extLst>
                    <a:ext uri="{9D8B030D-6E8A-4147-A177-3AD203B41FA5}">
                      <a16:colId xmlns:a16="http://schemas.microsoft.com/office/drawing/2014/main" val="2158993934"/>
                    </a:ext>
                  </a:extLst>
                </a:gridCol>
                <a:gridCol w="866736">
                  <a:extLst>
                    <a:ext uri="{9D8B030D-6E8A-4147-A177-3AD203B41FA5}">
                      <a16:colId xmlns:a16="http://schemas.microsoft.com/office/drawing/2014/main" val="3576715102"/>
                    </a:ext>
                  </a:extLst>
                </a:gridCol>
              </a:tblGrid>
              <a:tr h="370840">
                <a:tc>
                  <a:txBody>
                    <a:bodyPr/>
                    <a:lstStyle/>
                    <a:p>
                      <a:r>
                        <a:rPr lang="en-GB" b="0" dirty="0" smtClean="0">
                          <a:solidFill>
                            <a:schemeClr val="tx1"/>
                          </a:solidFill>
                        </a:rPr>
                        <a:t>ID1</a:t>
                      </a:r>
                      <a:endParaRPr lang="en-GB" b="0" dirty="0">
                        <a:solidFill>
                          <a:schemeClr val="tx1"/>
                        </a:solidFill>
                      </a:endParaRPr>
                    </a:p>
                  </a:txBody>
                  <a:tcPr>
                    <a:solidFill>
                      <a:srgbClr val="9CC2E5"/>
                    </a:solidFill>
                  </a:tcPr>
                </a:tc>
                <a:tc>
                  <a:txBody>
                    <a:bodyPr/>
                    <a:lstStyle/>
                    <a:p>
                      <a:r>
                        <a:rPr lang="en-GB" b="0" dirty="0" smtClean="0">
                          <a:solidFill>
                            <a:schemeClr val="tx1"/>
                          </a:solidFill>
                        </a:rPr>
                        <a:t>ID2</a:t>
                      </a:r>
                      <a:endParaRPr lang="en-GB" b="0" dirty="0">
                        <a:solidFill>
                          <a:schemeClr val="tx1"/>
                        </a:solidFill>
                      </a:endParaRPr>
                    </a:p>
                  </a:txBody>
                  <a:tcPr>
                    <a:solidFill>
                      <a:schemeClr val="accent1">
                        <a:lumMod val="60000"/>
                        <a:lumOff val="40000"/>
                      </a:schemeClr>
                    </a:solidFill>
                  </a:tcPr>
                </a:tc>
                <a:tc>
                  <a:txBody>
                    <a:bodyPr/>
                    <a:lstStyle/>
                    <a:p>
                      <a:r>
                        <a:rPr lang="en-GB" b="0" dirty="0" smtClean="0">
                          <a:solidFill>
                            <a:schemeClr val="tx1"/>
                          </a:solidFill>
                        </a:rPr>
                        <a:t>ID3</a:t>
                      </a:r>
                      <a:endParaRPr lang="en-GB" b="0" dirty="0">
                        <a:solidFill>
                          <a:schemeClr val="tx1"/>
                        </a:solidFill>
                      </a:endParaRPr>
                    </a:p>
                  </a:txBody>
                  <a:tcPr>
                    <a:solidFill>
                      <a:schemeClr val="accent1">
                        <a:lumMod val="60000"/>
                        <a:lumOff val="40000"/>
                      </a:schemeClr>
                    </a:solidFill>
                  </a:tcPr>
                </a:tc>
                <a:tc>
                  <a:txBody>
                    <a:bodyPr/>
                    <a:lstStyle/>
                    <a:p>
                      <a:r>
                        <a:rPr lang="en-GB" b="0" dirty="0" smtClean="0">
                          <a:solidFill>
                            <a:schemeClr val="tx1"/>
                          </a:solidFill>
                        </a:rPr>
                        <a:t>ID4</a:t>
                      </a:r>
                      <a:endParaRPr lang="en-GB" b="0" dirty="0">
                        <a:solidFill>
                          <a:schemeClr val="tx1"/>
                        </a:solidFill>
                      </a:endParaRPr>
                    </a:p>
                  </a:txBody>
                  <a:tcPr>
                    <a:solidFill>
                      <a:schemeClr val="accent1">
                        <a:lumMod val="60000"/>
                        <a:lumOff val="40000"/>
                      </a:schemeClr>
                    </a:solidFill>
                  </a:tcPr>
                </a:tc>
                <a:tc>
                  <a:txBody>
                    <a:bodyPr/>
                    <a:lstStyle/>
                    <a:p>
                      <a:r>
                        <a:rPr lang="en-GB" b="0" dirty="0" smtClean="0">
                          <a:solidFill>
                            <a:schemeClr val="tx1"/>
                          </a:solidFill>
                        </a:rPr>
                        <a:t>ID5</a:t>
                      </a:r>
                      <a:endParaRPr lang="en-GB" b="0" dirty="0">
                        <a:solidFill>
                          <a:schemeClr val="tx1"/>
                        </a:solidFill>
                      </a:endParaRPr>
                    </a:p>
                  </a:txBody>
                  <a:tcPr>
                    <a:solidFill>
                      <a:schemeClr val="accent1">
                        <a:lumMod val="60000"/>
                        <a:lumOff val="40000"/>
                      </a:schemeClr>
                    </a:solidFill>
                  </a:tcPr>
                </a:tc>
                <a:tc>
                  <a:txBody>
                    <a:bodyPr/>
                    <a:lstStyle/>
                    <a:p>
                      <a:r>
                        <a:rPr lang="en-GB" b="0" dirty="0" smtClean="0">
                          <a:solidFill>
                            <a:schemeClr val="tx1"/>
                          </a:solidFill>
                        </a:rPr>
                        <a:t>ID6</a:t>
                      </a:r>
                      <a:endParaRPr lang="en-GB" b="0" dirty="0">
                        <a:solidFill>
                          <a:schemeClr val="tx1"/>
                        </a:solidFill>
                      </a:endParaRPr>
                    </a:p>
                  </a:txBody>
                  <a:tcPr>
                    <a:solidFill>
                      <a:schemeClr val="accent1">
                        <a:lumMod val="60000"/>
                        <a:lumOff val="40000"/>
                      </a:schemeClr>
                    </a:solidFill>
                  </a:tcPr>
                </a:tc>
                <a:tc>
                  <a:txBody>
                    <a:bodyPr/>
                    <a:lstStyle/>
                    <a:p>
                      <a:r>
                        <a:rPr lang="en-GB" b="0" dirty="0" smtClean="0">
                          <a:solidFill>
                            <a:schemeClr val="tx1"/>
                          </a:solidFill>
                        </a:rPr>
                        <a:t>ID7</a:t>
                      </a:r>
                      <a:endParaRPr lang="en-GB" b="0" dirty="0">
                        <a:solidFill>
                          <a:schemeClr val="tx1"/>
                        </a:solidFill>
                      </a:endParaRPr>
                    </a:p>
                  </a:txBody>
                  <a:tcPr>
                    <a:solidFill>
                      <a:schemeClr val="accent1">
                        <a:lumMod val="60000"/>
                        <a:lumOff val="40000"/>
                      </a:schemeClr>
                    </a:solidFill>
                  </a:tcPr>
                </a:tc>
                <a:tc>
                  <a:txBody>
                    <a:bodyPr/>
                    <a:lstStyle/>
                    <a:p>
                      <a:r>
                        <a:rPr lang="en-GB" b="0" dirty="0" smtClean="0">
                          <a:solidFill>
                            <a:schemeClr val="tx1"/>
                          </a:solidFill>
                        </a:rPr>
                        <a:t>ID8</a:t>
                      </a:r>
                      <a:endParaRPr lang="en-GB" b="0" dirty="0">
                        <a:solidFill>
                          <a:schemeClr val="tx1"/>
                        </a:solidFill>
                      </a:endParaRPr>
                    </a:p>
                  </a:txBody>
                  <a:tcPr>
                    <a:solidFill>
                      <a:schemeClr val="accent1">
                        <a:lumMod val="60000"/>
                        <a:lumOff val="40000"/>
                      </a:schemeClr>
                    </a:solidFill>
                  </a:tcPr>
                </a:tc>
                <a:tc>
                  <a:txBody>
                    <a:bodyPr/>
                    <a:lstStyle/>
                    <a:p>
                      <a:r>
                        <a:rPr lang="en-GB" b="0" dirty="0" smtClean="0">
                          <a:solidFill>
                            <a:schemeClr val="tx1"/>
                          </a:solidFill>
                        </a:rPr>
                        <a:t>ID9</a:t>
                      </a:r>
                      <a:endParaRPr lang="en-GB" b="0" dirty="0">
                        <a:solidFill>
                          <a:schemeClr val="tx1"/>
                        </a:solidFill>
                      </a:endParaRPr>
                    </a:p>
                  </a:txBody>
                  <a:tcPr>
                    <a:solidFill>
                      <a:schemeClr val="accent1">
                        <a:lumMod val="60000"/>
                        <a:lumOff val="40000"/>
                      </a:schemeClr>
                    </a:solidFill>
                  </a:tcPr>
                </a:tc>
                <a:extLst>
                  <a:ext uri="{0D108BD9-81ED-4DB2-BD59-A6C34878D82A}">
                    <a16:rowId xmlns:a16="http://schemas.microsoft.com/office/drawing/2014/main" val="219507143"/>
                  </a:ext>
                </a:extLst>
              </a:tr>
              <a:tr h="370840">
                <a:tc>
                  <a:txBody>
                    <a:bodyPr/>
                    <a:lstStyle/>
                    <a:p>
                      <a:r>
                        <a:rPr lang="en-GB" dirty="0" smtClean="0"/>
                        <a:t>ID10</a:t>
                      </a:r>
                      <a:endParaRPr lang="en-GB" dirty="0"/>
                    </a:p>
                  </a:txBody>
                  <a:tcPr>
                    <a:solidFill>
                      <a:srgbClr val="9CC2E5"/>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529631860"/>
                  </a:ext>
                </a:extLst>
              </a:tr>
            </a:tbl>
          </a:graphicData>
        </a:graphic>
      </p:graphicFrame>
      <p:grpSp>
        <p:nvGrpSpPr>
          <p:cNvPr id="21" name="Group 20"/>
          <p:cNvGrpSpPr/>
          <p:nvPr/>
        </p:nvGrpSpPr>
        <p:grpSpPr>
          <a:xfrm>
            <a:off x="8026400" y="3593768"/>
            <a:ext cx="3976511" cy="980915"/>
            <a:chOff x="8026400" y="3593768"/>
            <a:chExt cx="3976511" cy="980915"/>
          </a:xfrm>
        </p:grpSpPr>
        <p:sp>
          <p:nvSpPr>
            <p:cNvPr id="34" name="Rounded Rectangle 33"/>
            <p:cNvSpPr/>
            <p:nvPr/>
          </p:nvSpPr>
          <p:spPr>
            <a:xfrm>
              <a:off x="8026400" y="3593768"/>
              <a:ext cx="3976511" cy="980915"/>
            </a:xfrm>
            <a:prstGeom prst="roundRect">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8233832" y="3638375"/>
              <a:ext cx="3711223" cy="923330"/>
            </a:xfrm>
            <a:prstGeom prst="rect">
              <a:avLst/>
            </a:prstGeom>
            <a:noFill/>
            <a:ln>
              <a:noFill/>
            </a:ln>
          </p:spPr>
          <p:txBody>
            <a:bodyPr wrap="square" rtlCol="0">
              <a:spAutoFit/>
            </a:bodyPr>
            <a:lstStyle/>
            <a:p>
              <a:pPr algn="ctr"/>
              <a:r>
                <a:rPr lang="en-GB" dirty="0" smtClean="0"/>
                <a:t>Example:</a:t>
              </a:r>
              <a:endParaRPr lang="en-GB" dirty="0"/>
            </a:p>
            <a:p>
              <a:pPr algn="ctr"/>
              <a:r>
                <a:rPr lang="en-GB" dirty="0" smtClean="0"/>
                <a:t>Risks to health and wellbeing from high temperatures</a:t>
              </a:r>
              <a:endParaRPr lang="en-GB" dirty="0"/>
            </a:p>
          </p:txBody>
        </p:sp>
      </p:grpSp>
      <p:grpSp>
        <p:nvGrpSpPr>
          <p:cNvPr id="22" name="Group 21"/>
          <p:cNvGrpSpPr/>
          <p:nvPr/>
        </p:nvGrpSpPr>
        <p:grpSpPr>
          <a:xfrm>
            <a:off x="8026400" y="4746980"/>
            <a:ext cx="3976511" cy="773230"/>
            <a:chOff x="8026400" y="4746980"/>
            <a:chExt cx="3976511" cy="773230"/>
          </a:xfrm>
        </p:grpSpPr>
        <p:sp>
          <p:nvSpPr>
            <p:cNvPr id="36" name="Rounded Rectangle 35"/>
            <p:cNvSpPr/>
            <p:nvPr/>
          </p:nvSpPr>
          <p:spPr>
            <a:xfrm>
              <a:off x="8026400" y="4746980"/>
              <a:ext cx="3976511" cy="773230"/>
            </a:xfrm>
            <a:prstGeom prst="roundRect">
              <a:avLst/>
            </a:prstGeom>
            <a:solidFill>
              <a:srgbClr val="C4BC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8084254" y="4801255"/>
              <a:ext cx="3860801" cy="646331"/>
            </a:xfrm>
            <a:prstGeom prst="rect">
              <a:avLst/>
            </a:prstGeom>
            <a:noFill/>
            <a:ln>
              <a:noFill/>
            </a:ln>
          </p:spPr>
          <p:txBody>
            <a:bodyPr wrap="square" rtlCol="0">
              <a:spAutoFit/>
            </a:bodyPr>
            <a:lstStyle/>
            <a:p>
              <a:pPr algn="ctr"/>
              <a:r>
                <a:rPr lang="en-GB" dirty="0" smtClean="0"/>
                <a:t>Example:</a:t>
              </a:r>
              <a:endParaRPr lang="en-GB" dirty="0"/>
            </a:p>
            <a:p>
              <a:pPr algn="ctr"/>
              <a:r>
                <a:rPr lang="en-GB" dirty="0" smtClean="0"/>
                <a:t>Risks to businesses from water scarcity</a:t>
              </a:r>
              <a:endParaRPr lang="en-GB" dirty="0"/>
            </a:p>
          </p:txBody>
        </p:sp>
      </p:grpSp>
      <p:grpSp>
        <p:nvGrpSpPr>
          <p:cNvPr id="40" name="Group 39"/>
          <p:cNvGrpSpPr/>
          <p:nvPr/>
        </p:nvGrpSpPr>
        <p:grpSpPr>
          <a:xfrm>
            <a:off x="8026400" y="5701591"/>
            <a:ext cx="3976511" cy="934619"/>
            <a:chOff x="8026400" y="5701591"/>
            <a:chExt cx="3976511" cy="934619"/>
          </a:xfrm>
        </p:grpSpPr>
        <p:sp>
          <p:nvSpPr>
            <p:cNvPr id="38" name="Rounded Rectangle 37"/>
            <p:cNvSpPr/>
            <p:nvPr/>
          </p:nvSpPr>
          <p:spPr>
            <a:xfrm>
              <a:off x="8026400" y="5701591"/>
              <a:ext cx="3976511" cy="923330"/>
            </a:xfrm>
            <a:prstGeom prst="roundRect">
              <a:avLst/>
            </a:prstGeom>
            <a:solidFill>
              <a:srgbClr val="9CC2E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8105422" y="5712880"/>
              <a:ext cx="3747911" cy="923330"/>
            </a:xfrm>
            <a:prstGeom prst="rect">
              <a:avLst/>
            </a:prstGeom>
            <a:noFill/>
            <a:ln>
              <a:noFill/>
            </a:ln>
          </p:spPr>
          <p:txBody>
            <a:bodyPr wrap="square" rtlCol="0">
              <a:spAutoFit/>
            </a:bodyPr>
            <a:lstStyle/>
            <a:p>
              <a:pPr algn="ctr"/>
              <a:r>
                <a:rPr lang="en-GB" dirty="0" smtClean="0"/>
                <a:t>Example: Risks </a:t>
              </a:r>
              <a:r>
                <a:rPr lang="en-GB" dirty="0"/>
                <a:t>to the UK from international violent conflict resulting from climate change impacts overseas</a:t>
              </a:r>
              <a:endParaRPr lang="en-GB" dirty="0"/>
            </a:p>
          </p:txBody>
        </p:sp>
      </p:grpSp>
      <p:sp>
        <p:nvSpPr>
          <p:cNvPr id="14" name="TextBox 13"/>
          <p:cNvSpPr txBox="1"/>
          <p:nvPr/>
        </p:nvSpPr>
        <p:spPr>
          <a:xfrm>
            <a:off x="2698044" y="191911"/>
            <a:ext cx="9155289" cy="769441"/>
          </a:xfrm>
          <a:prstGeom prst="rect">
            <a:avLst/>
          </a:prstGeom>
          <a:noFill/>
        </p:spPr>
        <p:txBody>
          <a:bodyPr wrap="square" rtlCol="0">
            <a:spAutoFit/>
          </a:bodyPr>
          <a:lstStyle/>
          <a:p>
            <a:r>
              <a:rPr lang="en-GB" sz="4400" dirty="0" smtClean="0"/>
              <a:t>61 risks / opportunities in 5 categories</a:t>
            </a:r>
            <a:endParaRPr lang="en-GB" sz="4400" dirty="0"/>
          </a:p>
        </p:txBody>
      </p:sp>
    </p:spTree>
    <p:extLst>
      <p:ext uri="{BB962C8B-B14F-4D97-AF65-F5344CB8AC3E}">
        <p14:creationId xmlns:p14="http://schemas.microsoft.com/office/powerpoint/2010/main" val="395206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076F349C-4594-8048-911B-4E5E16D8530A}"/>
              </a:ext>
            </a:extLst>
          </p:cNvPr>
          <p:cNvSpPr/>
          <p:nvPr/>
        </p:nvSpPr>
        <p:spPr>
          <a:xfrm>
            <a:off x="3929700" y="2521486"/>
            <a:ext cx="4514014" cy="94161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Rounded Rectangle 2">
            <a:extLst>
              <a:ext uri="{FF2B5EF4-FFF2-40B4-BE49-F238E27FC236}">
                <a16:creationId xmlns:a16="http://schemas.microsoft.com/office/drawing/2014/main" id="{EFEB5E48-0D52-2846-847B-58464F6B6B22}"/>
              </a:ext>
            </a:extLst>
          </p:cNvPr>
          <p:cNvSpPr/>
          <p:nvPr/>
        </p:nvSpPr>
        <p:spPr>
          <a:xfrm>
            <a:off x="3929699" y="1140353"/>
            <a:ext cx="4514014" cy="1052223"/>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TextBox 3">
            <a:extLst>
              <a:ext uri="{FF2B5EF4-FFF2-40B4-BE49-F238E27FC236}">
                <a16:creationId xmlns:a16="http://schemas.microsoft.com/office/drawing/2014/main" id="{48BB9B02-7E23-D643-B0AA-713904FC9844}"/>
              </a:ext>
            </a:extLst>
          </p:cNvPr>
          <p:cNvSpPr txBox="1"/>
          <p:nvPr/>
        </p:nvSpPr>
        <p:spPr>
          <a:xfrm>
            <a:off x="4097984" y="1320235"/>
            <a:ext cx="4011561" cy="707886"/>
          </a:xfrm>
          <a:prstGeom prst="rect">
            <a:avLst/>
          </a:prstGeom>
          <a:noFill/>
        </p:spPr>
        <p:txBody>
          <a:bodyPr wrap="square" rtlCol="0">
            <a:spAutoFit/>
          </a:bodyPr>
          <a:lstStyle/>
          <a:p>
            <a:pPr algn="ctr"/>
            <a:r>
              <a:rPr lang="en-US" sz="2000" dirty="0">
                <a:solidFill>
                  <a:schemeClr val="bg1"/>
                </a:solidFill>
              </a:rPr>
              <a:t>What is the current and future </a:t>
            </a:r>
          </a:p>
          <a:p>
            <a:pPr algn="ctr"/>
            <a:r>
              <a:rPr lang="en-US" sz="2000" dirty="0">
                <a:solidFill>
                  <a:schemeClr val="bg1"/>
                </a:solidFill>
              </a:rPr>
              <a:t>level of risk / opportunity?</a:t>
            </a:r>
          </a:p>
        </p:txBody>
      </p:sp>
      <p:sp>
        <p:nvSpPr>
          <p:cNvPr id="11" name="Rounded Rectangle 10">
            <a:extLst>
              <a:ext uri="{FF2B5EF4-FFF2-40B4-BE49-F238E27FC236}">
                <a16:creationId xmlns:a16="http://schemas.microsoft.com/office/drawing/2014/main" id="{C2BB6B97-A028-4F4C-BF1F-83CF492452C7}"/>
              </a:ext>
            </a:extLst>
          </p:cNvPr>
          <p:cNvSpPr/>
          <p:nvPr/>
        </p:nvSpPr>
        <p:spPr>
          <a:xfrm>
            <a:off x="3929697" y="3814951"/>
            <a:ext cx="4514016" cy="1052223"/>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TextBox 11">
            <a:extLst>
              <a:ext uri="{FF2B5EF4-FFF2-40B4-BE49-F238E27FC236}">
                <a16:creationId xmlns:a16="http://schemas.microsoft.com/office/drawing/2014/main" id="{B7E57F3F-7F81-DA48-92D4-A6BC79CC55E2}"/>
              </a:ext>
            </a:extLst>
          </p:cNvPr>
          <p:cNvSpPr txBox="1"/>
          <p:nvPr/>
        </p:nvSpPr>
        <p:spPr>
          <a:xfrm>
            <a:off x="4032806" y="2644497"/>
            <a:ext cx="4410907" cy="707886"/>
          </a:xfrm>
          <a:prstGeom prst="rect">
            <a:avLst/>
          </a:prstGeom>
          <a:noFill/>
        </p:spPr>
        <p:txBody>
          <a:bodyPr wrap="square" rtlCol="0">
            <a:spAutoFit/>
          </a:bodyPr>
          <a:lstStyle/>
          <a:p>
            <a:pPr algn="ctr"/>
            <a:r>
              <a:rPr lang="en-US" sz="2000" dirty="0">
                <a:solidFill>
                  <a:schemeClr val="bg1"/>
                </a:solidFill>
              </a:rPr>
              <a:t>Is the risk / opportunity being managed with current adaptation?</a:t>
            </a:r>
          </a:p>
        </p:txBody>
      </p:sp>
      <p:sp>
        <p:nvSpPr>
          <p:cNvPr id="17" name="TextBox 16">
            <a:extLst>
              <a:ext uri="{FF2B5EF4-FFF2-40B4-BE49-F238E27FC236}">
                <a16:creationId xmlns:a16="http://schemas.microsoft.com/office/drawing/2014/main" id="{3076256B-DE28-2549-8582-BD4B4147EE82}"/>
              </a:ext>
            </a:extLst>
          </p:cNvPr>
          <p:cNvSpPr txBox="1"/>
          <p:nvPr/>
        </p:nvSpPr>
        <p:spPr>
          <a:xfrm>
            <a:off x="4096781" y="3967372"/>
            <a:ext cx="4179848" cy="707886"/>
          </a:xfrm>
          <a:prstGeom prst="rect">
            <a:avLst/>
          </a:prstGeom>
          <a:noFill/>
        </p:spPr>
        <p:txBody>
          <a:bodyPr wrap="square" rtlCol="0">
            <a:spAutoFit/>
          </a:bodyPr>
          <a:lstStyle/>
          <a:p>
            <a:pPr algn="ctr"/>
            <a:r>
              <a:rPr lang="en-US" sz="2000" dirty="0">
                <a:solidFill>
                  <a:schemeClr val="bg1"/>
                </a:solidFill>
              </a:rPr>
              <a:t>Are there benefits of further adaptation action in the next 5 years?</a:t>
            </a:r>
          </a:p>
        </p:txBody>
      </p:sp>
      <p:pic>
        <p:nvPicPr>
          <p:cNvPr id="18" name="Picture 17">
            <a:extLst>
              <a:ext uri="{FF2B5EF4-FFF2-40B4-BE49-F238E27FC236}">
                <a16:creationId xmlns:a16="http://schemas.microsoft.com/office/drawing/2014/main" id="{88EBC32E-8511-1445-B18A-8DC1C57397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0249" r="21506" b="6834"/>
          <a:stretch/>
        </p:blipFill>
        <p:spPr bwMode="auto">
          <a:xfrm>
            <a:off x="2713807" y="5110558"/>
            <a:ext cx="7048904" cy="1602751"/>
          </a:xfrm>
          <a:prstGeom prst="rect">
            <a:avLst/>
          </a:prstGeom>
          <a:noFill/>
        </p:spPr>
      </p:pic>
      <p:sp>
        <p:nvSpPr>
          <p:cNvPr id="5" name="Down Arrow 4">
            <a:extLst>
              <a:ext uri="{FF2B5EF4-FFF2-40B4-BE49-F238E27FC236}">
                <a16:creationId xmlns:a16="http://schemas.microsoft.com/office/drawing/2014/main" id="{65B76A31-BF12-0F4D-A88A-8BA12D0C0240}"/>
              </a:ext>
            </a:extLst>
          </p:cNvPr>
          <p:cNvSpPr/>
          <p:nvPr/>
        </p:nvSpPr>
        <p:spPr>
          <a:xfrm>
            <a:off x="5716149" y="2192576"/>
            <a:ext cx="766916" cy="3289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Down Arrow 18">
            <a:extLst>
              <a:ext uri="{FF2B5EF4-FFF2-40B4-BE49-F238E27FC236}">
                <a16:creationId xmlns:a16="http://schemas.microsoft.com/office/drawing/2014/main" id="{D5135D7F-E151-0F47-AC39-D1177347EFC5}"/>
              </a:ext>
            </a:extLst>
          </p:cNvPr>
          <p:cNvSpPr/>
          <p:nvPr/>
        </p:nvSpPr>
        <p:spPr>
          <a:xfrm>
            <a:off x="5786487" y="4867174"/>
            <a:ext cx="766916" cy="3289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Down Arrow 19">
            <a:extLst>
              <a:ext uri="{FF2B5EF4-FFF2-40B4-BE49-F238E27FC236}">
                <a16:creationId xmlns:a16="http://schemas.microsoft.com/office/drawing/2014/main" id="{5EA50D0B-8DBA-6D4A-9F8E-1BB3870A5021}"/>
              </a:ext>
            </a:extLst>
          </p:cNvPr>
          <p:cNvSpPr/>
          <p:nvPr/>
        </p:nvSpPr>
        <p:spPr>
          <a:xfrm>
            <a:off x="5763041" y="3469245"/>
            <a:ext cx="766916" cy="3289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TextBox 9"/>
          <p:cNvSpPr txBox="1"/>
          <p:nvPr/>
        </p:nvSpPr>
        <p:spPr>
          <a:xfrm>
            <a:off x="9650900" y="5291492"/>
            <a:ext cx="2428212" cy="1200329"/>
          </a:xfrm>
          <a:prstGeom prst="rect">
            <a:avLst/>
          </a:prstGeom>
          <a:noFill/>
        </p:spPr>
        <p:txBody>
          <a:bodyPr wrap="square" rtlCol="0">
            <a:spAutoFit/>
          </a:bodyPr>
          <a:lstStyle/>
          <a:p>
            <a:pPr algn="ctr"/>
            <a:r>
              <a:rPr lang="en-GB" dirty="0" smtClean="0"/>
              <a:t>England, Northern Ireland, Scotland, </a:t>
            </a:r>
            <a:endParaRPr lang="en-GB" dirty="0" smtClean="0"/>
          </a:p>
          <a:p>
            <a:pPr algn="ctr"/>
            <a:r>
              <a:rPr lang="en-GB" dirty="0" smtClean="0"/>
              <a:t>Wales </a:t>
            </a:r>
            <a:r>
              <a:rPr lang="en-GB" dirty="0" smtClean="0"/>
              <a:t>(UK-wide for </a:t>
            </a:r>
            <a:r>
              <a:rPr lang="en-GB" dirty="0"/>
              <a:t>i</a:t>
            </a:r>
            <a:r>
              <a:rPr lang="en-GB" dirty="0" smtClean="0"/>
              <a:t>nternational risks)</a:t>
            </a:r>
            <a:endParaRPr lang="en-GB" dirty="0"/>
          </a:p>
        </p:txBody>
      </p:sp>
      <p:sp>
        <p:nvSpPr>
          <p:cNvPr id="21" name="TextBox 20"/>
          <p:cNvSpPr txBox="1"/>
          <p:nvPr/>
        </p:nvSpPr>
        <p:spPr>
          <a:xfrm>
            <a:off x="2698044" y="191911"/>
            <a:ext cx="9155289" cy="707886"/>
          </a:xfrm>
          <a:prstGeom prst="rect">
            <a:avLst/>
          </a:prstGeom>
          <a:noFill/>
        </p:spPr>
        <p:txBody>
          <a:bodyPr wrap="square" rtlCol="0">
            <a:spAutoFit/>
          </a:bodyPr>
          <a:lstStyle/>
          <a:p>
            <a:r>
              <a:rPr lang="en-GB" sz="4000" dirty="0" smtClean="0"/>
              <a:t>3 steps for assessing urgency of adaptation</a:t>
            </a:r>
            <a:endParaRPr lang="en-GB" sz="4000" dirty="0"/>
          </a:p>
        </p:txBody>
      </p:sp>
    </p:spTree>
    <p:extLst>
      <p:ext uri="{BB962C8B-B14F-4D97-AF65-F5344CB8AC3E}">
        <p14:creationId xmlns:p14="http://schemas.microsoft.com/office/powerpoint/2010/main" val="30357894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4" grpId="0"/>
      <p:bldP spid="11" grpId="0" animBg="1"/>
      <p:bldP spid="12" grpId="0"/>
      <p:bldP spid="17" grpId="0"/>
      <p:bldP spid="5" grpId="0" animBg="1"/>
      <p:bldP spid="19" grpId="0" animBg="1"/>
      <p:bldP spid="20"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EFEB5E48-0D52-2846-847B-58464F6B6B22}"/>
              </a:ext>
            </a:extLst>
          </p:cNvPr>
          <p:cNvSpPr/>
          <p:nvPr/>
        </p:nvSpPr>
        <p:spPr>
          <a:xfrm>
            <a:off x="3929699" y="1140353"/>
            <a:ext cx="4514014" cy="1052223"/>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TextBox 3">
            <a:extLst>
              <a:ext uri="{FF2B5EF4-FFF2-40B4-BE49-F238E27FC236}">
                <a16:creationId xmlns:a16="http://schemas.microsoft.com/office/drawing/2014/main" id="{48BB9B02-7E23-D643-B0AA-713904FC9844}"/>
              </a:ext>
            </a:extLst>
          </p:cNvPr>
          <p:cNvSpPr txBox="1"/>
          <p:nvPr/>
        </p:nvSpPr>
        <p:spPr>
          <a:xfrm>
            <a:off x="4097984" y="1320235"/>
            <a:ext cx="4011561" cy="707886"/>
          </a:xfrm>
          <a:prstGeom prst="rect">
            <a:avLst/>
          </a:prstGeom>
          <a:noFill/>
        </p:spPr>
        <p:txBody>
          <a:bodyPr wrap="square" rtlCol="0">
            <a:spAutoFit/>
          </a:bodyPr>
          <a:lstStyle/>
          <a:p>
            <a:pPr algn="ctr"/>
            <a:r>
              <a:rPr lang="en-US" sz="2000" dirty="0">
                <a:solidFill>
                  <a:schemeClr val="bg1"/>
                </a:solidFill>
              </a:rPr>
              <a:t>What is the current and future </a:t>
            </a:r>
          </a:p>
          <a:p>
            <a:pPr algn="ctr"/>
            <a:r>
              <a:rPr lang="en-US" sz="2000" dirty="0">
                <a:solidFill>
                  <a:schemeClr val="bg1"/>
                </a:solidFill>
              </a:rPr>
              <a:t>level of risk / opportunity?</a:t>
            </a:r>
          </a:p>
        </p:txBody>
      </p:sp>
    </p:spTree>
    <p:extLst>
      <p:ext uri="{BB962C8B-B14F-4D97-AF65-F5344CB8AC3E}">
        <p14:creationId xmlns:p14="http://schemas.microsoft.com/office/powerpoint/2010/main" val="23528470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4DEAF4E78F2243A182C331F5ADC7A4" ma:contentTypeVersion="12" ma:contentTypeDescription="Create a new document." ma:contentTypeScope="" ma:versionID="6aadbbe93bf0e200b77ad90009fa4983">
  <xsd:schema xmlns:xsd="http://www.w3.org/2001/XMLSchema" xmlns:xs="http://www.w3.org/2001/XMLSchema" xmlns:p="http://schemas.microsoft.com/office/2006/metadata/properties" xmlns:ns2="8a03cd44-7435-4cc0-9b31-fee50fc395cf" xmlns:ns3="beb20fc5-2c51-4543-b6f9-a2f51fb33384" targetNamespace="http://schemas.microsoft.com/office/2006/metadata/properties" ma:root="true" ma:fieldsID="4fac0675677bb9789ffd4bbaa2afd9cd" ns2:_="" ns3:_="">
    <xsd:import namespace="8a03cd44-7435-4cc0-9b31-fee50fc395cf"/>
    <xsd:import namespace="beb20fc5-2c51-4543-b6f9-a2f51fb333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03cd44-7435-4cc0-9b31-fee50fc395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b20fc5-2c51-4543-b6f9-a2f51fb333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843E71-0726-4655-A8EF-365CF8BB7B0D}"/>
</file>

<file path=customXml/itemProps2.xml><?xml version="1.0" encoding="utf-8"?>
<ds:datastoreItem xmlns:ds="http://schemas.openxmlformats.org/officeDocument/2006/customXml" ds:itemID="{66D7951F-960C-4EB8-9409-69117BD15FDB}">
  <ds:schemaRefs>
    <ds:schemaRef ds:uri="http://schemas.microsoft.com/sharepoint/v3/contenttype/forms"/>
  </ds:schemaRefs>
</ds:datastoreItem>
</file>

<file path=customXml/itemProps3.xml><?xml version="1.0" encoding="utf-8"?>
<ds:datastoreItem xmlns:ds="http://schemas.openxmlformats.org/officeDocument/2006/customXml" ds:itemID="{BD6FD134-B798-4EC8-8C33-9B5959BA456C}">
  <ds:schemaRefs>
    <ds:schemaRef ds:uri="http://www.w3.org/XML/1998/namespace"/>
    <ds:schemaRef ds:uri="http://purl.org/dc/elements/1.1/"/>
    <ds:schemaRef ds:uri="39e328b5-fd55-4aa2-9335-b42da031234f"/>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3265</TotalTime>
  <Words>1491</Words>
  <Application>Microsoft Office PowerPoint</Application>
  <PresentationFormat>Widescreen</PresentationFormat>
  <Paragraphs>482</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Ebrima</vt:lpstr>
      <vt:lpstr>Wingdings</vt:lpstr>
      <vt:lpstr>Office Theme</vt:lpstr>
      <vt:lpstr>The 3rd UK Climate Change Risk Assessment Technical Report </vt:lpstr>
      <vt:lpstr>Assessing climate risks is a requirement of the 2008 Climate Change Act</vt:lpstr>
      <vt:lpstr>PowerPoint Presentation</vt:lpstr>
      <vt:lpstr>CCRA3 Technical Report</vt:lpstr>
      <vt:lpstr>CCRA3 Technical Report lead authors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Risks to health and well-being from high temperatures: More Action Needed</vt:lpstr>
      <vt:lpstr>Projections of future flood risk</vt:lpstr>
      <vt:lpstr>PowerPoint Presentation</vt:lpstr>
      <vt:lpstr>PowerPoint Presentation</vt:lpstr>
      <vt:lpstr>PowerPoint Presentation</vt:lpstr>
      <vt:lpstr>PowerPoint Presentation</vt:lpstr>
      <vt:lpstr>PowerPoint Presentation</vt:lpstr>
      <vt:lpstr>Summary</vt:lpstr>
    </vt:vector>
  </TitlesOfParts>
  <Company>University of Exeter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Haward, Alissa</dc:creator>
  <cp:lastModifiedBy>Betts, Richard</cp:lastModifiedBy>
  <cp:revision>146</cp:revision>
  <dcterms:created xsi:type="dcterms:W3CDTF">2020-07-16T09:15:50Z</dcterms:created>
  <dcterms:modified xsi:type="dcterms:W3CDTF">2021-06-30T04:10:53Z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0x0101000A4DEAF4E78F2243A182C331F5ADC7A4</vt:lpwstr>
  </property>
</Properties>
</file>