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5"/>
  </p:notesMasterIdLst>
  <p:sldIdLst>
    <p:sldId id="268" r:id="rId5"/>
    <p:sldId id="259" r:id="rId6"/>
    <p:sldId id="270" r:id="rId7"/>
    <p:sldId id="326" r:id="rId8"/>
    <p:sldId id="327" r:id="rId9"/>
    <p:sldId id="324" r:id="rId10"/>
    <p:sldId id="314" r:id="rId11"/>
    <p:sldId id="279" r:id="rId12"/>
    <p:sldId id="282"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63A84"/>
    <a:srgbClr val="7F415F"/>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C432D-1252-40F8-8950-94A4B1A68C21}" v="21" dt="2021-06-16T09:48:54.923"/>
    <p1510:client id="{64394AB5-3D94-80B6-332C-B866FEFCC42C}" v="53" dt="2021-06-16T10:47:57.726"/>
    <p1510:client id="{F800D9BB-15A3-4D6A-A81E-B5A25215D44C}" v="2" dt="2021-06-15T16:47:13.98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onsdale" userId="S::earklo@leeds.ac.uk::55c1aab4-14d5-4235-a9ab-633430538580" providerId="AD" clId="Web-{F800D9BB-15A3-4D6A-A81E-B5A25215D44C}"/>
    <pc:docChg chg="modSld">
      <pc:chgData name="Kate Lonsdale" userId="S::earklo@leeds.ac.uk::55c1aab4-14d5-4235-a9ab-633430538580" providerId="AD" clId="Web-{F800D9BB-15A3-4D6A-A81E-B5A25215D44C}" dt="2021-06-15T16:47:13.986" v="1" actId="14100"/>
      <pc:docMkLst>
        <pc:docMk/>
      </pc:docMkLst>
      <pc:sldChg chg="modSp">
        <pc:chgData name="Kate Lonsdale" userId="S::earklo@leeds.ac.uk::55c1aab4-14d5-4235-a9ab-633430538580" providerId="AD" clId="Web-{F800D9BB-15A3-4D6A-A81E-B5A25215D44C}" dt="2021-06-15T16:47:13.986" v="1" actId="14100"/>
        <pc:sldMkLst>
          <pc:docMk/>
          <pc:sldMk cId="4132077787" sldId="322"/>
        </pc:sldMkLst>
        <pc:spChg chg="mod">
          <ac:chgData name="Kate Lonsdale" userId="S::earklo@leeds.ac.uk::55c1aab4-14d5-4235-a9ab-633430538580" providerId="AD" clId="Web-{F800D9BB-15A3-4D6A-A81E-B5A25215D44C}" dt="2021-06-15T16:47:13.986" v="1" actId="14100"/>
          <ac:spMkLst>
            <pc:docMk/>
            <pc:sldMk cId="4132077787" sldId="322"/>
            <ac:spMk id="18" creationId="{00000000-0000-0000-0000-000000000000}"/>
          </ac:spMkLst>
        </pc:spChg>
        <pc:picChg chg="mod">
          <ac:chgData name="Kate Lonsdale" userId="S::earklo@leeds.ac.uk::55c1aab4-14d5-4235-a9ab-633430538580" providerId="AD" clId="Web-{F800D9BB-15A3-4D6A-A81E-B5A25215D44C}" dt="2021-06-15T16:46:19.858" v="0" actId="14100"/>
          <ac:picMkLst>
            <pc:docMk/>
            <pc:sldMk cId="4132077787" sldId="322"/>
            <ac:picMk id="6" creationId="{00000000-0000-0000-0000-000000000000}"/>
          </ac:picMkLst>
        </pc:picChg>
      </pc:sldChg>
    </pc:docChg>
  </pc:docChgLst>
  <pc:docChgLst>
    <pc:chgData name="Kate Lonsdale" userId="S::earklo@leeds.ac.uk::55c1aab4-14d5-4235-a9ab-633430538580" providerId="AD" clId="Web-{07AC432D-1252-40F8-8950-94A4B1A68C21}"/>
    <pc:docChg chg="modSld">
      <pc:chgData name="Kate Lonsdale" userId="S::earklo@leeds.ac.uk::55c1aab4-14d5-4235-a9ab-633430538580" providerId="AD" clId="Web-{07AC432D-1252-40F8-8950-94A4B1A68C21}" dt="2021-06-16T09:48:24.546" v="17"/>
      <pc:docMkLst>
        <pc:docMk/>
      </pc:docMkLst>
      <pc:sldChg chg="modSp">
        <pc:chgData name="Kate Lonsdale" userId="S::earklo@leeds.ac.uk::55c1aab4-14d5-4235-a9ab-633430538580" providerId="AD" clId="Web-{07AC432D-1252-40F8-8950-94A4B1A68C21}" dt="2021-06-16T09:48:24.546" v="17"/>
        <pc:sldMkLst>
          <pc:docMk/>
          <pc:sldMk cId="3726593383" sldId="259"/>
        </pc:sldMkLst>
        <pc:graphicFrameChg chg="mod modGraphic">
          <ac:chgData name="Kate Lonsdale" userId="S::earklo@leeds.ac.uk::55c1aab4-14d5-4235-a9ab-633430538580" providerId="AD" clId="Web-{07AC432D-1252-40F8-8950-94A4B1A68C21}" dt="2021-06-16T09:48:24.546" v="17"/>
          <ac:graphicFrameMkLst>
            <pc:docMk/>
            <pc:sldMk cId="3726593383" sldId="259"/>
            <ac:graphicFrameMk id="3" creationId="{00000000-0000-0000-0000-000000000000}"/>
          </ac:graphicFrameMkLst>
        </pc:graphicFrameChg>
      </pc:sldChg>
    </pc:docChg>
  </pc:docChgLst>
  <pc:docChgLst>
    <pc:chgData name="Kate Lonsdale" userId="S::earklo@leeds.ac.uk::55c1aab4-14d5-4235-a9ab-633430538580" providerId="AD" clId="Web-{64394AB5-3D94-80B6-332C-B866FEFCC42C}"/>
    <pc:docChg chg="modSld">
      <pc:chgData name="Kate Lonsdale" userId="S::earklo@leeds.ac.uk::55c1aab4-14d5-4235-a9ab-633430538580" providerId="AD" clId="Web-{64394AB5-3D94-80B6-332C-B866FEFCC42C}" dt="2021-06-16T10:47:57.726" v="45"/>
      <pc:docMkLst>
        <pc:docMk/>
      </pc:docMkLst>
      <pc:sldChg chg="modSp">
        <pc:chgData name="Kate Lonsdale" userId="S::earklo@leeds.ac.uk::55c1aab4-14d5-4235-a9ab-633430538580" providerId="AD" clId="Web-{64394AB5-3D94-80B6-332C-B866FEFCC42C}" dt="2021-06-16T10:47:57.726" v="45"/>
        <pc:sldMkLst>
          <pc:docMk/>
          <pc:sldMk cId="3726593383" sldId="259"/>
        </pc:sldMkLst>
        <pc:graphicFrameChg chg="mod modGraphic">
          <ac:chgData name="Kate Lonsdale" userId="S::earklo@leeds.ac.uk::55c1aab4-14d5-4235-a9ab-633430538580" providerId="AD" clId="Web-{64394AB5-3D94-80B6-332C-B866FEFCC42C}" dt="2021-06-16T10:47:57.726" v="45"/>
          <ac:graphicFrameMkLst>
            <pc:docMk/>
            <pc:sldMk cId="3726593383" sldId="259"/>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28/06/2021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D7D084-C66D-4EE9-8753-B3E322AD1CAB}" type="slidenum">
              <a:rPr lang="en-GB" smtClean="0"/>
              <a:t>1</a:t>
            </a:fld>
            <a:endParaRPr lang="en-GB"/>
          </a:p>
        </p:txBody>
      </p:sp>
    </p:spTree>
    <p:extLst>
      <p:ext uri="{BB962C8B-B14F-4D97-AF65-F5344CB8AC3E}">
        <p14:creationId xmlns:p14="http://schemas.microsoft.com/office/powerpoint/2010/main" val="2567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Professor Richard Pywell</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Prof Richard Pywell leads Biodiversity research at UK Centre for Ecology &amp; Hydrology. He has 30 years’ experience of research, monitoring and evaluation of </a:t>
            </a:r>
            <a:r>
              <a:rPr lang="en-GB" sz="1200" b="0" i="0" kern="1200" err="1">
                <a:solidFill>
                  <a:schemeClr val="tx1"/>
                </a:solidFill>
                <a:effectLst/>
                <a:latin typeface="+mn-lt"/>
                <a:ea typeface="+mn-ea"/>
                <a:cs typeface="+mn-cs"/>
              </a:rPr>
              <a:t>agri</a:t>
            </a:r>
            <a:r>
              <a:rPr lang="en-GB" sz="1200" b="0" i="0" kern="1200">
                <a:solidFill>
                  <a:schemeClr val="tx1"/>
                </a:solidFill>
                <a:effectLst/>
                <a:latin typeface="+mn-lt"/>
                <a:ea typeface="+mn-ea"/>
                <a:cs typeface="+mn-cs"/>
              </a:rPr>
              <a:t>-environmental policies in the UK and Europe. His research focuses on restoring and managing natural capital within intensively managed agricultural ecosystems in order to enhance the delivery of ecosystem services and livelihoods. He works closely with academics, practitioners, policy-makers and the farming industry to co-design solutions to pressing environmental challenges. He currently leads the Achieving Sustainable Agricultural Systems (ASSIST) research programme – a major government-funded research programme to develop efficient and sustainable farming systems that are resilient to future environmental change.</a:t>
            </a:r>
          </a:p>
          <a:p>
            <a:r>
              <a:rPr lang="en-GB" sz="1200" b="1" i="0" kern="1200">
                <a:solidFill>
                  <a:schemeClr val="tx1"/>
                </a:solidFill>
                <a:effectLst/>
                <a:latin typeface="+mn-lt"/>
                <a:ea typeface="+mn-ea"/>
                <a:cs typeface="+mn-cs"/>
              </a:rPr>
              <a:t>Stakeholder biography</a:t>
            </a:r>
          </a:p>
          <a:p>
            <a:r>
              <a:rPr lang="en-GB" sz="1200" b="1" i="0" kern="1200">
                <a:solidFill>
                  <a:schemeClr val="tx1"/>
                </a:solidFill>
                <a:effectLst/>
                <a:latin typeface="+mn-lt"/>
                <a:ea typeface="+mn-ea"/>
                <a:cs typeface="+mn-cs"/>
              </a:rPr>
              <a:t>Julian Gold, Farm Manager, </a:t>
            </a:r>
            <a:r>
              <a:rPr lang="en-GB" sz="1200" b="1" i="0" kern="1200" err="1">
                <a:solidFill>
                  <a:schemeClr val="tx1"/>
                </a:solidFill>
                <a:effectLst/>
                <a:latin typeface="+mn-lt"/>
                <a:ea typeface="+mn-ea"/>
                <a:cs typeface="+mn-cs"/>
              </a:rPr>
              <a:t>Hendred</a:t>
            </a:r>
            <a:r>
              <a:rPr lang="en-GB" sz="1200" b="1" i="0" kern="1200">
                <a:solidFill>
                  <a:schemeClr val="tx1"/>
                </a:solidFill>
                <a:effectLst/>
                <a:latin typeface="+mn-lt"/>
                <a:ea typeface="+mn-ea"/>
                <a:cs typeface="+mn-cs"/>
              </a:rPr>
              <a:t> Estate, Oxfordshire</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After a short spell on the family, Julian has spent 34 years managing farms and large estates in the UK and overseas. He is FACTS and BASIS trained Farm Manager, and has a commitment to producing food in an efficient and environmentally sustainable manner. Julian is often featured in the farming press and he is frequently asked to speak at farming conferences. He is keen to improve the flow of knowledge between farmers and the scientific community. Julian was one of the first designated AHDB Monitor Farms designed to improve farmer to farmer knowledge exchange and he plays a key role in the ASSIST- Achieving Sustainable Agricultural Systems programme (a UKRI-funded programme to increase sustainability of food production and resilience to climate change). Julian is on the committee of SEESOIL (South East England branch of the British Society of Soil Scientists) and was awarded Soil Farmer of the Year in 2019.</a:t>
            </a:r>
          </a:p>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D7D084-C66D-4EE9-8753-B3E322AD1CAB}" type="slidenum">
              <a:rPr lang="en-GB" smtClean="0"/>
              <a:t>2</a:t>
            </a:fld>
            <a:endParaRPr 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8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Agenda</a:t>
            </a:r>
          </a:p>
          <a:p>
            <a:r>
              <a:rPr lang="en-GB" sz="1200" b="0" i="0" kern="1200" dirty="0" smtClean="0">
                <a:solidFill>
                  <a:schemeClr val="tx1"/>
                </a:solidFill>
                <a:effectLst/>
                <a:latin typeface="+mn-lt"/>
                <a:ea typeface="+mn-ea"/>
                <a:cs typeface="+mn-cs"/>
              </a:rPr>
              <a:t>14:00 - 14:05 Welcome and introduction - Lesley Wilson, Lead Standards Development Manager, British Standards Institution (BSI)</a:t>
            </a:r>
          </a:p>
          <a:p>
            <a:r>
              <a:rPr lang="en-GB" sz="1200" b="0" i="0" kern="1200" dirty="0" smtClean="0">
                <a:solidFill>
                  <a:schemeClr val="tx1"/>
                </a:solidFill>
                <a:effectLst/>
                <a:latin typeface="+mn-lt"/>
                <a:ea typeface="+mn-ea"/>
                <a:cs typeface="+mn-cs"/>
              </a:rPr>
              <a:t>14:05 - 14:20 Adaptation, policy and context - Rosalyn Schofield, member of the Adaptation Committee, Climate Change Committee (CCC)</a:t>
            </a:r>
          </a:p>
          <a:p>
            <a:r>
              <a:rPr lang="en-GB" sz="1200" b="0" i="0" kern="1200" dirty="0" smtClean="0">
                <a:solidFill>
                  <a:schemeClr val="tx1"/>
                </a:solidFill>
                <a:effectLst/>
                <a:latin typeface="+mn-lt"/>
                <a:ea typeface="+mn-ea"/>
                <a:cs typeface="+mn-cs"/>
              </a:rPr>
              <a:t>14:20 - 14:35 Implementing adaptation across the City of London using pathways - Janet Laban, Senior Sustainability Planner, City of London Corporation</a:t>
            </a:r>
          </a:p>
          <a:p>
            <a:r>
              <a:rPr lang="en-GB" sz="1200" b="0" i="0" kern="1200" dirty="0" smtClean="0">
                <a:solidFill>
                  <a:schemeClr val="tx1"/>
                </a:solidFill>
                <a:effectLst/>
                <a:latin typeface="+mn-lt"/>
                <a:ea typeface="+mn-ea"/>
                <a:cs typeface="+mn-cs"/>
              </a:rPr>
              <a:t>14:35 - 15:55 An introduction to what’s inside BS 8631 - Tim Reeder, Independent Advisor, London Climate Change Partnership (LCCP)</a:t>
            </a:r>
          </a:p>
          <a:p>
            <a:r>
              <a:rPr lang="en-GB" sz="1200" b="0" i="0" kern="1200" dirty="0" smtClean="0">
                <a:solidFill>
                  <a:schemeClr val="tx1"/>
                </a:solidFill>
                <a:effectLst/>
                <a:latin typeface="+mn-lt"/>
                <a:ea typeface="+mn-ea"/>
                <a:cs typeface="+mn-cs"/>
              </a:rPr>
              <a:t>15:55 - 15:25 Q&amp;A and panel discussion - Chaired by Geoff </a:t>
            </a:r>
            <a:r>
              <a:rPr lang="en-GB" sz="1200" b="0" i="0" kern="1200" dirty="0" err="1" smtClean="0">
                <a:solidFill>
                  <a:schemeClr val="tx1"/>
                </a:solidFill>
                <a:effectLst/>
                <a:latin typeface="+mn-lt"/>
                <a:ea typeface="+mn-ea"/>
                <a:cs typeface="+mn-cs"/>
              </a:rPr>
              <a:t>D'arch</a:t>
            </a:r>
            <a:r>
              <a:rPr lang="en-GB" sz="1200" b="0" i="0" kern="1200" dirty="0" smtClean="0">
                <a:solidFill>
                  <a:schemeClr val="tx1"/>
                </a:solidFill>
                <a:effectLst/>
                <a:latin typeface="+mn-lt"/>
                <a:ea typeface="+mn-ea"/>
                <a:cs typeface="+mn-cs"/>
              </a:rPr>
              <a:t>, Water Resources Strategy Manager, Anglian Water Services alongside Tim Reeder, Independent Advisor, London Climate Change Partnership (LCCP), Rosalyn Schofield, member of the Adaptation Committee, Climate Change Committee (CCC), Peter von </a:t>
            </a:r>
            <a:r>
              <a:rPr lang="en-GB" sz="1200" b="0" i="0" kern="1200" dirty="0" err="1" smtClean="0">
                <a:solidFill>
                  <a:schemeClr val="tx1"/>
                </a:solidFill>
                <a:effectLst/>
                <a:latin typeface="+mn-lt"/>
                <a:ea typeface="+mn-ea"/>
                <a:cs typeface="+mn-cs"/>
              </a:rPr>
              <a:t>Lany</a:t>
            </a:r>
            <a:r>
              <a:rPr lang="en-GB" sz="1200" b="0" i="0" kern="1200" dirty="0" smtClean="0">
                <a:solidFill>
                  <a:schemeClr val="tx1"/>
                </a:solidFill>
                <a:effectLst/>
                <a:latin typeface="+mn-lt"/>
                <a:ea typeface="+mn-ea"/>
                <a:cs typeface="+mn-cs"/>
              </a:rPr>
              <a:t>, Senior Associate Director, Jacobs &amp; Fellow of the Institution of Civil Engineers, Janet Laban, Senior Sustainability Planner, City of London Corporation</a:t>
            </a:r>
          </a:p>
          <a:p>
            <a:r>
              <a:rPr lang="en-GB" sz="1200" b="0" i="0" kern="1200" dirty="0" smtClean="0">
                <a:solidFill>
                  <a:schemeClr val="tx1"/>
                </a:solidFill>
                <a:effectLst/>
                <a:latin typeface="+mn-lt"/>
                <a:ea typeface="+mn-ea"/>
                <a:cs typeface="+mn-cs"/>
              </a:rPr>
              <a:t>15:25 - 15:30 Wrap up and end of the webinar</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19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Professor Richard Pywell</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Prof Richard Pywell leads Biodiversity research at UK Centre for Ecology &amp; Hydrology. He has 30 years’ experience of research, monitoring and evaluation of </a:t>
            </a:r>
            <a:r>
              <a:rPr lang="en-GB" sz="1200" b="0" i="0" kern="1200" err="1">
                <a:solidFill>
                  <a:schemeClr val="tx1"/>
                </a:solidFill>
                <a:effectLst/>
                <a:latin typeface="+mn-lt"/>
                <a:ea typeface="+mn-ea"/>
                <a:cs typeface="+mn-cs"/>
              </a:rPr>
              <a:t>agri</a:t>
            </a:r>
            <a:r>
              <a:rPr lang="en-GB" sz="1200" b="0" i="0" kern="1200">
                <a:solidFill>
                  <a:schemeClr val="tx1"/>
                </a:solidFill>
                <a:effectLst/>
                <a:latin typeface="+mn-lt"/>
                <a:ea typeface="+mn-ea"/>
                <a:cs typeface="+mn-cs"/>
              </a:rPr>
              <a:t>-environmental policies in the UK and Europe. His research focuses on restoring and managing natural capital within intensively managed agricultural ecosystems in order to enhance the delivery of ecosystem services and livelihoods. He works closely with academics, practitioners, policy-makers and the farming industry to co-design solutions to pressing environmental challenges. He currently leads the Achieving Sustainable Agricultural Systems (ASSIST) research programme – a major government-funded research programme to develop efficient and sustainable farming systems that are resilient to future environmental change.</a:t>
            </a:r>
          </a:p>
          <a:p>
            <a:r>
              <a:rPr lang="en-GB" sz="1200" b="1" i="0" kern="1200">
                <a:solidFill>
                  <a:schemeClr val="tx1"/>
                </a:solidFill>
                <a:effectLst/>
                <a:latin typeface="+mn-lt"/>
                <a:ea typeface="+mn-ea"/>
                <a:cs typeface="+mn-cs"/>
              </a:rPr>
              <a:t>Stakeholder biography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BE5CD9-B1E0-5449-882C-D7612EAAB293}" type="slidenum">
              <a:rPr lang="en-US" smtClean="0"/>
              <a:t>9</a:t>
            </a:fld>
            <a:endParaRPr lang="en-US"/>
          </a:p>
        </p:txBody>
      </p:sp>
    </p:spTree>
    <p:extLst>
      <p:ext uri="{BB962C8B-B14F-4D97-AF65-F5344CB8AC3E}">
        <p14:creationId xmlns:p14="http://schemas.microsoft.com/office/powerpoint/2010/main" val="120347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6/28/2021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6/28/2021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6/28/2021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6/28/2021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6/28/2021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londonclimateactionweek.org/events" TargetMode="External"/><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hyperlink" Target="https://www.eventbrite.co.uk/e/creating-an-urban-heat-service-for-london-tickets-15870157367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a:lstStyle/>
          <a:p>
            <a:r>
              <a:rPr lang="en-GB" sz="6000" b="1">
                <a:solidFill>
                  <a:schemeClr val="bg1"/>
                </a:solidFill>
                <a:latin typeface="Corbel" panose="020B0503020204020204" pitchFamily="34" charset="0"/>
              </a:rPr>
              <a:t>SPF UK Climate Resilience Programme </a:t>
            </a:r>
            <a:r>
              <a:rPr lang="en-GB" sz="3200" b="1">
                <a:solidFill>
                  <a:schemeClr val="accent1">
                    <a:lumMod val="50000"/>
                  </a:schemeClr>
                </a:solidFill>
                <a:latin typeface="Corbel" panose="020B0503020204020204" pitchFamily="34" charset="0"/>
              </a:rPr>
              <a:t>Webinar Series 2021</a:t>
            </a:r>
            <a:endParaRPr lang="en-GB">
              <a:solidFill>
                <a:schemeClr val="accent1">
                  <a:lumMod val="50000"/>
                </a:schemeClr>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Contact details</a:t>
            </a:r>
            <a:br>
              <a:rPr lang="en-GB"/>
            </a:br>
            <a:r>
              <a:rPr lang="en-GB"/>
              <a:t/>
            </a:r>
            <a:br>
              <a:rPr lang="en-GB"/>
            </a:br>
            <a:r>
              <a:rPr lang="en-GB" sz="2400" b="1">
                <a:solidFill>
                  <a:schemeClr val="bg1"/>
                </a:solidFill>
                <a:latin typeface="+mn-lt"/>
                <a:cs typeface="Arial" panose="020B0604020202020204" pitchFamily="34" charset="0"/>
              </a:rPr>
              <a:t>Website: </a:t>
            </a:r>
            <a:r>
              <a:rPr lang="en-GB" sz="2400">
                <a:solidFill>
                  <a:schemeClr val="bg1"/>
                </a:solidFill>
                <a:latin typeface="+mn-lt"/>
                <a:cs typeface="Arial" panose="020B0604020202020204" pitchFamily="34" charset="0"/>
              </a:rPr>
              <a:t>www.ukclimateresilience.org</a:t>
            </a:r>
            <a:br>
              <a:rPr lang="en-GB" sz="2400">
                <a:solidFill>
                  <a:schemeClr val="bg1"/>
                </a:solidFill>
                <a:latin typeface="+mn-lt"/>
                <a:cs typeface="Arial" panose="020B0604020202020204" pitchFamily="34" charset="0"/>
              </a:rPr>
            </a:br>
            <a:r>
              <a:rPr lang="en-GB" sz="2400">
                <a:solidFill>
                  <a:schemeClr val="bg1"/>
                </a:solidFill>
                <a:latin typeface="+mn-lt"/>
                <a:cs typeface="Arial" panose="020B0604020202020204" pitchFamily="34" charset="0"/>
              </a:rPr>
              <a:t>	</a:t>
            </a:r>
            <a:br>
              <a:rPr lang="en-GB" sz="2400">
                <a:solidFill>
                  <a:schemeClr val="bg1"/>
                </a:solidFill>
                <a:latin typeface="+mn-lt"/>
                <a:cs typeface="Arial" panose="020B0604020202020204" pitchFamily="34" charset="0"/>
              </a:rPr>
            </a:br>
            <a:r>
              <a:rPr lang="en-GB" sz="2400" b="1">
                <a:solidFill>
                  <a:schemeClr val="bg1"/>
                </a:solidFill>
                <a:latin typeface="+mn-lt"/>
                <a:cs typeface="Arial" panose="020B0604020202020204" pitchFamily="34" charset="0"/>
              </a:rPr>
              <a:t>Twitter:	</a:t>
            </a:r>
            <a:r>
              <a:rPr lang="en-GB" sz="2400">
                <a:solidFill>
                  <a:schemeClr val="bg1"/>
                </a:solidFill>
                <a:latin typeface="+mn-lt"/>
                <a:cs typeface="Arial" panose="020B0604020202020204" pitchFamily="34" charset="0"/>
              </a:rPr>
              <a:t>@UKCRP_SPF</a:t>
            </a:r>
            <a:br>
              <a:rPr lang="en-GB" sz="2400">
                <a:solidFill>
                  <a:schemeClr val="bg1"/>
                </a:solidFill>
                <a:latin typeface="+mn-lt"/>
                <a:cs typeface="Arial" panose="020B0604020202020204" pitchFamily="34" charset="0"/>
              </a:rPr>
            </a:br>
            <a:r>
              <a:rPr lang="en-GB" sz="2400">
                <a:solidFill>
                  <a:schemeClr val="bg1"/>
                </a:solidFill>
                <a:latin typeface="+mn-lt"/>
                <a:cs typeface="Arial" panose="020B0604020202020204" pitchFamily="34" charset="0"/>
              </a:rPr>
              <a:t/>
            </a:r>
            <a:br>
              <a:rPr lang="en-GB" sz="2400">
                <a:solidFill>
                  <a:schemeClr val="bg1"/>
                </a:solidFill>
                <a:latin typeface="+mn-lt"/>
                <a:cs typeface="Arial" panose="020B0604020202020204" pitchFamily="34" charset="0"/>
              </a:rPr>
            </a:br>
            <a:r>
              <a:rPr lang="en-GB" sz="2400" b="1">
                <a:solidFill>
                  <a:schemeClr val="bg1"/>
                </a:solidFill>
                <a:latin typeface="+mn-lt"/>
                <a:cs typeface="Arial" panose="020B0604020202020204" pitchFamily="34" charset="0"/>
              </a:rPr>
              <a:t>YouTube: </a:t>
            </a:r>
            <a:r>
              <a:rPr lang="en-GB" sz="2400">
                <a:solidFill>
                  <a:schemeClr val="bg1"/>
                </a:solidFill>
                <a:latin typeface="+mn-lt"/>
                <a:cs typeface="Arial" panose="020B0604020202020204" pitchFamily="34" charset="0"/>
              </a:rPr>
              <a:t>UK Climate Resilience programme</a:t>
            </a:r>
            <a:endParaRPr lang="en-GB" sz="240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a:solidFill>
                  <a:schemeClr val="bg1"/>
                </a:solidFill>
                <a:latin typeface="+mj-lt"/>
              </a:rPr>
              <a:t>Timings</a:t>
            </a:r>
          </a:p>
        </p:txBody>
      </p:sp>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2944553991"/>
              </p:ext>
            </p:extLst>
          </p:nvPr>
        </p:nvGraphicFramePr>
        <p:xfrm>
          <a:off x="251393" y="1849881"/>
          <a:ext cx="11684523" cy="3676858"/>
        </p:xfrm>
        <a:graphic>
          <a:graphicData uri="http://schemas.openxmlformats.org/drawingml/2006/table">
            <a:tbl>
              <a:tblPr firstRow="1" bandRow="1"/>
              <a:tblGrid>
                <a:gridCol w="1007205">
                  <a:extLst>
                    <a:ext uri="{9D8B030D-6E8A-4147-A177-3AD203B41FA5}">
                      <a16:colId xmlns:a16="http://schemas.microsoft.com/office/drawing/2014/main" val="3007060228"/>
                    </a:ext>
                  </a:extLst>
                </a:gridCol>
                <a:gridCol w="5184615">
                  <a:extLst>
                    <a:ext uri="{9D8B030D-6E8A-4147-A177-3AD203B41FA5}">
                      <a16:colId xmlns:a16="http://schemas.microsoft.com/office/drawing/2014/main" val="344465420"/>
                    </a:ext>
                  </a:extLst>
                </a:gridCol>
                <a:gridCol w="5492703">
                  <a:extLst>
                    <a:ext uri="{9D8B030D-6E8A-4147-A177-3AD203B41FA5}">
                      <a16:colId xmlns:a16="http://schemas.microsoft.com/office/drawing/2014/main" val="2670348576"/>
                    </a:ext>
                  </a:extLst>
                </a:gridCol>
              </a:tblGrid>
              <a:tr h="626110">
                <a:tc>
                  <a:txBody>
                    <a:bodyPr/>
                    <a:lstStyle/>
                    <a:p>
                      <a:pPr>
                        <a:lnSpc>
                          <a:spcPct val="107000"/>
                        </a:lnSpc>
                        <a:spcAft>
                          <a:spcPts val="0"/>
                        </a:spcAft>
                      </a:pPr>
                      <a:r>
                        <a:rPr lang="en-GB" sz="2400" b="1" dirty="0" smtClean="0">
                          <a:effectLst/>
                          <a:latin typeface="Calibri"/>
                          <a:ea typeface="Calibri" panose="020F0502020204030204" pitchFamily="34" charset="0"/>
                          <a:cs typeface="Times New Roman"/>
                        </a:rPr>
                        <a:t>12:00</a:t>
                      </a:r>
                      <a:endParaRPr 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UK Climate Resilience Programme news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Prof Suraje Dessai,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UK Climate Resilience Programme</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362585">
                <a:tc>
                  <a:txBody>
                    <a:bodyPr/>
                    <a:lstStyle/>
                    <a:p>
                      <a:pPr>
                        <a:lnSpc>
                          <a:spcPct val="107000"/>
                        </a:lnSpc>
                        <a:spcAft>
                          <a:spcPts val="0"/>
                        </a:spcAft>
                      </a:pPr>
                      <a:r>
                        <a:rPr lang="en-GB" sz="2400" b="1" dirty="0" smtClean="0">
                          <a:effectLst/>
                          <a:latin typeface="Calibri"/>
                          <a:ea typeface="Calibri" panose="020F0502020204030204" pitchFamily="34" charset="0"/>
                          <a:cs typeface="Times New Roman"/>
                        </a:rPr>
                        <a:t>12.05</a:t>
                      </a:r>
                      <a:endParaRPr 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row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UK’s Third Climate Change Risk Assessment (CCRA3) </a:t>
                      </a:r>
                      <a:endParaRPr 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Richard Betts, </a:t>
                      </a:r>
                    </a:p>
                    <a:p>
                      <a:pPr>
                        <a:lnSpc>
                          <a:spcPct val="107000"/>
                        </a:lnSpc>
                        <a:spcAft>
                          <a:spcPts val="0"/>
                        </a:spcAft>
                      </a:pPr>
                      <a:r>
                        <a:rPr lang="en-GB" sz="24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University of Exeter and Met Office</a:t>
                      </a:r>
                      <a:endParaRPr 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466151829"/>
                  </a:ext>
                </a:extLst>
              </a:tr>
              <a:tr h="362585">
                <a:tc>
                  <a:txBody>
                    <a:bodyPr/>
                    <a:lstStyle/>
                    <a:p>
                      <a:pPr>
                        <a:lnSpc>
                          <a:spcPct val="107000"/>
                        </a:lnSpc>
                        <a:spcAft>
                          <a:spcPts val="0"/>
                        </a:spcAft>
                      </a:pPr>
                      <a:r>
                        <a:rPr lang="en-GB" sz="2400" b="1" dirty="0" smtClean="0">
                          <a:effectLst/>
                          <a:latin typeface="Calibri"/>
                          <a:ea typeface="Calibri" panose="020F0502020204030204" pitchFamily="34" charset="0"/>
                          <a:cs typeface="Times New Roman"/>
                        </a:rPr>
                        <a:t>12.30</a:t>
                      </a:r>
                      <a:endParaRPr 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vMerge="1">
                  <a:txBody>
                    <a:bodyPr/>
                    <a:lstStyle/>
                    <a:p>
                      <a:pPr>
                        <a:lnSpc>
                          <a:spcPct val="107000"/>
                        </a:lnSpc>
                        <a:spcAft>
                          <a:spcPts val="0"/>
                        </a:spcAft>
                      </a:pPr>
                      <a:endParaRPr lang="en-GB" sz="2400" b="1" kern="1200" dirty="0">
                        <a:solidFill>
                          <a:schemeClr val="tx1"/>
                        </a:solidFill>
                        <a:effectLst/>
                        <a:latin typeface="Calibri"/>
                        <a:ea typeface="Calibri" panose="020F0502020204030204" pitchFamily="34" charset="0"/>
                        <a:cs typeface="Times New Roman"/>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algn="l" defTabSz="914400" rtl="0" eaLnBrk="1" latinLnBrk="0" hangingPunct="1">
                        <a:lnSpc>
                          <a:spcPct val="107000"/>
                        </a:lnSpc>
                        <a:spcAft>
                          <a:spcPts val="0"/>
                        </a:spcAft>
                      </a:pPr>
                      <a:r>
                        <a:rPr lang="en-GB" sz="2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Kathryn Brown, </a:t>
                      </a:r>
                    </a:p>
                    <a:p>
                      <a:pPr marL="0" algn="l" defTabSz="914400" rtl="0" eaLnBrk="1" latinLnBrk="0" hangingPunct="1">
                        <a:lnSpc>
                          <a:spcPct val="107000"/>
                        </a:lnSpc>
                        <a:spcAft>
                          <a:spcPts val="0"/>
                        </a:spcAft>
                      </a:pPr>
                      <a:r>
                        <a:rPr lang="en-GB" sz="24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Committee on Climate Change</a:t>
                      </a:r>
                      <a:endParaRPr 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4198493499"/>
                  </a:ext>
                </a:extLst>
              </a:tr>
              <a:tr h="588979">
                <a:tc>
                  <a:txBody>
                    <a:bodyPr/>
                    <a:lstStyle/>
                    <a:p>
                      <a:pPr>
                        <a:lnSpc>
                          <a:spcPct val="107000"/>
                        </a:lnSpc>
                        <a:spcAft>
                          <a:spcPts val="0"/>
                        </a:spcAft>
                      </a:pPr>
                      <a:r>
                        <a:rPr lang="en-GB" sz="2400" b="1" dirty="0" smtClean="0">
                          <a:effectLst/>
                          <a:latin typeface="Calibri"/>
                          <a:ea typeface="Calibri" panose="020F0502020204030204" pitchFamily="34" charset="0"/>
                          <a:cs typeface="Times New Roman"/>
                        </a:rPr>
                        <a:t>12.45</a:t>
                      </a:r>
                      <a:endParaRPr 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a:effectLst/>
                          <a:latin typeface="Calibri"/>
                          <a:ea typeface="Calibri" panose="020F0502020204030204" pitchFamily="34" charset="0"/>
                          <a:cs typeface="Times New Roman"/>
                        </a:rPr>
                        <a:t>Q&amp;A and discussion</a:t>
                      </a:r>
                      <a:endParaRPr lang="en-GB" sz="2400">
                        <a:effectLst/>
                        <a:latin typeface="Calibri"/>
                        <a:ea typeface="Calibri" panose="020F0502020204030204" pitchFamily="34" charset="0"/>
                        <a:cs typeface="Times New Roman"/>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Panellists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40465552"/>
                  </a:ext>
                </a:extLst>
              </a:tr>
              <a:tr h="362585">
                <a:tc>
                  <a:txBody>
                    <a:bodyPr/>
                    <a:lstStyle/>
                    <a:p>
                      <a:pPr>
                        <a:lnSpc>
                          <a:spcPct val="107000"/>
                        </a:lnSpc>
                        <a:spcAft>
                          <a:spcPts val="0"/>
                        </a:spcAft>
                      </a:pPr>
                      <a:r>
                        <a:rPr lang="en-GB" sz="2400" b="1" dirty="0" smtClean="0">
                          <a:effectLst/>
                          <a:latin typeface="Calibri"/>
                          <a:ea typeface="Calibri" panose="020F0502020204030204" pitchFamily="34" charset="0"/>
                          <a:cs typeface="Times New Roman"/>
                        </a:rPr>
                        <a:t>13.00</a:t>
                      </a:r>
                      <a:endParaRPr 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End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US" sz="3600">
                <a:solidFill>
                  <a:schemeClr val="bg1"/>
                </a:solidFill>
                <a:latin typeface="+mj-lt"/>
              </a:rPr>
              <a:t>How to engage</a:t>
            </a:r>
            <a:endParaRPr lang="en-GB" sz="360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606898"/>
            <a:ext cx="11475720" cy="332529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sz="3200">
                <a:solidFill>
                  <a:schemeClr val="accent1">
                    <a:lumMod val="50000"/>
                  </a:schemeClr>
                </a:solidFill>
                <a:latin typeface="+mj-lt"/>
              </a:rPr>
              <a:t>Presentations first then Q&amp;A and discussion</a:t>
            </a:r>
          </a:p>
          <a:p>
            <a:pPr lvl="1"/>
            <a:r>
              <a:rPr lang="en-GB" sz="3200">
                <a:solidFill>
                  <a:schemeClr val="accent1">
                    <a:lumMod val="50000"/>
                  </a:schemeClr>
                </a:solidFill>
                <a:latin typeface="+mj-lt"/>
              </a:rPr>
              <a:t>Post questions in the Q&amp;A box at any time </a:t>
            </a:r>
          </a:p>
          <a:p>
            <a:pPr lvl="1"/>
            <a:r>
              <a:rPr lang="en-GB" sz="3200">
                <a:solidFill>
                  <a:schemeClr val="accent1">
                    <a:lumMod val="50000"/>
                  </a:schemeClr>
                </a:solidFill>
                <a:latin typeface="+mj-lt"/>
              </a:rPr>
              <a:t>Upvote your favourites</a:t>
            </a:r>
          </a:p>
          <a:p>
            <a:pPr lvl="1"/>
            <a:r>
              <a:rPr lang="en-GB" sz="3200">
                <a:solidFill>
                  <a:schemeClr val="accent1">
                    <a:lumMod val="50000"/>
                  </a:schemeClr>
                </a:solidFill>
                <a:latin typeface="+mj-lt"/>
              </a:rPr>
              <a:t>Attendees will remain muted unless enabled to speak by the host​</a:t>
            </a:r>
          </a:p>
          <a:p>
            <a:pPr lvl="1"/>
            <a:r>
              <a:rPr lang="en-GB" sz="3200">
                <a:solidFill>
                  <a:schemeClr val="accent1">
                    <a:lumMod val="50000"/>
                  </a:schemeClr>
                </a:solidFill>
                <a:latin typeface="+mj-lt"/>
              </a:rPr>
              <a:t>Webinar (audio and slides) will be shared after the event</a:t>
            </a:r>
          </a:p>
          <a:p>
            <a:pPr lvl="1"/>
            <a:r>
              <a:rPr lang="en-GB" sz="3200">
                <a:solidFill>
                  <a:schemeClr val="accent1">
                    <a:lumMod val="50000"/>
                  </a:schemeClr>
                </a:solidFill>
                <a:latin typeface="+mj-lt"/>
              </a:rPr>
              <a:t>Technical problems – chat </a:t>
            </a:r>
          </a:p>
          <a:p>
            <a:pPr lvl="1"/>
            <a:r>
              <a:rPr lang="en-GB" sz="3200">
                <a:solidFill>
                  <a:schemeClr val="accent1">
                    <a:lumMod val="50000"/>
                  </a:schemeClr>
                </a:solidFill>
                <a:latin typeface="+mj-lt"/>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rtlCol="0">
            <a:spAutoFit/>
          </a:bodyPr>
          <a:lstStyle/>
          <a:p>
            <a:pPr algn="ctr" defTabSz="457200">
              <a:defRPr/>
            </a:pPr>
            <a:r>
              <a:rPr lang="en-GB" sz="2400">
                <a:solidFill>
                  <a:schemeClr val="accent1">
                    <a:lumMod val="50000"/>
                  </a:schemeClr>
                </a:solidFill>
                <a:latin typeface="Corbel" panose="020B0503020204020204" pitchFamily="34" charset="0"/>
              </a:rPr>
              <a:t>Twitter: </a:t>
            </a:r>
            <a:r>
              <a:rPr lang="en-GB" sz="2400" b="1" u="sng">
                <a:solidFill>
                  <a:srgbClr val="0070C0"/>
                </a:solidFill>
                <a:latin typeface="Corbel" panose="020B0503020204020204" pitchFamily="34" charset="0"/>
              </a:rPr>
              <a:t>@UKCRP_SPF</a:t>
            </a:r>
            <a:r>
              <a:rPr lang="en-GB" sz="2400" b="1">
                <a:solidFill>
                  <a:srgbClr val="0070C0"/>
                </a:solidFill>
                <a:latin typeface="Corbel" panose="020B0503020204020204" pitchFamily="34" charset="0"/>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a:ln>
                  <a:noFill/>
                </a:ln>
                <a:solidFill>
                  <a:srgbClr val="0070C0"/>
                </a:solidFill>
                <a:effectLst/>
                <a:uLnTx/>
                <a:uFillTx/>
                <a:latin typeface="Corbel" panose="020B0503020204020204" pitchFamily="34" charset="0"/>
              </a:rPr>
              <a:t>https://www.ukclimateresilience.org</a:t>
            </a:r>
            <a:r>
              <a:rPr kumimoji="0" lang="en-GB" sz="2400" b="1" i="0" u="none" strike="noStrike" kern="1200" cap="none" spc="0" normalizeH="0" baseline="0" noProof="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962798"/>
            <a:ext cx="3210754" cy="4945928"/>
          </a:xfrm>
        </p:spPr>
        <p:txBody>
          <a:bodyPr>
            <a:normAutofit/>
          </a:bodyPr>
          <a:lstStyle/>
          <a:p>
            <a:pPr>
              <a:spcBef>
                <a:spcPts val="600"/>
              </a:spcBef>
            </a:pPr>
            <a:r>
              <a:rPr lang="en-GB" dirty="0"/>
              <a:t/>
            </a:r>
            <a:br>
              <a:rPr lang="en-GB" dirty="0"/>
            </a:br>
            <a:r>
              <a:rPr lang="en-GB" dirty="0"/>
              <a:t/>
            </a:r>
            <a:br>
              <a:rPr lang="en-GB" dirty="0"/>
            </a:br>
            <a:r>
              <a:rPr lang="en-GB" dirty="0"/>
              <a:t/>
            </a:r>
            <a:br>
              <a:rPr lang="en-GB" dirty="0"/>
            </a:br>
            <a:r>
              <a:rPr lang="en-GB" dirty="0"/>
              <a:t>UK socioeconomic scenarios for climate research and policy</a:t>
            </a:r>
            <a:br>
              <a:rPr lang="en-GB" dirty="0"/>
            </a:br>
            <a:endParaRPr lang="en-GB" sz="3200" dirty="0"/>
          </a:p>
        </p:txBody>
      </p:sp>
      <p:sp>
        <p:nvSpPr>
          <p:cNvPr id="7" name="Pentagon 6"/>
          <p:cNvSpPr/>
          <p:nvPr/>
        </p:nvSpPr>
        <p:spPr>
          <a:xfrm>
            <a:off x="1" y="265586"/>
            <a:ext cx="3886199" cy="753338"/>
          </a:xfrm>
          <a:prstGeom prst="homePlate">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orbel" panose="020B0503020204020204"/>
                <a:ea typeface="+mn-ea"/>
                <a:cs typeface="+mn-cs"/>
              </a:rPr>
              <a:t>Programme news</a:t>
            </a:r>
          </a:p>
        </p:txBody>
      </p:sp>
      <p:pic>
        <p:nvPicPr>
          <p:cNvPr id="1026" name="Picture 2" descr="https://www.ukclimateresilience.org/wp-content/uploads/fly-images/2701/Header-image-2-scaled-e1620207234241-480x56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505" y="3268173"/>
            <a:ext cx="4532375" cy="23155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43350" y="642255"/>
            <a:ext cx="7652459" cy="23391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rPr>
              <a:t>The UK-SSP project has developed shared socioeconomic pathways (SSPs) for the UK, to help answer key questions about the country’s resilience to climate change</a:t>
            </a:r>
            <a:r>
              <a:rPr kumimoji="0" lang="en-GB" sz="24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rbel" panose="020B0503020204020204"/>
                <a:ea typeface="+mn-ea"/>
                <a:cs typeface="+mn-cs"/>
              </a:rPr>
              <a:t>These project outputs are available on the UK Climate Resilience Website: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0" name="TextBox 9"/>
          <p:cNvSpPr txBox="1"/>
          <p:nvPr/>
        </p:nvSpPr>
        <p:spPr>
          <a:xfrm>
            <a:off x="7396339" y="2511094"/>
            <a:ext cx="44967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rbel" panose="020B0503020204020204"/>
                <a:ea typeface="+mn-ea"/>
                <a:cs typeface="+mn-cs"/>
              </a:rPr>
              <a:t>UK-SSP narratives &amp; systems diagrams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1" name="TextBox 10"/>
          <p:cNvSpPr txBox="1"/>
          <p:nvPr/>
        </p:nvSpPr>
        <p:spPr>
          <a:xfrm>
            <a:off x="8183643" y="3154587"/>
            <a:ext cx="2962671"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rbel" panose="020B0503020204020204"/>
                <a:ea typeface="+mn-ea"/>
                <a:cs typeface="+mn-cs"/>
              </a:rPr>
              <a:t>Semi-quantitative trends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2" name="TextBox 11"/>
          <p:cNvSpPr txBox="1"/>
          <p:nvPr/>
        </p:nvSpPr>
        <p:spPr>
          <a:xfrm>
            <a:off x="8307646" y="3771444"/>
            <a:ext cx="2674130"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rbel" panose="020B0503020204020204"/>
                <a:ea typeface="+mn-ea"/>
                <a:cs typeface="+mn-cs"/>
              </a:rPr>
              <a:t>Quantified projections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6" name="TextBox 15"/>
          <p:cNvSpPr txBox="1"/>
          <p:nvPr/>
        </p:nvSpPr>
        <p:spPr>
          <a:xfrm>
            <a:off x="8316693" y="4425927"/>
            <a:ext cx="2696572"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rbel" panose="020B0503020204020204"/>
                <a:ea typeface="+mn-ea"/>
                <a:cs typeface="+mn-cs"/>
              </a:rPr>
              <a:t>Scenario visualisations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7" name="TextBox 16"/>
          <p:cNvSpPr txBox="1"/>
          <p:nvPr/>
        </p:nvSpPr>
        <p:spPr>
          <a:xfrm>
            <a:off x="8359679" y="5087819"/>
            <a:ext cx="2570063"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rbel" panose="020B0503020204020204"/>
                <a:ea typeface="+mn-ea"/>
                <a:cs typeface="+mn-cs"/>
              </a:rPr>
              <a:t>Relevant publications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8" name="TextBox 17"/>
          <p:cNvSpPr txBox="1"/>
          <p:nvPr/>
        </p:nvSpPr>
        <p:spPr>
          <a:xfrm>
            <a:off x="1792108" y="6313248"/>
            <a:ext cx="903099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rbel" panose="020B0503020204020204"/>
                <a:ea typeface="+mn-ea"/>
                <a:cs typeface="+mn-cs"/>
              </a:rPr>
              <a:t>https://www.ukclimateresilience.org/products-of-the-uk-ssps-project/</a:t>
            </a:r>
          </a:p>
        </p:txBody>
      </p:sp>
      <p:pic>
        <p:nvPicPr>
          <p:cNvPr id="3" name="Picture 2">
            <a:extLst>
              <a:ext uri="{FF2B5EF4-FFF2-40B4-BE49-F238E27FC236}">
                <a16:creationId xmlns:a16="http://schemas.microsoft.com/office/drawing/2014/main" id="{FE0E7F52-6AE8-2041-83EC-A779CB8AE021}"/>
              </a:ext>
            </a:extLst>
          </p:cNvPr>
          <p:cNvPicPr>
            <a:picLocks noChangeAspect="1"/>
          </p:cNvPicPr>
          <p:nvPr/>
        </p:nvPicPr>
        <p:blipFill>
          <a:blip r:embed="rId4"/>
          <a:stretch>
            <a:fillRect/>
          </a:stretch>
        </p:blipFill>
        <p:spPr>
          <a:xfrm>
            <a:off x="866434" y="1035857"/>
            <a:ext cx="1710267" cy="1710267"/>
          </a:xfrm>
          <a:prstGeom prst="rect">
            <a:avLst/>
          </a:prstGeom>
        </p:spPr>
      </p:pic>
    </p:spTree>
    <p:extLst>
      <p:ext uri="{BB962C8B-B14F-4D97-AF65-F5344CB8AC3E}">
        <p14:creationId xmlns:p14="http://schemas.microsoft.com/office/powerpoint/2010/main" val="247660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962798"/>
            <a:ext cx="3210754" cy="4945928"/>
          </a:xfrm>
        </p:spPr>
        <p:txBody>
          <a:bodyPr>
            <a:normAutofit/>
          </a:bodyPr>
          <a:lstStyle/>
          <a:p>
            <a:pPr>
              <a:spcBef>
                <a:spcPts val="600"/>
              </a:spcBef>
            </a:pPr>
            <a:r>
              <a:rPr lang="en-GB" dirty="0"/>
              <a:t/>
            </a:r>
            <a:br>
              <a:rPr lang="en-GB" dirty="0"/>
            </a:br>
            <a:r>
              <a:rPr lang="en-GB" dirty="0"/>
              <a:t/>
            </a:r>
            <a:br>
              <a:rPr lang="en-GB" dirty="0"/>
            </a:br>
            <a:r>
              <a:rPr lang="en-GB" dirty="0"/>
              <a:t/>
            </a:r>
            <a:br>
              <a:rPr lang="en-GB" dirty="0"/>
            </a:br>
            <a:r>
              <a:rPr lang="en-GB" dirty="0" smtClean="0"/>
              <a:t>BSI Webinar</a:t>
            </a:r>
            <a:br>
              <a:rPr lang="en-GB" dirty="0" smtClean="0"/>
            </a:br>
            <a:r>
              <a:rPr lang="en-GB" dirty="0"/>
              <a:t/>
            </a:r>
            <a:br>
              <a:rPr lang="en-GB" dirty="0"/>
            </a:br>
            <a:r>
              <a:rPr lang="en-GB" dirty="0" smtClean="0"/>
              <a:t>21 July</a:t>
            </a:r>
            <a:br>
              <a:rPr lang="en-GB" dirty="0" smtClean="0"/>
            </a:br>
            <a:r>
              <a:rPr lang="en-GB" dirty="0" smtClean="0"/>
              <a:t>14.00 – 15.30</a:t>
            </a:r>
            <a:endParaRPr lang="en-GB" sz="3200" dirty="0"/>
          </a:p>
        </p:txBody>
      </p:sp>
      <p:sp>
        <p:nvSpPr>
          <p:cNvPr id="7" name="Pentagon 6"/>
          <p:cNvSpPr/>
          <p:nvPr/>
        </p:nvSpPr>
        <p:spPr>
          <a:xfrm>
            <a:off x="1" y="265586"/>
            <a:ext cx="3886199" cy="753338"/>
          </a:xfrm>
          <a:prstGeom prst="homePlate">
            <a:avLst/>
          </a:prstGeom>
          <a:solidFill>
            <a:schemeClr val="bg2"/>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smtClean="0">
                <a:ln>
                  <a:noFill/>
                </a:ln>
                <a:solidFill>
                  <a:prstClr val="white"/>
                </a:solidFill>
                <a:effectLst/>
                <a:uLnTx/>
                <a:uFillTx/>
                <a:latin typeface="Corbel" panose="020B0503020204020204"/>
                <a:ea typeface="+mn-ea"/>
                <a:cs typeface="+mn-cs"/>
              </a:rPr>
              <a:t>Webinar</a:t>
            </a:r>
            <a:endParaRPr kumimoji="0" lang="en-GB" sz="3200" b="1" i="1"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14" name="Picture 13"/>
          <p:cNvPicPr>
            <a:picLocks noChangeAspect="1"/>
          </p:cNvPicPr>
          <p:nvPr/>
        </p:nvPicPr>
        <p:blipFill>
          <a:blip r:embed="rId3"/>
          <a:stretch>
            <a:fillRect/>
          </a:stretch>
        </p:blipFill>
        <p:spPr>
          <a:xfrm>
            <a:off x="660565" y="1121723"/>
            <a:ext cx="1810669" cy="1761897"/>
          </a:xfrm>
          <a:prstGeom prst="rect">
            <a:avLst/>
          </a:prstGeom>
        </p:spPr>
      </p:pic>
      <p:pic>
        <p:nvPicPr>
          <p:cNvPr id="6" name="Picture 5"/>
          <p:cNvPicPr>
            <a:picLocks noChangeAspect="1"/>
          </p:cNvPicPr>
          <p:nvPr/>
        </p:nvPicPr>
        <p:blipFill>
          <a:blip r:embed="rId4"/>
          <a:stretch>
            <a:fillRect/>
          </a:stretch>
        </p:blipFill>
        <p:spPr>
          <a:xfrm>
            <a:off x="3990535" y="671261"/>
            <a:ext cx="1104900" cy="695325"/>
          </a:xfrm>
          <a:prstGeom prst="rect">
            <a:avLst/>
          </a:prstGeom>
        </p:spPr>
      </p:pic>
      <p:sp>
        <p:nvSpPr>
          <p:cNvPr id="9" name="TextBox 8"/>
          <p:cNvSpPr txBox="1"/>
          <p:nvPr/>
        </p:nvSpPr>
        <p:spPr>
          <a:xfrm>
            <a:off x="5201265" y="695758"/>
            <a:ext cx="6902246" cy="984885"/>
          </a:xfrm>
          <a:prstGeom prst="rect">
            <a:avLst/>
          </a:prstGeom>
          <a:solidFill>
            <a:schemeClr val="bg1"/>
          </a:solidFill>
        </p:spPr>
        <p:txBody>
          <a:bodyPr wrap="square" rtlCol="0">
            <a:spAutoFit/>
          </a:bodyPr>
          <a:lstStyle/>
          <a:p>
            <a:r>
              <a:rPr lang="en-GB" sz="2000" b="1" dirty="0" smtClean="0">
                <a:solidFill>
                  <a:schemeClr val="tx2"/>
                </a:solidFill>
              </a:rPr>
              <a:t>Adaptation </a:t>
            </a:r>
            <a:r>
              <a:rPr lang="en-GB" sz="2000" b="1" dirty="0">
                <a:solidFill>
                  <a:schemeClr val="tx2"/>
                </a:solidFill>
              </a:rPr>
              <a:t>to climate change - Using adaptation pathways for decision making</a:t>
            </a:r>
          </a:p>
          <a:p>
            <a:endParaRPr lang="en-GB" dirty="0"/>
          </a:p>
        </p:txBody>
      </p:sp>
      <p:sp>
        <p:nvSpPr>
          <p:cNvPr id="13" name="TextBox 12"/>
          <p:cNvSpPr txBox="1"/>
          <p:nvPr/>
        </p:nvSpPr>
        <p:spPr>
          <a:xfrm>
            <a:off x="5336226" y="3990686"/>
            <a:ext cx="6318417" cy="2308324"/>
          </a:xfrm>
          <a:prstGeom prst="rect">
            <a:avLst/>
          </a:prstGeom>
          <a:solidFill>
            <a:schemeClr val="bg2"/>
          </a:solidFill>
        </p:spPr>
        <p:txBody>
          <a:bodyPr wrap="square" rtlCol="0">
            <a:spAutoFit/>
          </a:bodyPr>
          <a:lstStyle/>
          <a:p>
            <a:r>
              <a:rPr lang="en-GB" dirty="0">
                <a:solidFill>
                  <a:schemeClr val="tx2"/>
                </a:solidFill>
              </a:rPr>
              <a:t>With an introduction from the Adaptation sub-Committee of the UK’s Climate Change Committee, the webinar includes how adaptation to climate change should be approached – moving from policy to implementation. It will introduce a new British Standard BS 8631:2021 </a:t>
            </a:r>
            <a:r>
              <a:rPr lang="en-GB" i="1" dirty="0">
                <a:solidFill>
                  <a:schemeClr val="tx2"/>
                </a:solidFill>
              </a:rPr>
              <a:t>Adaptation to climate change. Using adaptation pathways for decision making. Guide</a:t>
            </a:r>
            <a:r>
              <a:rPr lang="en-GB" dirty="0">
                <a:solidFill>
                  <a:schemeClr val="tx2"/>
                </a:solidFill>
              </a:rPr>
              <a:t>, which helps organizations create long-term plans and make decisions within the uncertainty and risks of a changing climate.</a:t>
            </a:r>
            <a:endParaRPr lang="en-GB" dirty="0">
              <a:solidFill>
                <a:schemeClr val="tx2"/>
              </a:solidFill>
            </a:endParaRPr>
          </a:p>
        </p:txBody>
      </p:sp>
      <p:pic>
        <p:nvPicPr>
          <p:cNvPr id="8" name="Picture 7"/>
          <p:cNvPicPr>
            <a:picLocks noChangeAspect="1"/>
          </p:cNvPicPr>
          <p:nvPr/>
        </p:nvPicPr>
        <p:blipFill>
          <a:blip r:embed="rId5"/>
          <a:stretch>
            <a:fillRect/>
          </a:stretch>
        </p:blipFill>
        <p:spPr>
          <a:xfrm>
            <a:off x="5336226" y="1771315"/>
            <a:ext cx="6318418" cy="2224610"/>
          </a:xfrm>
          <a:prstGeom prst="rect">
            <a:avLst/>
          </a:prstGeom>
        </p:spPr>
      </p:pic>
      <p:sp>
        <p:nvSpPr>
          <p:cNvPr id="15" name="TextBox 14"/>
          <p:cNvSpPr txBox="1"/>
          <p:nvPr/>
        </p:nvSpPr>
        <p:spPr>
          <a:xfrm>
            <a:off x="1" y="6405883"/>
            <a:ext cx="12316641" cy="400110"/>
          </a:xfrm>
          <a:prstGeom prst="rect">
            <a:avLst/>
          </a:prstGeom>
          <a:noFill/>
        </p:spPr>
        <p:txBody>
          <a:bodyPr wrap="none" rtlCol="0">
            <a:spAutoFit/>
          </a:bodyPr>
          <a:lstStyle/>
          <a:p>
            <a:r>
              <a:rPr lang="en-GB" sz="2000" dirty="0"/>
              <a:t>https://www.bsigroup.com/en-GB/our-services/events/webinars/2021/bs-8631-adaptation-to-climate-change/form</a:t>
            </a:r>
            <a:r>
              <a:rPr lang="en-GB" dirty="0"/>
              <a:t>/</a:t>
            </a:r>
          </a:p>
        </p:txBody>
      </p:sp>
    </p:spTree>
    <p:extLst>
      <p:ext uri="{BB962C8B-B14F-4D97-AF65-F5344CB8AC3E}">
        <p14:creationId xmlns:p14="http://schemas.microsoft.com/office/powerpoint/2010/main" val="1279241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t>London Climate Action Week</a:t>
            </a:r>
            <a:br>
              <a:rPr lang="en-GB" dirty="0" smtClean="0"/>
            </a:br>
            <a:r>
              <a:rPr lang="en-GB" dirty="0"/>
              <a:t/>
            </a:r>
            <a:br>
              <a:rPr lang="en-GB" dirty="0"/>
            </a:br>
            <a:r>
              <a:rPr lang="en-GB" dirty="0" smtClean="0"/>
              <a:t>26 June to 4 July</a:t>
            </a:r>
            <a:endParaRPr lang="en-GB" dirty="0"/>
          </a:p>
        </p:txBody>
      </p:sp>
      <p:pic>
        <p:nvPicPr>
          <p:cNvPr id="4" name="Content Placeholder 3"/>
          <p:cNvPicPr>
            <a:picLocks noGrp="1" noChangeAspect="1"/>
          </p:cNvPicPr>
          <p:nvPr>
            <p:ph idx="1"/>
          </p:nvPr>
        </p:nvPicPr>
        <p:blipFill>
          <a:blip r:embed="rId2"/>
          <a:stretch>
            <a:fillRect/>
          </a:stretch>
        </p:blipFill>
        <p:spPr>
          <a:xfrm>
            <a:off x="3449945" y="771064"/>
            <a:ext cx="2725830" cy="1529685"/>
          </a:xfrm>
          <a:prstGeom prst="rect">
            <a:avLst/>
          </a:prstGeom>
        </p:spPr>
      </p:pic>
      <p:sp>
        <p:nvSpPr>
          <p:cNvPr id="7" name="TextBox 6"/>
          <p:cNvSpPr txBox="1"/>
          <p:nvPr/>
        </p:nvSpPr>
        <p:spPr>
          <a:xfrm>
            <a:off x="936812" y="6077793"/>
            <a:ext cx="10401502" cy="707886"/>
          </a:xfrm>
          <a:prstGeom prst="rect">
            <a:avLst/>
          </a:prstGeom>
          <a:noFill/>
        </p:spPr>
        <p:txBody>
          <a:bodyPr wrap="none" rtlCol="0">
            <a:spAutoFit/>
          </a:bodyPr>
          <a:lstStyle/>
          <a:p>
            <a:r>
              <a:rPr lang="en-GB" sz="2000" dirty="0">
                <a:hlinkClick r:id="rId3"/>
              </a:rPr>
              <a:t>https://</a:t>
            </a:r>
            <a:r>
              <a:rPr lang="en-GB" sz="2000" dirty="0" smtClean="0">
                <a:hlinkClick r:id="rId3"/>
              </a:rPr>
              <a:t>www.londonclimateactionweek.org/events</a:t>
            </a:r>
            <a:endParaRPr lang="en-GB" sz="2000" dirty="0" smtClean="0"/>
          </a:p>
          <a:p>
            <a:r>
              <a:rPr lang="en-GB" sz="2000" dirty="0">
                <a:hlinkClick r:id="rId4"/>
              </a:rPr>
              <a:t>https://</a:t>
            </a:r>
            <a:r>
              <a:rPr lang="en-GB" sz="2000" dirty="0" smtClean="0">
                <a:hlinkClick r:id="rId4"/>
              </a:rPr>
              <a:t>www.eventbrite.co.uk/e/creating-an-urban-heat-service-for-london-tickets-158701573679</a:t>
            </a:r>
            <a:r>
              <a:rPr lang="en-GB" sz="2000" dirty="0" smtClean="0"/>
              <a:t> </a:t>
            </a:r>
            <a:endParaRPr lang="en-GB" sz="2000" dirty="0"/>
          </a:p>
        </p:txBody>
      </p:sp>
      <p:sp>
        <p:nvSpPr>
          <p:cNvPr id="8" name="TextBox 7"/>
          <p:cNvSpPr txBox="1"/>
          <p:nvPr/>
        </p:nvSpPr>
        <p:spPr>
          <a:xfrm>
            <a:off x="6137563" y="840113"/>
            <a:ext cx="5515897" cy="1477328"/>
          </a:xfrm>
          <a:prstGeom prst="rect">
            <a:avLst/>
          </a:prstGeom>
          <a:noFill/>
        </p:spPr>
        <p:txBody>
          <a:bodyPr wrap="square" rtlCol="0">
            <a:spAutoFit/>
          </a:bodyPr>
          <a:lstStyle/>
          <a:p>
            <a:r>
              <a:rPr lang="en-GB" dirty="0"/>
              <a:t>London Climate Action week is harnessing the power of London for global climate action. LCAW is the annual event bringing together world-leading climate professionals and communities across London and beyond to find practical solutions to climate change.</a:t>
            </a:r>
            <a:endParaRPr lang="en-GB" dirty="0"/>
          </a:p>
        </p:txBody>
      </p:sp>
      <p:sp>
        <p:nvSpPr>
          <p:cNvPr id="11" name="TextBox 10"/>
          <p:cNvSpPr txBox="1"/>
          <p:nvPr/>
        </p:nvSpPr>
        <p:spPr>
          <a:xfrm>
            <a:off x="3670113" y="3731354"/>
            <a:ext cx="3342967" cy="1754326"/>
          </a:xfrm>
          <a:prstGeom prst="rect">
            <a:avLst/>
          </a:prstGeom>
          <a:noFill/>
        </p:spPr>
        <p:txBody>
          <a:bodyPr wrap="square" rtlCol="0">
            <a:spAutoFit/>
          </a:bodyPr>
          <a:lstStyle/>
          <a:p>
            <a:r>
              <a:rPr lang="en-GB" dirty="0" smtClean="0"/>
              <a:t>Funded by the UKCR programme, the Met Office is developing </a:t>
            </a:r>
            <a:r>
              <a:rPr lang="en-GB" dirty="0"/>
              <a:t>a prototype urban climate service to meet urban user needs for managing heat risks in cities.  </a:t>
            </a:r>
            <a:endParaRPr lang="en-GB" dirty="0" smtClean="0"/>
          </a:p>
        </p:txBody>
      </p:sp>
      <p:pic>
        <p:nvPicPr>
          <p:cNvPr id="12" name="Picture 11"/>
          <p:cNvPicPr>
            <a:picLocks noChangeAspect="1"/>
          </p:cNvPicPr>
          <p:nvPr/>
        </p:nvPicPr>
        <p:blipFill>
          <a:blip r:embed="rId5"/>
          <a:stretch>
            <a:fillRect/>
          </a:stretch>
        </p:blipFill>
        <p:spPr>
          <a:xfrm>
            <a:off x="7184084" y="3613986"/>
            <a:ext cx="4377307" cy="2389839"/>
          </a:xfrm>
          <a:prstGeom prst="rect">
            <a:avLst/>
          </a:prstGeom>
        </p:spPr>
      </p:pic>
      <p:sp>
        <p:nvSpPr>
          <p:cNvPr id="14" name="TextBox 13"/>
          <p:cNvSpPr txBox="1"/>
          <p:nvPr/>
        </p:nvSpPr>
        <p:spPr>
          <a:xfrm>
            <a:off x="3755923" y="2713702"/>
            <a:ext cx="7805468" cy="738664"/>
          </a:xfrm>
          <a:prstGeom prst="rect">
            <a:avLst/>
          </a:prstGeom>
          <a:noFill/>
        </p:spPr>
        <p:txBody>
          <a:bodyPr wrap="square" rtlCol="0">
            <a:spAutoFit/>
          </a:bodyPr>
          <a:lstStyle/>
          <a:p>
            <a:r>
              <a:rPr lang="en-GB" b="1" dirty="0">
                <a:solidFill>
                  <a:schemeClr val="tx2"/>
                </a:solidFill>
              </a:rPr>
              <a:t>TODAY at 3pm</a:t>
            </a:r>
          </a:p>
          <a:p>
            <a:r>
              <a:rPr lang="en-GB" sz="2400" b="1" dirty="0">
                <a:solidFill>
                  <a:schemeClr val="tx2"/>
                </a:solidFill>
              </a:rPr>
              <a:t>Creating an urban heat data service for London</a:t>
            </a:r>
          </a:p>
        </p:txBody>
      </p:sp>
      <p:pic>
        <p:nvPicPr>
          <p:cNvPr id="15" name="Picture 14"/>
          <p:cNvPicPr>
            <a:picLocks noChangeAspect="1"/>
          </p:cNvPicPr>
          <p:nvPr/>
        </p:nvPicPr>
        <p:blipFill>
          <a:blip r:embed="rId6"/>
          <a:stretch>
            <a:fillRect/>
          </a:stretch>
        </p:blipFill>
        <p:spPr>
          <a:xfrm>
            <a:off x="606397" y="770745"/>
            <a:ext cx="1810669" cy="1761897"/>
          </a:xfrm>
          <a:prstGeom prst="rect">
            <a:avLst/>
          </a:prstGeom>
        </p:spPr>
      </p:pic>
      <p:pic>
        <p:nvPicPr>
          <p:cNvPr id="17" name="Picture 16"/>
          <p:cNvPicPr>
            <a:picLocks noChangeAspect="1"/>
          </p:cNvPicPr>
          <p:nvPr/>
        </p:nvPicPr>
        <p:blipFill>
          <a:blip r:embed="rId7"/>
          <a:stretch>
            <a:fillRect/>
          </a:stretch>
        </p:blipFill>
        <p:spPr>
          <a:xfrm>
            <a:off x="-72539" y="-31204"/>
            <a:ext cx="3999323" cy="859611"/>
          </a:xfrm>
          <a:prstGeom prst="rect">
            <a:avLst/>
          </a:prstGeom>
        </p:spPr>
      </p:pic>
      <p:sp>
        <p:nvSpPr>
          <p:cNvPr id="18" name="TextBox 17"/>
          <p:cNvSpPr txBox="1"/>
          <p:nvPr/>
        </p:nvSpPr>
        <p:spPr>
          <a:xfrm>
            <a:off x="606397" y="94806"/>
            <a:ext cx="1369286" cy="707886"/>
          </a:xfrm>
          <a:prstGeom prst="rect">
            <a:avLst/>
          </a:prstGeom>
          <a:noFill/>
        </p:spPr>
        <p:txBody>
          <a:bodyPr wrap="none" rtlCol="0">
            <a:spAutoFit/>
          </a:bodyPr>
          <a:lstStyle/>
          <a:p>
            <a:r>
              <a:rPr lang="en-GB" sz="4000" spc="-60" dirty="0">
                <a:solidFill>
                  <a:srgbClr val="FFFFFF"/>
                </a:solidFill>
                <a:latin typeface="+mj-lt"/>
                <a:ea typeface="+mj-ea"/>
                <a:cs typeface="+mj-cs"/>
              </a:rPr>
              <a:t>Event</a:t>
            </a:r>
            <a:endParaRPr lang="en-GB" sz="4000" spc="-60" dirty="0">
              <a:solidFill>
                <a:srgbClr val="FFFFFF"/>
              </a:solidFill>
              <a:latin typeface="+mj-lt"/>
              <a:ea typeface="+mj-ea"/>
              <a:cs typeface="+mj-cs"/>
            </a:endParaRPr>
          </a:p>
        </p:txBody>
      </p:sp>
    </p:spTree>
    <p:extLst>
      <p:ext uri="{BB962C8B-B14F-4D97-AF65-F5344CB8AC3E}">
        <p14:creationId xmlns:p14="http://schemas.microsoft.com/office/powerpoint/2010/main" val="312260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6" y="1106905"/>
            <a:ext cx="8258723" cy="3854299"/>
          </a:xfrm>
        </p:spPr>
        <p:txBody>
          <a:bodyPr anchor="ctr">
            <a:normAutofit/>
          </a:bodyPr>
          <a:lstStyle/>
          <a:p>
            <a:pPr>
              <a:lnSpc>
                <a:spcPct val="100000"/>
              </a:lnSpc>
              <a:spcBef>
                <a:spcPts val="0"/>
              </a:spcBef>
              <a:spcAft>
                <a:spcPts val="1800"/>
              </a:spcAft>
              <a:defRPr/>
            </a:pPr>
            <a:r>
              <a:rPr lang="en-GB" sz="4900" b="1">
                <a:solidFill>
                  <a:schemeClr val="bg1"/>
                </a:solidFill>
              </a:rPr>
              <a:t/>
            </a:r>
            <a:br>
              <a:rPr lang="en-GB" sz="4900" b="1">
                <a:solidFill>
                  <a:schemeClr val="bg1"/>
                </a:solidFill>
              </a:rPr>
            </a:br>
            <a:r>
              <a:rPr lang="en-US" sz="3200">
                <a:solidFill>
                  <a:schemeClr val="bg1"/>
                </a:solidFill>
                <a:ea typeface="+mj-lt"/>
                <a:cs typeface="+mj-lt"/>
              </a:rPr>
              <a:t/>
            </a:r>
            <a:br>
              <a:rPr lang="en-US" sz="3200">
                <a:solidFill>
                  <a:schemeClr val="bg1"/>
                </a:solidFill>
                <a:ea typeface="+mj-lt"/>
                <a:cs typeface="+mj-lt"/>
              </a:rPr>
            </a:br>
            <a:endParaRPr lang="en-US" sz="400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365125" y="782314"/>
            <a:ext cx="8190374" cy="5822684"/>
          </a:xfrm>
          <a:prstGeom prst="rect">
            <a:avLst/>
          </a:prstGeom>
        </p:spPr>
        <p:txBody>
          <a:bodyPr wrap="square">
            <a:spAutoFit/>
          </a:bodyPr>
          <a:lstStyle/>
          <a:p>
            <a:pPr defTabSz="914400">
              <a:lnSpc>
                <a:spcPct val="107000"/>
              </a:lnSpc>
              <a:defRPr/>
            </a:pPr>
            <a:r>
              <a:rPr 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UK’s Third Climate Change Risk Assessment (CCRA3) </a:t>
            </a:r>
            <a:endParaRPr lang="en-GB" sz="3600"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32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Richard </a:t>
            </a:r>
            <a:r>
              <a:rPr 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Betts, </a:t>
            </a:r>
          </a:p>
          <a:p>
            <a:pPr>
              <a:lnSpc>
                <a:spcPct val="107000"/>
              </a:lnSpc>
              <a:spcAft>
                <a:spcPts val="0"/>
              </a:spcAft>
            </a:pPr>
            <a:r>
              <a:rPr 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University of Exeter and Met </a:t>
            </a:r>
            <a:r>
              <a:rPr lang="en-GB" sz="32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Office</a:t>
            </a:r>
          </a:p>
          <a:p>
            <a:pPr defTabSz="914400">
              <a:lnSpc>
                <a:spcPct val="107000"/>
              </a:lnSpc>
            </a:pPr>
            <a:endParaRPr lang="en-GB" sz="32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pPr>
            <a:r>
              <a:rPr lang="en-GB" sz="32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Kathryn </a:t>
            </a:r>
            <a:r>
              <a:rPr 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Brown, </a:t>
            </a:r>
          </a:p>
          <a:p>
            <a:pPr defTabSz="914400">
              <a:lnSpc>
                <a:spcPct val="107000"/>
              </a:lnSpc>
            </a:pPr>
            <a:r>
              <a:rPr 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Committee on Climate Change</a:t>
            </a:r>
          </a:p>
          <a:p>
            <a:pPr>
              <a:lnSpc>
                <a:spcPct val="107000"/>
              </a:lnSpc>
              <a:spcAft>
                <a:spcPts val="0"/>
              </a:spcAft>
            </a:pPr>
            <a:endParaRPr lang="en-GB" sz="40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4400" dirty="0">
              <a:solidFill>
                <a:schemeClr val="bg1"/>
              </a:solidFill>
              <a:latin typeface="+mj-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6"/>
          <a:stretch>
            <a:fillRect/>
          </a:stretch>
        </p:blipFill>
        <p:spPr>
          <a:xfrm>
            <a:off x="8101907" y="3520449"/>
            <a:ext cx="3589820" cy="1765346"/>
          </a:xfrm>
          <a:prstGeom prst="rect">
            <a:avLst/>
          </a:prstGeom>
        </p:spPr>
      </p:pic>
    </p:spTree>
    <p:extLst>
      <p:ext uri="{BB962C8B-B14F-4D97-AF65-F5344CB8AC3E}">
        <p14:creationId xmlns:p14="http://schemas.microsoft.com/office/powerpoint/2010/main" val="135589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a:normAutofit/>
          </a:bodyPr>
          <a:lstStyle/>
          <a:p>
            <a:r>
              <a:rPr lang="en-US" sz="6000" b="1">
                <a:solidFill>
                  <a:schemeClr val="bg1"/>
                </a:solidFill>
                <a:latin typeface="Corbel" panose="020B0503020204020204" pitchFamily="34" charset="0"/>
              </a:rPr>
              <a:t>Questions, answers, discussion</a:t>
            </a:r>
            <a:endParaRPr lang="en-GB" sz="3600" b="1">
              <a:solidFill>
                <a:schemeClr val="bg1"/>
              </a:solidFill>
              <a:latin typeface="Corbel" panose="020B0503020204020204" pitchFamily="34" charset="0"/>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a:noAutofit/>
          </a:bodyPr>
          <a:lstStyle/>
          <a:p>
            <a:pPr>
              <a:lnSpc>
                <a:spcPct val="100000"/>
              </a:lnSpc>
              <a:spcBef>
                <a:spcPts val="0"/>
              </a:spcBef>
            </a:pPr>
            <a:r>
              <a:rPr lang="en-GB" sz="5400">
                <a:solidFill>
                  <a:schemeClr val="accent1">
                    <a:lumMod val="50000"/>
                  </a:schemeClr>
                </a:solidFill>
              </a:rPr>
              <a:t>Next webinars:</a:t>
            </a:r>
            <a:endParaRPr lang="en-GB" sz="2200">
              <a:solidFill>
                <a:schemeClr val="accent1">
                  <a:lumMod val="50000"/>
                </a:schemeClr>
              </a:solidFill>
              <a:ea typeface="+mj-lt"/>
              <a:cs typeface="+mj-lt"/>
            </a:endParaRPr>
          </a:p>
        </p:txBody>
      </p:sp>
      <p:sp>
        <p:nvSpPr>
          <p:cNvPr id="7" name="Rectangle 6"/>
          <p:cNvSpPr/>
          <p:nvPr/>
        </p:nvSpPr>
        <p:spPr>
          <a:xfrm>
            <a:off x="216089" y="3091963"/>
            <a:ext cx="8394674" cy="3210623"/>
          </a:xfrm>
          <a:prstGeom prst="rect">
            <a:avLst/>
          </a:prstGeom>
        </p:spPr>
        <p:txBody>
          <a:bodyPr wrap="square">
            <a:spAutoFit/>
          </a:bodyPr>
          <a:lstStyle/>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a:t>
            </a:r>
            <a:r>
              <a:rPr lang="en-GB" sz="28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21</a:t>
            </a:r>
            <a:r>
              <a:rPr lang="en-GB" sz="2800" b="1" baseline="30000"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st</a:t>
            </a:r>
            <a:r>
              <a:rPr lang="en-GB" sz="28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 </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July, 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400" b="1" dirty="0" smtClean="0">
                <a:ea typeface="Calibri" panose="020F0502020204030204" pitchFamily="34" charset="0"/>
                <a:cs typeface="Times New Roman" panose="02020603050405020304" pitchFamily="18" charset="0"/>
              </a:rPr>
              <a:t>Speaker:</a:t>
            </a:r>
            <a:r>
              <a:rPr lang="en-GB" sz="2400" b="1" dirty="0">
                <a:ea typeface="Calibri" panose="020F0502020204030204" pitchFamily="34" charset="0"/>
                <a:cs typeface="Times New Roman" panose="02020603050405020304" pitchFamily="18" charset="0"/>
              </a:rPr>
              <a:t>	</a:t>
            </a:r>
            <a:r>
              <a:rPr lang="en-GB" sz="2400" b="1" dirty="0" smtClean="0">
                <a:ea typeface="Calibri" panose="020F0502020204030204" pitchFamily="34" charset="0"/>
                <a:cs typeface="Times New Roman" panose="02020603050405020304" pitchFamily="18" charset="0"/>
              </a:rPr>
              <a:t>James Cooper, University of Liverpool</a:t>
            </a:r>
            <a:endParaRPr lang="en-GB" sz="2400" b="1" dirty="0"/>
          </a:p>
          <a:p>
            <a:pPr marL="914400" indent="-914400">
              <a:lnSpc>
                <a:spcPct val="107000"/>
              </a:lnSpc>
              <a:spcAft>
                <a:spcPts val="800"/>
              </a:spcAft>
            </a:pPr>
            <a:r>
              <a:rPr lang="en-GB" sz="2400" b="1" dirty="0">
                <a:ea typeface="Calibri" panose="020F0502020204030204" pitchFamily="34" charset="0"/>
                <a:cs typeface="Times New Roman" panose="02020603050405020304" pitchFamily="18" charset="0"/>
              </a:rPr>
              <a:t>Title</a:t>
            </a:r>
            <a:r>
              <a:rPr lang="en-GB" sz="2400" dirty="0">
                <a:ea typeface="Calibri" panose="020F0502020204030204" pitchFamily="34" charset="0"/>
                <a:cs typeface="Times New Roman" panose="02020603050405020304" pitchFamily="18" charset="0"/>
              </a:rPr>
              <a:t>: </a:t>
            </a:r>
            <a:r>
              <a:rPr lang="en-GB" sz="2400" dirty="0"/>
              <a:t> 		</a:t>
            </a:r>
            <a:r>
              <a:rPr lang="en-GB" sz="2400" b="1" i="1" dirty="0"/>
              <a:t>E</a:t>
            </a:r>
            <a:r>
              <a:rPr lang="en-GB" sz="2400" b="1" i="1" dirty="0" smtClean="0"/>
              <a:t>rosion Hazards in River Catchments</a:t>
            </a:r>
            <a:endParaRPr lang="en-GB" sz="2400" b="1" i="1" cap="all" dirty="0"/>
          </a:p>
          <a:p>
            <a:pPr marL="914400" indent="-914400">
              <a:lnSpc>
                <a:spcPct val="107000"/>
              </a:lnSpc>
              <a:spcAft>
                <a:spcPts val="800"/>
              </a:spcAft>
            </a:pPr>
            <a:endParaRPr lang="en-GB" b="1" dirty="0">
              <a:solidFill>
                <a:srgbClr val="000000"/>
              </a:solidFill>
            </a:endParaRPr>
          </a:p>
          <a:p>
            <a:pPr marL="914400" indent="-914400">
              <a:lnSpc>
                <a:spcPct val="107000"/>
              </a:lnSpc>
              <a:spcAft>
                <a:spcPts val="800"/>
              </a:spcAft>
            </a:pPr>
            <a:endParaRPr lang="en-GB" b="1" dirty="0">
              <a:solidFill>
                <a:srgbClr val="000000"/>
              </a:solidFill>
            </a:endParaRPr>
          </a:p>
          <a:p>
            <a:pPr marL="914400" lvl="0" indent="-914400">
              <a:lnSpc>
                <a:spcPct val="107000"/>
              </a:lnSpc>
              <a:spcAft>
                <a:spcPts val="800"/>
              </a:spcAft>
            </a:pPr>
            <a:endParaRPr lang="en-GB" sz="20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i="1" dirty="0"/>
              <a:t> </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16089" y="4988859"/>
            <a:ext cx="8394674" cy="101566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914400" indent="-914400"/>
            <a:r>
              <a:rPr lang="en-GB" sz="2000" b="1" i="1">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sz="2000" b="1">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sz="200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sz="11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9" y="1309475"/>
            <a:ext cx="7725125" cy="1944058"/>
          </a:xfrm>
          <a:prstGeom prst="rect">
            <a:avLst/>
          </a:prstGeom>
        </p:spPr>
        <p:txBody>
          <a:bodyPr wrap="square">
            <a:spAutoFit/>
          </a:bodyPr>
          <a:lstStyle/>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a:t>
            </a:r>
            <a:r>
              <a:rPr lang="en-GB" sz="28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14</a:t>
            </a:r>
            <a:r>
              <a:rPr lang="en-GB" sz="28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sz="28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 July, </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400" b="1" dirty="0">
                <a:latin typeface="Corbel" panose="020B0503020204020204" pitchFamily="34" charset="0"/>
                <a:ea typeface="Calibri" panose="020F0502020204030204" pitchFamily="34" charset="0"/>
                <a:cs typeface="Times New Roman" panose="02020603050405020304" pitchFamily="18" charset="0"/>
              </a:rPr>
              <a:t>Speaker:	</a:t>
            </a:r>
            <a:r>
              <a:rPr lang="en-GB" sz="2400" b="1" dirty="0">
                <a:ea typeface="Calibri" panose="020F0502020204030204" pitchFamily="34" charset="0"/>
                <a:cs typeface="Times New Roman" panose="02020603050405020304" pitchFamily="18" charset="0"/>
              </a:rPr>
              <a:t> Louise </a:t>
            </a:r>
            <a:r>
              <a:rPr lang="en-GB" sz="2400" b="1" dirty="0" smtClean="0">
                <a:ea typeface="Calibri" panose="020F0502020204030204" pitchFamily="34" charset="0"/>
                <a:cs typeface="Times New Roman" panose="02020603050405020304" pitchFamily="18" charset="0"/>
              </a:rPr>
              <a:t>Wilson and Nicola Golding, </a:t>
            </a:r>
            <a:r>
              <a:rPr lang="en-GB" sz="2400" b="1" dirty="0">
                <a:ea typeface="Calibri" panose="020F0502020204030204" pitchFamily="34" charset="0"/>
                <a:cs typeface="Times New Roman" panose="02020603050405020304" pitchFamily="18" charset="0"/>
              </a:rPr>
              <a:t>Met Office </a:t>
            </a:r>
            <a:endParaRPr lang="en-GB" sz="2400" b="1" dirty="0" smtClean="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400" b="1" dirty="0" smtClean="0">
                <a:latin typeface="Corbel" panose="020B0503020204020204" pitchFamily="34" charset="0"/>
                <a:ea typeface="Calibri" panose="020F0502020204030204" pitchFamily="34" charset="0"/>
                <a:cs typeface="Times New Roman" panose="02020603050405020304" pitchFamily="18" charset="0"/>
              </a:rPr>
              <a:t>Title</a:t>
            </a:r>
            <a:r>
              <a:rPr lang="en-GB" sz="2400" dirty="0">
                <a:latin typeface="Corbel" panose="020B0503020204020204" pitchFamily="34" charset="0"/>
                <a:ea typeface="Calibri" panose="020F0502020204030204" pitchFamily="34" charset="0"/>
                <a:cs typeface="Times New Roman" panose="02020603050405020304" pitchFamily="18" charset="0"/>
              </a:rPr>
              <a:t>: </a:t>
            </a:r>
            <a:r>
              <a:rPr lang="en-GB" sz="2400" dirty="0"/>
              <a:t> 		</a:t>
            </a:r>
            <a:r>
              <a:rPr lang="en-GB" sz="2400" b="1" i="1" dirty="0"/>
              <a:t>Framing the Framework: Addressing the need for a UK National Framework For Climate Services</a:t>
            </a:r>
          </a:p>
        </p:txBody>
      </p:sp>
      <p:pic>
        <p:nvPicPr>
          <p:cNvPr id="3" name="Picture 2"/>
          <p:cNvPicPr>
            <a:picLocks noChangeAspect="1"/>
          </p:cNvPicPr>
          <p:nvPr/>
        </p:nvPicPr>
        <p:blipFill>
          <a:blip r:embed="rId6"/>
          <a:stretch>
            <a:fillRect/>
          </a:stretch>
        </p:blipFill>
        <p:spPr>
          <a:xfrm>
            <a:off x="7868657" y="1869034"/>
            <a:ext cx="2494444" cy="1277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1261" y="3459280"/>
            <a:ext cx="2494444" cy="1231515"/>
          </a:xfrm>
          <a:prstGeom prst="roundRect">
            <a:avLst>
              <a:gd name="adj" fmla="val 1972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7558968"/>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FC6583-0AE5-4484-AA1F-D5E26C3BE0F7}">
  <ds:schemaRefs>
    <ds:schemaRef ds:uri="8a03cd44-7435-4cc0-9b31-fee50fc395cf"/>
    <ds:schemaRef ds:uri="beb20fc5-2c51-4543-b6f9-a2f51fb333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04FFB4-D834-4309-B1D4-D0131562D718}">
  <ds:schemaRefs>
    <ds:schemaRef ds:uri="http://schemas.microsoft.com/sharepoint/v3/contenttype/forms"/>
  </ds:schemaRefs>
</ds:datastoreItem>
</file>

<file path=customXml/itemProps3.xml><?xml version="1.0" encoding="utf-8"?>
<ds:datastoreItem xmlns:ds="http://schemas.openxmlformats.org/officeDocument/2006/customXml" ds:itemID="{EC89AAE0-AC03-40FF-8711-EE4CD7D2660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b20fc5-2c51-4543-b6f9-a2f51fb33384"/>
    <ds:schemaRef ds:uri="http://purl.org/dc/terms/"/>
    <ds:schemaRef ds:uri="8a03cd44-7435-4cc0-9b31-fee50fc395c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259</TotalTime>
  <Words>783</Words>
  <Application>Microsoft Office PowerPoint</Application>
  <PresentationFormat>Widescreen</PresentationFormat>
  <Paragraphs>101</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Corbel</vt:lpstr>
      <vt:lpstr>Times New Roman</vt:lpstr>
      <vt:lpstr>Wingdings 2</vt:lpstr>
      <vt:lpstr>Frame</vt:lpstr>
      <vt:lpstr>SPF UK Climate Resilience Programme Webinar Series 2021</vt:lpstr>
      <vt:lpstr>PowerPoint Presentation</vt:lpstr>
      <vt:lpstr>PowerPoint Presentation</vt:lpstr>
      <vt:lpstr>   UK socioeconomic scenarios for climate research and policy </vt:lpstr>
      <vt:lpstr>   BSI Webinar  21 July 14.00 – 15.30</vt:lpstr>
      <vt:lpstr>   London Climate Action Week  26 June to 4 July</vt:lpstr>
      <vt:lpstr>  </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Jane Stanbury</cp:lastModifiedBy>
  <cp:revision>12</cp:revision>
  <dcterms:created xsi:type="dcterms:W3CDTF">2020-05-22T12:36:03Z</dcterms:created>
  <dcterms:modified xsi:type="dcterms:W3CDTF">2021-06-28T14:49:11Z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