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4"/>
  </p:sldMasterIdLst>
  <p:notesMasterIdLst>
    <p:notesMasterId r:id="rId14"/>
  </p:notesMasterIdLst>
  <p:sldIdLst>
    <p:sldId id="268" r:id="rId5"/>
    <p:sldId id="259" r:id="rId6"/>
    <p:sldId id="270" r:id="rId7"/>
    <p:sldId id="331" r:id="rId8"/>
    <p:sldId id="324" r:id="rId9"/>
    <p:sldId id="314" r:id="rId10"/>
    <p:sldId id="279" r:id="rId11"/>
    <p:sldId id="282" r:id="rId12"/>
    <p:sldId id="280"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863A84"/>
    <a:srgbClr val="7F415F"/>
    <a:srgbClr val="09B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AC432D-1252-40F8-8950-94A4B1A68C21}" v="21" dt="2021-06-16T09:48:54.923"/>
    <p1510:client id="{64394AB5-3D94-80B6-332C-B866FEFCC42C}" v="53" dt="2021-06-16T10:47:57.726"/>
    <p1510:client id="{F800D9BB-15A3-4D6A-A81E-B5A25215D44C}" v="2" dt="2021-06-15T16:47:13.986"/>
  </p1510:revLst>
</p1510:revInfo>
</file>

<file path=ppt/tableStyles.xml><?xml version="1.0" encoding="utf-8"?>
<a:tblStyleLst xmlns:a="http://schemas.openxmlformats.org/drawingml/2006/main" def="{5C22544A-7EE6-4342-B048-85BDC9FD1C3A}">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700"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e Lonsdale" userId="S::earklo@leeds.ac.uk::55c1aab4-14d5-4235-a9ab-633430538580" providerId="AD" clId="Web-{F800D9BB-15A3-4D6A-A81E-B5A25215D44C}"/>
    <pc:docChg chg="modSld">
      <pc:chgData name="Kate Lonsdale" userId="S::earklo@leeds.ac.uk::55c1aab4-14d5-4235-a9ab-633430538580" providerId="AD" clId="Web-{F800D9BB-15A3-4D6A-A81E-B5A25215D44C}" dt="2021-06-15T16:47:13.986" v="1" actId="14100"/>
      <pc:docMkLst>
        <pc:docMk/>
      </pc:docMkLst>
      <pc:sldChg chg="modSp">
        <pc:chgData name="Kate Lonsdale" userId="S::earklo@leeds.ac.uk::55c1aab4-14d5-4235-a9ab-633430538580" providerId="AD" clId="Web-{F800D9BB-15A3-4D6A-A81E-B5A25215D44C}" dt="2021-06-15T16:47:13.986" v="1" actId="14100"/>
        <pc:sldMkLst>
          <pc:docMk/>
          <pc:sldMk cId="4132077787" sldId="322"/>
        </pc:sldMkLst>
        <pc:spChg chg="mod">
          <ac:chgData name="Kate Lonsdale" userId="S::earklo@leeds.ac.uk::55c1aab4-14d5-4235-a9ab-633430538580" providerId="AD" clId="Web-{F800D9BB-15A3-4D6A-A81E-B5A25215D44C}" dt="2021-06-15T16:47:13.986" v="1" actId="14100"/>
          <ac:spMkLst>
            <pc:docMk/>
            <pc:sldMk cId="4132077787" sldId="322"/>
            <ac:spMk id="18" creationId="{00000000-0000-0000-0000-000000000000}"/>
          </ac:spMkLst>
        </pc:spChg>
        <pc:picChg chg="mod">
          <ac:chgData name="Kate Lonsdale" userId="S::earklo@leeds.ac.uk::55c1aab4-14d5-4235-a9ab-633430538580" providerId="AD" clId="Web-{F800D9BB-15A3-4D6A-A81E-B5A25215D44C}" dt="2021-06-15T16:46:19.858" v="0" actId="14100"/>
          <ac:picMkLst>
            <pc:docMk/>
            <pc:sldMk cId="4132077787" sldId="322"/>
            <ac:picMk id="6" creationId="{00000000-0000-0000-0000-000000000000}"/>
          </ac:picMkLst>
        </pc:picChg>
      </pc:sldChg>
    </pc:docChg>
  </pc:docChgLst>
  <pc:docChgLst>
    <pc:chgData name="Kate Lonsdale" userId="S::earklo@leeds.ac.uk::55c1aab4-14d5-4235-a9ab-633430538580" providerId="AD" clId="Web-{07AC432D-1252-40F8-8950-94A4B1A68C21}"/>
    <pc:docChg chg="modSld">
      <pc:chgData name="Kate Lonsdale" userId="S::earklo@leeds.ac.uk::55c1aab4-14d5-4235-a9ab-633430538580" providerId="AD" clId="Web-{07AC432D-1252-40F8-8950-94A4B1A68C21}" dt="2021-06-16T09:48:24.546" v="17"/>
      <pc:docMkLst>
        <pc:docMk/>
      </pc:docMkLst>
      <pc:sldChg chg="modSp">
        <pc:chgData name="Kate Lonsdale" userId="S::earklo@leeds.ac.uk::55c1aab4-14d5-4235-a9ab-633430538580" providerId="AD" clId="Web-{07AC432D-1252-40F8-8950-94A4B1A68C21}" dt="2021-06-16T09:48:24.546" v="17"/>
        <pc:sldMkLst>
          <pc:docMk/>
          <pc:sldMk cId="3726593383" sldId="259"/>
        </pc:sldMkLst>
        <pc:graphicFrameChg chg="mod modGraphic">
          <ac:chgData name="Kate Lonsdale" userId="S::earklo@leeds.ac.uk::55c1aab4-14d5-4235-a9ab-633430538580" providerId="AD" clId="Web-{07AC432D-1252-40F8-8950-94A4B1A68C21}" dt="2021-06-16T09:48:24.546" v="17"/>
          <ac:graphicFrameMkLst>
            <pc:docMk/>
            <pc:sldMk cId="3726593383" sldId="259"/>
            <ac:graphicFrameMk id="3" creationId="{00000000-0000-0000-0000-000000000000}"/>
          </ac:graphicFrameMkLst>
        </pc:graphicFrameChg>
      </pc:sldChg>
    </pc:docChg>
  </pc:docChgLst>
  <pc:docChgLst>
    <pc:chgData name="Kate Lonsdale" userId="S::earklo@leeds.ac.uk::55c1aab4-14d5-4235-a9ab-633430538580" providerId="AD" clId="Web-{64394AB5-3D94-80B6-332C-B866FEFCC42C}"/>
    <pc:docChg chg="modSld">
      <pc:chgData name="Kate Lonsdale" userId="S::earklo@leeds.ac.uk::55c1aab4-14d5-4235-a9ab-633430538580" providerId="AD" clId="Web-{64394AB5-3D94-80B6-332C-B866FEFCC42C}" dt="2021-06-16T10:47:57.726" v="45"/>
      <pc:docMkLst>
        <pc:docMk/>
      </pc:docMkLst>
      <pc:sldChg chg="modSp">
        <pc:chgData name="Kate Lonsdale" userId="S::earklo@leeds.ac.uk::55c1aab4-14d5-4235-a9ab-633430538580" providerId="AD" clId="Web-{64394AB5-3D94-80B6-332C-B866FEFCC42C}" dt="2021-06-16T10:47:57.726" v="45"/>
        <pc:sldMkLst>
          <pc:docMk/>
          <pc:sldMk cId="3726593383" sldId="259"/>
        </pc:sldMkLst>
        <pc:graphicFrameChg chg="mod modGraphic">
          <ac:chgData name="Kate Lonsdale" userId="S::earklo@leeds.ac.uk::55c1aab4-14d5-4235-a9ab-633430538580" providerId="AD" clId="Web-{64394AB5-3D94-80B6-332C-B866FEFCC42C}" dt="2021-06-16T10:47:57.726" v="45"/>
          <ac:graphicFrameMkLst>
            <pc:docMk/>
            <pc:sldMk cId="3726593383" sldId="259"/>
            <ac:graphicFrameMk id="3"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E91544-CA07-42A1-84AE-DC3E2CE10220}" type="datetimeFigureOut">
              <a:rPr lang="en-GB" smtClean="0"/>
              <a:t>14/07/2021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D7D084-C66D-4EE9-8753-B3E322AD1CAB}" type="slidenum">
              <a:rPr lang="en-GB" smtClean="0"/>
              <a:t>‹#›</a:t>
            </a:fld>
            <a:endParaRPr lang="en-GB"/>
          </a:p>
        </p:txBody>
      </p:sp>
    </p:spTree>
    <p:extLst>
      <p:ext uri="{BB962C8B-B14F-4D97-AF65-F5344CB8AC3E}">
        <p14:creationId xmlns:p14="http://schemas.microsoft.com/office/powerpoint/2010/main" val="32146187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CD7D084-C66D-4EE9-8753-B3E322AD1CAB}" type="slidenum">
              <a:rPr lang="en-GB" smtClean="0"/>
              <a:t>1</a:t>
            </a:fld>
            <a:endParaRPr lang="en-GB"/>
          </a:p>
        </p:txBody>
      </p:sp>
    </p:spTree>
    <p:extLst>
      <p:ext uri="{BB962C8B-B14F-4D97-AF65-F5344CB8AC3E}">
        <p14:creationId xmlns:p14="http://schemas.microsoft.com/office/powerpoint/2010/main" val="2567721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kern="1200" dirty="0">
                <a:solidFill>
                  <a:schemeClr val="tx1"/>
                </a:solidFill>
                <a:effectLst/>
                <a:latin typeface="+mn-lt"/>
                <a:ea typeface="+mn-ea"/>
                <a:cs typeface="+mn-cs"/>
              </a:rPr>
              <a:t>Professor Richard Pywell</a:t>
            </a:r>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Prof Richard Pywell leads Biodiversity research at UK Centre for Ecology &amp; Hydrology. He has 30 years’ experience of research, monitoring and evaluation of </a:t>
            </a:r>
            <a:r>
              <a:rPr lang="en-GB" sz="1200" b="0" i="0" kern="1200" dirty="0" err="1">
                <a:solidFill>
                  <a:schemeClr val="tx1"/>
                </a:solidFill>
                <a:effectLst/>
                <a:latin typeface="+mn-lt"/>
                <a:ea typeface="+mn-ea"/>
                <a:cs typeface="+mn-cs"/>
              </a:rPr>
              <a:t>agri</a:t>
            </a:r>
            <a:r>
              <a:rPr lang="en-GB" sz="1200" b="0" i="0" kern="1200" dirty="0">
                <a:solidFill>
                  <a:schemeClr val="tx1"/>
                </a:solidFill>
                <a:effectLst/>
                <a:latin typeface="+mn-lt"/>
                <a:ea typeface="+mn-ea"/>
                <a:cs typeface="+mn-cs"/>
              </a:rPr>
              <a:t>-environmental policies in the UK and Europe. His research focuses on restoring and managing natural capital within intensively managed agricultural ecosystems in order to enhance the delivery of ecosystem services and livelihoods. He works closely with academics, practitioners, policy-makers and the farming industry to co-design solutions to pressing environmental challenges. He currently leads the Achieving Sustainable Agricultural Systems (ASSIST) research programme – a major government-funded research programme to develop efficient and sustainable farming systems that are resilient to future environmental change.</a:t>
            </a:r>
          </a:p>
          <a:p>
            <a:r>
              <a:rPr lang="en-GB" sz="1200" b="1" i="0" kern="1200" dirty="0">
                <a:solidFill>
                  <a:schemeClr val="tx1"/>
                </a:solidFill>
                <a:effectLst/>
                <a:latin typeface="+mn-lt"/>
                <a:ea typeface="+mn-ea"/>
                <a:cs typeface="+mn-cs"/>
              </a:rPr>
              <a:t>Stakeholder biography</a:t>
            </a:r>
          </a:p>
          <a:p>
            <a:r>
              <a:rPr lang="en-GB" sz="1200" b="1" i="0" kern="1200" dirty="0">
                <a:solidFill>
                  <a:schemeClr val="tx1"/>
                </a:solidFill>
                <a:effectLst/>
                <a:latin typeface="+mn-lt"/>
                <a:ea typeface="+mn-ea"/>
                <a:cs typeface="+mn-cs"/>
              </a:rPr>
              <a:t>Julian Gold, Farm Manager, </a:t>
            </a:r>
            <a:r>
              <a:rPr lang="en-GB" sz="1200" b="1" i="0" kern="1200" dirty="0" err="1">
                <a:solidFill>
                  <a:schemeClr val="tx1"/>
                </a:solidFill>
                <a:effectLst/>
                <a:latin typeface="+mn-lt"/>
                <a:ea typeface="+mn-ea"/>
                <a:cs typeface="+mn-cs"/>
              </a:rPr>
              <a:t>Hendred</a:t>
            </a:r>
            <a:r>
              <a:rPr lang="en-GB" sz="1200" b="1" i="0" kern="1200" dirty="0">
                <a:solidFill>
                  <a:schemeClr val="tx1"/>
                </a:solidFill>
                <a:effectLst/>
                <a:latin typeface="+mn-lt"/>
                <a:ea typeface="+mn-ea"/>
                <a:cs typeface="+mn-cs"/>
              </a:rPr>
              <a:t> Estate, Oxfordshire</a:t>
            </a:r>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After a short spell on the family, Julian has spent 34 years managing farms and large estates in the UK and overseas. He is FACTS and BASIS trained Farm Manager, and has a commitment to producing food in an efficient and environmentally sustainable manner. Julian is often featured in the farming press and he is frequently asked to speak at farming conferences. He is keen to improve the flow of knowledge between farmers and the scientific community. Julian was one of the first designated AHDB Monitor Farms designed to improve farmer to farmer knowledge exchange and he plays a key role in the ASSIST- Achieving Sustainable Agricultural Systems programme (a UKRI-funded programme to increase sustainability of food production and resilience to climate change). Julian is on the committee of SEESOIL (South East England branch of the British Society of Soil Scientists) and was awarded Soil Farmer of the Year in 2019.</a:t>
            </a:r>
          </a:p>
          <a:p>
            <a:endParaRPr lang="en-GB"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8CD7D084-C66D-4EE9-8753-B3E322AD1CAB}" type="slidenum">
              <a:rPr lang="en-GB" smtClean="0"/>
              <a:t>2</a:t>
            </a:fld>
            <a:endParaRPr lang="en-GB"/>
          </a:p>
        </p:txBody>
      </p:sp>
    </p:spTree>
    <p:extLst>
      <p:ext uri="{BB962C8B-B14F-4D97-AF65-F5344CB8AC3E}">
        <p14:creationId xmlns:p14="http://schemas.microsoft.com/office/powerpoint/2010/main" val="1204602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CD7D084-C66D-4EE9-8753-B3E322AD1CAB}" type="slidenum">
              <a:rPr lang="en-GB" smtClean="0"/>
              <a:t>3</a:t>
            </a:fld>
            <a:endParaRPr lang="en-GB"/>
          </a:p>
        </p:txBody>
      </p:sp>
    </p:spTree>
    <p:extLst>
      <p:ext uri="{BB962C8B-B14F-4D97-AF65-F5344CB8AC3E}">
        <p14:creationId xmlns:p14="http://schemas.microsoft.com/office/powerpoint/2010/main" val="25709647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t>UK Research and Innovation (UKRI) is inviting applications from UK based academic researchers and non-academic host organisations to submit for Embedded Researcher projects as part of the UK Climate Resilience Programme. </a:t>
            </a:r>
          </a:p>
          <a:p>
            <a:endParaRPr lang="en-GB"/>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CD7D084-C66D-4EE9-8753-B3E322AD1CAB}"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877537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kern="1200">
                <a:solidFill>
                  <a:schemeClr val="tx1"/>
                </a:solidFill>
                <a:effectLst/>
                <a:latin typeface="+mn-lt"/>
                <a:ea typeface="+mn-ea"/>
                <a:cs typeface="+mn-cs"/>
              </a:rPr>
              <a:t>Professor Richard Pywell</a:t>
            </a:r>
            <a:endParaRPr lang="en-GB" sz="1200" b="0" i="0" kern="1200">
              <a:solidFill>
                <a:schemeClr val="tx1"/>
              </a:solidFill>
              <a:effectLst/>
              <a:latin typeface="+mn-lt"/>
              <a:ea typeface="+mn-ea"/>
              <a:cs typeface="+mn-cs"/>
            </a:endParaRPr>
          </a:p>
          <a:p>
            <a:r>
              <a:rPr lang="en-GB" sz="1200" b="0" i="0" kern="1200">
                <a:solidFill>
                  <a:schemeClr val="tx1"/>
                </a:solidFill>
                <a:effectLst/>
                <a:latin typeface="+mn-lt"/>
                <a:ea typeface="+mn-ea"/>
                <a:cs typeface="+mn-cs"/>
              </a:rPr>
              <a:t>Prof Richard Pywell leads Biodiversity research at UK Centre for Ecology &amp; Hydrology. He has 30 years’ experience of research, monitoring and evaluation of </a:t>
            </a:r>
            <a:r>
              <a:rPr lang="en-GB" sz="1200" b="0" i="0" kern="1200" err="1">
                <a:solidFill>
                  <a:schemeClr val="tx1"/>
                </a:solidFill>
                <a:effectLst/>
                <a:latin typeface="+mn-lt"/>
                <a:ea typeface="+mn-ea"/>
                <a:cs typeface="+mn-cs"/>
              </a:rPr>
              <a:t>agri</a:t>
            </a:r>
            <a:r>
              <a:rPr lang="en-GB" sz="1200" b="0" i="0" kern="1200">
                <a:solidFill>
                  <a:schemeClr val="tx1"/>
                </a:solidFill>
                <a:effectLst/>
                <a:latin typeface="+mn-lt"/>
                <a:ea typeface="+mn-ea"/>
                <a:cs typeface="+mn-cs"/>
              </a:rPr>
              <a:t>-environmental policies in the UK and Europe. His research focuses on restoring and managing natural capital within intensively managed agricultural ecosystems in order to enhance the delivery of ecosystem services and livelihoods. He works closely with academics, practitioners, policy-makers and the farming industry to co-design solutions to pressing environmental challenges. He currently leads the Achieving Sustainable Agricultural Systems (ASSIST) research programme – a major government-funded research programme to develop efficient and sustainable farming systems that are resilient to future environmental change.</a:t>
            </a:r>
          </a:p>
          <a:p>
            <a:r>
              <a:rPr lang="en-GB" sz="1200" b="1" i="0" kern="1200">
                <a:solidFill>
                  <a:schemeClr val="tx1"/>
                </a:solidFill>
                <a:effectLst/>
                <a:latin typeface="+mn-lt"/>
                <a:ea typeface="+mn-ea"/>
                <a:cs typeface="+mn-cs"/>
              </a:rPr>
              <a:t>Stakeholder biography</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CD7D084-C66D-4EE9-8753-B3E322AD1CAB}"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215273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EBE5CD9-B1E0-5449-882C-D7612EAAB293}" type="slidenum">
              <a:rPr lang="en-US" smtClean="0"/>
              <a:t>8</a:t>
            </a:fld>
            <a:endParaRPr lang="en-US"/>
          </a:p>
        </p:txBody>
      </p:sp>
    </p:spTree>
    <p:extLst>
      <p:ext uri="{BB962C8B-B14F-4D97-AF65-F5344CB8AC3E}">
        <p14:creationId xmlns:p14="http://schemas.microsoft.com/office/powerpoint/2010/main" val="1203478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5586B75A-687E-405C-8A0B-8D00578BA2C3}" type="datetimeFigureOut">
              <a:rPr lang="en-US" dirty="0"/>
              <a:pPr/>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7/14/2021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7/14/2021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86B75A-687E-405C-8A0B-8D00578BA2C3}" type="datetimeFigureOut">
              <a:rPr lang="en-US" dirty="0"/>
              <a:pPr/>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5586B75A-687E-405C-8A0B-8D00578BA2C3}" type="datetimeFigureOut">
              <a:rPr lang="en-US" dirty="0"/>
              <a:pPr/>
              <a:t>7/14/2021</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p:cNvSpPr>
            <a:spLocks noGrp="1"/>
          </p:cNvSpPr>
          <p:nvPr>
            <p:ph type="dt" sz="half" idx="10"/>
          </p:nvPr>
        </p:nvSpPr>
        <p:spPr/>
        <p:txBody>
          <a:bodyPr/>
          <a:lstStyle/>
          <a:p>
            <a:fld id="{5586B75A-687E-405C-8A0B-8D00578BA2C3}" type="datetimeFigureOut">
              <a:rPr lang="en-US" dirty="0"/>
              <a:pPr/>
              <a:t>7/14/2021</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2" name="Date Placeholder 1"/>
          <p:cNvSpPr>
            <a:spLocks noGrp="1"/>
          </p:cNvSpPr>
          <p:nvPr>
            <p:ph type="dt" sz="half" idx="10"/>
          </p:nvPr>
        </p:nvSpPr>
        <p:spPr/>
        <p:txBody>
          <a:bodyPr/>
          <a:lstStyle/>
          <a:p>
            <a:fld id="{5586B75A-687E-405C-8A0B-8D00578BA2C3}" type="datetimeFigureOut">
              <a:rPr lang="en-US" dirty="0"/>
              <a:pPr/>
              <a:t>7/14/2021</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7/14/2021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7/14/2021</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7/14/2021</a:t>
            </a:fld>
            <a:endParaRPr lang="en-US"/>
          </a:p>
        </p:txBody>
      </p:sp>
      <p:sp>
        <p:nvSpPr>
          <p:cNvPr id="9" name="Footer Placeholder 8"/>
          <p:cNvSpPr>
            <a:spLocks noGrp="1"/>
          </p:cNvSpPr>
          <p:nvPr>
            <p:ph type="ftr" sz="quarter" idx="11"/>
          </p:nvPr>
        </p:nvSpPr>
        <p:spPr>
          <a:xfrm>
            <a:off x="3499101" y="6356350"/>
            <a:ext cx="5911517" cy="365125"/>
          </a:xfrm>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7/14/2021</a:t>
            </a:fld>
            <a:endParaRPr 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14.png"/><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18.jp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17.jpg"/><Relationship Id="rId5" Type="http://schemas.openxmlformats.org/officeDocument/2006/relationships/image" Target="../media/image16.png"/><Relationship Id="rId4" Type="http://schemas.openxmlformats.org/officeDocument/2006/relationships/image" Target="../media/image15.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75420" y="1529281"/>
            <a:ext cx="7315200" cy="3255264"/>
          </a:xfrm>
        </p:spPr>
        <p:txBody>
          <a:bodyPr/>
          <a:lstStyle/>
          <a:p>
            <a:r>
              <a:rPr lang="en-GB" sz="6000" b="1">
                <a:solidFill>
                  <a:schemeClr val="bg1"/>
                </a:solidFill>
                <a:latin typeface="Corbel" panose="020B0503020204020204" pitchFamily="34" charset="0"/>
              </a:rPr>
              <a:t>SPF UK Climate Resilience Programme </a:t>
            </a:r>
            <a:r>
              <a:rPr lang="en-GB" sz="3200" b="1">
                <a:solidFill>
                  <a:schemeClr val="accent1">
                    <a:lumMod val="50000"/>
                  </a:schemeClr>
                </a:solidFill>
                <a:latin typeface="Corbel" panose="020B0503020204020204" pitchFamily="34" charset="0"/>
              </a:rPr>
              <a:t>Webinar Series 2021</a:t>
            </a:r>
            <a:endParaRPr lang="en-GB">
              <a:solidFill>
                <a:schemeClr val="accent1">
                  <a:lumMod val="50000"/>
                </a:schemeClr>
              </a:solidFill>
            </a:endParaRPr>
          </a:p>
        </p:txBody>
      </p:sp>
      <p:pic>
        <p:nvPicPr>
          <p:cNvPr id="4" name="Picture 3" descr="A picture containing device&#10;&#10;Description automatically generated">
            <a:extLst>
              <a:ext uri="{FF2B5EF4-FFF2-40B4-BE49-F238E27FC236}">
                <a16:creationId xmlns:a16="http://schemas.microsoft.com/office/drawing/2014/main" id="{CDA4976D-ACFF-408B-95D3-7247E29E109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56374" y="930262"/>
            <a:ext cx="2562412" cy="2498738"/>
          </a:xfrm>
          <a:prstGeom prst="rect">
            <a:avLst/>
          </a:prstGeom>
        </p:spPr>
      </p:pic>
      <p:pic>
        <p:nvPicPr>
          <p:cNvPr id="5" name="Picture 49" descr="A picture containing drawing&#10;&#10;Description automatically generated">
            <a:extLst>
              <a:ext uri="{FF2B5EF4-FFF2-40B4-BE49-F238E27FC236}">
                <a16:creationId xmlns:a16="http://schemas.microsoft.com/office/drawing/2014/main" id="{3428CF5F-40F7-4A5F-88DF-959D6F75E3F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5030776"/>
            <a:ext cx="3318907" cy="104153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A close up of a sign&#10;&#10;Description automatically generated">
            <a:extLst>
              <a:ext uri="{FF2B5EF4-FFF2-40B4-BE49-F238E27FC236}">
                <a16:creationId xmlns:a16="http://schemas.microsoft.com/office/drawing/2014/main" id="{4C997300-C01F-4E04-B763-5F0E04CD82B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396296" y="5169921"/>
            <a:ext cx="2588649" cy="763251"/>
          </a:xfrm>
          <a:prstGeom prst="rect">
            <a:avLst/>
          </a:prstGeom>
        </p:spPr>
      </p:pic>
      <p:sp>
        <p:nvSpPr>
          <p:cNvPr id="7" name="TextBox 6">
            <a:extLst>
              <a:ext uri="{FF2B5EF4-FFF2-40B4-BE49-F238E27FC236}">
                <a16:creationId xmlns:a16="http://schemas.microsoft.com/office/drawing/2014/main" id="{86F27498-C361-4A65-B3F4-A189A97BBCA7}"/>
              </a:ext>
            </a:extLst>
          </p:cNvPr>
          <p:cNvSpPr txBox="1"/>
          <p:nvPr/>
        </p:nvSpPr>
        <p:spPr>
          <a:xfrm>
            <a:off x="5793115" y="6318548"/>
            <a:ext cx="6383660"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a:ln>
                  <a:noFill/>
                </a:ln>
                <a:solidFill>
                  <a:schemeClr val="accent1">
                    <a:lumMod val="50000"/>
                  </a:schemeClr>
                </a:solidFill>
                <a:effectLst/>
                <a:uLnTx/>
                <a:uFillTx/>
                <a:latin typeface="Corbel" panose="020B0503020204020204"/>
                <a:ea typeface="+mn-ea"/>
                <a:cs typeface="+mn-cs"/>
              </a:rPr>
              <a:t>Website: </a:t>
            </a:r>
            <a:r>
              <a:rPr kumimoji="0" lang="en-GB" sz="2400" b="0" i="0" u="none" strike="noStrike" kern="1200" cap="none" spc="0" normalizeH="0" baseline="0" noProof="0">
                <a:ln>
                  <a:noFill/>
                </a:ln>
                <a:solidFill>
                  <a:srgbClr val="0070C0"/>
                </a:solidFill>
                <a:effectLst/>
                <a:uLnTx/>
                <a:uFillTx/>
                <a:latin typeface="Corbel" panose="020B0503020204020204"/>
                <a:ea typeface="+mn-ea"/>
                <a:cs typeface="+mn-cs"/>
              </a:rPr>
              <a:t>https://www.ukclimateresilience.org/</a:t>
            </a:r>
          </a:p>
        </p:txBody>
      </p:sp>
    </p:spTree>
    <p:extLst>
      <p:ext uri="{BB962C8B-B14F-4D97-AF65-F5344CB8AC3E}">
        <p14:creationId xmlns:p14="http://schemas.microsoft.com/office/powerpoint/2010/main" val="9712434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0DE00F4-06B0-4D95-BD6F-5CCA17DC3D79}"/>
              </a:ext>
            </a:extLst>
          </p:cNvPr>
          <p:cNvPicPr>
            <a:picLocks noChangeAspect="1"/>
          </p:cNvPicPr>
          <p:nvPr/>
        </p:nvPicPr>
        <p:blipFill>
          <a:blip r:embed="rId3"/>
          <a:stretch>
            <a:fillRect/>
          </a:stretch>
        </p:blipFill>
        <p:spPr>
          <a:xfrm>
            <a:off x="0" y="232165"/>
            <a:ext cx="12192000" cy="1114425"/>
          </a:xfrm>
          <a:prstGeom prst="rect">
            <a:avLst/>
          </a:prstGeom>
        </p:spPr>
      </p:pic>
      <p:sp>
        <p:nvSpPr>
          <p:cNvPr id="7" name="TextBox 6">
            <a:extLst>
              <a:ext uri="{FF2B5EF4-FFF2-40B4-BE49-F238E27FC236}">
                <a16:creationId xmlns:a16="http://schemas.microsoft.com/office/drawing/2014/main" id="{D82CB9E6-2A5E-461C-AA19-56FEBD58F43C}"/>
              </a:ext>
            </a:extLst>
          </p:cNvPr>
          <p:cNvSpPr txBox="1"/>
          <p:nvPr/>
        </p:nvSpPr>
        <p:spPr>
          <a:xfrm>
            <a:off x="196948" y="534572"/>
            <a:ext cx="5795889" cy="646331"/>
          </a:xfrm>
          <a:prstGeom prst="rect">
            <a:avLst/>
          </a:prstGeom>
          <a:noFill/>
        </p:spPr>
        <p:txBody>
          <a:bodyPr wrap="square" rtlCol="0">
            <a:spAutoFit/>
          </a:bodyPr>
          <a:lstStyle/>
          <a:p>
            <a:r>
              <a:rPr lang="en-GB" sz="3600">
                <a:solidFill>
                  <a:schemeClr val="bg1"/>
                </a:solidFill>
                <a:latin typeface="+mj-lt"/>
              </a:rPr>
              <a:t>Timings</a:t>
            </a:r>
          </a:p>
        </p:txBody>
      </p:sp>
      <p:pic>
        <p:nvPicPr>
          <p:cNvPr id="9" name="Picture 49" descr="A picture containing drawing&#10;&#10;Description automatically generated">
            <a:extLst>
              <a:ext uri="{FF2B5EF4-FFF2-40B4-BE49-F238E27FC236}">
                <a16:creationId xmlns:a16="http://schemas.microsoft.com/office/drawing/2014/main" id="{81750FFE-911C-4D1D-95CF-DCA595CE8C0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05711" y="6098345"/>
            <a:ext cx="2840605" cy="891438"/>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descr="A close up of a sign&#10;&#10;Description automatically generated">
            <a:extLst>
              <a:ext uri="{FF2B5EF4-FFF2-40B4-BE49-F238E27FC236}">
                <a16:creationId xmlns:a16="http://schemas.microsoft.com/office/drawing/2014/main" id="{37F10EA1-8DE0-47D1-9642-ED705F0156B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59927" y="6192966"/>
            <a:ext cx="1921544" cy="566558"/>
          </a:xfrm>
          <a:prstGeom prst="rect">
            <a:avLst/>
          </a:prstGeom>
        </p:spPr>
      </p:pic>
      <p:sp>
        <p:nvSpPr>
          <p:cNvPr id="11" name="Content Placeholder 2">
            <a:extLst>
              <a:ext uri="{FF2B5EF4-FFF2-40B4-BE49-F238E27FC236}">
                <a16:creationId xmlns:a16="http://schemas.microsoft.com/office/drawing/2014/main" id="{B897E649-D4C6-4D43-89F6-5AC84999E5F8}"/>
              </a:ext>
            </a:extLst>
          </p:cNvPr>
          <p:cNvSpPr txBox="1">
            <a:spLocks/>
          </p:cNvSpPr>
          <p:nvPr/>
        </p:nvSpPr>
        <p:spPr>
          <a:xfrm>
            <a:off x="0" y="1529190"/>
            <a:ext cx="12187311" cy="4586068"/>
          </a:xfrm>
          <a:prstGeom prst="rect">
            <a:avLst/>
          </a:prstGeom>
          <a:solidFill>
            <a:schemeClr val="bg1">
              <a:lumMod val="85000"/>
            </a:schemeClr>
          </a:solidFill>
        </p:spPr>
        <p:txBody>
          <a:bodyPr lIns="91440" tIns="45720" rIns="91440" bIns="45720" anchor="t"/>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indent="0">
              <a:buNone/>
            </a:pPr>
            <a:endParaRPr lang="en-GB">
              <a:solidFill>
                <a:schemeClr val="tx1"/>
              </a:solidFill>
            </a:endParaRPr>
          </a:p>
        </p:txBody>
      </p:sp>
      <p:pic>
        <p:nvPicPr>
          <p:cNvPr id="12" name="Picture 11" descr="A picture containing device&#10;&#10;Description automatically generated">
            <a:extLst>
              <a:ext uri="{FF2B5EF4-FFF2-40B4-BE49-F238E27FC236}">
                <a16:creationId xmlns:a16="http://schemas.microsoft.com/office/drawing/2014/main" id="{70A4BCE0-C86D-4AF6-A142-CE9F831AEA6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432220" y="99039"/>
            <a:ext cx="1449251" cy="1413238"/>
          </a:xfrm>
          <a:prstGeom prst="rect">
            <a:avLst/>
          </a:prstGeom>
        </p:spPr>
      </p:pic>
      <p:sp>
        <p:nvSpPr>
          <p:cNvPr id="14" name="TextBox 13">
            <a:extLst>
              <a:ext uri="{FF2B5EF4-FFF2-40B4-BE49-F238E27FC236}">
                <a16:creationId xmlns:a16="http://schemas.microsoft.com/office/drawing/2014/main" id="{86F27498-C361-4A65-B3F4-A189A97BBCA7}"/>
              </a:ext>
            </a:extLst>
          </p:cNvPr>
          <p:cNvSpPr txBox="1"/>
          <p:nvPr/>
        </p:nvSpPr>
        <p:spPr>
          <a:xfrm>
            <a:off x="196948" y="6297859"/>
            <a:ext cx="6383660"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a:ln>
                  <a:noFill/>
                </a:ln>
                <a:solidFill>
                  <a:schemeClr val="accent1">
                    <a:lumMod val="50000"/>
                  </a:schemeClr>
                </a:solidFill>
                <a:effectLst/>
                <a:uLnTx/>
                <a:uFillTx/>
                <a:latin typeface="Corbel" panose="020B0503020204020204"/>
                <a:ea typeface="+mn-ea"/>
                <a:cs typeface="+mn-cs"/>
              </a:rPr>
              <a:t>Website: </a:t>
            </a:r>
            <a:r>
              <a:rPr kumimoji="0" lang="en-GB" sz="2400" b="0" i="0" u="none" strike="noStrike" kern="1200" cap="none" spc="0" normalizeH="0" baseline="0" noProof="0">
                <a:ln>
                  <a:noFill/>
                </a:ln>
                <a:solidFill>
                  <a:srgbClr val="0070C0"/>
                </a:solidFill>
                <a:effectLst/>
                <a:uLnTx/>
                <a:uFillTx/>
                <a:latin typeface="Corbel" panose="020B0503020204020204"/>
                <a:ea typeface="+mn-ea"/>
                <a:cs typeface="+mn-cs"/>
              </a:rPr>
              <a:t>https://www.ukclimateresilience.org/</a:t>
            </a:r>
          </a:p>
        </p:txBody>
      </p:sp>
      <p:graphicFrame>
        <p:nvGraphicFramePr>
          <p:cNvPr id="3" name="Table 2"/>
          <p:cNvGraphicFramePr>
            <a:graphicFrameLocks noGrp="1"/>
          </p:cNvGraphicFramePr>
          <p:nvPr>
            <p:extLst>
              <p:ext uri="{D42A27DB-BD31-4B8C-83A1-F6EECF244321}">
                <p14:modId xmlns:p14="http://schemas.microsoft.com/office/powerpoint/2010/main" val="2769876914"/>
              </p:ext>
            </p:extLst>
          </p:nvPr>
        </p:nvGraphicFramePr>
        <p:xfrm>
          <a:off x="251393" y="1529190"/>
          <a:ext cx="11684523" cy="4719511"/>
        </p:xfrm>
        <a:graphic>
          <a:graphicData uri="http://schemas.openxmlformats.org/drawingml/2006/table">
            <a:tbl>
              <a:tblPr firstRow="1" bandRow="1"/>
              <a:tblGrid>
                <a:gridCol w="1007205">
                  <a:extLst>
                    <a:ext uri="{9D8B030D-6E8A-4147-A177-3AD203B41FA5}">
                      <a16:colId xmlns:a16="http://schemas.microsoft.com/office/drawing/2014/main" val="3007060228"/>
                    </a:ext>
                  </a:extLst>
                </a:gridCol>
                <a:gridCol w="5184615">
                  <a:extLst>
                    <a:ext uri="{9D8B030D-6E8A-4147-A177-3AD203B41FA5}">
                      <a16:colId xmlns:a16="http://schemas.microsoft.com/office/drawing/2014/main" val="344465420"/>
                    </a:ext>
                  </a:extLst>
                </a:gridCol>
                <a:gridCol w="5492703">
                  <a:extLst>
                    <a:ext uri="{9D8B030D-6E8A-4147-A177-3AD203B41FA5}">
                      <a16:colId xmlns:a16="http://schemas.microsoft.com/office/drawing/2014/main" val="2670348576"/>
                    </a:ext>
                  </a:extLst>
                </a:gridCol>
              </a:tblGrid>
              <a:tr h="626110">
                <a:tc>
                  <a:txBody>
                    <a:bodyPr/>
                    <a:lstStyle/>
                    <a:p>
                      <a:pPr>
                        <a:lnSpc>
                          <a:spcPct val="107000"/>
                        </a:lnSpc>
                        <a:spcAft>
                          <a:spcPts val="0"/>
                        </a:spcAft>
                      </a:pPr>
                      <a:r>
                        <a:rPr lang="en-GB" sz="2400" b="1" dirty="0" smtClean="0">
                          <a:effectLst/>
                          <a:latin typeface="Calibri"/>
                          <a:ea typeface="Calibri" panose="020F0502020204030204" pitchFamily="34" charset="0"/>
                          <a:cs typeface="Times New Roman"/>
                        </a:rPr>
                        <a:t>12:00</a:t>
                      </a:r>
                      <a:endParaRPr lang="en-GB" sz="1400" dirty="0">
                        <a:effectLst/>
                        <a:latin typeface="Calibri"/>
                        <a:ea typeface="Calibri" panose="020F0502020204030204" pitchFamily="34" charset="0"/>
                        <a:cs typeface="Times New Roman" panose="02020603050405020304" pitchFamily="18" charset="0"/>
                      </a:endParaRPr>
                    </a:p>
                  </a:txBody>
                  <a:tcPr>
                    <a:lnL w="12700" cap="flat" cmpd="sng" algn="ctr">
                      <a:solidFill>
                        <a:srgbClr val="3494BA"/>
                      </a:solidFill>
                      <a:prstDash val="solid"/>
                      <a:round/>
                      <a:headEnd type="none" w="med" len="med"/>
                      <a:tailEnd type="none" w="med" len="med"/>
                    </a:lnL>
                    <a:lnR w="12700" cap="flat" cmpd="sng" algn="ctr">
                      <a:solidFill>
                        <a:srgbClr val="3494BA"/>
                      </a:solidFill>
                      <a:prstDash val="solid"/>
                      <a:round/>
                      <a:headEnd type="none" w="med" len="med"/>
                      <a:tailEnd type="none" w="med" len="med"/>
                    </a:lnR>
                    <a:lnT w="12700" cap="flat" cmpd="sng" algn="ctr">
                      <a:solidFill>
                        <a:srgbClr val="3494BA"/>
                      </a:solidFill>
                      <a:prstDash val="solid"/>
                      <a:round/>
                      <a:headEnd type="none" w="med" len="med"/>
                      <a:tailEnd type="none" w="med" len="med"/>
                    </a:lnT>
                    <a:lnB w="28575" cap="flat" cmpd="sng" algn="ctr">
                      <a:solidFill>
                        <a:srgbClr val="3494BA"/>
                      </a:solidFill>
                      <a:prstDash val="solid"/>
                      <a:round/>
                      <a:headEnd type="none" w="med" len="med"/>
                      <a:tailEnd type="none" w="med" len="med"/>
                    </a:lnB>
                    <a:solidFill>
                      <a:srgbClr val="F2F2F2"/>
                    </a:solidFill>
                  </a:tcPr>
                </a:tc>
                <a:tc>
                  <a:txBody>
                    <a:bodyPr/>
                    <a:lstStyle/>
                    <a:p>
                      <a:pPr>
                        <a:lnSpc>
                          <a:spcPct val="107000"/>
                        </a:lnSpc>
                        <a:spcAft>
                          <a:spcPts val="0"/>
                        </a:spcAft>
                      </a:pPr>
                      <a:r>
                        <a:rPr lang="en-GB" sz="2000" b="1" dirty="0">
                          <a:effectLst/>
                          <a:latin typeface="Calibri" panose="020F0502020204030204" pitchFamily="34" charset="0"/>
                          <a:ea typeface="Calibri" panose="020F0502020204030204" pitchFamily="34" charset="0"/>
                          <a:cs typeface="Times New Roman" panose="02020603050405020304" pitchFamily="18" charset="0"/>
                        </a:rPr>
                        <a:t>UK Climate Resilience Programme news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3494BA"/>
                      </a:solidFill>
                      <a:prstDash val="solid"/>
                      <a:round/>
                      <a:headEnd type="none" w="med" len="med"/>
                      <a:tailEnd type="none" w="med" len="med"/>
                    </a:lnL>
                    <a:lnR w="12700" cap="flat" cmpd="sng" algn="ctr">
                      <a:solidFill>
                        <a:srgbClr val="3494BA"/>
                      </a:solidFill>
                      <a:prstDash val="solid"/>
                      <a:round/>
                      <a:headEnd type="none" w="med" len="med"/>
                      <a:tailEnd type="none" w="med" len="med"/>
                    </a:lnR>
                    <a:lnT w="12700" cap="flat" cmpd="sng" algn="ctr">
                      <a:solidFill>
                        <a:srgbClr val="3494BA"/>
                      </a:solidFill>
                      <a:prstDash val="solid"/>
                      <a:round/>
                      <a:headEnd type="none" w="med" len="med"/>
                      <a:tailEnd type="none" w="med" len="med"/>
                    </a:lnT>
                    <a:lnB w="28575" cap="flat" cmpd="sng" algn="ctr">
                      <a:solidFill>
                        <a:srgbClr val="3494BA"/>
                      </a:solidFill>
                      <a:prstDash val="solid"/>
                      <a:round/>
                      <a:headEnd type="none" w="med" len="med"/>
                      <a:tailEnd type="none" w="med" len="med"/>
                    </a:lnB>
                    <a:solidFill>
                      <a:srgbClr val="F2F2F2"/>
                    </a:solidFill>
                  </a:tcPr>
                </a:tc>
                <a:tc>
                  <a:txBody>
                    <a:bodyPr/>
                    <a:lstStyle/>
                    <a:p>
                      <a:pPr rtl="0" fontAlgn="base"/>
                      <a:r>
                        <a:rPr lang="en-GB" sz="2000" b="1" kern="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Professor Jason Lowe OBE</a:t>
                      </a:r>
                      <a:r>
                        <a:rPr lang="en-US" sz="2000" b="1" kern="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p>
                      <a:pPr rtl="0" fontAlgn="base"/>
                      <a:r>
                        <a:rPr lang="en-GB" sz="2000" b="0" kern="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Head of Climate Services, Met Office</a:t>
                      </a:r>
                      <a:r>
                        <a:rPr lang="en-US" sz="2000" b="0" kern="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a:lnL w="12700" cap="flat" cmpd="sng" algn="ctr">
                      <a:solidFill>
                        <a:srgbClr val="3494BA"/>
                      </a:solidFill>
                      <a:prstDash val="solid"/>
                      <a:round/>
                      <a:headEnd type="none" w="med" len="med"/>
                      <a:tailEnd type="none" w="med" len="med"/>
                    </a:lnL>
                    <a:lnR w="12700" cap="flat" cmpd="sng" algn="ctr">
                      <a:solidFill>
                        <a:srgbClr val="3494BA"/>
                      </a:solidFill>
                      <a:prstDash val="solid"/>
                      <a:round/>
                      <a:headEnd type="none" w="med" len="med"/>
                      <a:tailEnd type="none" w="med" len="med"/>
                    </a:lnR>
                    <a:lnT w="12700" cap="flat" cmpd="sng" algn="ctr">
                      <a:solidFill>
                        <a:srgbClr val="3494BA"/>
                      </a:solidFill>
                      <a:prstDash val="solid"/>
                      <a:round/>
                      <a:headEnd type="none" w="med" len="med"/>
                      <a:tailEnd type="none" w="med" len="med"/>
                    </a:lnT>
                    <a:lnB w="28575" cap="flat" cmpd="sng" algn="ctr">
                      <a:solidFill>
                        <a:srgbClr val="3494BA"/>
                      </a:solidFill>
                      <a:prstDash val="solid"/>
                      <a:round/>
                      <a:headEnd type="none" w="med" len="med"/>
                      <a:tailEnd type="none" w="med" len="med"/>
                    </a:lnB>
                    <a:solidFill>
                      <a:srgbClr val="F2F2F2"/>
                    </a:solidFill>
                  </a:tcPr>
                </a:tc>
                <a:extLst>
                  <a:ext uri="{0D108BD9-81ED-4DB2-BD59-A6C34878D82A}">
                    <a16:rowId xmlns:a16="http://schemas.microsoft.com/office/drawing/2014/main" val="1767842593"/>
                  </a:ext>
                </a:extLst>
              </a:tr>
              <a:tr h="362585">
                <a:tc>
                  <a:txBody>
                    <a:bodyPr/>
                    <a:lstStyle/>
                    <a:p>
                      <a:pPr>
                        <a:lnSpc>
                          <a:spcPct val="107000"/>
                        </a:lnSpc>
                        <a:spcAft>
                          <a:spcPts val="0"/>
                        </a:spcAft>
                      </a:pPr>
                      <a:r>
                        <a:rPr lang="en-GB" sz="2400" b="1" dirty="0" smtClean="0">
                          <a:effectLst/>
                          <a:latin typeface="Calibri"/>
                          <a:ea typeface="Calibri" panose="020F0502020204030204" pitchFamily="34" charset="0"/>
                          <a:cs typeface="Times New Roman"/>
                        </a:rPr>
                        <a:t>12.05</a:t>
                      </a:r>
                      <a:endParaRPr lang="en-GB" sz="1400" dirty="0">
                        <a:effectLst/>
                        <a:latin typeface="Calibri"/>
                        <a:ea typeface="Calibri" panose="020F0502020204030204" pitchFamily="34" charset="0"/>
                        <a:cs typeface="Times New Roman" panose="02020603050405020304" pitchFamily="18" charset="0"/>
                      </a:endParaRPr>
                    </a:p>
                  </a:txBody>
                  <a:tcPr>
                    <a:lnL w="12700" cap="flat" cmpd="sng" algn="ctr">
                      <a:solidFill>
                        <a:srgbClr val="3494BA"/>
                      </a:solidFill>
                      <a:prstDash val="solid"/>
                      <a:round/>
                      <a:headEnd type="none" w="med" len="med"/>
                      <a:tailEnd type="none" w="med" len="med"/>
                    </a:lnL>
                    <a:lnR w="12700" cap="flat" cmpd="sng" algn="ctr">
                      <a:solidFill>
                        <a:srgbClr val="3494BA"/>
                      </a:solidFill>
                      <a:prstDash val="solid"/>
                      <a:round/>
                      <a:headEnd type="none" w="med" len="med"/>
                      <a:tailEnd type="none" w="med" len="med"/>
                    </a:lnR>
                    <a:lnT w="28575" cap="flat" cmpd="sng" algn="ctr">
                      <a:solidFill>
                        <a:srgbClr val="3494BA"/>
                      </a:solidFill>
                      <a:prstDash val="solid"/>
                      <a:round/>
                      <a:headEnd type="none" w="med" len="med"/>
                      <a:tailEnd type="none" w="med" len="med"/>
                    </a:lnT>
                    <a:lnB w="12700" cap="flat" cmpd="sng" algn="ctr">
                      <a:solidFill>
                        <a:srgbClr val="3494BA"/>
                      </a:solidFill>
                      <a:prstDash val="solid"/>
                      <a:round/>
                      <a:headEnd type="none" w="med" len="med"/>
                      <a:tailEnd type="none" w="med" len="med"/>
                    </a:lnB>
                    <a:solidFill>
                      <a:srgbClr val="F2F2F2"/>
                    </a:solidFill>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GB" sz="2000" b="1" kern="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Framing the</a:t>
                      </a:r>
                      <a:r>
                        <a:rPr lang="en-GB" sz="2000" b="1" kern="12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Framework: Addressing the need for a UK National Framework for Climate Services</a:t>
                      </a:r>
                      <a:endParaRPr lang="en-GB" sz="20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3494BA"/>
                      </a:solidFill>
                      <a:prstDash val="solid"/>
                      <a:round/>
                      <a:headEnd type="none" w="med" len="med"/>
                      <a:tailEnd type="none" w="med" len="med"/>
                    </a:lnL>
                    <a:lnR w="12700" cap="flat" cmpd="sng" algn="ctr">
                      <a:solidFill>
                        <a:srgbClr val="3494BA"/>
                      </a:solidFill>
                      <a:prstDash val="solid"/>
                      <a:round/>
                      <a:headEnd type="none" w="med" len="med"/>
                      <a:tailEnd type="none" w="med" len="med"/>
                    </a:lnR>
                    <a:lnT w="28575" cap="flat" cmpd="sng" algn="ctr">
                      <a:solidFill>
                        <a:srgbClr val="3494BA"/>
                      </a:solidFill>
                      <a:prstDash val="solid"/>
                      <a:round/>
                      <a:headEnd type="none" w="med" len="med"/>
                      <a:tailEnd type="none" w="med" len="med"/>
                    </a:lnT>
                    <a:lnB w="12700" cap="flat" cmpd="sng" algn="ctr">
                      <a:solidFill>
                        <a:srgbClr val="3494BA"/>
                      </a:solidFill>
                      <a:prstDash val="solid"/>
                      <a:round/>
                      <a:headEnd type="none" w="med" len="med"/>
                      <a:tailEnd type="none" w="med" len="med"/>
                    </a:lnB>
                    <a:solidFill>
                      <a:srgbClr val="F2F2F2"/>
                    </a:solidFill>
                  </a:tcPr>
                </a:tc>
                <a:tc>
                  <a:txBody>
                    <a:bodyPr/>
                    <a:lstStyle/>
                    <a:p>
                      <a:pPr>
                        <a:lnSpc>
                          <a:spcPct val="107000"/>
                        </a:lnSpc>
                        <a:spcAft>
                          <a:spcPts val="0"/>
                        </a:spcAft>
                      </a:pPr>
                      <a:r>
                        <a:rPr lang="en-GB" sz="2000" b="1" kern="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Louise Wilson and Nicola Golding</a:t>
                      </a:r>
                    </a:p>
                    <a:p>
                      <a:pPr>
                        <a:lnSpc>
                          <a:spcPct val="107000"/>
                        </a:lnSpc>
                        <a:spcAft>
                          <a:spcPts val="0"/>
                        </a:spcAft>
                      </a:pPr>
                      <a:r>
                        <a:rPr lang="en-GB" sz="2000" b="0" kern="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Met Office</a:t>
                      </a:r>
                      <a:endParaRPr lang="en-GB"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3494BA"/>
                      </a:solidFill>
                      <a:prstDash val="solid"/>
                      <a:round/>
                      <a:headEnd type="none" w="med" len="med"/>
                      <a:tailEnd type="none" w="med" len="med"/>
                    </a:lnL>
                    <a:lnR w="12700" cap="flat" cmpd="sng" algn="ctr">
                      <a:solidFill>
                        <a:srgbClr val="3494BA"/>
                      </a:solidFill>
                      <a:prstDash val="solid"/>
                      <a:round/>
                      <a:headEnd type="none" w="med" len="med"/>
                      <a:tailEnd type="none" w="med" len="med"/>
                    </a:lnR>
                    <a:lnT w="28575" cap="flat" cmpd="sng" algn="ctr">
                      <a:solidFill>
                        <a:srgbClr val="3494BA"/>
                      </a:solidFill>
                      <a:prstDash val="solid"/>
                      <a:round/>
                      <a:headEnd type="none" w="med" len="med"/>
                      <a:tailEnd type="none" w="med" len="med"/>
                    </a:lnT>
                    <a:lnB w="12700" cap="flat" cmpd="sng" algn="ctr">
                      <a:solidFill>
                        <a:srgbClr val="3494BA"/>
                      </a:solidFill>
                      <a:prstDash val="solid"/>
                      <a:round/>
                      <a:headEnd type="none" w="med" len="med"/>
                      <a:tailEnd type="none" w="med" len="med"/>
                    </a:lnB>
                    <a:solidFill>
                      <a:srgbClr val="F2F2F2"/>
                    </a:solidFill>
                  </a:tcPr>
                </a:tc>
                <a:extLst>
                  <a:ext uri="{0D108BD9-81ED-4DB2-BD59-A6C34878D82A}">
                    <a16:rowId xmlns:a16="http://schemas.microsoft.com/office/drawing/2014/main" val="2466151829"/>
                  </a:ext>
                </a:extLst>
              </a:tr>
              <a:tr h="865474">
                <a:tc>
                  <a:txBody>
                    <a:bodyPr/>
                    <a:lstStyle/>
                    <a:p>
                      <a:pPr>
                        <a:lnSpc>
                          <a:spcPct val="107000"/>
                        </a:lnSpc>
                        <a:spcAft>
                          <a:spcPts val="0"/>
                        </a:spcAft>
                      </a:pPr>
                      <a:r>
                        <a:rPr lang="en-GB" sz="2400" b="1" dirty="0" smtClean="0">
                          <a:effectLst/>
                          <a:latin typeface="Calibri"/>
                          <a:ea typeface="Calibri" panose="020F0502020204030204" pitchFamily="34" charset="0"/>
                          <a:cs typeface="Times New Roman"/>
                        </a:rPr>
                        <a:t>12.20</a:t>
                      </a:r>
                      <a:endParaRPr lang="en-GB" sz="1400" dirty="0">
                        <a:effectLst/>
                        <a:latin typeface="Calibri"/>
                        <a:ea typeface="Calibri" panose="020F0502020204030204" pitchFamily="34" charset="0"/>
                        <a:cs typeface="Times New Roman" panose="02020603050405020304" pitchFamily="18" charset="0"/>
                      </a:endParaRPr>
                    </a:p>
                  </a:txBody>
                  <a:tcPr>
                    <a:lnL w="12700" cap="flat" cmpd="sng" algn="ctr">
                      <a:solidFill>
                        <a:srgbClr val="3494BA"/>
                      </a:solidFill>
                      <a:prstDash val="solid"/>
                      <a:round/>
                      <a:headEnd type="none" w="med" len="med"/>
                      <a:tailEnd type="none" w="med" len="med"/>
                    </a:lnL>
                    <a:lnR w="12700" cap="flat" cmpd="sng" algn="ctr">
                      <a:solidFill>
                        <a:srgbClr val="3494BA"/>
                      </a:solidFill>
                      <a:prstDash val="solid"/>
                      <a:round/>
                      <a:headEnd type="none" w="med" len="med"/>
                      <a:tailEnd type="none" w="med" len="med"/>
                    </a:lnR>
                    <a:lnT w="12700" cap="flat" cmpd="sng" algn="ctr">
                      <a:solidFill>
                        <a:srgbClr val="3494BA"/>
                      </a:solidFill>
                      <a:prstDash val="solid"/>
                      <a:round/>
                      <a:headEnd type="none" w="med" len="med"/>
                      <a:tailEnd type="none" w="med" len="med"/>
                    </a:lnT>
                    <a:lnB w="12700" cap="flat" cmpd="sng" algn="ctr">
                      <a:solidFill>
                        <a:srgbClr val="3494BA"/>
                      </a:solidFill>
                      <a:prstDash val="solid"/>
                      <a:round/>
                      <a:headEnd type="none" w="med" len="med"/>
                      <a:tailEnd type="none" w="med" len="med"/>
                    </a:lnB>
                    <a:solidFill>
                      <a:srgbClr val="F2F2F2"/>
                    </a:solidFill>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GB" sz="2000" b="1" kern="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International perspectives</a:t>
                      </a:r>
                      <a:endParaRPr lang="en-GB" sz="20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3494BA"/>
                      </a:solidFill>
                      <a:prstDash val="solid"/>
                      <a:round/>
                      <a:headEnd type="none" w="med" len="med"/>
                      <a:tailEnd type="none" w="med" len="med"/>
                    </a:lnL>
                    <a:lnR w="12700" cap="flat" cmpd="sng" algn="ctr">
                      <a:solidFill>
                        <a:srgbClr val="3494BA"/>
                      </a:solidFill>
                      <a:prstDash val="solid"/>
                      <a:round/>
                      <a:headEnd type="none" w="med" len="med"/>
                      <a:tailEnd type="none" w="med" len="med"/>
                    </a:lnR>
                    <a:lnT w="12700" cap="flat" cmpd="sng" algn="ctr">
                      <a:solidFill>
                        <a:srgbClr val="3494BA"/>
                      </a:solidFill>
                      <a:prstDash val="solid"/>
                      <a:round/>
                      <a:headEnd type="none" w="med" len="med"/>
                      <a:tailEnd type="none" w="med" len="med"/>
                    </a:lnT>
                    <a:lnB w="12700" cap="flat" cmpd="sng" algn="ctr">
                      <a:solidFill>
                        <a:srgbClr val="3494BA"/>
                      </a:solidFill>
                      <a:prstDash val="solid"/>
                      <a:round/>
                      <a:headEnd type="none" w="med" len="med"/>
                      <a:tailEnd type="none" w="med" len="med"/>
                    </a:lnB>
                    <a:solidFill>
                      <a:srgbClr val="F2F2F2"/>
                    </a:solidFill>
                  </a:tcPr>
                </a:tc>
                <a:tc>
                  <a:txBody>
                    <a:bodyPr/>
                    <a:lstStyle/>
                    <a:p>
                      <a:pPr marL="0" algn="l" defTabSz="914400" rtl="0" eaLnBrk="1" latinLnBrk="0" hangingPunct="1">
                        <a:lnSpc>
                          <a:spcPct val="107000"/>
                        </a:lnSpc>
                        <a:spcAft>
                          <a:spcPts val="0"/>
                        </a:spcAft>
                      </a:pPr>
                      <a:r>
                        <a:rPr lang="en-GB" sz="2000" b="1" kern="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Dr Karl Braganza,</a:t>
                      </a:r>
                      <a:r>
                        <a:rPr lang="en-GB" sz="2000" b="0" i="0" kern="1200" dirty="0" smtClean="0">
                          <a:solidFill>
                            <a:schemeClr val="tx1"/>
                          </a:solidFill>
                          <a:effectLst/>
                          <a:latin typeface="+mn-lt"/>
                          <a:ea typeface="+mn-ea"/>
                          <a:cs typeface="+mn-cs"/>
                        </a:rPr>
                        <a:t> </a:t>
                      </a:r>
                      <a:r>
                        <a:rPr lang="en-GB" sz="2000" b="0" kern="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Australian Bureau of Meteorology</a:t>
                      </a:r>
                      <a:r>
                        <a:rPr lang="en-GB" sz="2000" b="0" i="0" kern="1200" baseline="0" dirty="0" smtClean="0">
                          <a:solidFill>
                            <a:schemeClr val="tx1"/>
                          </a:solidFill>
                          <a:effectLst/>
                          <a:latin typeface="+mn-lt"/>
                          <a:ea typeface="+mn-ea"/>
                          <a:cs typeface="+mn-cs"/>
                        </a:rPr>
                        <a:t> </a:t>
                      </a:r>
                    </a:p>
                    <a:p>
                      <a:pPr marL="0" algn="l" defTabSz="914400" rtl="0" eaLnBrk="1" latinLnBrk="0" hangingPunct="1">
                        <a:lnSpc>
                          <a:spcPct val="107000"/>
                        </a:lnSpc>
                        <a:spcAft>
                          <a:spcPts val="0"/>
                        </a:spcAft>
                      </a:pPr>
                      <a:r>
                        <a:rPr lang="en-GB" sz="2000" b="1" kern="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Keith Lambkin,</a:t>
                      </a:r>
                      <a:r>
                        <a:rPr lang="en-GB" sz="2000" b="0" i="0" kern="1200" dirty="0" smtClean="0">
                          <a:solidFill>
                            <a:schemeClr val="tx1"/>
                          </a:solidFill>
                          <a:effectLst/>
                          <a:latin typeface="+mn-lt"/>
                          <a:ea typeface="+mn-ea"/>
                          <a:cs typeface="+mn-cs"/>
                        </a:rPr>
                        <a:t> </a:t>
                      </a:r>
                      <a:r>
                        <a:rPr lang="en-GB" sz="2000" b="0" kern="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Irish Meteorological Service</a:t>
                      </a:r>
                      <a:endParaRPr lang="en-GB" sz="2000" b="0" i="0" kern="1200" dirty="0" smtClean="0">
                        <a:solidFill>
                          <a:schemeClr val="tx1"/>
                        </a:solidFill>
                        <a:effectLst/>
                        <a:latin typeface="+mn-lt"/>
                        <a:ea typeface="+mn-ea"/>
                        <a:cs typeface="+mn-cs"/>
                      </a:endParaRPr>
                    </a:p>
                    <a:p>
                      <a:pPr marL="0" algn="l" defTabSz="914400" rtl="0" eaLnBrk="1" latinLnBrk="0" hangingPunct="1">
                        <a:lnSpc>
                          <a:spcPct val="107000"/>
                        </a:lnSpc>
                        <a:spcAft>
                          <a:spcPts val="0"/>
                        </a:spcAft>
                      </a:pPr>
                      <a:r>
                        <a:rPr lang="en-GB" sz="2000" b="1" kern="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Roger Street,</a:t>
                      </a:r>
                      <a:r>
                        <a:rPr lang="en-GB" sz="2000" b="0" i="0" kern="1200" dirty="0" smtClean="0">
                          <a:solidFill>
                            <a:schemeClr val="tx1"/>
                          </a:solidFill>
                          <a:effectLst/>
                          <a:latin typeface="+mn-lt"/>
                          <a:ea typeface="+mn-ea"/>
                          <a:cs typeface="+mn-cs"/>
                        </a:rPr>
                        <a:t> </a:t>
                      </a:r>
                      <a:r>
                        <a:rPr lang="en-GB" sz="2000" b="0" kern="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University of Oxford</a:t>
                      </a:r>
                      <a:r>
                        <a:rPr lang="en-GB" sz="2000" b="0" i="0" kern="1200" dirty="0" smtClean="0">
                          <a:solidFill>
                            <a:schemeClr val="tx1"/>
                          </a:solidFill>
                          <a:effectLst/>
                          <a:latin typeface="+mn-lt"/>
                          <a:ea typeface="+mn-ea"/>
                          <a:cs typeface="+mn-cs"/>
                        </a:rPr>
                        <a:t> </a:t>
                      </a:r>
                    </a:p>
                    <a:p>
                      <a:pPr marL="0" algn="l" defTabSz="914400" rtl="0" eaLnBrk="1" latinLnBrk="0" hangingPunct="1">
                        <a:lnSpc>
                          <a:spcPct val="107000"/>
                        </a:lnSpc>
                        <a:spcAft>
                          <a:spcPts val="0"/>
                        </a:spcAft>
                      </a:pPr>
                      <a:r>
                        <a:rPr lang="en-GB" sz="2000" b="1" kern="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Dr Christopher Jack</a:t>
                      </a:r>
                      <a:r>
                        <a:rPr lang="en-GB" sz="2000" b="0" i="0" kern="1200" dirty="0" smtClean="0">
                          <a:solidFill>
                            <a:schemeClr val="tx1"/>
                          </a:solidFill>
                          <a:effectLst/>
                          <a:latin typeface="+mn-lt"/>
                          <a:ea typeface="+mn-ea"/>
                          <a:cs typeface="+mn-cs"/>
                        </a:rPr>
                        <a:t> </a:t>
                      </a:r>
                      <a:r>
                        <a:rPr lang="en-GB" sz="2000" b="0" kern="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University of Cape Town</a:t>
                      </a:r>
                      <a:endParaRPr lang="en-GB"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3494BA"/>
                      </a:solidFill>
                      <a:prstDash val="solid"/>
                      <a:round/>
                      <a:headEnd type="none" w="med" len="med"/>
                      <a:tailEnd type="none" w="med" len="med"/>
                    </a:lnL>
                    <a:lnR w="12700" cap="flat" cmpd="sng" algn="ctr">
                      <a:solidFill>
                        <a:srgbClr val="3494BA"/>
                      </a:solidFill>
                      <a:prstDash val="solid"/>
                      <a:round/>
                      <a:headEnd type="none" w="med" len="med"/>
                      <a:tailEnd type="none" w="med" len="med"/>
                    </a:lnR>
                    <a:lnT w="12700" cap="flat" cmpd="sng" algn="ctr">
                      <a:solidFill>
                        <a:srgbClr val="3494BA"/>
                      </a:solidFill>
                      <a:prstDash val="solid"/>
                      <a:round/>
                      <a:headEnd type="none" w="med" len="med"/>
                      <a:tailEnd type="none" w="med" len="med"/>
                    </a:lnT>
                    <a:lnB w="12700" cap="flat" cmpd="sng" algn="ctr">
                      <a:solidFill>
                        <a:srgbClr val="3494BA"/>
                      </a:solidFill>
                      <a:prstDash val="solid"/>
                      <a:round/>
                      <a:headEnd type="none" w="med" len="med"/>
                      <a:tailEnd type="none" w="med" len="med"/>
                    </a:lnB>
                    <a:solidFill>
                      <a:srgbClr val="F2F2F2"/>
                    </a:solidFill>
                  </a:tcPr>
                </a:tc>
                <a:extLst>
                  <a:ext uri="{0D108BD9-81ED-4DB2-BD59-A6C34878D82A}">
                    <a16:rowId xmlns:a16="http://schemas.microsoft.com/office/drawing/2014/main" val="2385689478"/>
                  </a:ext>
                </a:extLst>
              </a:tr>
              <a:tr h="588979">
                <a:tc>
                  <a:txBody>
                    <a:bodyPr/>
                    <a:lstStyle/>
                    <a:p>
                      <a:pPr>
                        <a:lnSpc>
                          <a:spcPct val="107000"/>
                        </a:lnSpc>
                        <a:spcAft>
                          <a:spcPts val="0"/>
                        </a:spcAft>
                      </a:pPr>
                      <a:r>
                        <a:rPr lang="en-GB" sz="2400" b="1" dirty="0" smtClean="0">
                          <a:effectLst/>
                          <a:latin typeface="Calibri"/>
                          <a:ea typeface="Calibri" panose="020F0502020204030204" pitchFamily="34" charset="0"/>
                          <a:cs typeface="Times New Roman"/>
                        </a:rPr>
                        <a:t>12.50</a:t>
                      </a:r>
                      <a:endParaRPr lang="en-GB" sz="1400" dirty="0">
                        <a:effectLst/>
                        <a:latin typeface="Calibri"/>
                        <a:ea typeface="Calibri" panose="020F0502020204030204" pitchFamily="34" charset="0"/>
                        <a:cs typeface="Times New Roman" panose="02020603050405020304" pitchFamily="18" charset="0"/>
                      </a:endParaRPr>
                    </a:p>
                  </a:txBody>
                  <a:tcPr>
                    <a:lnL w="12700" cap="flat" cmpd="sng" algn="ctr">
                      <a:solidFill>
                        <a:srgbClr val="3494BA"/>
                      </a:solidFill>
                      <a:prstDash val="solid"/>
                      <a:round/>
                      <a:headEnd type="none" w="med" len="med"/>
                      <a:tailEnd type="none" w="med" len="med"/>
                    </a:lnL>
                    <a:lnR w="12700" cap="flat" cmpd="sng" algn="ctr">
                      <a:solidFill>
                        <a:srgbClr val="3494BA"/>
                      </a:solidFill>
                      <a:prstDash val="solid"/>
                      <a:round/>
                      <a:headEnd type="none" w="med" len="med"/>
                      <a:tailEnd type="none" w="med" len="med"/>
                    </a:lnR>
                    <a:lnT w="12700" cap="flat" cmpd="sng" algn="ctr">
                      <a:solidFill>
                        <a:srgbClr val="3494BA"/>
                      </a:solidFill>
                      <a:prstDash val="solid"/>
                      <a:round/>
                      <a:headEnd type="none" w="med" len="med"/>
                      <a:tailEnd type="none" w="med" len="med"/>
                    </a:lnT>
                    <a:lnB w="12700" cap="flat" cmpd="sng" algn="ctr">
                      <a:solidFill>
                        <a:srgbClr val="3494BA"/>
                      </a:solidFill>
                      <a:prstDash val="solid"/>
                      <a:round/>
                      <a:headEnd type="none" w="med" len="med"/>
                      <a:tailEnd type="none" w="med" len="med"/>
                    </a:lnB>
                    <a:solidFill>
                      <a:srgbClr val="F2F2F2"/>
                    </a:solidFill>
                  </a:tcPr>
                </a:tc>
                <a:tc>
                  <a:txBody>
                    <a:bodyPr/>
                    <a:lstStyle/>
                    <a:p>
                      <a:pPr>
                        <a:lnSpc>
                          <a:spcPct val="107000"/>
                        </a:lnSpc>
                        <a:spcAft>
                          <a:spcPts val="0"/>
                        </a:spcAft>
                      </a:pPr>
                      <a:r>
                        <a:rPr lang="en-GB" sz="2000" b="1" dirty="0">
                          <a:effectLst/>
                          <a:latin typeface="Calibri"/>
                          <a:ea typeface="Calibri" panose="020F0502020204030204" pitchFamily="34" charset="0"/>
                          <a:cs typeface="Times New Roman"/>
                        </a:rPr>
                        <a:t>Q&amp;A and </a:t>
                      </a:r>
                      <a:r>
                        <a:rPr lang="en-GB" sz="2000" b="1" dirty="0" smtClean="0">
                          <a:effectLst/>
                          <a:latin typeface="Calibri"/>
                          <a:ea typeface="Calibri" panose="020F0502020204030204" pitchFamily="34" charset="0"/>
                          <a:cs typeface="Times New Roman"/>
                        </a:rPr>
                        <a:t>discussion with the panellists</a:t>
                      </a:r>
                      <a:endParaRPr lang="en-GB" sz="2000" dirty="0">
                        <a:effectLst/>
                        <a:latin typeface="Calibri"/>
                        <a:ea typeface="Calibri" panose="020F0502020204030204" pitchFamily="34" charset="0"/>
                        <a:cs typeface="Times New Roman"/>
                      </a:endParaRPr>
                    </a:p>
                  </a:txBody>
                  <a:tcPr>
                    <a:lnL w="12700" cap="flat" cmpd="sng" algn="ctr">
                      <a:solidFill>
                        <a:srgbClr val="3494BA"/>
                      </a:solidFill>
                      <a:prstDash val="solid"/>
                      <a:round/>
                      <a:headEnd type="none" w="med" len="med"/>
                      <a:tailEnd type="none" w="med" len="med"/>
                    </a:lnL>
                    <a:lnR w="12700" cap="flat" cmpd="sng" algn="ctr">
                      <a:solidFill>
                        <a:srgbClr val="3494BA"/>
                      </a:solidFill>
                      <a:prstDash val="solid"/>
                      <a:round/>
                      <a:headEnd type="none" w="med" len="med"/>
                      <a:tailEnd type="none" w="med" len="med"/>
                    </a:lnR>
                    <a:lnT w="12700" cap="flat" cmpd="sng" algn="ctr">
                      <a:solidFill>
                        <a:srgbClr val="3494BA"/>
                      </a:solidFill>
                      <a:prstDash val="solid"/>
                      <a:round/>
                      <a:headEnd type="none" w="med" len="med"/>
                      <a:tailEnd type="none" w="med" len="med"/>
                    </a:lnT>
                    <a:lnB w="12700" cap="flat" cmpd="sng" algn="ctr">
                      <a:solidFill>
                        <a:srgbClr val="3494BA"/>
                      </a:solidFill>
                      <a:prstDash val="solid"/>
                      <a:round/>
                      <a:headEnd type="none" w="med" len="med"/>
                      <a:tailEnd type="none" w="med" len="med"/>
                    </a:lnB>
                    <a:solidFill>
                      <a:srgbClr val="F2F2F2"/>
                    </a:solidFill>
                  </a:tcPr>
                </a:tc>
                <a:tc>
                  <a:txBody>
                    <a:bodyPr/>
                    <a:lstStyle/>
                    <a:p>
                      <a:pPr>
                        <a:lnSpc>
                          <a:spcPct val="107000"/>
                        </a:lnSpc>
                        <a:spcAft>
                          <a:spcPts val="0"/>
                        </a:spcAft>
                      </a:pPr>
                      <a:r>
                        <a:rPr lang="en-GB" sz="2000" b="1" dirty="0" smtClean="0">
                          <a:effectLst/>
                          <a:latin typeface="Calibri" panose="020F0502020204030204" pitchFamily="34" charset="0"/>
                          <a:ea typeface="Calibri" panose="020F0502020204030204" pitchFamily="34" charset="0"/>
                          <a:cs typeface="Times New Roman" panose="02020603050405020304" pitchFamily="18" charset="0"/>
                        </a:rPr>
                        <a:t>Chaired by Professor Chris Hewitt,</a:t>
                      </a:r>
                      <a:endParaRPr lang="en-GB" sz="2000" b="1" baseline="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2000" b="0" kern="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Met Office and University of Southern Queensland</a:t>
                      </a:r>
                      <a:endParaRPr lang="en-GB"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3494BA"/>
                      </a:solidFill>
                      <a:prstDash val="solid"/>
                      <a:round/>
                      <a:headEnd type="none" w="med" len="med"/>
                      <a:tailEnd type="none" w="med" len="med"/>
                    </a:lnL>
                    <a:lnR w="12700" cap="flat" cmpd="sng" algn="ctr">
                      <a:solidFill>
                        <a:srgbClr val="3494BA"/>
                      </a:solidFill>
                      <a:prstDash val="solid"/>
                      <a:round/>
                      <a:headEnd type="none" w="med" len="med"/>
                      <a:tailEnd type="none" w="med" len="med"/>
                    </a:lnR>
                    <a:lnT w="12700" cap="flat" cmpd="sng" algn="ctr">
                      <a:solidFill>
                        <a:srgbClr val="3494BA"/>
                      </a:solidFill>
                      <a:prstDash val="solid"/>
                      <a:round/>
                      <a:headEnd type="none" w="med" len="med"/>
                      <a:tailEnd type="none" w="med" len="med"/>
                    </a:lnT>
                    <a:lnB w="12700" cap="flat" cmpd="sng" algn="ctr">
                      <a:solidFill>
                        <a:srgbClr val="3494BA"/>
                      </a:solidFill>
                      <a:prstDash val="solid"/>
                      <a:round/>
                      <a:headEnd type="none" w="med" len="med"/>
                      <a:tailEnd type="none" w="med" len="med"/>
                    </a:lnB>
                    <a:solidFill>
                      <a:srgbClr val="F2F2F2"/>
                    </a:solidFill>
                  </a:tcPr>
                </a:tc>
                <a:extLst>
                  <a:ext uri="{0D108BD9-81ED-4DB2-BD59-A6C34878D82A}">
                    <a16:rowId xmlns:a16="http://schemas.microsoft.com/office/drawing/2014/main" val="640465552"/>
                  </a:ext>
                </a:extLst>
              </a:tr>
              <a:tr h="362585">
                <a:tc>
                  <a:txBody>
                    <a:bodyPr/>
                    <a:lstStyle/>
                    <a:p>
                      <a:pPr>
                        <a:lnSpc>
                          <a:spcPct val="107000"/>
                        </a:lnSpc>
                        <a:spcAft>
                          <a:spcPts val="0"/>
                        </a:spcAft>
                      </a:pPr>
                      <a:r>
                        <a:rPr lang="en-GB" sz="2400" b="1" dirty="0" smtClean="0">
                          <a:effectLst/>
                          <a:latin typeface="Calibri"/>
                          <a:ea typeface="Calibri" panose="020F0502020204030204" pitchFamily="34" charset="0"/>
                          <a:cs typeface="Times New Roman"/>
                        </a:rPr>
                        <a:t>13.15</a:t>
                      </a:r>
                      <a:endParaRPr lang="en-GB" sz="2400" dirty="0">
                        <a:effectLst/>
                        <a:latin typeface="Calibri"/>
                        <a:ea typeface="Calibri" panose="020F0502020204030204" pitchFamily="34" charset="0"/>
                        <a:cs typeface="Times New Roman" panose="02020603050405020304" pitchFamily="18" charset="0"/>
                      </a:endParaRPr>
                    </a:p>
                  </a:txBody>
                  <a:tcPr>
                    <a:lnL w="12700" cap="flat" cmpd="sng" algn="ctr">
                      <a:solidFill>
                        <a:srgbClr val="3494BA"/>
                      </a:solidFill>
                      <a:prstDash val="solid"/>
                      <a:round/>
                      <a:headEnd type="none" w="med" len="med"/>
                      <a:tailEnd type="none" w="med" len="med"/>
                    </a:lnL>
                    <a:lnR w="12700" cap="flat" cmpd="sng" algn="ctr">
                      <a:solidFill>
                        <a:srgbClr val="3494BA"/>
                      </a:solidFill>
                      <a:prstDash val="solid"/>
                      <a:round/>
                      <a:headEnd type="none" w="med" len="med"/>
                      <a:tailEnd type="none" w="med" len="med"/>
                    </a:lnR>
                    <a:lnT w="12700" cap="flat" cmpd="sng" algn="ctr">
                      <a:solidFill>
                        <a:srgbClr val="3494BA"/>
                      </a:solidFill>
                      <a:prstDash val="solid"/>
                      <a:round/>
                      <a:headEnd type="none" w="med" len="med"/>
                      <a:tailEnd type="none" w="med" len="med"/>
                    </a:lnT>
                    <a:lnB w="12700" cap="flat" cmpd="sng" algn="ctr">
                      <a:solidFill>
                        <a:srgbClr val="3494BA"/>
                      </a:solidFill>
                      <a:prstDash val="solid"/>
                      <a:round/>
                      <a:headEnd type="none" w="med" len="med"/>
                      <a:tailEnd type="none" w="med" len="med"/>
                    </a:lnB>
                    <a:solidFill>
                      <a:srgbClr val="F2F2F2"/>
                    </a:solidFill>
                  </a:tcPr>
                </a:tc>
                <a:tc gridSpan="2">
                  <a:txBody>
                    <a:bodyPr/>
                    <a:lstStyle/>
                    <a:p>
                      <a:pPr algn="l">
                        <a:lnSpc>
                          <a:spcPct val="107000"/>
                        </a:lnSpc>
                        <a:spcAft>
                          <a:spcPts val="0"/>
                        </a:spcAft>
                      </a:pPr>
                      <a:r>
                        <a:rPr lang="en-GB" sz="2000" b="1" dirty="0">
                          <a:effectLst/>
                          <a:latin typeface="Calibri" panose="020F0502020204030204" pitchFamily="34" charset="0"/>
                          <a:ea typeface="Calibri" panose="020F0502020204030204" pitchFamily="34" charset="0"/>
                          <a:cs typeface="Times New Roman" panose="02020603050405020304" pitchFamily="18" charset="0"/>
                        </a:rPr>
                        <a:t>End</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3494BA"/>
                      </a:solidFill>
                      <a:prstDash val="solid"/>
                      <a:round/>
                      <a:headEnd type="none" w="med" len="med"/>
                      <a:tailEnd type="none" w="med" len="med"/>
                    </a:lnL>
                    <a:lnR w="12700" cap="flat" cmpd="sng" algn="ctr">
                      <a:solidFill>
                        <a:srgbClr val="3494BA"/>
                      </a:solidFill>
                      <a:prstDash val="solid"/>
                      <a:round/>
                      <a:headEnd type="none" w="med" len="med"/>
                      <a:tailEnd type="none" w="med" len="med"/>
                    </a:lnR>
                    <a:lnT w="12700" cap="flat" cmpd="sng" algn="ctr">
                      <a:solidFill>
                        <a:srgbClr val="3494BA"/>
                      </a:solidFill>
                      <a:prstDash val="solid"/>
                      <a:round/>
                      <a:headEnd type="none" w="med" len="med"/>
                      <a:tailEnd type="none" w="med" len="med"/>
                    </a:lnT>
                    <a:lnB w="12700" cap="flat" cmpd="sng" algn="ctr">
                      <a:solidFill>
                        <a:srgbClr val="3494BA"/>
                      </a:solidFill>
                      <a:prstDash val="solid"/>
                      <a:round/>
                      <a:headEnd type="none" w="med" len="med"/>
                      <a:tailEnd type="none" w="med" len="med"/>
                    </a:lnB>
                    <a:solidFill>
                      <a:srgbClr val="F2F2F2"/>
                    </a:solidFill>
                  </a:tcPr>
                </a:tc>
                <a:tc hMerge="1">
                  <a:txBody>
                    <a:bodyPr/>
                    <a:lstStyle/>
                    <a:p>
                      <a:pPr>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3494BA"/>
                      </a:solidFill>
                      <a:prstDash val="solid"/>
                      <a:round/>
                      <a:headEnd type="none" w="med" len="med"/>
                      <a:tailEnd type="none" w="med" len="med"/>
                    </a:lnL>
                    <a:lnR w="12700" cap="flat" cmpd="sng" algn="ctr">
                      <a:solidFill>
                        <a:srgbClr val="3494BA"/>
                      </a:solidFill>
                      <a:prstDash val="solid"/>
                      <a:round/>
                      <a:headEnd type="none" w="med" len="med"/>
                      <a:tailEnd type="none" w="med" len="med"/>
                    </a:lnR>
                    <a:lnT w="12700" cap="flat" cmpd="sng" algn="ctr">
                      <a:solidFill>
                        <a:srgbClr val="3494BA"/>
                      </a:solidFill>
                      <a:prstDash val="solid"/>
                      <a:round/>
                      <a:headEnd type="none" w="med" len="med"/>
                      <a:tailEnd type="none" w="med" len="med"/>
                    </a:lnT>
                    <a:lnB w="12700" cap="flat" cmpd="sng" algn="ctr">
                      <a:solidFill>
                        <a:srgbClr val="3494BA"/>
                      </a:solidFill>
                      <a:prstDash val="solid"/>
                      <a:round/>
                      <a:headEnd type="none" w="med" len="med"/>
                      <a:tailEnd type="none" w="med" len="med"/>
                    </a:lnB>
                    <a:solidFill>
                      <a:srgbClr val="F2F2F2"/>
                    </a:solidFill>
                  </a:tcPr>
                </a:tc>
                <a:extLst>
                  <a:ext uri="{0D108BD9-81ED-4DB2-BD59-A6C34878D82A}">
                    <a16:rowId xmlns:a16="http://schemas.microsoft.com/office/drawing/2014/main" val="1211409372"/>
                  </a:ext>
                </a:extLst>
              </a:tr>
            </a:tbl>
          </a:graphicData>
        </a:graphic>
      </p:graphicFrame>
    </p:spTree>
    <p:extLst>
      <p:ext uri="{BB962C8B-B14F-4D97-AF65-F5344CB8AC3E}">
        <p14:creationId xmlns:p14="http://schemas.microsoft.com/office/powerpoint/2010/main" val="37265933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0DE00F4-06B0-4D95-BD6F-5CCA17DC3D79}"/>
              </a:ext>
            </a:extLst>
          </p:cNvPr>
          <p:cNvPicPr>
            <a:picLocks noChangeAspect="1"/>
          </p:cNvPicPr>
          <p:nvPr/>
        </p:nvPicPr>
        <p:blipFill>
          <a:blip r:embed="rId3"/>
          <a:stretch>
            <a:fillRect/>
          </a:stretch>
        </p:blipFill>
        <p:spPr>
          <a:xfrm>
            <a:off x="0" y="269264"/>
            <a:ext cx="10691446" cy="1114425"/>
          </a:xfrm>
          <a:prstGeom prst="rect">
            <a:avLst/>
          </a:prstGeom>
        </p:spPr>
      </p:pic>
      <p:sp>
        <p:nvSpPr>
          <p:cNvPr id="7" name="TextBox 6">
            <a:extLst>
              <a:ext uri="{FF2B5EF4-FFF2-40B4-BE49-F238E27FC236}">
                <a16:creationId xmlns:a16="http://schemas.microsoft.com/office/drawing/2014/main" id="{D82CB9E6-2A5E-461C-AA19-56FEBD58F43C}"/>
              </a:ext>
            </a:extLst>
          </p:cNvPr>
          <p:cNvSpPr txBox="1"/>
          <p:nvPr/>
        </p:nvSpPr>
        <p:spPr>
          <a:xfrm>
            <a:off x="196948" y="534572"/>
            <a:ext cx="5795889" cy="646331"/>
          </a:xfrm>
          <a:prstGeom prst="rect">
            <a:avLst/>
          </a:prstGeom>
          <a:noFill/>
        </p:spPr>
        <p:txBody>
          <a:bodyPr wrap="square" rtlCol="0">
            <a:spAutoFit/>
          </a:bodyPr>
          <a:lstStyle/>
          <a:p>
            <a:r>
              <a:rPr lang="en-US" sz="3600">
                <a:solidFill>
                  <a:schemeClr val="bg1"/>
                </a:solidFill>
                <a:latin typeface="+mj-lt"/>
              </a:rPr>
              <a:t>How to engage</a:t>
            </a:r>
            <a:endParaRPr lang="en-GB" sz="3600">
              <a:solidFill>
                <a:schemeClr val="bg1"/>
              </a:solidFill>
              <a:latin typeface="+mj-lt"/>
            </a:endParaRPr>
          </a:p>
        </p:txBody>
      </p:sp>
      <p:pic>
        <p:nvPicPr>
          <p:cNvPr id="8" name="Picture 7">
            <a:extLst>
              <a:ext uri="{FF2B5EF4-FFF2-40B4-BE49-F238E27FC236}">
                <a16:creationId xmlns:a16="http://schemas.microsoft.com/office/drawing/2014/main" id="{FEABB755-5357-4A2F-86A2-DE4B0C886036}"/>
              </a:ext>
            </a:extLst>
          </p:cNvPr>
          <p:cNvPicPr>
            <a:picLocks noChangeAspect="1"/>
          </p:cNvPicPr>
          <p:nvPr/>
        </p:nvPicPr>
        <p:blipFill>
          <a:blip r:embed="rId4"/>
          <a:stretch>
            <a:fillRect/>
          </a:stretch>
        </p:blipFill>
        <p:spPr>
          <a:xfrm>
            <a:off x="11410950" y="269264"/>
            <a:ext cx="781050" cy="1114425"/>
          </a:xfrm>
          <a:prstGeom prst="rect">
            <a:avLst/>
          </a:prstGeom>
        </p:spPr>
      </p:pic>
      <p:pic>
        <p:nvPicPr>
          <p:cNvPr id="9" name="Picture 49" descr="A picture containing drawing&#10;&#10;Description automatically generated">
            <a:extLst>
              <a:ext uri="{FF2B5EF4-FFF2-40B4-BE49-F238E27FC236}">
                <a16:creationId xmlns:a16="http://schemas.microsoft.com/office/drawing/2014/main" id="{81750FFE-911C-4D1D-95CF-DCA595CE8C0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05711" y="6098345"/>
            <a:ext cx="2840605" cy="891438"/>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descr="A close up of a sign&#10;&#10;Description automatically generated">
            <a:extLst>
              <a:ext uri="{FF2B5EF4-FFF2-40B4-BE49-F238E27FC236}">
                <a16:creationId xmlns:a16="http://schemas.microsoft.com/office/drawing/2014/main" id="{37F10EA1-8DE0-47D1-9642-ED705F0156B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959927" y="6192966"/>
            <a:ext cx="1921544" cy="566558"/>
          </a:xfrm>
          <a:prstGeom prst="rect">
            <a:avLst/>
          </a:prstGeom>
        </p:spPr>
      </p:pic>
      <p:sp>
        <p:nvSpPr>
          <p:cNvPr id="11" name="Content Placeholder 2">
            <a:extLst>
              <a:ext uri="{FF2B5EF4-FFF2-40B4-BE49-F238E27FC236}">
                <a16:creationId xmlns:a16="http://schemas.microsoft.com/office/drawing/2014/main" id="{B897E649-D4C6-4D43-89F6-5AC84999E5F8}"/>
              </a:ext>
            </a:extLst>
          </p:cNvPr>
          <p:cNvSpPr txBox="1">
            <a:spLocks/>
          </p:cNvSpPr>
          <p:nvPr/>
        </p:nvSpPr>
        <p:spPr>
          <a:xfrm>
            <a:off x="4689" y="1485285"/>
            <a:ext cx="12187311" cy="4586068"/>
          </a:xfrm>
          <a:prstGeom prst="rect">
            <a:avLst/>
          </a:prstGeom>
          <a:solidFill>
            <a:schemeClr val="bg1">
              <a:lumMod val="85000"/>
            </a:schemeClr>
          </a:solidFill>
        </p:spPr>
        <p:txBody>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indent="0">
              <a:buFont typeface="Wingdings 2" pitchFamily="18" charset="2"/>
              <a:buNone/>
            </a:pPr>
            <a:endParaRPr lang="en-GB">
              <a:solidFill>
                <a:schemeClr val="tx1"/>
              </a:solidFill>
            </a:endParaRPr>
          </a:p>
        </p:txBody>
      </p:sp>
      <p:pic>
        <p:nvPicPr>
          <p:cNvPr id="12" name="Picture 11" descr="A picture containing device&#10;&#10;Description automatically generated">
            <a:extLst>
              <a:ext uri="{FF2B5EF4-FFF2-40B4-BE49-F238E27FC236}">
                <a16:creationId xmlns:a16="http://schemas.microsoft.com/office/drawing/2014/main" id="{70A4BCE0-C86D-4AF6-A142-CE9F831AEA6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352224" y="72047"/>
            <a:ext cx="1449251" cy="1413238"/>
          </a:xfrm>
          <a:prstGeom prst="rect">
            <a:avLst/>
          </a:prstGeom>
        </p:spPr>
      </p:pic>
      <p:sp>
        <p:nvSpPr>
          <p:cNvPr id="13" name="Content Placeholder 2">
            <a:extLst>
              <a:ext uri="{FF2B5EF4-FFF2-40B4-BE49-F238E27FC236}">
                <a16:creationId xmlns:a16="http://schemas.microsoft.com/office/drawing/2014/main" id="{C434F559-222E-4114-A192-23B837EB097C}"/>
              </a:ext>
            </a:extLst>
          </p:cNvPr>
          <p:cNvSpPr txBox="1">
            <a:spLocks/>
          </p:cNvSpPr>
          <p:nvPr/>
        </p:nvSpPr>
        <p:spPr>
          <a:xfrm>
            <a:off x="196948" y="1606898"/>
            <a:ext cx="11475720" cy="3325297"/>
          </a:xfrm>
          <a:prstGeom prst="rect">
            <a:avLst/>
          </a:prstGeom>
        </p:spPr>
        <p:txBody>
          <a:bodyPr>
            <a:no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lvl="1"/>
            <a:r>
              <a:rPr lang="en-GB" sz="3200">
                <a:solidFill>
                  <a:schemeClr val="accent1">
                    <a:lumMod val="50000"/>
                  </a:schemeClr>
                </a:solidFill>
                <a:latin typeface="+mj-lt"/>
              </a:rPr>
              <a:t>Presentations first then Q&amp;A and discussion</a:t>
            </a:r>
          </a:p>
          <a:p>
            <a:pPr lvl="1"/>
            <a:r>
              <a:rPr lang="en-GB" sz="3200">
                <a:solidFill>
                  <a:schemeClr val="accent1">
                    <a:lumMod val="50000"/>
                  </a:schemeClr>
                </a:solidFill>
                <a:latin typeface="+mj-lt"/>
              </a:rPr>
              <a:t>Post questions in the Q&amp;A box at any time </a:t>
            </a:r>
          </a:p>
          <a:p>
            <a:pPr lvl="1"/>
            <a:r>
              <a:rPr lang="en-GB" sz="3200">
                <a:solidFill>
                  <a:schemeClr val="accent1">
                    <a:lumMod val="50000"/>
                  </a:schemeClr>
                </a:solidFill>
                <a:latin typeface="+mj-lt"/>
              </a:rPr>
              <a:t>Upvote your favourites</a:t>
            </a:r>
          </a:p>
          <a:p>
            <a:pPr lvl="1"/>
            <a:r>
              <a:rPr lang="en-GB" sz="3200">
                <a:solidFill>
                  <a:schemeClr val="accent1">
                    <a:lumMod val="50000"/>
                  </a:schemeClr>
                </a:solidFill>
                <a:latin typeface="+mj-lt"/>
              </a:rPr>
              <a:t>Attendees will remain muted unless enabled to speak by the host​</a:t>
            </a:r>
          </a:p>
          <a:p>
            <a:pPr lvl="1"/>
            <a:r>
              <a:rPr lang="en-GB" sz="3200">
                <a:solidFill>
                  <a:schemeClr val="accent1">
                    <a:lumMod val="50000"/>
                  </a:schemeClr>
                </a:solidFill>
                <a:latin typeface="+mj-lt"/>
              </a:rPr>
              <a:t>Webinar (audio and slides) will be shared after the event</a:t>
            </a:r>
          </a:p>
          <a:p>
            <a:pPr lvl="1"/>
            <a:r>
              <a:rPr lang="en-GB" sz="3200">
                <a:solidFill>
                  <a:schemeClr val="accent1">
                    <a:lumMod val="50000"/>
                  </a:schemeClr>
                </a:solidFill>
                <a:latin typeface="+mj-lt"/>
              </a:rPr>
              <a:t>Technical problems – chat </a:t>
            </a:r>
          </a:p>
          <a:p>
            <a:pPr lvl="1"/>
            <a:r>
              <a:rPr lang="en-GB" sz="3200">
                <a:solidFill>
                  <a:schemeClr val="accent1">
                    <a:lumMod val="50000"/>
                  </a:schemeClr>
                </a:solidFill>
                <a:latin typeface="+mj-lt"/>
              </a:rPr>
              <a:t>The webinar is being recorded​</a:t>
            </a:r>
          </a:p>
        </p:txBody>
      </p:sp>
      <p:sp>
        <p:nvSpPr>
          <p:cNvPr id="15" name="TextBox 14">
            <a:extLst>
              <a:ext uri="{FF2B5EF4-FFF2-40B4-BE49-F238E27FC236}">
                <a16:creationId xmlns:a16="http://schemas.microsoft.com/office/drawing/2014/main" id="{115C3B0F-A99A-4B65-B378-9D4C0D02862C}"/>
              </a:ext>
            </a:extLst>
          </p:cNvPr>
          <p:cNvSpPr txBox="1"/>
          <p:nvPr/>
        </p:nvSpPr>
        <p:spPr>
          <a:xfrm>
            <a:off x="196948" y="6027003"/>
            <a:ext cx="6383660" cy="830997"/>
          </a:xfrm>
          <a:prstGeom prst="rect">
            <a:avLst/>
          </a:prstGeom>
          <a:noFill/>
        </p:spPr>
        <p:txBody>
          <a:bodyPr wrap="square" rtlCol="0">
            <a:spAutoFit/>
          </a:bodyPr>
          <a:lstStyle/>
          <a:p>
            <a:pPr algn="ctr" defTabSz="457200">
              <a:defRPr/>
            </a:pPr>
            <a:r>
              <a:rPr lang="en-GB" sz="2400">
                <a:solidFill>
                  <a:schemeClr val="accent1">
                    <a:lumMod val="50000"/>
                  </a:schemeClr>
                </a:solidFill>
                <a:latin typeface="Corbel" panose="020B0503020204020204" pitchFamily="34" charset="0"/>
              </a:rPr>
              <a:t>Twitter: </a:t>
            </a:r>
            <a:r>
              <a:rPr lang="en-GB" sz="2400" b="1" u="sng">
                <a:solidFill>
                  <a:srgbClr val="0070C0"/>
                </a:solidFill>
                <a:latin typeface="Corbel" panose="020B0503020204020204" pitchFamily="34" charset="0"/>
              </a:rPr>
              <a:t>@UKCRP_SPF</a:t>
            </a:r>
            <a:r>
              <a:rPr lang="en-GB" sz="2400" b="1">
                <a:solidFill>
                  <a:srgbClr val="0070C0"/>
                </a:solidFill>
                <a:latin typeface="Corbel" panose="020B0503020204020204" pitchFamily="34" charset="0"/>
              </a:rPr>
              <a:t>       #UKclimateResil</a:t>
            </a:r>
          </a:p>
          <a:p>
            <a:pPr marL="0" marR="0" lvl="0" indent="0" algn="ctr" defTabSz="457200" rtl="0" eaLnBrk="1" fontAlgn="auto" latinLnBrk="0" hangingPunct="1">
              <a:lnSpc>
                <a:spcPct val="100000"/>
              </a:lnSpc>
              <a:spcBef>
                <a:spcPts val="0"/>
              </a:spcBef>
              <a:spcAft>
                <a:spcPts val="0"/>
              </a:spcAft>
              <a:buClrTx/>
              <a:buSzTx/>
              <a:buFontTx/>
              <a:buNone/>
              <a:tabLst/>
              <a:defRPr/>
            </a:pPr>
            <a:r>
              <a:rPr lang="en-GB" sz="2400">
                <a:solidFill>
                  <a:schemeClr val="accent1">
                    <a:lumMod val="50000"/>
                  </a:schemeClr>
                </a:solidFill>
                <a:latin typeface="Corbel" panose="020B0503020204020204" pitchFamily="34" charset="0"/>
              </a:rPr>
              <a:t>Website: </a:t>
            </a:r>
            <a:r>
              <a:rPr kumimoji="0" lang="en-GB" sz="2400" b="1" i="0" u="none" strike="noStrike" kern="1200" cap="none" spc="0" normalizeH="0" baseline="0" noProof="0">
                <a:ln>
                  <a:noFill/>
                </a:ln>
                <a:solidFill>
                  <a:srgbClr val="0070C0"/>
                </a:solidFill>
                <a:effectLst/>
                <a:uLnTx/>
                <a:uFillTx/>
                <a:latin typeface="Corbel" panose="020B0503020204020204" pitchFamily="34" charset="0"/>
              </a:rPr>
              <a:t>https://www.ukclimateresilience.org</a:t>
            </a:r>
            <a:r>
              <a:rPr kumimoji="0" lang="en-GB" sz="2400" b="1" i="0" u="none" strike="noStrike" kern="1200" cap="none" spc="0" normalizeH="0" baseline="0" noProof="0">
                <a:ln>
                  <a:noFill/>
                </a:ln>
                <a:solidFill>
                  <a:srgbClr val="0070C0"/>
                </a:solidFill>
                <a:effectLst/>
                <a:uLnTx/>
                <a:uFillTx/>
                <a:latin typeface="Corbel" panose="020B0503020204020204"/>
              </a:rPr>
              <a:t>/</a:t>
            </a:r>
          </a:p>
        </p:txBody>
      </p:sp>
    </p:spTree>
    <p:extLst>
      <p:ext uri="{BB962C8B-B14F-4D97-AF65-F5344CB8AC3E}">
        <p14:creationId xmlns:p14="http://schemas.microsoft.com/office/powerpoint/2010/main" val="28998521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3456213" y="1459892"/>
            <a:ext cx="8378733" cy="3785652"/>
          </a:xfrm>
          <a:prstGeom prst="rect">
            <a:avLst/>
          </a:prstGeom>
          <a:solidFill>
            <a:schemeClr val="bg2"/>
          </a:solid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srgbClr val="373545"/>
                </a:solidFill>
                <a:effectLst/>
                <a:uLnTx/>
                <a:uFillTx/>
                <a:latin typeface="Corbel" panose="020B0503020204020204"/>
                <a:ea typeface="+mn-ea"/>
                <a:cs typeface="+mn-cs"/>
              </a:rPr>
              <a:t>Action Hampshire                                                                        Climate Northern Ireland</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dirty="0">
              <a:ln>
                <a:noFill/>
              </a:ln>
              <a:solidFill>
                <a:srgbClr val="373545"/>
              </a:solidFill>
              <a:effectLst/>
              <a:uLnTx/>
              <a:uFillTx/>
              <a:latin typeface="Corbel" panose="020B0503020204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srgbClr val="373545"/>
                </a:solidFill>
                <a:effectLst/>
                <a:uLnTx/>
                <a:uFillTx/>
                <a:latin typeface="Corbel" panose="020B0503020204020204"/>
                <a:ea typeface="+mn-ea"/>
                <a:cs typeface="+mn-cs"/>
              </a:rPr>
              <a:t>Orkney Islands Council 1                                                            Orkney Islands Council 2</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dirty="0">
              <a:ln>
                <a:noFill/>
              </a:ln>
              <a:solidFill>
                <a:srgbClr val="373545"/>
              </a:solidFill>
              <a:effectLst/>
              <a:uLnTx/>
              <a:uFillTx/>
              <a:latin typeface="Corbel" panose="020B0503020204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srgbClr val="373545"/>
                </a:solidFill>
                <a:effectLst/>
                <a:uLnTx/>
                <a:uFillTx/>
                <a:latin typeface="Corbel" panose="020B0503020204020204"/>
                <a:ea typeface="+mn-ea"/>
                <a:cs typeface="+mn-cs"/>
              </a:rPr>
              <a:t>Ministry of Defence                                                                                                    EDF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dirty="0">
              <a:ln>
                <a:noFill/>
              </a:ln>
              <a:solidFill>
                <a:srgbClr val="373545"/>
              </a:solidFill>
              <a:effectLst/>
              <a:uLnTx/>
              <a:uFillTx/>
              <a:latin typeface="Corbel" panose="020B0503020204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srgbClr val="373545"/>
                </a:solidFill>
                <a:effectLst/>
                <a:uLnTx/>
                <a:uFillTx/>
                <a:latin typeface="Corbel" panose="020B0503020204020204"/>
                <a:ea typeface="+mn-ea"/>
                <a:cs typeface="+mn-cs"/>
              </a:rPr>
              <a:t>Science Museum                                                                                    Time and Tide Bell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dirty="0">
              <a:ln>
                <a:noFill/>
              </a:ln>
              <a:solidFill>
                <a:srgbClr val="373545"/>
              </a:solidFill>
              <a:effectLst/>
              <a:uLnTx/>
              <a:uFillTx/>
              <a:latin typeface="Corbel" panose="020B0503020204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srgbClr val="373545"/>
                </a:solidFill>
                <a:effectLst/>
                <a:uLnTx/>
                <a:uFillTx/>
                <a:latin typeface="Corbel" panose="020B0503020204020204"/>
                <a:ea typeface="+mn-ea"/>
                <a:cs typeface="+mn-cs"/>
              </a:rPr>
              <a:t>Arup                                                                                                                        Greener NHS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dirty="0">
              <a:ln>
                <a:noFill/>
              </a:ln>
              <a:solidFill>
                <a:srgbClr val="373545"/>
              </a:solidFill>
              <a:effectLst/>
              <a:uLnTx/>
              <a:uFillTx/>
              <a:latin typeface="Corbel" panose="020B0503020204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dirty="0">
              <a:ln>
                <a:noFill/>
              </a:ln>
              <a:solidFill>
                <a:srgbClr val="373545"/>
              </a:solidFill>
              <a:effectLst/>
              <a:uLnTx/>
              <a:uFillTx/>
              <a:latin typeface="Corbel" panose="020B0503020204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dirty="0">
              <a:ln>
                <a:noFill/>
              </a:ln>
              <a:solidFill>
                <a:srgbClr val="373545"/>
              </a:solidFill>
              <a:effectLst/>
              <a:uLnTx/>
              <a:uFillTx/>
              <a:latin typeface="Corbel" panose="020B0503020204020204"/>
              <a:ea typeface="+mn-ea"/>
              <a:cs typeface="+mn-cs"/>
            </a:endParaRPr>
          </a:p>
        </p:txBody>
      </p:sp>
      <p:pic>
        <p:nvPicPr>
          <p:cNvPr id="5" name="Picture 4"/>
          <p:cNvPicPr>
            <a:picLocks noChangeAspect="1"/>
          </p:cNvPicPr>
          <p:nvPr/>
        </p:nvPicPr>
        <p:blipFill>
          <a:blip r:embed="rId3"/>
          <a:stretch>
            <a:fillRect/>
          </a:stretch>
        </p:blipFill>
        <p:spPr>
          <a:xfrm>
            <a:off x="705394" y="1005840"/>
            <a:ext cx="1810669" cy="1761897"/>
          </a:xfrm>
          <a:prstGeom prst="rect">
            <a:avLst/>
          </a:prstGeom>
        </p:spPr>
      </p:pic>
      <p:sp>
        <p:nvSpPr>
          <p:cNvPr id="2" name="Title 1"/>
          <p:cNvSpPr>
            <a:spLocks noGrp="1"/>
          </p:cNvSpPr>
          <p:nvPr>
            <p:ph type="title"/>
          </p:nvPr>
        </p:nvSpPr>
        <p:spPr/>
        <p:txBody>
          <a:bodyPr/>
          <a:lstStyle/>
          <a:p>
            <a:r>
              <a:rPr lang="en-GB" dirty="0"/>
              <a:t/>
            </a:r>
            <a:br>
              <a:rPr lang="en-GB" dirty="0"/>
            </a:br>
            <a:r>
              <a:rPr lang="en-GB" dirty="0"/>
              <a:t/>
            </a:r>
            <a:br>
              <a:rPr lang="en-GB" dirty="0"/>
            </a:br>
            <a:r>
              <a:rPr lang="en-GB" dirty="0"/>
              <a:t>Embedded Researchers</a:t>
            </a:r>
            <a:r>
              <a:rPr lang="en-GB" dirty="0" smtClean="0"/>
              <a:t>: Deadline 22 July 2021, 16.00 UK time</a:t>
            </a:r>
            <a:endParaRPr lang="en-GB" dirty="0"/>
          </a:p>
        </p:txBody>
      </p:sp>
      <p:sp>
        <p:nvSpPr>
          <p:cNvPr id="9" name="TextBox 8"/>
          <p:cNvSpPr txBox="1"/>
          <p:nvPr/>
        </p:nvSpPr>
        <p:spPr>
          <a:xfrm>
            <a:off x="3780695" y="525982"/>
            <a:ext cx="8182070" cy="1015663"/>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orbel" panose="020B0503020204020204"/>
                <a:ea typeface="+mn-ea"/>
                <a:cs typeface="+mn-cs"/>
              </a:rPr>
              <a:t>A variety of organisations have submitted pitches to the UK Climate Resilience Programme </a:t>
            </a:r>
            <a:r>
              <a:rPr kumimoji="0" lang="en-GB" sz="2000" b="1" i="0" u="none" strike="noStrike" kern="1200" cap="none" spc="0" normalizeH="0" baseline="0" noProof="0" dirty="0">
                <a:ln>
                  <a:noFill/>
                </a:ln>
                <a:solidFill>
                  <a:prstClr val="black"/>
                </a:solidFill>
                <a:effectLst/>
                <a:uLnTx/>
                <a:uFillTx/>
                <a:latin typeface="Corbel" panose="020B0503020204020204"/>
                <a:ea typeface="+mn-ea"/>
                <a:cs typeface="+mn-cs"/>
              </a:rPr>
              <a:t>Embedded Researcher </a:t>
            </a:r>
            <a:r>
              <a:rPr kumimoji="0" lang="en-GB" sz="2000" b="0" i="0" u="none" strike="noStrike" kern="1200" cap="none" spc="0" normalizeH="0" baseline="0" noProof="0" dirty="0">
                <a:ln>
                  <a:noFill/>
                </a:ln>
                <a:solidFill>
                  <a:prstClr val="black"/>
                </a:solidFill>
                <a:effectLst/>
                <a:uLnTx/>
                <a:uFillTx/>
                <a:latin typeface="Corbel" panose="020B0503020204020204"/>
                <a:ea typeface="+mn-ea"/>
                <a:cs typeface="+mn-cs"/>
              </a:rPr>
              <a:t>scheme. These are available to view  on the UKCR website.  </a:t>
            </a:r>
          </a:p>
        </p:txBody>
      </p:sp>
      <p:pic>
        <p:nvPicPr>
          <p:cNvPr id="6" name="Content Placeholder 5"/>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5956761" y="2463099"/>
            <a:ext cx="3123049" cy="2400032"/>
          </a:xfrm>
          <a:prstGeom prst="rect">
            <a:avLst/>
          </a:prstGeom>
        </p:spPr>
      </p:pic>
      <p:sp>
        <p:nvSpPr>
          <p:cNvPr id="8" name="TextBox 7"/>
          <p:cNvSpPr txBox="1"/>
          <p:nvPr/>
        </p:nvSpPr>
        <p:spPr>
          <a:xfrm>
            <a:off x="3977635" y="4614768"/>
            <a:ext cx="7335887" cy="1200329"/>
          </a:xfrm>
          <a:prstGeom prst="rect">
            <a:avLst/>
          </a:prstGeom>
          <a:solidFill>
            <a:schemeClr val="accent5"/>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smtClean="0">
                <a:ln>
                  <a:noFill/>
                </a:ln>
                <a:solidFill>
                  <a:prstClr val="black"/>
                </a:solidFill>
                <a:effectLst/>
                <a:uLnTx/>
                <a:uFillTx/>
                <a:latin typeface="Corbel" panose="020B0503020204020204"/>
                <a:ea typeface="+mn-ea"/>
                <a:cs typeface="+mn-cs"/>
              </a:rPr>
              <a:t>UKRI have increased the funding for the scheme and there are now a minimum of 5 Embedded Researcher projects rather than the previous 3</a:t>
            </a:r>
            <a:endParaRPr kumimoji="0" lang="en-GB" sz="2400" b="1" i="0" u="none" strike="noStrike" kern="1200" cap="none" spc="0" normalizeH="0" baseline="0" noProof="0" dirty="0">
              <a:ln>
                <a:noFill/>
              </a:ln>
              <a:solidFill>
                <a:prstClr val="black"/>
              </a:solidFill>
              <a:effectLst/>
              <a:uLnTx/>
              <a:uFillTx/>
              <a:latin typeface="Corbel" panose="020B0503020204020204"/>
              <a:ea typeface="+mn-ea"/>
              <a:cs typeface="+mn-cs"/>
            </a:endParaRPr>
          </a:p>
        </p:txBody>
      </p:sp>
      <p:sp>
        <p:nvSpPr>
          <p:cNvPr id="19" name="TextBox 18"/>
          <p:cNvSpPr txBox="1"/>
          <p:nvPr/>
        </p:nvSpPr>
        <p:spPr>
          <a:xfrm>
            <a:off x="895439" y="6165988"/>
            <a:ext cx="10122643"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a:ln>
                  <a:noFill/>
                </a:ln>
                <a:solidFill>
                  <a:srgbClr val="C00000"/>
                </a:solidFill>
                <a:effectLst/>
                <a:uLnTx/>
                <a:uFillTx/>
                <a:latin typeface="Corbel" panose="020B0503020204020204"/>
                <a:ea typeface="+mn-ea"/>
                <a:cs typeface="+mn-cs"/>
              </a:rPr>
              <a:t>https://www.ukclimateresilience.org/about/funding/funding-opportunities</a:t>
            </a:r>
            <a:r>
              <a:rPr kumimoji="0" lang="en-GB" sz="2000" b="0" i="0" u="none" strike="noStrike" kern="1200" cap="none" spc="0" normalizeH="0" baseline="0" noProof="0">
                <a:ln>
                  <a:noFill/>
                </a:ln>
                <a:solidFill>
                  <a:prstClr val="black"/>
                </a:solidFill>
                <a:effectLst/>
                <a:uLnTx/>
                <a:uFillTx/>
                <a:latin typeface="Corbel" panose="020B0503020204020204"/>
                <a:ea typeface="+mn-ea"/>
                <a:cs typeface="+mn-cs"/>
              </a:rPr>
              <a:t>/</a:t>
            </a:r>
          </a:p>
        </p:txBody>
      </p:sp>
      <p:sp>
        <p:nvSpPr>
          <p:cNvPr id="10" name="Pentagon 9"/>
          <p:cNvSpPr/>
          <p:nvPr/>
        </p:nvSpPr>
        <p:spPr>
          <a:xfrm>
            <a:off x="1" y="265586"/>
            <a:ext cx="3886199" cy="753338"/>
          </a:xfrm>
          <a:prstGeom prst="homePlate">
            <a:avLst/>
          </a:prstGeom>
          <a:solidFill>
            <a:schemeClr val="accent6">
              <a:lumMod val="40000"/>
              <a:lumOff val="60000"/>
            </a:schemeClr>
          </a:solidFill>
          <a:ln>
            <a:noFill/>
          </a:ln>
          <a:effectLst>
            <a:outerShdw blurRad="50800" dist="38100" dir="5400000" algn="t" rotWithShape="0">
              <a:prstClr val="black">
                <a:alpha val="40000"/>
              </a:prstClr>
            </a:outerShdw>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800" b="1" i="1" u="none" strike="noStrike" kern="1200" cap="none" spc="0" normalizeH="0" baseline="0" noProof="0" dirty="0" smtClean="0">
                <a:ln>
                  <a:noFill/>
                </a:ln>
                <a:solidFill>
                  <a:prstClr val="white"/>
                </a:solidFill>
                <a:effectLst/>
                <a:uLnTx/>
                <a:uFillTx/>
                <a:latin typeface="Corbel" panose="020B0503020204020204"/>
                <a:ea typeface="+mn-ea"/>
                <a:cs typeface="+mn-cs"/>
              </a:rPr>
              <a:t>Funding Opportunity</a:t>
            </a:r>
            <a:endParaRPr kumimoji="0" lang="en-GB" sz="2800" b="1" i="1" u="none" strike="noStrike" kern="1200" cap="none" spc="0" normalizeH="0" baseline="0" noProof="0" dirty="0">
              <a:ln>
                <a:noFill/>
              </a:ln>
              <a:solidFill>
                <a:prstClr val="white"/>
              </a:solidFill>
              <a:effectLst/>
              <a:uLnTx/>
              <a:uFillTx/>
              <a:latin typeface="Corbel" panose="020B0503020204020204"/>
              <a:ea typeface="+mn-ea"/>
              <a:cs typeface="+mn-cs"/>
            </a:endParaRPr>
          </a:p>
        </p:txBody>
      </p:sp>
    </p:spTree>
    <p:extLst>
      <p:ext uri="{BB962C8B-B14F-4D97-AF65-F5344CB8AC3E}">
        <p14:creationId xmlns:p14="http://schemas.microsoft.com/office/powerpoint/2010/main" val="11917972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
            </a:r>
            <a:br>
              <a:rPr lang="en-GB" dirty="0" smtClean="0"/>
            </a:br>
            <a:r>
              <a:rPr lang="en-GB" dirty="0"/>
              <a:t/>
            </a:r>
            <a:br>
              <a:rPr lang="en-GB" dirty="0"/>
            </a:br>
            <a:r>
              <a:rPr lang="en-GB" dirty="0" smtClean="0"/>
              <a:t/>
            </a:r>
            <a:br>
              <a:rPr lang="en-GB" dirty="0" smtClean="0"/>
            </a:br>
            <a:r>
              <a:rPr lang="en-GB" dirty="0" smtClean="0"/>
              <a:t>Breakfast Briefing</a:t>
            </a:r>
            <a:br>
              <a:rPr lang="en-GB" dirty="0" smtClean="0"/>
            </a:br>
            <a:r>
              <a:rPr lang="en-GB" dirty="0"/>
              <a:t/>
            </a:r>
            <a:br>
              <a:rPr lang="en-GB" dirty="0"/>
            </a:br>
            <a:r>
              <a:rPr lang="en-GB" dirty="0" smtClean="0"/>
              <a:t>Thursday 15 July 09.30 to 10.30</a:t>
            </a:r>
            <a:endParaRPr lang="en-GB" dirty="0"/>
          </a:p>
        </p:txBody>
      </p:sp>
      <p:sp>
        <p:nvSpPr>
          <p:cNvPr id="11" name="TextBox 10"/>
          <p:cNvSpPr txBox="1"/>
          <p:nvPr/>
        </p:nvSpPr>
        <p:spPr>
          <a:xfrm>
            <a:off x="3578941" y="2976779"/>
            <a:ext cx="7669162" cy="3139321"/>
          </a:xfrm>
          <a:prstGeom prst="rect">
            <a:avLst/>
          </a:prstGeom>
          <a:solidFill>
            <a:schemeClr val="bg1"/>
          </a:solidFill>
        </p:spPr>
        <p:txBody>
          <a:bodyPr wrap="square" rtlCol="0">
            <a:spAutoFit/>
          </a:bodyPr>
          <a:lstStyle/>
          <a:p>
            <a:r>
              <a:rPr lang="en-GB" dirty="0"/>
              <a:t>Bringing together key stakeholders to discuss one of the UK’s priorities of demonstrating high adaptive capacity and resilience to climate change in the run up to COP 26</a:t>
            </a:r>
            <a:r>
              <a:rPr lang="en-GB" dirty="0" smtClean="0"/>
              <a:t>.</a:t>
            </a:r>
          </a:p>
          <a:p>
            <a:endParaRPr lang="en-GB" dirty="0"/>
          </a:p>
          <a:p>
            <a:r>
              <a:rPr lang="en-GB" b="1" dirty="0"/>
              <a:t>Confirmed speakers include:</a:t>
            </a:r>
            <a:endParaRPr lang="en-GB" dirty="0"/>
          </a:p>
          <a:p>
            <a:r>
              <a:rPr lang="en-GB" b="1" dirty="0"/>
              <a:t>Katie Jenkins, </a:t>
            </a:r>
            <a:r>
              <a:rPr lang="en-GB" dirty="0" smtClean="0"/>
              <a:t>Defra</a:t>
            </a:r>
            <a:endParaRPr lang="en-GB" dirty="0"/>
          </a:p>
          <a:p>
            <a:r>
              <a:rPr lang="en-GB" b="1" dirty="0"/>
              <a:t>Cara </a:t>
            </a:r>
            <a:r>
              <a:rPr lang="en-GB" b="1" dirty="0" err="1"/>
              <a:t>Labuschagne</a:t>
            </a:r>
            <a:r>
              <a:rPr lang="en-GB" b="1" dirty="0"/>
              <a:t>, </a:t>
            </a:r>
            <a:r>
              <a:rPr lang="en-GB" dirty="0" smtClean="0"/>
              <a:t>CCC</a:t>
            </a:r>
            <a:endParaRPr lang="en-GB" dirty="0"/>
          </a:p>
          <a:p>
            <a:r>
              <a:rPr lang="en-GB" b="1" dirty="0"/>
              <a:t>Liam </a:t>
            </a:r>
            <a:r>
              <a:rPr lang="en-GB" b="1" dirty="0" err="1"/>
              <a:t>Upson</a:t>
            </a:r>
            <a:r>
              <a:rPr lang="en-GB" b="1" dirty="0"/>
              <a:t>, </a:t>
            </a:r>
            <a:r>
              <a:rPr lang="en-GB" dirty="0" smtClean="0"/>
              <a:t>Cabinet </a:t>
            </a:r>
            <a:r>
              <a:rPr lang="en-GB" dirty="0"/>
              <a:t>Office</a:t>
            </a:r>
          </a:p>
          <a:p>
            <a:r>
              <a:rPr lang="en-GB" b="1" dirty="0"/>
              <a:t>David Howlett, </a:t>
            </a:r>
            <a:r>
              <a:rPr lang="en-GB" dirty="0"/>
              <a:t>Race to Resilience Team</a:t>
            </a:r>
          </a:p>
          <a:p>
            <a:r>
              <a:rPr lang="en-GB" b="1" dirty="0"/>
              <a:t>Nicola Smith</a:t>
            </a:r>
            <a:r>
              <a:rPr lang="en-GB" dirty="0"/>
              <a:t>, </a:t>
            </a:r>
            <a:r>
              <a:rPr lang="en-GB" dirty="0" smtClean="0"/>
              <a:t>SSE</a:t>
            </a:r>
            <a:endParaRPr lang="en-GB" dirty="0"/>
          </a:p>
          <a:p>
            <a:endParaRPr lang="en-GB" dirty="0" smtClean="0"/>
          </a:p>
        </p:txBody>
      </p:sp>
      <p:pic>
        <p:nvPicPr>
          <p:cNvPr id="15" name="Picture 14"/>
          <p:cNvPicPr>
            <a:picLocks noChangeAspect="1"/>
          </p:cNvPicPr>
          <p:nvPr/>
        </p:nvPicPr>
        <p:blipFill>
          <a:blip r:embed="rId2"/>
          <a:stretch>
            <a:fillRect/>
          </a:stretch>
        </p:blipFill>
        <p:spPr>
          <a:xfrm>
            <a:off x="606397" y="770745"/>
            <a:ext cx="1810669" cy="1761897"/>
          </a:xfrm>
          <a:prstGeom prst="rect">
            <a:avLst/>
          </a:prstGeom>
        </p:spPr>
      </p:pic>
      <p:pic>
        <p:nvPicPr>
          <p:cNvPr id="17" name="Picture 16"/>
          <p:cNvPicPr>
            <a:picLocks noChangeAspect="1"/>
          </p:cNvPicPr>
          <p:nvPr/>
        </p:nvPicPr>
        <p:blipFill>
          <a:blip r:embed="rId3"/>
          <a:stretch>
            <a:fillRect/>
          </a:stretch>
        </p:blipFill>
        <p:spPr>
          <a:xfrm>
            <a:off x="-72539" y="-31204"/>
            <a:ext cx="3999323" cy="859611"/>
          </a:xfrm>
          <a:prstGeom prst="rect">
            <a:avLst/>
          </a:prstGeom>
        </p:spPr>
      </p:pic>
      <p:sp>
        <p:nvSpPr>
          <p:cNvPr id="18" name="TextBox 17"/>
          <p:cNvSpPr txBox="1"/>
          <p:nvPr/>
        </p:nvSpPr>
        <p:spPr>
          <a:xfrm>
            <a:off x="606397" y="94806"/>
            <a:ext cx="1369286" cy="707886"/>
          </a:xfrm>
          <a:prstGeom prst="rect">
            <a:avLst/>
          </a:prstGeom>
          <a:noFill/>
        </p:spPr>
        <p:txBody>
          <a:bodyPr wrap="none" rtlCol="0">
            <a:spAutoFit/>
          </a:bodyPr>
          <a:lstStyle/>
          <a:p>
            <a:r>
              <a:rPr lang="en-GB" sz="4000" spc="-60" dirty="0">
                <a:solidFill>
                  <a:srgbClr val="FFFFFF"/>
                </a:solidFill>
                <a:latin typeface="+mj-lt"/>
                <a:ea typeface="+mj-ea"/>
                <a:cs typeface="+mj-cs"/>
              </a:rPr>
              <a:t>Event</a:t>
            </a:r>
          </a:p>
        </p:txBody>
      </p:sp>
      <p:pic>
        <p:nvPicPr>
          <p:cNvPr id="5" name="Content Placeholder 4"/>
          <p:cNvPicPr>
            <a:picLocks noGrp="1" noChangeAspect="1"/>
          </p:cNvPicPr>
          <p:nvPr>
            <p:ph idx="1"/>
          </p:nvPr>
        </p:nvPicPr>
        <p:blipFill>
          <a:blip r:embed="rId4"/>
          <a:stretch>
            <a:fillRect/>
          </a:stretch>
        </p:blipFill>
        <p:spPr>
          <a:xfrm>
            <a:off x="4051837" y="280511"/>
            <a:ext cx="2724150" cy="1647825"/>
          </a:xfrm>
          <a:prstGeom prst="rect">
            <a:avLst/>
          </a:prstGeom>
        </p:spPr>
      </p:pic>
      <p:sp>
        <p:nvSpPr>
          <p:cNvPr id="6" name="TextBox 5"/>
          <p:cNvSpPr txBox="1"/>
          <p:nvPr/>
        </p:nvSpPr>
        <p:spPr>
          <a:xfrm>
            <a:off x="3680977" y="2037059"/>
            <a:ext cx="7714609" cy="830997"/>
          </a:xfrm>
          <a:prstGeom prst="rect">
            <a:avLst/>
          </a:prstGeom>
          <a:solidFill>
            <a:schemeClr val="bg2">
              <a:lumMod val="10000"/>
            </a:schemeClr>
          </a:solidFill>
        </p:spPr>
        <p:txBody>
          <a:bodyPr wrap="square" rtlCol="0">
            <a:spAutoFit/>
          </a:bodyPr>
          <a:lstStyle/>
          <a:p>
            <a:r>
              <a:rPr lang="en-GB" sz="2400" dirty="0">
                <a:solidFill>
                  <a:schemeClr val="bg1">
                    <a:lumMod val="75000"/>
                  </a:schemeClr>
                </a:solidFill>
              </a:rPr>
              <a:t>UK Climate Change Adaptation and Power Sector </a:t>
            </a:r>
            <a:r>
              <a:rPr lang="en-GB" sz="2400" dirty="0" smtClean="0">
                <a:solidFill>
                  <a:schemeClr val="bg1">
                    <a:lumMod val="75000"/>
                  </a:schemeClr>
                </a:solidFill>
              </a:rPr>
              <a:t>Resilience Breakfast Briefing</a:t>
            </a:r>
            <a:endParaRPr lang="en-GB" dirty="0">
              <a:solidFill>
                <a:schemeClr val="bg1">
                  <a:lumMod val="75000"/>
                </a:schemeClr>
              </a:solidFill>
            </a:endParaRPr>
          </a:p>
        </p:txBody>
      </p:sp>
      <p:pic>
        <p:nvPicPr>
          <p:cNvPr id="9" name="Picture 8"/>
          <p:cNvPicPr>
            <a:picLocks noChangeAspect="1"/>
          </p:cNvPicPr>
          <p:nvPr/>
        </p:nvPicPr>
        <p:blipFill>
          <a:blip r:embed="rId5"/>
          <a:stretch>
            <a:fillRect/>
          </a:stretch>
        </p:blipFill>
        <p:spPr>
          <a:xfrm>
            <a:off x="7586545" y="3786000"/>
            <a:ext cx="3809041" cy="2330100"/>
          </a:xfrm>
          <a:prstGeom prst="rect">
            <a:avLst/>
          </a:prstGeom>
        </p:spPr>
      </p:pic>
      <p:sp>
        <p:nvSpPr>
          <p:cNvPr id="10" name="TextBox 9"/>
          <p:cNvSpPr txBox="1"/>
          <p:nvPr/>
        </p:nvSpPr>
        <p:spPr>
          <a:xfrm>
            <a:off x="606397" y="6349575"/>
            <a:ext cx="10915296" cy="369332"/>
          </a:xfrm>
          <a:prstGeom prst="rect">
            <a:avLst/>
          </a:prstGeom>
          <a:noFill/>
        </p:spPr>
        <p:txBody>
          <a:bodyPr wrap="none" rtlCol="0">
            <a:spAutoFit/>
          </a:bodyPr>
          <a:lstStyle/>
          <a:p>
            <a:r>
              <a:rPr lang="en-GB"/>
              <a:t>https://www.energy-uk.org.uk/events/category/uk-climate-change-adaptation-and-power-sector-resilience.html</a:t>
            </a:r>
          </a:p>
        </p:txBody>
      </p:sp>
    </p:spTree>
    <p:extLst>
      <p:ext uri="{BB962C8B-B14F-4D97-AF65-F5344CB8AC3E}">
        <p14:creationId xmlns:p14="http://schemas.microsoft.com/office/powerpoint/2010/main" val="31226041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7525" y="1097073"/>
            <a:ext cx="8258723" cy="3854299"/>
          </a:xfrm>
        </p:spPr>
        <p:txBody>
          <a:bodyPr anchor="ctr">
            <a:normAutofit/>
          </a:bodyPr>
          <a:lstStyle/>
          <a:p>
            <a:pPr>
              <a:lnSpc>
                <a:spcPct val="100000"/>
              </a:lnSpc>
              <a:spcBef>
                <a:spcPts val="0"/>
              </a:spcBef>
              <a:spcAft>
                <a:spcPts val="1800"/>
              </a:spcAft>
              <a:defRPr/>
            </a:pPr>
            <a:r>
              <a:rPr lang="en-GB" sz="4900" b="1">
                <a:solidFill>
                  <a:schemeClr val="bg1"/>
                </a:solidFill>
              </a:rPr>
              <a:t/>
            </a:r>
            <a:br>
              <a:rPr lang="en-GB" sz="4900" b="1">
                <a:solidFill>
                  <a:schemeClr val="bg1"/>
                </a:solidFill>
              </a:rPr>
            </a:br>
            <a:r>
              <a:rPr lang="en-US" sz="3200">
                <a:solidFill>
                  <a:schemeClr val="bg1"/>
                </a:solidFill>
                <a:ea typeface="+mj-lt"/>
                <a:cs typeface="+mj-lt"/>
              </a:rPr>
              <a:t/>
            </a:r>
            <a:br>
              <a:rPr lang="en-US" sz="3200">
                <a:solidFill>
                  <a:schemeClr val="bg1"/>
                </a:solidFill>
                <a:ea typeface="+mj-lt"/>
                <a:cs typeface="+mj-lt"/>
              </a:rPr>
            </a:br>
            <a:endParaRPr lang="en-US" sz="4000">
              <a:solidFill>
                <a:schemeClr val="bg1"/>
              </a:solidFill>
            </a:endParaRPr>
          </a:p>
        </p:txBody>
      </p:sp>
      <p:pic>
        <p:nvPicPr>
          <p:cNvPr id="4" name="Picture 3" descr="A picture containing device&#10;&#10;Description automatically generated">
            <a:extLst>
              <a:ext uri="{FF2B5EF4-FFF2-40B4-BE49-F238E27FC236}">
                <a16:creationId xmlns:a16="http://schemas.microsoft.com/office/drawing/2014/main" id="{CDA4976D-ACFF-408B-95D3-7247E29E109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56374" y="766692"/>
            <a:ext cx="2562412" cy="2498738"/>
          </a:xfrm>
          <a:prstGeom prst="rect">
            <a:avLst/>
          </a:prstGeom>
        </p:spPr>
      </p:pic>
      <p:pic>
        <p:nvPicPr>
          <p:cNvPr id="5" name="Picture 49" descr="A picture containing drawing&#10;&#10;Description automatically generated">
            <a:extLst>
              <a:ext uri="{FF2B5EF4-FFF2-40B4-BE49-F238E27FC236}">
                <a16:creationId xmlns:a16="http://schemas.microsoft.com/office/drawing/2014/main" id="{3428CF5F-40F7-4A5F-88DF-959D6F75E3F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5030776"/>
            <a:ext cx="3318907" cy="104153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A close up of a sign&#10;&#10;Description automatically generated">
            <a:extLst>
              <a:ext uri="{FF2B5EF4-FFF2-40B4-BE49-F238E27FC236}">
                <a16:creationId xmlns:a16="http://schemas.microsoft.com/office/drawing/2014/main" id="{4C997300-C01F-4E04-B763-5F0E04CD82B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84214" y="5169920"/>
            <a:ext cx="2588649" cy="763251"/>
          </a:xfrm>
          <a:prstGeom prst="rect">
            <a:avLst/>
          </a:prstGeom>
        </p:spPr>
      </p:pic>
      <p:sp>
        <p:nvSpPr>
          <p:cNvPr id="9" name="AutoShape 2" descr="https://ukc-powerpoint.officeapps.live.com/pods/GetClipboardImage.ashx?Id=a527de18-3c90-4bd6-94f9-b0437741190c&amp;DC=GUK5&amp;pkey=2cbf2434-fa3a-4e9b-babf-c03a9a108e3e&amp;wdoverrides=GetClipboardImageEnabled:true"/>
          <p:cNvSpPr>
            <a:spLocks noChangeAspect="1" noChangeArrowheads="1"/>
          </p:cNvSpPr>
          <p:nvPr/>
        </p:nvSpPr>
        <p:spPr bwMode="auto">
          <a:xfrm>
            <a:off x="21272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 name="Rectangle 2"/>
          <p:cNvSpPr/>
          <p:nvPr/>
        </p:nvSpPr>
        <p:spPr>
          <a:xfrm>
            <a:off x="365125" y="782314"/>
            <a:ext cx="8190374" cy="5954387"/>
          </a:xfrm>
          <a:prstGeom prst="rect">
            <a:avLst/>
          </a:prstGeom>
        </p:spPr>
        <p:txBody>
          <a:bodyPr wrap="square">
            <a:spAutoFit/>
          </a:bodyPr>
          <a:lstStyle/>
          <a:p>
            <a:pPr defTabSz="914400">
              <a:lnSpc>
                <a:spcPct val="107000"/>
              </a:lnSpc>
              <a:defRPr/>
            </a:pPr>
            <a:r>
              <a:rPr lang="en-GB" sz="3600" b="1" dirty="0">
                <a:solidFill>
                  <a:schemeClr val="bg1"/>
                </a:solidFill>
                <a:latin typeface="Corbel" panose="020B0503020204020204" pitchFamily="34" charset="0"/>
                <a:ea typeface="Calibri" panose="020F0502020204030204" pitchFamily="34" charset="0"/>
                <a:cs typeface="Times New Roman" panose="02020603050405020304" pitchFamily="18" charset="0"/>
              </a:rPr>
              <a:t>Framing the Framework: Addressing the need for a UK National Framework for Climate Services</a:t>
            </a:r>
          </a:p>
          <a:p>
            <a:pPr defTabSz="914400">
              <a:lnSpc>
                <a:spcPct val="107000"/>
              </a:lnSpc>
              <a:defRPr/>
            </a:pPr>
            <a:r>
              <a:rPr lang="en-GB" sz="3600" b="1" dirty="0" smtClean="0">
                <a:solidFill>
                  <a:schemeClr val="bg1"/>
                </a:solidFill>
                <a:latin typeface="Corbel" panose="020B0503020204020204" pitchFamily="34" charset="0"/>
                <a:ea typeface="Calibri" panose="020F0502020204030204" pitchFamily="34" charset="0"/>
                <a:cs typeface="Times New Roman" panose="02020603050405020304" pitchFamily="18" charset="0"/>
              </a:rPr>
              <a:t> </a:t>
            </a:r>
            <a:endParaRPr lang="en-GB" sz="3600" b="1" dirty="0">
              <a:solidFill>
                <a:schemeClr val="bg1"/>
              </a:solidFill>
              <a:latin typeface="+mj-lt"/>
              <a:ea typeface="Calibri" panose="020F0502020204030204" pitchFamily="34" charset="0"/>
              <a:cs typeface="Times New Roman" panose="02020603050405020304" pitchFamily="18" charset="0"/>
            </a:endParaRPr>
          </a:p>
          <a:p>
            <a:pPr>
              <a:lnSpc>
                <a:spcPct val="107000"/>
              </a:lnSpc>
              <a:spcAft>
                <a:spcPts val="0"/>
              </a:spcAft>
            </a:pPr>
            <a:endParaRPr lang="en-GB" sz="3200" b="1" dirty="0" smtClean="0">
              <a:solidFill>
                <a:schemeClr val="bg1"/>
              </a:solidFill>
              <a:latin typeface="Corbel" panose="020B050302020402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3200" b="1" dirty="0" smtClean="0">
                <a:solidFill>
                  <a:schemeClr val="bg1"/>
                </a:solidFill>
                <a:latin typeface="Corbel" panose="020B0503020204020204" pitchFamily="34" charset="0"/>
                <a:ea typeface="Calibri" panose="020F0502020204030204" pitchFamily="34" charset="0"/>
                <a:cs typeface="Times New Roman" panose="02020603050405020304" pitchFamily="18" charset="0"/>
              </a:rPr>
              <a:t>Louise Wilson and Nicola Golding, </a:t>
            </a:r>
            <a:r>
              <a:rPr lang="en-GB" sz="3200" b="1" dirty="0">
                <a:solidFill>
                  <a:schemeClr val="bg1"/>
                </a:solidFill>
                <a:latin typeface="Corbel" panose="020B0503020204020204" pitchFamily="34" charset="0"/>
                <a:ea typeface="Calibri" panose="020F0502020204030204" pitchFamily="34" charset="0"/>
                <a:cs typeface="Times New Roman" panose="02020603050405020304" pitchFamily="18" charset="0"/>
              </a:rPr>
              <a:t>Met </a:t>
            </a:r>
            <a:r>
              <a:rPr lang="en-GB" sz="3200" b="1" dirty="0" smtClean="0">
                <a:solidFill>
                  <a:schemeClr val="bg1"/>
                </a:solidFill>
                <a:latin typeface="Corbel" panose="020B0503020204020204" pitchFamily="34" charset="0"/>
                <a:ea typeface="Calibri" panose="020F0502020204030204" pitchFamily="34" charset="0"/>
                <a:cs typeface="Times New Roman" panose="02020603050405020304" pitchFamily="18" charset="0"/>
              </a:rPr>
              <a:t>Office</a:t>
            </a:r>
          </a:p>
          <a:p>
            <a:pPr defTabSz="914400">
              <a:lnSpc>
                <a:spcPct val="107000"/>
              </a:lnSpc>
            </a:pPr>
            <a:endParaRPr lang="en-GB" sz="3200" b="1" dirty="0" smtClean="0">
              <a:solidFill>
                <a:schemeClr val="bg1"/>
              </a:solidFill>
              <a:latin typeface="Corbel" panose="020B0503020204020204" pitchFamily="34" charset="0"/>
              <a:ea typeface="Calibri" panose="020F0502020204030204" pitchFamily="34" charset="0"/>
              <a:cs typeface="Times New Roman" panose="02020603050405020304" pitchFamily="18" charset="0"/>
            </a:endParaRPr>
          </a:p>
          <a:p>
            <a:pPr defTabSz="914400">
              <a:lnSpc>
                <a:spcPct val="107000"/>
              </a:lnSpc>
            </a:pPr>
            <a:endParaRPr lang="en-GB" sz="3200" b="1" dirty="0">
              <a:solidFill>
                <a:schemeClr val="bg1"/>
              </a:solidFill>
              <a:latin typeface="Corbel" panose="020B050302020402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n-GB" sz="4000" b="1" dirty="0">
              <a:solidFill>
                <a:schemeClr val="bg1"/>
              </a:solidFill>
              <a:latin typeface="Corbel" panose="020B050302020402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n-GB" sz="4400" dirty="0">
              <a:solidFill>
                <a:schemeClr val="bg1"/>
              </a:solidFill>
              <a:latin typeface="+mj-lt"/>
              <a:ea typeface="Calibri" panose="020F0502020204030204" pitchFamily="34" charset="0"/>
              <a:cs typeface="Times New Roman" panose="02020603050405020304" pitchFamily="18" charset="0"/>
            </a:endParaRPr>
          </a:p>
        </p:txBody>
      </p:sp>
      <p:pic>
        <p:nvPicPr>
          <p:cNvPr id="7" name="Picture 6"/>
          <p:cNvPicPr>
            <a:picLocks noChangeAspect="1"/>
          </p:cNvPicPr>
          <p:nvPr/>
        </p:nvPicPr>
        <p:blipFill>
          <a:blip r:embed="rId6"/>
          <a:stretch>
            <a:fillRect/>
          </a:stretch>
        </p:blipFill>
        <p:spPr>
          <a:xfrm>
            <a:off x="8468822" y="3374704"/>
            <a:ext cx="3297489" cy="1795216"/>
          </a:xfrm>
          <a:prstGeom prst="rect">
            <a:avLst/>
          </a:prstGeom>
        </p:spPr>
      </p:pic>
    </p:spTree>
    <p:extLst>
      <p:ext uri="{BB962C8B-B14F-4D97-AF65-F5344CB8AC3E}">
        <p14:creationId xmlns:p14="http://schemas.microsoft.com/office/powerpoint/2010/main" val="13558959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9179" y="1298448"/>
            <a:ext cx="8325853" cy="3255264"/>
          </a:xfrm>
        </p:spPr>
        <p:txBody>
          <a:bodyPr>
            <a:normAutofit/>
          </a:bodyPr>
          <a:lstStyle/>
          <a:p>
            <a:r>
              <a:rPr lang="en-US" sz="6000" b="1">
                <a:solidFill>
                  <a:schemeClr val="bg1"/>
                </a:solidFill>
                <a:latin typeface="Corbel" panose="020B0503020204020204" pitchFamily="34" charset="0"/>
              </a:rPr>
              <a:t>Questions, answers, discussion</a:t>
            </a:r>
            <a:endParaRPr lang="en-GB" sz="3600" b="1">
              <a:solidFill>
                <a:schemeClr val="bg1"/>
              </a:solidFill>
              <a:latin typeface="Corbel" panose="020B0503020204020204" pitchFamily="34" charset="0"/>
            </a:endParaRPr>
          </a:p>
        </p:txBody>
      </p:sp>
      <p:pic>
        <p:nvPicPr>
          <p:cNvPr id="4" name="Picture 3" descr="A picture containing device&#10;&#10;Description automatically generated">
            <a:extLst>
              <a:ext uri="{FF2B5EF4-FFF2-40B4-BE49-F238E27FC236}">
                <a16:creationId xmlns:a16="http://schemas.microsoft.com/office/drawing/2014/main" id="{CDA4976D-ACFF-408B-95D3-7247E29E109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56374" y="930262"/>
            <a:ext cx="2562412" cy="2498738"/>
          </a:xfrm>
          <a:prstGeom prst="rect">
            <a:avLst/>
          </a:prstGeom>
        </p:spPr>
      </p:pic>
      <p:pic>
        <p:nvPicPr>
          <p:cNvPr id="5" name="Picture 49" descr="A picture containing drawing&#10;&#10;Description automatically generated">
            <a:extLst>
              <a:ext uri="{FF2B5EF4-FFF2-40B4-BE49-F238E27FC236}">
                <a16:creationId xmlns:a16="http://schemas.microsoft.com/office/drawing/2014/main" id="{3428CF5F-40F7-4A5F-88DF-959D6F75E3F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030776"/>
            <a:ext cx="3318907" cy="104153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A close up of a sign&#10;&#10;Description automatically generated">
            <a:extLst>
              <a:ext uri="{FF2B5EF4-FFF2-40B4-BE49-F238E27FC236}">
                <a16:creationId xmlns:a16="http://schemas.microsoft.com/office/drawing/2014/main" id="{4C997300-C01F-4E04-B763-5F0E04CD82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96296" y="5169921"/>
            <a:ext cx="2588649" cy="763251"/>
          </a:xfrm>
          <a:prstGeom prst="rect">
            <a:avLst/>
          </a:prstGeom>
        </p:spPr>
      </p:pic>
    </p:spTree>
    <p:extLst>
      <p:ext uri="{BB962C8B-B14F-4D97-AF65-F5344CB8AC3E}">
        <p14:creationId xmlns:p14="http://schemas.microsoft.com/office/powerpoint/2010/main" val="976193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device&#10;&#10;Description automatically generated">
            <a:extLst>
              <a:ext uri="{FF2B5EF4-FFF2-40B4-BE49-F238E27FC236}">
                <a16:creationId xmlns:a16="http://schemas.microsoft.com/office/drawing/2014/main" id="{CDA4976D-ACFF-408B-95D3-7247E29E109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67912" y="-4267"/>
            <a:ext cx="1937779" cy="1931541"/>
          </a:xfrm>
          <a:prstGeom prst="rect">
            <a:avLst/>
          </a:prstGeom>
        </p:spPr>
      </p:pic>
      <p:pic>
        <p:nvPicPr>
          <p:cNvPr id="5" name="Picture 49" descr="A picture containing drawing&#10;&#10;Description automatically generated">
            <a:extLst>
              <a:ext uri="{FF2B5EF4-FFF2-40B4-BE49-F238E27FC236}">
                <a16:creationId xmlns:a16="http://schemas.microsoft.com/office/drawing/2014/main" id="{3428CF5F-40F7-4A5F-88DF-959D6F75E3F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191625" y="6007748"/>
            <a:ext cx="3000375" cy="94157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A close up of a sign&#10;&#10;Description automatically generated">
            <a:extLst>
              <a:ext uri="{FF2B5EF4-FFF2-40B4-BE49-F238E27FC236}">
                <a16:creationId xmlns:a16="http://schemas.microsoft.com/office/drawing/2014/main" id="{4C997300-C01F-4E04-B763-5F0E04CD82B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732015" y="6122216"/>
            <a:ext cx="2273284" cy="670267"/>
          </a:xfrm>
          <a:prstGeom prst="rect">
            <a:avLst/>
          </a:prstGeom>
        </p:spPr>
      </p:pic>
      <p:sp>
        <p:nvSpPr>
          <p:cNvPr id="9" name="Title 1">
            <a:extLst>
              <a:ext uri="{FF2B5EF4-FFF2-40B4-BE49-F238E27FC236}">
                <a16:creationId xmlns:a16="http://schemas.microsoft.com/office/drawing/2014/main" id="{109A333C-CB58-4385-8BD9-527778736C16}"/>
              </a:ext>
            </a:extLst>
          </p:cNvPr>
          <p:cNvSpPr>
            <a:spLocks noGrp="1"/>
          </p:cNvSpPr>
          <p:nvPr>
            <p:ph type="ctrTitle"/>
          </p:nvPr>
        </p:nvSpPr>
        <p:spPr>
          <a:xfrm>
            <a:off x="0" y="262491"/>
            <a:ext cx="9230264" cy="897235"/>
          </a:xfrm>
          <a:solidFill>
            <a:schemeClr val="bg1"/>
          </a:solidFill>
        </p:spPr>
        <p:txBody>
          <a:bodyPr>
            <a:noAutofit/>
          </a:bodyPr>
          <a:lstStyle/>
          <a:p>
            <a:pPr>
              <a:lnSpc>
                <a:spcPct val="100000"/>
              </a:lnSpc>
              <a:spcBef>
                <a:spcPts val="0"/>
              </a:spcBef>
            </a:pPr>
            <a:r>
              <a:rPr lang="en-GB" sz="5400">
                <a:solidFill>
                  <a:schemeClr val="accent1">
                    <a:lumMod val="50000"/>
                  </a:schemeClr>
                </a:solidFill>
              </a:rPr>
              <a:t>Next webinars:</a:t>
            </a:r>
            <a:endParaRPr lang="en-GB" sz="2200">
              <a:solidFill>
                <a:schemeClr val="accent1">
                  <a:lumMod val="50000"/>
                </a:schemeClr>
              </a:solidFill>
              <a:ea typeface="+mj-lt"/>
              <a:cs typeface="+mj-lt"/>
            </a:endParaRPr>
          </a:p>
        </p:txBody>
      </p:sp>
      <p:sp>
        <p:nvSpPr>
          <p:cNvPr id="7" name="Rectangle 6"/>
          <p:cNvSpPr/>
          <p:nvPr/>
        </p:nvSpPr>
        <p:spPr>
          <a:xfrm>
            <a:off x="225701" y="3426260"/>
            <a:ext cx="8394674" cy="2811667"/>
          </a:xfrm>
          <a:prstGeom prst="rect">
            <a:avLst/>
          </a:prstGeom>
        </p:spPr>
        <p:txBody>
          <a:bodyPr wrap="square">
            <a:spAutoFit/>
          </a:bodyPr>
          <a:lstStyle/>
          <a:p>
            <a:pPr marL="914400" indent="-914400">
              <a:lnSpc>
                <a:spcPct val="107000"/>
              </a:lnSpc>
              <a:spcAft>
                <a:spcPts val="800"/>
              </a:spcAft>
            </a:pPr>
            <a:r>
              <a:rPr lang="en-GB" sz="2800" b="1" dirty="0">
                <a:solidFill>
                  <a:schemeClr val="bg1"/>
                </a:solidFill>
                <a:latin typeface="Corbel" panose="020B0503020204020204" pitchFamily="34" charset="0"/>
                <a:ea typeface="Calibri" panose="020F0502020204030204" pitchFamily="34" charset="0"/>
                <a:cs typeface="Times New Roman" panose="02020603050405020304" pitchFamily="18" charset="0"/>
              </a:rPr>
              <a:t>Wednesday, </a:t>
            </a:r>
            <a:r>
              <a:rPr lang="en-GB" sz="2800" b="1" dirty="0" smtClean="0">
                <a:solidFill>
                  <a:schemeClr val="bg1"/>
                </a:solidFill>
                <a:latin typeface="Corbel" panose="020B0503020204020204" pitchFamily="34" charset="0"/>
                <a:ea typeface="Calibri" panose="020F0502020204030204" pitchFamily="34" charset="0"/>
                <a:cs typeface="Times New Roman" panose="02020603050405020304" pitchFamily="18" charset="0"/>
              </a:rPr>
              <a:t>29th September, </a:t>
            </a:r>
            <a:r>
              <a:rPr lang="en-GB" sz="2800" b="1" dirty="0">
                <a:solidFill>
                  <a:schemeClr val="bg1"/>
                </a:solidFill>
                <a:latin typeface="Corbel" panose="020B0503020204020204" pitchFamily="34" charset="0"/>
                <a:ea typeface="Calibri" panose="020F0502020204030204" pitchFamily="34" charset="0"/>
                <a:cs typeface="Times New Roman" panose="02020603050405020304" pitchFamily="18" charset="0"/>
              </a:rPr>
              <a:t>2021 12.00-13.00</a:t>
            </a:r>
            <a:endParaRPr lang="en-GB" sz="28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914400" indent="-914400">
              <a:lnSpc>
                <a:spcPct val="107000"/>
              </a:lnSpc>
              <a:spcAft>
                <a:spcPts val="800"/>
              </a:spcAft>
            </a:pPr>
            <a:r>
              <a:rPr lang="en-GB" sz="2400" b="1" dirty="0" smtClean="0">
                <a:ea typeface="Calibri" panose="020F0502020204030204" pitchFamily="34" charset="0"/>
                <a:cs typeface="Times New Roman" panose="02020603050405020304" pitchFamily="18" charset="0"/>
              </a:rPr>
              <a:t>Speaker:</a:t>
            </a:r>
            <a:r>
              <a:rPr lang="en-GB" sz="2400" b="1" dirty="0">
                <a:ea typeface="Calibri" panose="020F0502020204030204" pitchFamily="34" charset="0"/>
                <a:cs typeface="Times New Roman" panose="02020603050405020304" pitchFamily="18" charset="0"/>
              </a:rPr>
              <a:t>	R</a:t>
            </a:r>
            <a:r>
              <a:rPr lang="en-GB" sz="2400" b="1" dirty="0" smtClean="0">
                <a:ea typeface="Calibri" panose="020F0502020204030204" pitchFamily="34" charset="0"/>
                <a:cs typeface="Times New Roman" panose="02020603050405020304" pitchFamily="18" charset="0"/>
              </a:rPr>
              <a:t>achel Perks, Met Office</a:t>
            </a:r>
            <a:endParaRPr lang="en-GB" sz="2400" b="1" dirty="0"/>
          </a:p>
          <a:p>
            <a:pPr marL="914400" indent="-914400">
              <a:lnSpc>
                <a:spcPct val="107000"/>
              </a:lnSpc>
              <a:spcAft>
                <a:spcPts val="800"/>
              </a:spcAft>
            </a:pPr>
            <a:r>
              <a:rPr lang="en-GB" sz="2400" b="1" dirty="0">
                <a:ea typeface="Calibri" panose="020F0502020204030204" pitchFamily="34" charset="0"/>
                <a:cs typeface="Times New Roman" panose="02020603050405020304" pitchFamily="18" charset="0"/>
              </a:rPr>
              <a:t>Title</a:t>
            </a:r>
            <a:r>
              <a:rPr lang="en-GB" sz="2400" dirty="0">
                <a:ea typeface="Calibri" panose="020F0502020204030204" pitchFamily="34" charset="0"/>
                <a:cs typeface="Times New Roman" panose="02020603050405020304" pitchFamily="18" charset="0"/>
              </a:rPr>
              <a:t>: </a:t>
            </a:r>
            <a:r>
              <a:rPr lang="en-GB" sz="2400" dirty="0"/>
              <a:t> 		</a:t>
            </a:r>
            <a:r>
              <a:rPr lang="en-GB" sz="2400" b="1" dirty="0" smtClean="0"/>
              <a:t>Coastal Defender</a:t>
            </a:r>
            <a:endParaRPr lang="en-GB" b="1" dirty="0">
              <a:solidFill>
                <a:srgbClr val="000000"/>
              </a:solidFill>
            </a:endParaRPr>
          </a:p>
          <a:p>
            <a:pPr marL="914400" indent="-914400">
              <a:lnSpc>
                <a:spcPct val="107000"/>
              </a:lnSpc>
              <a:spcAft>
                <a:spcPts val="800"/>
              </a:spcAft>
            </a:pPr>
            <a:endParaRPr lang="en-GB" b="1" dirty="0">
              <a:solidFill>
                <a:srgbClr val="000000"/>
              </a:solidFill>
            </a:endParaRPr>
          </a:p>
          <a:p>
            <a:pPr marL="914400" lvl="0" indent="-914400">
              <a:lnSpc>
                <a:spcPct val="107000"/>
              </a:lnSpc>
              <a:spcAft>
                <a:spcPts val="800"/>
              </a:spcAft>
            </a:pPr>
            <a:endParaRPr lang="en-GB" sz="2000" b="1" i="1"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914400" indent="-914400">
              <a:lnSpc>
                <a:spcPct val="107000"/>
              </a:lnSpc>
              <a:spcAft>
                <a:spcPts val="800"/>
              </a:spcAft>
            </a:pPr>
            <a:r>
              <a:rPr lang="en-GB" sz="2000" b="1" i="1" dirty="0"/>
              <a:t> </a:t>
            </a:r>
            <a:endParaRPr lang="en-GB" sz="2000" b="1" i="1" dirty="0">
              <a:latin typeface="Calibri" panose="020F0502020204030204" pitchFamily="34" charset="0"/>
              <a:ea typeface="Calibri" panose="020F0502020204030204" pitchFamily="34" charset="0"/>
              <a:cs typeface="Times New Roman" panose="02020603050405020304" pitchFamily="18" charset="0"/>
            </a:endParaRPr>
          </a:p>
        </p:txBody>
      </p:sp>
      <p:sp>
        <p:nvSpPr>
          <p:cNvPr id="2" name="Rectangle 1"/>
          <p:cNvSpPr/>
          <p:nvPr/>
        </p:nvSpPr>
        <p:spPr>
          <a:xfrm>
            <a:off x="216089" y="4988859"/>
            <a:ext cx="8394674" cy="1015663"/>
          </a:xfrm>
          <a:prstGeom prst="rect">
            <a:avLst/>
          </a:prstGeom>
          <a:solidFill>
            <a:schemeClr val="accent1">
              <a:lumMod val="20000"/>
              <a:lumOff val="80000"/>
            </a:schemeClr>
          </a:solidFill>
          <a:effectLst>
            <a:outerShdw blurRad="50800" dist="38100" dir="2700000" algn="tl" rotWithShape="0">
              <a:prstClr val="black">
                <a:alpha val="40000"/>
              </a:prstClr>
            </a:outerShdw>
          </a:effectLst>
        </p:spPr>
        <p:txBody>
          <a:bodyPr wrap="square">
            <a:spAutoFit/>
          </a:bodyPr>
          <a:lstStyle/>
          <a:p>
            <a:pPr marL="914400" indent="-914400"/>
            <a:r>
              <a:rPr lang="en-GB" sz="2000" b="1" i="1">
                <a:solidFill>
                  <a:schemeClr val="accent1">
                    <a:lumMod val="50000"/>
                  </a:schemeClr>
                </a:solidFill>
                <a:latin typeface="Corbel" panose="020B0503020204020204" pitchFamily="34" charset="0"/>
                <a:ea typeface="Calibri" panose="020F0502020204030204" pitchFamily="34" charset="0"/>
                <a:cs typeface="Times New Roman" panose="02020603050405020304" pitchFamily="18" charset="0"/>
              </a:rPr>
              <a:t>Register on our website</a:t>
            </a:r>
            <a:r>
              <a:rPr lang="en-GB" sz="2000" b="1">
                <a:solidFill>
                  <a:schemeClr val="accent1">
                    <a:lumMod val="50000"/>
                  </a:schemeClr>
                </a:solidFill>
                <a:latin typeface="Corbel" panose="020B0503020204020204" pitchFamily="34" charset="0"/>
                <a:ea typeface="Calibri" panose="020F0502020204030204" pitchFamily="34" charset="0"/>
                <a:cs typeface="Times New Roman" panose="02020603050405020304" pitchFamily="18" charset="0"/>
              </a:rPr>
              <a:t>: </a:t>
            </a:r>
          </a:p>
          <a:p>
            <a:pPr marL="914400" indent="-914400"/>
            <a:r>
              <a:rPr lang="en-GB" sz="2000">
                <a:solidFill>
                  <a:srgbClr val="0070C0"/>
                </a:solidFill>
                <a:latin typeface="Corbel" panose="020B0503020204020204" pitchFamily="34" charset="0"/>
                <a:ea typeface="Calibri" panose="020F0502020204030204" pitchFamily="34" charset="0"/>
                <a:cs typeface="Times New Roman" panose="02020603050405020304" pitchFamily="18" charset="0"/>
              </a:rPr>
              <a:t>https://www.ukclimateresilience.org/news-events/climate-resilience-webinar-series-2020-2021/</a:t>
            </a:r>
            <a:endParaRPr lang="en-GB" sz="1100">
              <a:solidFill>
                <a:srgbClr val="0070C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1" name="Rectangle 10"/>
          <p:cNvSpPr/>
          <p:nvPr/>
        </p:nvSpPr>
        <p:spPr>
          <a:xfrm>
            <a:off x="216089" y="1277420"/>
            <a:ext cx="7875859" cy="2339230"/>
          </a:xfrm>
          <a:prstGeom prst="rect">
            <a:avLst/>
          </a:prstGeom>
        </p:spPr>
        <p:txBody>
          <a:bodyPr wrap="square">
            <a:spAutoFit/>
          </a:bodyPr>
          <a:lstStyle/>
          <a:p>
            <a:pPr marL="914400" indent="-914400">
              <a:lnSpc>
                <a:spcPct val="107000"/>
              </a:lnSpc>
              <a:spcAft>
                <a:spcPts val="800"/>
              </a:spcAft>
            </a:pPr>
            <a:r>
              <a:rPr lang="en-GB" sz="2800" b="1" dirty="0">
                <a:solidFill>
                  <a:schemeClr val="bg1"/>
                </a:solidFill>
                <a:latin typeface="Corbel" panose="020B0503020204020204" pitchFamily="34" charset="0"/>
                <a:ea typeface="Calibri" panose="020F0502020204030204" pitchFamily="34" charset="0"/>
                <a:cs typeface="Times New Roman" panose="02020603050405020304" pitchFamily="18" charset="0"/>
              </a:rPr>
              <a:t>Wednesday, </a:t>
            </a:r>
            <a:r>
              <a:rPr lang="en-GB" sz="2800" b="1" dirty="0" smtClean="0">
                <a:solidFill>
                  <a:schemeClr val="bg1"/>
                </a:solidFill>
                <a:latin typeface="Corbel" panose="020B0503020204020204" pitchFamily="34" charset="0"/>
                <a:ea typeface="Calibri" panose="020F0502020204030204" pitchFamily="34" charset="0"/>
                <a:cs typeface="Times New Roman" panose="02020603050405020304" pitchFamily="18" charset="0"/>
              </a:rPr>
              <a:t>21</a:t>
            </a:r>
            <a:r>
              <a:rPr lang="en-GB" sz="2800" b="1" baseline="30000" dirty="0" smtClean="0">
                <a:solidFill>
                  <a:schemeClr val="bg1"/>
                </a:solidFill>
                <a:latin typeface="Corbel" panose="020B0503020204020204" pitchFamily="34" charset="0"/>
                <a:ea typeface="Calibri" panose="020F0502020204030204" pitchFamily="34" charset="0"/>
                <a:cs typeface="Times New Roman" panose="02020603050405020304" pitchFamily="18" charset="0"/>
              </a:rPr>
              <a:t>st</a:t>
            </a:r>
            <a:r>
              <a:rPr lang="en-GB" sz="2800" b="1" dirty="0" smtClean="0">
                <a:solidFill>
                  <a:schemeClr val="bg1"/>
                </a:solidFill>
                <a:latin typeface="Corbel" panose="020B0503020204020204" pitchFamily="34" charset="0"/>
                <a:ea typeface="Calibri" panose="020F0502020204030204" pitchFamily="34" charset="0"/>
                <a:cs typeface="Times New Roman" panose="02020603050405020304" pitchFamily="18" charset="0"/>
              </a:rPr>
              <a:t> July, </a:t>
            </a:r>
            <a:r>
              <a:rPr lang="en-GB" sz="2800" b="1" dirty="0">
                <a:solidFill>
                  <a:schemeClr val="bg1"/>
                </a:solidFill>
                <a:latin typeface="Corbel" panose="020B0503020204020204" pitchFamily="34" charset="0"/>
                <a:ea typeface="Calibri" panose="020F0502020204030204" pitchFamily="34" charset="0"/>
                <a:cs typeface="Times New Roman" panose="02020603050405020304" pitchFamily="18" charset="0"/>
              </a:rPr>
              <a:t>2021 12.00-13.00</a:t>
            </a:r>
            <a:endParaRPr lang="en-GB" sz="28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914400" indent="-914400">
              <a:lnSpc>
                <a:spcPct val="107000"/>
              </a:lnSpc>
              <a:spcAft>
                <a:spcPts val="800"/>
              </a:spcAft>
            </a:pPr>
            <a:r>
              <a:rPr lang="en-GB" sz="2400" b="1" dirty="0">
                <a:latin typeface="Corbel" panose="020B0503020204020204" pitchFamily="34" charset="0"/>
                <a:ea typeface="Calibri" panose="020F0502020204030204" pitchFamily="34" charset="0"/>
                <a:cs typeface="Times New Roman" panose="02020603050405020304" pitchFamily="18" charset="0"/>
              </a:rPr>
              <a:t>Speaker:	</a:t>
            </a:r>
            <a:r>
              <a:rPr lang="en-GB" sz="2400" b="1" dirty="0">
                <a:ea typeface="Calibri" panose="020F0502020204030204" pitchFamily="34" charset="0"/>
                <a:cs typeface="Times New Roman" panose="02020603050405020304" pitchFamily="18" charset="0"/>
              </a:rPr>
              <a:t> James Cooper, University of Liverpool </a:t>
            </a:r>
            <a:r>
              <a:rPr lang="en-GB" sz="2400" b="1" dirty="0" smtClean="0">
                <a:ea typeface="Calibri" panose="020F0502020204030204" pitchFamily="34" charset="0"/>
                <a:cs typeface="Times New Roman" panose="02020603050405020304" pitchFamily="18" charset="0"/>
              </a:rPr>
              <a:t> </a:t>
            </a:r>
          </a:p>
          <a:p>
            <a:pPr marL="914400" indent="-914400">
              <a:lnSpc>
                <a:spcPct val="107000"/>
              </a:lnSpc>
              <a:spcAft>
                <a:spcPts val="800"/>
              </a:spcAft>
            </a:pPr>
            <a:r>
              <a:rPr lang="en-GB" sz="2400" b="1" dirty="0" smtClean="0">
                <a:latin typeface="Corbel" panose="020B0503020204020204" pitchFamily="34" charset="0"/>
                <a:ea typeface="Calibri" panose="020F0502020204030204" pitchFamily="34" charset="0"/>
                <a:cs typeface="Times New Roman" panose="02020603050405020304" pitchFamily="18" charset="0"/>
              </a:rPr>
              <a:t>Title</a:t>
            </a:r>
            <a:r>
              <a:rPr lang="en-GB" sz="2400" dirty="0">
                <a:latin typeface="Corbel" panose="020B0503020204020204" pitchFamily="34" charset="0"/>
                <a:ea typeface="Calibri" panose="020F0502020204030204" pitchFamily="34" charset="0"/>
                <a:cs typeface="Times New Roman" panose="02020603050405020304" pitchFamily="18" charset="0"/>
              </a:rPr>
              <a:t>: </a:t>
            </a:r>
            <a:r>
              <a:rPr lang="en-GB" sz="2400" dirty="0"/>
              <a:t> 		 </a:t>
            </a:r>
            <a:r>
              <a:rPr lang="en-GB" sz="2400" b="1" dirty="0">
                <a:ea typeface="Calibri" panose="020F0502020204030204" pitchFamily="34" charset="0"/>
                <a:cs typeface="Times New Roman" panose="02020603050405020304" pitchFamily="18" charset="0"/>
              </a:rPr>
              <a:t>Erosion hazards and economic damage to critical  infrastructure in river catchments: Impact of a warming </a:t>
            </a:r>
            <a:endParaRPr lang="en-GB" sz="2400" b="1" i="1" dirty="0"/>
          </a:p>
        </p:txBody>
      </p:sp>
      <p:pic>
        <p:nvPicPr>
          <p:cNvPr id="14" name="Picture 1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983042" y="1982184"/>
            <a:ext cx="2494444" cy="1231515"/>
          </a:xfrm>
          <a:prstGeom prst="roundRect">
            <a:avLst>
              <a:gd name="adj" fmla="val 19720"/>
            </a:avLst>
          </a:prstGeom>
          <a:solidFill>
            <a:srgbClr val="FFFFFF">
              <a:shade val="85000"/>
            </a:srgbClr>
          </a:solidFill>
          <a:ln>
            <a:noFill/>
          </a:ln>
          <a:effectLst>
            <a:reflection blurRad="12700" stA="38000" endPos="28000" dist="5000" dir="5400000" sy="-100000" algn="bl" rotWithShape="0"/>
          </a:effectLst>
        </p:spPr>
      </p:pic>
      <p:pic>
        <p:nvPicPr>
          <p:cNvPr id="8" name="Picture 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033766" y="3506631"/>
            <a:ext cx="2292328" cy="137594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29075589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a:t>Contact details</a:t>
            </a:r>
            <a:br>
              <a:rPr lang="en-GB"/>
            </a:br>
            <a:r>
              <a:rPr lang="en-GB"/>
              <a:t/>
            </a:r>
            <a:br>
              <a:rPr lang="en-GB"/>
            </a:br>
            <a:r>
              <a:rPr lang="en-GB" sz="2400" b="1">
                <a:solidFill>
                  <a:schemeClr val="bg1"/>
                </a:solidFill>
                <a:latin typeface="+mn-lt"/>
                <a:cs typeface="Arial" panose="020B0604020202020204" pitchFamily="34" charset="0"/>
              </a:rPr>
              <a:t>Website: </a:t>
            </a:r>
            <a:r>
              <a:rPr lang="en-GB" sz="2400">
                <a:solidFill>
                  <a:schemeClr val="bg1"/>
                </a:solidFill>
                <a:latin typeface="+mn-lt"/>
                <a:cs typeface="Arial" panose="020B0604020202020204" pitchFamily="34" charset="0"/>
              </a:rPr>
              <a:t>www.ukclimateresilience.org</a:t>
            </a:r>
            <a:br>
              <a:rPr lang="en-GB" sz="2400">
                <a:solidFill>
                  <a:schemeClr val="bg1"/>
                </a:solidFill>
                <a:latin typeface="+mn-lt"/>
                <a:cs typeface="Arial" panose="020B0604020202020204" pitchFamily="34" charset="0"/>
              </a:rPr>
            </a:br>
            <a:r>
              <a:rPr lang="en-GB" sz="2400">
                <a:solidFill>
                  <a:schemeClr val="bg1"/>
                </a:solidFill>
                <a:latin typeface="+mn-lt"/>
                <a:cs typeface="Arial" panose="020B0604020202020204" pitchFamily="34" charset="0"/>
              </a:rPr>
              <a:t>	</a:t>
            </a:r>
            <a:br>
              <a:rPr lang="en-GB" sz="2400">
                <a:solidFill>
                  <a:schemeClr val="bg1"/>
                </a:solidFill>
                <a:latin typeface="+mn-lt"/>
                <a:cs typeface="Arial" panose="020B0604020202020204" pitchFamily="34" charset="0"/>
              </a:rPr>
            </a:br>
            <a:r>
              <a:rPr lang="en-GB" sz="2400" b="1">
                <a:solidFill>
                  <a:schemeClr val="bg1"/>
                </a:solidFill>
                <a:latin typeface="+mn-lt"/>
                <a:cs typeface="Arial" panose="020B0604020202020204" pitchFamily="34" charset="0"/>
              </a:rPr>
              <a:t>Twitter:	</a:t>
            </a:r>
            <a:r>
              <a:rPr lang="en-GB" sz="2400">
                <a:solidFill>
                  <a:schemeClr val="bg1"/>
                </a:solidFill>
                <a:latin typeface="+mn-lt"/>
                <a:cs typeface="Arial" panose="020B0604020202020204" pitchFamily="34" charset="0"/>
              </a:rPr>
              <a:t>@UKCRP_SPF</a:t>
            </a:r>
            <a:br>
              <a:rPr lang="en-GB" sz="2400">
                <a:solidFill>
                  <a:schemeClr val="bg1"/>
                </a:solidFill>
                <a:latin typeface="+mn-lt"/>
                <a:cs typeface="Arial" panose="020B0604020202020204" pitchFamily="34" charset="0"/>
              </a:rPr>
            </a:br>
            <a:r>
              <a:rPr lang="en-GB" sz="2400">
                <a:solidFill>
                  <a:schemeClr val="bg1"/>
                </a:solidFill>
                <a:latin typeface="+mn-lt"/>
                <a:cs typeface="Arial" panose="020B0604020202020204" pitchFamily="34" charset="0"/>
              </a:rPr>
              <a:t/>
            </a:r>
            <a:br>
              <a:rPr lang="en-GB" sz="2400">
                <a:solidFill>
                  <a:schemeClr val="bg1"/>
                </a:solidFill>
                <a:latin typeface="+mn-lt"/>
                <a:cs typeface="Arial" panose="020B0604020202020204" pitchFamily="34" charset="0"/>
              </a:rPr>
            </a:br>
            <a:r>
              <a:rPr lang="en-GB" sz="2400" b="1">
                <a:solidFill>
                  <a:schemeClr val="bg1"/>
                </a:solidFill>
                <a:latin typeface="+mn-lt"/>
                <a:cs typeface="Arial" panose="020B0604020202020204" pitchFamily="34" charset="0"/>
              </a:rPr>
              <a:t>YouTube: </a:t>
            </a:r>
            <a:r>
              <a:rPr lang="en-GB" sz="2400">
                <a:solidFill>
                  <a:schemeClr val="bg1"/>
                </a:solidFill>
                <a:latin typeface="+mn-lt"/>
                <a:cs typeface="Arial" panose="020B0604020202020204" pitchFamily="34" charset="0"/>
              </a:rPr>
              <a:t>UK Climate Resilience programme</a:t>
            </a:r>
            <a:endParaRPr lang="en-GB" sz="2400">
              <a:solidFill>
                <a:schemeClr val="bg1"/>
              </a:solidFill>
              <a:latin typeface="+mn-lt"/>
            </a:endParaRPr>
          </a:p>
        </p:txBody>
      </p:sp>
      <p:pic>
        <p:nvPicPr>
          <p:cNvPr id="4" name="Picture 3" descr="A picture containing device&#10;&#10;Description automatically generated">
            <a:extLst>
              <a:ext uri="{FF2B5EF4-FFF2-40B4-BE49-F238E27FC236}">
                <a16:creationId xmlns:a16="http://schemas.microsoft.com/office/drawing/2014/main" id="{CDA4976D-ACFF-408B-95D3-7247E29E109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56374" y="930262"/>
            <a:ext cx="2562412" cy="2498738"/>
          </a:xfrm>
          <a:prstGeom prst="rect">
            <a:avLst/>
          </a:prstGeom>
        </p:spPr>
      </p:pic>
      <p:pic>
        <p:nvPicPr>
          <p:cNvPr id="5" name="Picture 49" descr="A picture containing drawing&#10;&#10;Description automatically generated">
            <a:extLst>
              <a:ext uri="{FF2B5EF4-FFF2-40B4-BE49-F238E27FC236}">
                <a16:creationId xmlns:a16="http://schemas.microsoft.com/office/drawing/2014/main" id="{3428CF5F-40F7-4A5F-88DF-959D6F75E3F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030776"/>
            <a:ext cx="3318907" cy="104153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A close up of a sign&#10;&#10;Description automatically generated">
            <a:extLst>
              <a:ext uri="{FF2B5EF4-FFF2-40B4-BE49-F238E27FC236}">
                <a16:creationId xmlns:a16="http://schemas.microsoft.com/office/drawing/2014/main" id="{4C997300-C01F-4E04-B763-5F0E04CD82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96296" y="5169921"/>
            <a:ext cx="2588649" cy="763251"/>
          </a:xfrm>
          <a:prstGeom prst="rect">
            <a:avLst/>
          </a:prstGeom>
        </p:spPr>
      </p:pic>
      <p:sp>
        <p:nvSpPr>
          <p:cNvPr id="3" name="TextBox 2">
            <a:extLst>
              <a:ext uri="{FF2B5EF4-FFF2-40B4-BE49-F238E27FC236}">
                <a16:creationId xmlns:a16="http://schemas.microsoft.com/office/drawing/2014/main" id="{74F0002C-6C5D-4804-AC93-F846708F3BE7}"/>
              </a:ext>
            </a:extLst>
          </p:cNvPr>
          <p:cNvSpPr txBox="1"/>
          <p:nvPr/>
        </p:nvSpPr>
        <p:spPr>
          <a:xfrm>
            <a:off x="601733" y="6180047"/>
            <a:ext cx="8251429" cy="73866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a:ln>
                  <a:noFill/>
                </a:ln>
                <a:solidFill>
                  <a:srgbClr val="000000"/>
                </a:solidFill>
                <a:effectLst/>
                <a:uLnTx/>
                <a:uFillTx/>
                <a:latin typeface="Corbel" panose="020B0503020204020204"/>
                <a:ea typeface="+mn-ea"/>
                <a:cs typeface="+mn-cs"/>
              </a:rPr>
              <a:t>The UK Climate Resilience programme is supported by the UKRI Strategic Priorities Fund.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a:ln>
                  <a:noFill/>
                </a:ln>
                <a:solidFill>
                  <a:srgbClr val="000000"/>
                </a:solidFill>
                <a:effectLst/>
                <a:uLnTx/>
                <a:uFillTx/>
                <a:latin typeface="Corbel" panose="020B0503020204020204"/>
                <a:ea typeface="+mn-ea"/>
                <a:cs typeface="+mn-cs"/>
              </a:rPr>
              <a:t>The programme is co-delivered by the Met Office and NERC on behalf of UKRI partners AHRC, EPSRC, ESRC. </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a:ln>
                <a:noFill/>
              </a:ln>
              <a:solidFill>
                <a:srgbClr val="000000"/>
              </a:solidFill>
              <a:effectLst/>
              <a:uLnTx/>
              <a:uFillTx/>
              <a:latin typeface="Corbel" panose="020B0503020204020204"/>
              <a:ea typeface="+mn-ea"/>
              <a:cs typeface="+mn-cs"/>
            </a:endParaRPr>
          </a:p>
        </p:txBody>
      </p:sp>
    </p:spTree>
    <p:extLst>
      <p:ext uri="{BB962C8B-B14F-4D97-AF65-F5344CB8AC3E}">
        <p14:creationId xmlns:p14="http://schemas.microsoft.com/office/powerpoint/2010/main" val="2308531525"/>
      </p:ext>
    </p:extLst>
  </p:cSld>
  <p:clrMapOvr>
    <a:masterClrMapping/>
  </p:clrMapOvr>
  <p:timing>
    <p:tnLst>
      <p:par>
        <p:cTn id="1" dur="indefinite" restart="never" nodeType="tmRoot"/>
      </p:par>
    </p:tnLst>
  </p:timing>
</p:sld>
</file>

<file path=ppt/theme/theme1.xml><?xml version="1.0" encoding="utf-8"?>
<a:theme xmlns:a="http://schemas.openxmlformats.org/drawingml/2006/main" name="Fra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A4DEAF4E78F2243A182C331F5ADC7A4" ma:contentTypeVersion="12" ma:contentTypeDescription="Create a new document." ma:contentTypeScope="" ma:versionID="6aadbbe93bf0e200b77ad90009fa4983">
  <xsd:schema xmlns:xsd="http://www.w3.org/2001/XMLSchema" xmlns:xs="http://www.w3.org/2001/XMLSchema" xmlns:p="http://schemas.microsoft.com/office/2006/metadata/properties" xmlns:ns2="8a03cd44-7435-4cc0-9b31-fee50fc395cf" xmlns:ns3="beb20fc5-2c51-4543-b6f9-a2f51fb33384" targetNamespace="http://schemas.microsoft.com/office/2006/metadata/properties" ma:root="true" ma:fieldsID="4fac0675677bb9789ffd4bbaa2afd9cd" ns2:_="" ns3:_="">
    <xsd:import namespace="8a03cd44-7435-4cc0-9b31-fee50fc395cf"/>
    <xsd:import namespace="beb20fc5-2c51-4543-b6f9-a2f51fb3338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03cd44-7435-4cc0-9b31-fee50fc395c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eb20fc5-2c51-4543-b6f9-a2f51fb3338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804FFB4-D834-4309-B1D4-D0131562D718}">
  <ds:schemaRefs>
    <ds:schemaRef ds:uri="http://schemas.microsoft.com/sharepoint/v3/contenttype/forms"/>
  </ds:schemaRefs>
</ds:datastoreItem>
</file>

<file path=customXml/itemProps2.xml><?xml version="1.0" encoding="utf-8"?>
<ds:datastoreItem xmlns:ds="http://schemas.openxmlformats.org/officeDocument/2006/customXml" ds:itemID="{EC89AAE0-AC03-40FF-8711-EE4CD7D2660C}">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beb20fc5-2c51-4543-b6f9-a2f51fb33384"/>
    <ds:schemaRef ds:uri="8a03cd44-7435-4cc0-9b31-fee50fc395cf"/>
    <ds:schemaRef ds:uri="http://www.w3.org/XML/1998/namespace"/>
  </ds:schemaRefs>
</ds:datastoreItem>
</file>

<file path=customXml/itemProps3.xml><?xml version="1.0" encoding="utf-8"?>
<ds:datastoreItem xmlns:ds="http://schemas.openxmlformats.org/officeDocument/2006/customXml" ds:itemID="{49FC6583-0AE5-4484-AA1F-D5E26C3BE0F7}">
  <ds:schemaRefs>
    <ds:schemaRef ds:uri="8a03cd44-7435-4cc0-9b31-fee50fc395cf"/>
    <ds:schemaRef ds:uri="beb20fc5-2c51-4543-b6f9-a2f51fb3338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430</TotalTime>
  <Words>830</Words>
  <Application>Microsoft Office PowerPoint</Application>
  <PresentationFormat>Widescreen</PresentationFormat>
  <Paragraphs>99</Paragraphs>
  <Slides>9</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Corbel</vt:lpstr>
      <vt:lpstr>Times New Roman</vt:lpstr>
      <vt:lpstr>Wingdings 2</vt:lpstr>
      <vt:lpstr>Frame</vt:lpstr>
      <vt:lpstr>SPF UK Climate Resilience Programme Webinar Series 2021</vt:lpstr>
      <vt:lpstr>PowerPoint Presentation</vt:lpstr>
      <vt:lpstr>PowerPoint Presentation</vt:lpstr>
      <vt:lpstr>  Embedded Researchers: Deadline 22 July 2021, 16.00 UK time</vt:lpstr>
      <vt:lpstr>   Breakfast Briefing  Thursday 15 July 09.30 to 10.30</vt:lpstr>
      <vt:lpstr>  </vt:lpstr>
      <vt:lpstr>Questions, answers, discussion</vt:lpstr>
      <vt:lpstr>Next webinars:</vt:lpstr>
      <vt:lpstr>Contact details  Website: www.ukclimateresilience.org   Twitter: @UKCRP_SPF  YouTube: UK Climate Resilience programme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Jones, Hayley</dc:creator>
  <cp:lastModifiedBy>Jane Stanbury</cp:lastModifiedBy>
  <cp:revision>28</cp:revision>
  <dcterms:created xsi:type="dcterms:W3CDTF">2020-05-22T12:36:03Z</dcterms:created>
  <dcterms:modified xsi:type="dcterms:W3CDTF">2021-07-14T09:58:57Z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0x0101000A4DEAF4E78F2243A182C331F5ADC7A4</vt:lpwstr>
  </property>
</Properties>
</file>