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16"/>
  </p:notesMasterIdLst>
  <p:sldIdLst>
    <p:sldId id="268" r:id="rId5"/>
    <p:sldId id="259" r:id="rId6"/>
    <p:sldId id="270" r:id="rId7"/>
    <p:sldId id="322" r:id="rId8"/>
    <p:sldId id="320" r:id="rId9"/>
    <p:sldId id="319" r:id="rId10"/>
    <p:sldId id="314" r:id="rId11"/>
    <p:sldId id="317" r:id="rId12"/>
    <p:sldId id="279" r:id="rId13"/>
    <p:sldId id="282" r:id="rId14"/>
    <p:sldId id="28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863A84"/>
    <a:srgbClr val="7F415F"/>
    <a:srgbClr val="09B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C432D-1252-40F8-8950-94A4B1A68C21}" v="21" dt="2021-06-16T09:48:54.923"/>
    <p1510:client id="{64394AB5-3D94-80B6-332C-B866FEFCC42C}" v="53" dt="2021-06-16T10:47:57.726"/>
    <p1510:client id="{F800D9BB-15A3-4D6A-A81E-B5A25215D44C}" v="2" dt="2021-06-15T16:47:13.986"/>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Lonsdale" userId="S::earklo@leeds.ac.uk::55c1aab4-14d5-4235-a9ab-633430538580" providerId="AD" clId="Web-{F800D9BB-15A3-4D6A-A81E-B5A25215D44C}"/>
    <pc:docChg chg="modSld">
      <pc:chgData name="Kate Lonsdale" userId="S::earklo@leeds.ac.uk::55c1aab4-14d5-4235-a9ab-633430538580" providerId="AD" clId="Web-{F800D9BB-15A3-4D6A-A81E-B5A25215D44C}" dt="2021-06-15T16:47:13.986" v="1" actId="14100"/>
      <pc:docMkLst>
        <pc:docMk/>
      </pc:docMkLst>
      <pc:sldChg chg="modSp">
        <pc:chgData name="Kate Lonsdale" userId="S::earklo@leeds.ac.uk::55c1aab4-14d5-4235-a9ab-633430538580" providerId="AD" clId="Web-{F800D9BB-15A3-4D6A-A81E-B5A25215D44C}" dt="2021-06-15T16:47:13.986" v="1" actId="14100"/>
        <pc:sldMkLst>
          <pc:docMk/>
          <pc:sldMk cId="4132077787" sldId="322"/>
        </pc:sldMkLst>
        <pc:spChg chg="mod">
          <ac:chgData name="Kate Lonsdale" userId="S::earklo@leeds.ac.uk::55c1aab4-14d5-4235-a9ab-633430538580" providerId="AD" clId="Web-{F800D9BB-15A3-4D6A-A81E-B5A25215D44C}" dt="2021-06-15T16:47:13.986" v="1" actId="14100"/>
          <ac:spMkLst>
            <pc:docMk/>
            <pc:sldMk cId="4132077787" sldId="322"/>
            <ac:spMk id="18" creationId="{00000000-0000-0000-0000-000000000000}"/>
          </ac:spMkLst>
        </pc:spChg>
        <pc:picChg chg="mod">
          <ac:chgData name="Kate Lonsdale" userId="S::earklo@leeds.ac.uk::55c1aab4-14d5-4235-a9ab-633430538580" providerId="AD" clId="Web-{F800D9BB-15A3-4D6A-A81E-B5A25215D44C}" dt="2021-06-15T16:46:19.858" v="0" actId="14100"/>
          <ac:picMkLst>
            <pc:docMk/>
            <pc:sldMk cId="4132077787" sldId="322"/>
            <ac:picMk id="6" creationId="{00000000-0000-0000-0000-000000000000}"/>
          </ac:picMkLst>
        </pc:picChg>
      </pc:sldChg>
    </pc:docChg>
  </pc:docChgLst>
  <pc:docChgLst>
    <pc:chgData name="Kate Lonsdale" userId="S::earklo@leeds.ac.uk::55c1aab4-14d5-4235-a9ab-633430538580" providerId="AD" clId="Web-{07AC432D-1252-40F8-8950-94A4B1A68C21}"/>
    <pc:docChg chg="modSld">
      <pc:chgData name="Kate Lonsdale" userId="S::earklo@leeds.ac.uk::55c1aab4-14d5-4235-a9ab-633430538580" providerId="AD" clId="Web-{07AC432D-1252-40F8-8950-94A4B1A68C21}" dt="2021-06-16T09:48:24.546" v="17"/>
      <pc:docMkLst>
        <pc:docMk/>
      </pc:docMkLst>
      <pc:sldChg chg="modSp">
        <pc:chgData name="Kate Lonsdale" userId="S::earklo@leeds.ac.uk::55c1aab4-14d5-4235-a9ab-633430538580" providerId="AD" clId="Web-{07AC432D-1252-40F8-8950-94A4B1A68C21}" dt="2021-06-16T09:48:24.546" v="17"/>
        <pc:sldMkLst>
          <pc:docMk/>
          <pc:sldMk cId="3726593383" sldId="259"/>
        </pc:sldMkLst>
        <pc:graphicFrameChg chg="mod modGraphic">
          <ac:chgData name="Kate Lonsdale" userId="S::earklo@leeds.ac.uk::55c1aab4-14d5-4235-a9ab-633430538580" providerId="AD" clId="Web-{07AC432D-1252-40F8-8950-94A4B1A68C21}" dt="2021-06-16T09:48:24.546" v="17"/>
          <ac:graphicFrameMkLst>
            <pc:docMk/>
            <pc:sldMk cId="3726593383" sldId="259"/>
            <ac:graphicFrameMk id="3" creationId="{00000000-0000-0000-0000-000000000000}"/>
          </ac:graphicFrameMkLst>
        </pc:graphicFrameChg>
      </pc:sldChg>
    </pc:docChg>
  </pc:docChgLst>
  <pc:docChgLst>
    <pc:chgData name="Kate Lonsdale" userId="S::earklo@leeds.ac.uk::55c1aab4-14d5-4235-a9ab-633430538580" providerId="AD" clId="Web-{64394AB5-3D94-80B6-332C-B866FEFCC42C}"/>
    <pc:docChg chg="modSld">
      <pc:chgData name="Kate Lonsdale" userId="S::earklo@leeds.ac.uk::55c1aab4-14d5-4235-a9ab-633430538580" providerId="AD" clId="Web-{64394AB5-3D94-80B6-332C-B866FEFCC42C}" dt="2021-06-16T10:47:57.726" v="45"/>
      <pc:docMkLst>
        <pc:docMk/>
      </pc:docMkLst>
      <pc:sldChg chg="modSp">
        <pc:chgData name="Kate Lonsdale" userId="S::earklo@leeds.ac.uk::55c1aab4-14d5-4235-a9ab-633430538580" providerId="AD" clId="Web-{64394AB5-3D94-80B6-332C-B866FEFCC42C}" dt="2021-06-16T10:47:57.726" v="45"/>
        <pc:sldMkLst>
          <pc:docMk/>
          <pc:sldMk cId="3726593383" sldId="259"/>
        </pc:sldMkLst>
        <pc:graphicFrameChg chg="mod modGraphic">
          <ac:chgData name="Kate Lonsdale" userId="S::earklo@leeds.ac.uk::55c1aab4-14d5-4235-a9ab-633430538580" providerId="AD" clId="Web-{64394AB5-3D94-80B6-332C-B866FEFCC42C}" dt="2021-06-16T10:47:57.726" v="45"/>
          <ac:graphicFrameMkLst>
            <pc:docMk/>
            <pc:sldMk cId="3726593383" sldId="259"/>
            <ac:graphicFrameMk id="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91544-CA07-42A1-84AE-DC3E2CE10220}" type="datetimeFigureOut">
              <a:rPr lang="en-GB" smtClean="0"/>
              <a:t>16/06/2021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7D084-C66D-4EE9-8753-B3E322AD1CAB}" type="slidenum">
              <a:rPr lang="en-GB" smtClean="0"/>
              <a:t>‹#›</a:t>
            </a:fld>
            <a:endParaRPr lang="en-GB"/>
          </a:p>
        </p:txBody>
      </p:sp>
    </p:spTree>
    <p:extLst>
      <p:ext uri="{BB962C8B-B14F-4D97-AF65-F5344CB8AC3E}">
        <p14:creationId xmlns:p14="http://schemas.microsoft.com/office/powerpoint/2010/main" val="3214618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journal-buildingscities.org/articles/10.5334/bc.109/"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journal-buildingscities.org/articles/10.5334/bc.128/"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heccc.org.uk/tackling-climate-change/preparing-for-climate-change/uk-climate-change-risk-assessment-2017/"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eventbrite.co.uk/e/ccra3-uk-climate-risk-independent-assessment-2021-online-launch-tickets-152095260017?keep_tld=1"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CD7D084-C66D-4EE9-8753-B3E322AD1CAB}" type="slidenum">
              <a:rPr lang="en-GB" smtClean="0"/>
              <a:t>1</a:t>
            </a:fld>
            <a:endParaRPr lang="en-GB"/>
          </a:p>
        </p:txBody>
      </p:sp>
    </p:spTree>
    <p:extLst>
      <p:ext uri="{BB962C8B-B14F-4D97-AF65-F5344CB8AC3E}">
        <p14:creationId xmlns:p14="http://schemas.microsoft.com/office/powerpoint/2010/main" val="25677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a:solidFill>
                  <a:schemeClr val="tx1"/>
                </a:solidFill>
                <a:effectLst/>
                <a:latin typeface="+mn-lt"/>
                <a:ea typeface="+mn-ea"/>
                <a:cs typeface="+mn-cs"/>
              </a:rPr>
              <a:t>Professor Richard Pywell</a:t>
            </a:r>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Prof Richard Pywell leads Biodiversity research at UK Centre for Ecology &amp; Hydrology. He has 30 years’ experience of research, monitoring and evaluation of </a:t>
            </a:r>
            <a:r>
              <a:rPr lang="en-GB" sz="1200" b="0" i="0" kern="1200" err="1">
                <a:solidFill>
                  <a:schemeClr val="tx1"/>
                </a:solidFill>
                <a:effectLst/>
                <a:latin typeface="+mn-lt"/>
                <a:ea typeface="+mn-ea"/>
                <a:cs typeface="+mn-cs"/>
              </a:rPr>
              <a:t>agri</a:t>
            </a:r>
            <a:r>
              <a:rPr lang="en-GB" sz="1200" b="0" i="0" kern="1200">
                <a:solidFill>
                  <a:schemeClr val="tx1"/>
                </a:solidFill>
                <a:effectLst/>
                <a:latin typeface="+mn-lt"/>
                <a:ea typeface="+mn-ea"/>
                <a:cs typeface="+mn-cs"/>
              </a:rPr>
              <a:t>-environmental policies in the UK and Europe. His research focuses on restoring and managing natural capital within intensively managed agricultural ecosystems in order to enhance the delivery of ecosystem services and livelihoods. He works closely with academics, practitioners, policy-makers and the farming industry to co-design solutions to pressing environmental challenges. He currently leads the Achieving Sustainable Agricultural Systems (ASSIST) research programme – a major government-funded research programme to develop efficient and sustainable farming systems that are resilient to future environmental change.</a:t>
            </a:r>
          </a:p>
          <a:p>
            <a:r>
              <a:rPr lang="en-GB" sz="1200" b="1" i="0" kern="1200">
                <a:solidFill>
                  <a:schemeClr val="tx1"/>
                </a:solidFill>
                <a:effectLst/>
                <a:latin typeface="+mn-lt"/>
                <a:ea typeface="+mn-ea"/>
                <a:cs typeface="+mn-cs"/>
              </a:rPr>
              <a:t>Stakeholder biography</a:t>
            </a:r>
          </a:p>
          <a:p>
            <a:r>
              <a:rPr lang="en-GB" sz="1200" b="1" i="0" kern="1200">
                <a:solidFill>
                  <a:schemeClr val="tx1"/>
                </a:solidFill>
                <a:effectLst/>
                <a:latin typeface="+mn-lt"/>
                <a:ea typeface="+mn-ea"/>
                <a:cs typeface="+mn-cs"/>
              </a:rPr>
              <a:t>Julian Gold, Farm Manager, </a:t>
            </a:r>
            <a:r>
              <a:rPr lang="en-GB" sz="1200" b="1" i="0" kern="1200" err="1">
                <a:solidFill>
                  <a:schemeClr val="tx1"/>
                </a:solidFill>
                <a:effectLst/>
                <a:latin typeface="+mn-lt"/>
                <a:ea typeface="+mn-ea"/>
                <a:cs typeface="+mn-cs"/>
              </a:rPr>
              <a:t>Hendred</a:t>
            </a:r>
            <a:r>
              <a:rPr lang="en-GB" sz="1200" b="1" i="0" kern="1200">
                <a:solidFill>
                  <a:schemeClr val="tx1"/>
                </a:solidFill>
                <a:effectLst/>
                <a:latin typeface="+mn-lt"/>
                <a:ea typeface="+mn-ea"/>
                <a:cs typeface="+mn-cs"/>
              </a:rPr>
              <a:t> Estate, Oxfordshire</a:t>
            </a:r>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After a short spell on the family, Julian has spent 34 years managing farms and large estates in the UK and overseas. He is FACTS and BASIS trained Farm Manager, and has a commitment to producing food in an efficient and environmentally sustainable manner. Julian is often featured in the farming press and he is frequently asked to speak at farming conferences. He is keen to improve the flow of knowledge between farmers and the scientific community. Julian was one of the first designated AHDB Monitor Farms designed to improve farmer to farmer knowledge exchange and he plays a key role in the ASSIST- Achieving Sustainable Agricultural Systems programme (a UKRI-funded programme to increase sustainability of food production and resilience to climate change). Julian is on the committee of SEESOIL (South East England branch of the British Society of Soil Scientists) and was awarded Soil Farmer of the Year in 2019.</a:t>
            </a:r>
          </a:p>
          <a:p>
            <a:endParaRPr lang="en-GB"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CD7D084-C66D-4EE9-8753-B3E322AD1CAB}" type="slidenum">
              <a:rPr lang="en-GB" smtClean="0"/>
              <a:t>2</a:t>
            </a:fld>
            <a:endParaRPr lang="en-GB"/>
          </a:p>
        </p:txBody>
      </p:sp>
    </p:spTree>
    <p:extLst>
      <p:ext uri="{BB962C8B-B14F-4D97-AF65-F5344CB8AC3E}">
        <p14:creationId xmlns:p14="http://schemas.microsoft.com/office/powerpoint/2010/main" val="1204602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D7D084-C66D-4EE9-8753-B3E322AD1CAB}" type="slidenum">
              <a:rPr lang="en-GB" smtClean="0"/>
              <a:t>3</a:t>
            </a:fld>
            <a:endParaRPr lang="en-GB"/>
          </a:p>
        </p:txBody>
      </p:sp>
    </p:spTree>
    <p:extLst>
      <p:ext uri="{BB962C8B-B14F-4D97-AF65-F5344CB8AC3E}">
        <p14:creationId xmlns:p14="http://schemas.microsoft.com/office/powerpoint/2010/main" val="2570964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t>UK Research and Innovation (UKRI) is inviting applications from UK based academic researchers and non-academic host organisations to submit for Embedded Researcher projects as part of the UK Climate Resilience Programme. </a:t>
            </a:r>
          </a:p>
          <a:p>
            <a:endParaRPr lang="en-GB"/>
          </a:p>
        </p:txBody>
      </p:sp>
      <p:sp>
        <p:nvSpPr>
          <p:cNvPr id="4" name="Slide Number Placeholder 3"/>
          <p:cNvSpPr>
            <a:spLocks noGrp="1"/>
          </p:cNvSpPr>
          <p:nvPr>
            <p:ph type="sldNum" sz="quarter" idx="10"/>
          </p:nvPr>
        </p:nvSpPr>
        <p:spPr/>
        <p:txBody>
          <a:bodyPr/>
          <a:lstStyle/>
          <a:p>
            <a:fld id="{8CD7D084-C66D-4EE9-8753-B3E322AD1CAB}" type="slidenum">
              <a:rPr lang="en-GB" smtClean="0"/>
              <a:t>4</a:t>
            </a:fld>
            <a:endParaRPr lang="en-GB"/>
          </a:p>
        </p:txBody>
      </p:sp>
    </p:spTree>
    <p:extLst>
      <p:ext uri="{BB962C8B-B14F-4D97-AF65-F5344CB8AC3E}">
        <p14:creationId xmlns:p14="http://schemas.microsoft.com/office/powerpoint/2010/main" val="3066104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a:solidFill>
                  <a:schemeClr val="tx1"/>
                </a:solidFill>
                <a:effectLst/>
                <a:latin typeface="+mn-lt"/>
                <a:ea typeface="+mn-ea"/>
                <a:cs typeface="+mn-cs"/>
              </a:rPr>
              <a:t>Creating an urban heat data service for London</a:t>
            </a:r>
            <a:r>
              <a:rPr lang="en-GB" sz="1200" b="0" i="0" kern="1200">
                <a:solidFill>
                  <a:schemeClr val="tx1"/>
                </a:solidFill>
                <a:effectLst/>
                <a:latin typeface="+mn-lt"/>
                <a:ea typeface="+mn-ea"/>
                <a:cs typeface="+mn-cs"/>
              </a:rPr>
              <a:t> 30 June, 3pm.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https://www.eventbrite.co.uk/e/creating-an-urban-heat-service-for-london-tickets-158701573679</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The Met Office has funding from the </a:t>
            </a:r>
            <a:r>
              <a:rPr lang="en-GB" sz="1200" b="0" i="0" u="sng" kern="1200">
                <a:solidFill>
                  <a:schemeClr val="tx1"/>
                </a:solidFill>
                <a:effectLst/>
                <a:latin typeface="+mn-lt"/>
                <a:ea typeface="+mn-ea"/>
                <a:cs typeface="+mn-cs"/>
              </a:rPr>
              <a:t>UK Climate Resilience Programme</a:t>
            </a:r>
            <a:r>
              <a:rPr lang="en-GB" sz="1200" b="0" i="0" kern="1200">
                <a:solidFill>
                  <a:schemeClr val="tx1"/>
                </a:solidFill>
                <a:effectLst/>
                <a:latin typeface="+mn-lt"/>
                <a:ea typeface="+mn-ea"/>
                <a:cs typeface="+mn-cs"/>
              </a:rPr>
              <a:t> to develop a prototype urban climate service to help inform responses to manage heat risk in cities. This workshop aims to find out what climate data London’s users need for their decision-making and planning, and how it can be provided most effectively. We welcome colleagues from policy and practice in health, built environment, natural environment, government, and the voluntary sector. </a:t>
            </a:r>
          </a:p>
          <a:p>
            <a:r>
              <a:rPr lang="en-GB" sz="1200" kern="1200">
                <a:solidFill>
                  <a:schemeClr val="tx1"/>
                </a:solidFill>
                <a:effectLst/>
                <a:latin typeface="+mn-lt"/>
                <a:ea typeface="+mn-ea"/>
                <a:cs typeface="+mn-cs"/>
              </a:rPr>
              <a:t>https://www.eventbrite.co.uk/e/creating-an-urban-heat-service-for-london-tickets-158701573679</a:t>
            </a:r>
          </a:p>
          <a:p>
            <a:endParaRPr lang="en-GB"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a:solidFill>
                  <a:schemeClr val="tx1"/>
                </a:solidFill>
                <a:effectLst/>
                <a:latin typeface="+mn-lt"/>
                <a:ea typeface="+mn-ea"/>
                <a:cs typeface="+mn-cs"/>
              </a:rPr>
              <a:t>Urban Climate Resilience: Tackling microclimates and dwelling overheating</a:t>
            </a:r>
            <a:r>
              <a:rPr lang="en-GB" sz="1200" b="0" i="0" kern="1200">
                <a:solidFill>
                  <a:schemeClr val="tx1"/>
                </a:solidFill>
                <a:effectLst/>
                <a:latin typeface="+mn-lt"/>
                <a:ea typeface="+mn-ea"/>
                <a:cs typeface="+mn-cs"/>
              </a:rPr>
              <a:t> 30 June, 12pm. https://www.eventbrite.co.uk/e/urban-climate-resilience-tackling-microclimates-and-dwelling-overheating-tickets-157978583195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Organized in partnership with </a:t>
            </a:r>
            <a:r>
              <a:rPr lang="en-GB" sz="1200" b="0" i="1" kern="1200">
                <a:solidFill>
                  <a:schemeClr val="tx1"/>
                </a:solidFill>
                <a:effectLst/>
                <a:latin typeface="+mn-lt"/>
                <a:ea typeface="+mn-ea"/>
                <a:cs typeface="+mn-cs"/>
              </a:rPr>
              <a:t>Buildings &amp; Cities</a:t>
            </a:r>
            <a:r>
              <a:rPr lang="en-GB" sz="1200" b="0" i="0" kern="1200">
                <a:solidFill>
                  <a:schemeClr val="tx1"/>
                </a:solidFill>
                <a:effectLst/>
                <a:latin typeface="+mn-lt"/>
                <a:ea typeface="+mn-ea"/>
                <a:cs typeface="+mn-cs"/>
              </a:rPr>
              <a:t> journal, this event will feature the launch of two briefing papers on </a:t>
            </a:r>
            <a:r>
              <a:rPr lang="en-GB" sz="1200" b="0" i="0" u="sng" kern="1200">
                <a:solidFill>
                  <a:schemeClr val="tx1"/>
                </a:solidFill>
                <a:effectLst/>
                <a:latin typeface="+mn-lt"/>
                <a:ea typeface="+mn-ea"/>
                <a:cs typeface="+mn-cs"/>
                <a:hlinkClick r:id="rId3" tooltip="https://journal-buildingscities.org/articles/10.5334/bc.109/"/>
              </a:rPr>
              <a:t>microclimates</a:t>
            </a:r>
            <a:r>
              <a:rPr lang="en-GB" sz="1200" b="0" i="0" kern="1200">
                <a:solidFill>
                  <a:schemeClr val="tx1"/>
                </a:solidFill>
                <a:effectLst/>
                <a:latin typeface="+mn-lt"/>
                <a:ea typeface="+mn-ea"/>
                <a:cs typeface="+mn-cs"/>
              </a:rPr>
              <a:t> and </a:t>
            </a:r>
            <a:r>
              <a:rPr lang="en-GB" sz="1200" b="0" i="0" u="sng" kern="1200">
                <a:solidFill>
                  <a:schemeClr val="tx1"/>
                </a:solidFill>
                <a:effectLst/>
                <a:latin typeface="+mn-lt"/>
                <a:ea typeface="+mn-ea"/>
                <a:cs typeface="+mn-cs"/>
                <a:hlinkClick r:id="rId4" tooltip="https://journal-buildingscities.org/articles/10.5334/bc.128/"/>
              </a:rPr>
              <a:t>overheating</a:t>
            </a:r>
            <a:r>
              <a:rPr lang="en-GB" sz="1200" b="0" i="0" kern="1200">
                <a:solidFill>
                  <a:schemeClr val="tx1"/>
                </a:solidFill>
                <a:effectLst/>
                <a:latin typeface="+mn-lt"/>
                <a:ea typeface="+mn-ea"/>
                <a:cs typeface="+mn-cs"/>
              </a:rPr>
              <a:t> in temperate climates, with panels of professionals from a variety of disciplines to consider the findings and implications for professional practice in the UK context. We will examine interacting consequences that arise from modern demands (e.g. increased density, increased floor area ratios, economic drivers), explore how resilience can be created and what this means for modifying existing cities, and showcase new knowledge and solutions. Respondents from government and practice are asked: How can we create and operationalise a resilient response? Which decisions take account of this? How can this be mainstreamed into professional practice?</a:t>
            </a:r>
          </a:p>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D7D084-C66D-4EE9-8753-B3E322AD1CAB}" type="slidenum">
              <a:rPr lang="en-GB" smtClean="0"/>
              <a:t>5</a:t>
            </a:fld>
            <a:endParaRPr lang="en-GB"/>
          </a:p>
        </p:txBody>
      </p:sp>
    </p:spTree>
    <p:extLst>
      <p:ext uri="{BB962C8B-B14F-4D97-AF65-F5344CB8AC3E}">
        <p14:creationId xmlns:p14="http://schemas.microsoft.com/office/powerpoint/2010/main" val="305129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a:solidFill>
                  <a:schemeClr val="tx1"/>
                </a:solidFill>
                <a:effectLst/>
                <a:latin typeface="+mn-lt"/>
                <a:ea typeface="+mn-ea"/>
                <a:cs typeface="+mn-cs"/>
              </a:rPr>
              <a:t>Climate Change Risk Assessment: Advice Report</a:t>
            </a:r>
          </a:p>
          <a:p>
            <a:pPr fontAlgn="base"/>
            <a:r>
              <a:rPr lang="en-GB" sz="1200" b="0" i="0" kern="1200">
                <a:solidFill>
                  <a:schemeClr val="tx1"/>
                </a:solidFill>
                <a:effectLst/>
                <a:latin typeface="+mn-lt"/>
                <a:ea typeface="+mn-ea"/>
                <a:cs typeface="+mn-cs"/>
              </a:rPr>
              <a:t>The Adaptation Committee of the Climate Change Committee has a legal duty to advise Government on the UK Climate Change Risk Assessment (CCRA). The CCC prepared </a:t>
            </a:r>
            <a:r>
              <a:rPr lang="en-GB" sz="1200" b="0" i="0" u="none" strike="noStrike" kern="1200">
                <a:solidFill>
                  <a:schemeClr val="tx1"/>
                </a:solidFill>
                <a:effectLst/>
                <a:latin typeface="+mn-lt"/>
                <a:ea typeface="+mn-ea"/>
                <a:cs typeface="+mn-cs"/>
                <a:hlinkClick r:id="rId3"/>
              </a:rPr>
              <a:t>the second</a:t>
            </a:r>
            <a:r>
              <a:rPr lang="en-GB" sz="1200" b="0" i="0" kern="1200">
                <a:solidFill>
                  <a:schemeClr val="tx1"/>
                </a:solidFill>
                <a:effectLst/>
                <a:latin typeface="+mn-lt"/>
                <a:ea typeface="+mn-ea"/>
                <a:cs typeface="+mn-cs"/>
              </a:rPr>
              <a:t> Climate Change Risk Assessment evidence report in 2016, and is now working on an updated evidence report, due to be published in summer 2021, which will inform the UK Government’s third CCRA (known as CCRA3).</a:t>
            </a:r>
          </a:p>
          <a:p>
            <a:pPr fontAlgn="base"/>
            <a:r>
              <a:rPr lang="en-GB" sz="1200" b="0" i="0" kern="1200">
                <a:solidFill>
                  <a:schemeClr val="tx1"/>
                </a:solidFill>
                <a:effectLst/>
                <a:latin typeface="+mn-lt"/>
                <a:ea typeface="+mn-ea"/>
                <a:cs typeface="+mn-cs"/>
              </a:rPr>
              <a:t>Register for the launch event through Eventbrite, more information can be found here – </a:t>
            </a:r>
            <a:r>
              <a:rPr lang="en-GB" sz="1200" b="0" i="0" u="none" strike="noStrike" kern="1200">
                <a:solidFill>
                  <a:schemeClr val="tx1"/>
                </a:solidFill>
                <a:effectLst/>
                <a:latin typeface="+mn-lt"/>
                <a:ea typeface="+mn-ea"/>
                <a:cs typeface="+mn-cs"/>
                <a:hlinkClick r:id="rId4"/>
              </a:rPr>
              <a:t>CCRA3 – UK Climate Risk Independent Assessment 2021: online launch Tickets, Wed 16 Jun 2021 at 10:00 | Eventbrite</a:t>
            </a:r>
            <a:r>
              <a:rPr lang="en-GB" sz="1200" b="0" i="0" kern="120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a:p>
          <a:p>
            <a:pPr fontAlgn="base"/>
            <a:r>
              <a:rPr lang="en-GB" sz="1200" b="0" i="0" kern="1200">
                <a:solidFill>
                  <a:schemeClr val="tx1"/>
                </a:solidFill>
                <a:effectLst/>
                <a:latin typeface="+mn-lt"/>
                <a:ea typeface="+mn-ea"/>
                <a:cs typeface="+mn-cs"/>
              </a:rPr>
              <a:t>24 June 2021</a:t>
            </a:r>
          </a:p>
          <a:p>
            <a:pPr fontAlgn="base"/>
            <a:r>
              <a:rPr lang="en-GB" sz="1200" b="1" i="0" kern="1200">
                <a:solidFill>
                  <a:schemeClr val="tx1"/>
                </a:solidFill>
                <a:effectLst/>
                <a:latin typeface="+mn-lt"/>
                <a:ea typeface="+mn-ea"/>
                <a:cs typeface="+mn-cs"/>
              </a:rPr>
              <a:t>Progress Report to Parliament 2021</a:t>
            </a:r>
          </a:p>
          <a:p>
            <a:pPr fontAlgn="base"/>
            <a:r>
              <a:rPr lang="en-GB" sz="1200" b="0" i="0" kern="1200">
                <a:solidFill>
                  <a:schemeClr val="tx1"/>
                </a:solidFill>
                <a:effectLst/>
                <a:latin typeface="+mn-lt"/>
                <a:ea typeface="+mn-ea"/>
                <a:cs typeface="+mn-cs"/>
              </a:rPr>
              <a:t>In June, the Climate Change Committee will publish its 2021 Progress Report to Parliament. This year is the Committee’s joint report, with an annual assessment of UK progress in reducing greenhouse gas emissions and the biennial assessment of the UK progress in preparing for climate change.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indent="0" algn="l" defTabSz="914400" rtl="0" eaLnBrk="1" fontAlgn="auto" latinLnBrk="0" hangingPunct="1">
              <a:lnSpc>
                <a:spcPct val="100000"/>
              </a:lnSpc>
              <a:spcBef>
                <a:spcPts val="0"/>
              </a:spcBef>
              <a:spcAft>
                <a:spcPts val="0"/>
              </a:spcAft>
              <a:buClrTx/>
              <a:buSzTx/>
              <a:buFontTx/>
              <a:buNone/>
              <a:tabLst/>
              <a:defRPr/>
            </a:pPr>
            <a:r>
              <a:rPr lang="en-GB" sz="1200"/>
              <a:t>Publication of the CCC’s Progress Report to Parliament assessing UK emissions reductions and progress in preparing for climate change. </a:t>
            </a:r>
          </a:p>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D7D084-C66D-4EE9-8753-B3E322AD1CA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8995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a:solidFill>
                  <a:schemeClr val="tx1"/>
                </a:solidFill>
                <a:effectLst/>
                <a:latin typeface="+mn-lt"/>
                <a:ea typeface="+mn-ea"/>
                <a:cs typeface="+mn-cs"/>
              </a:rPr>
              <a:t>Professor Richard Pywell</a:t>
            </a:r>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Prof Richard Pywell leads Biodiversity research at UK Centre for Ecology &amp; Hydrology. He has 30 years’ experience of research, monitoring and evaluation of </a:t>
            </a:r>
            <a:r>
              <a:rPr lang="en-GB" sz="1200" b="0" i="0" kern="1200" err="1">
                <a:solidFill>
                  <a:schemeClr val="tx1"/>
                </a:solidFill>
                <a:effectLst/>
                <a:latin typeface="+mn-lt"/>
                <a:ea typeface="+mn-ea"/>
                <a:cs typeface="+mn-cs"/>
              </a:rPr>
              <a:t>agri</a:t>
            </a:r>
            <a:r>
              <a:rPr lang="en-GB" sz="1200" b="0" i="0" kern="1200">
                <a:solidFill>
                  <a:schemeClr val="tx1"/>
                </a:solidFill>
                <a:effectLst/>
                <a:latin typeface="+mn-lt"/>
                <a:ea typeface="+mn-ea"/>
                <a:cs typeface="+mn-cs"/>
              </a:rPr>
              <a:t>-environmental policies in the UK and Europe. His research focuses on restoring and managing natural capital within intensively managed agricultural ecosystems in order to enhance the delivery of ecosystem services and livelihoods. He works closely with academics, practitioners, policy-makers and the farming industry to co-design solutions to pressing environmental challenges. He currently leads the Achieving Sustainable Agricultural Systems (ASSIST) research programme – a major government-funded research programme to develop efficient and sustainable farming systems that are resilient to future environmental change.</a:t>
            </a:r>
          </a:p>
          <a:p>
            <a:r>
              <a:rPr lang="en-GB" sz="1200" b="1" i="0" kern="1200">
                <a:solidFill>
                  <a:schemeClr val="tx1"/>
                </a:solidFill>
                <a:effectLst/>
                <a:latin typeface="+mn-lt"/>
                <a:ea typeface="+mn-ea"/>
                <a:cs typeface="+mn-cs"/>
              </a:rPr>
              <a:t>Stakeholder biography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D7D084-C66D-4EE9-8753-B3E322AD1CA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527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a:solidFill>
                  <a:schemeClr val="tx1"/>
                </a:solidFill>
                <a:effectLst/>
                <a:latin typeface="+mn-lt"/>
                <a:ea typeface="+mn-ea"/>
                <a:cs typeface="+mn-cs"/>
              </a:rPr>
              <a:t>Julian Gold, Farm Manager, </a:t>
            </a:r>
            <a:r>
              <a:rPr lang="en-GB" sz="1200" b="1" i="0" kern="1200" err="1">
                <a:solidFill>
                  <a:schemeClr val="tx1"/>
                </a:solidFill>
                <a:effectLst/>
                <a:latin typeface="+mn-lt"/>
                <a:ea typeface="+mn-ea"/>
                <a:cs typeface="+mn-cs"/>
              </a:rPr>
              <a:t>Hendred</a:t>
            </a:r>
            <a:r>
              <a:rPr lang="en-GB" sz="1200" b="1" i="0" kern="1200">
                <a:solidFill>
                  <a:schemeClr val="tx1"/>
                </a:solidFill>
                <a:effectLst/>
                <a:latin typeface="+mn-lt"/>
                <a:ea typeface="+mn-ea"/>
                <a:cs typeface="+mn-cs"/>
              </a:rPr>
              <a:t> Estate, Oxfordshire</a:t>
            </a:r>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After a short spell on the family, Julian has spent 34 years managing farms and large estates in the UK and overseas. He is FACTS and BASIS trained Farm Manager, and has a commitment to producing food in an efficient and environmentally sustainable manner. Julian is often featured in the farming press and he is frequently asked to speak at farming conferences. He is keen to improve the flow of knowledge between farmers and the scientific community. Julian was one of the first designated AHDB Monitor Farms designed to improve farmer to farmer knowledge exchange and he plays a key role in the ASSIST- Achieving Sustainable Agricultural Systems programme (a UKRI-funded programme to increase sustainability of food production and resilience to climate change). Julian is on the committee of SEESOIL (South East England branch of the British Society of Soil Scientists) and was awarded Soil Farmer of the Year in 2019.</a:t>
            </a:r>
          </a:p>
          <a:p>
            <a:endParaRPr lang="en-GB" sz="1200" b="0" i="0" kern="1200">
              <a:solidFill>
                <a:schemeClr val="tx1"/>
              </a:solidFill>
              <a:effectLst/>
              <a:latin typeface="+mn-lt"/>
              <a:ea typeface="+mn-ea"/>
              <a:cs typeface="+mn-cs"/>
            </a:endParaRPr>
          </a:p>
          <a:p>
            <a:pPr algn="l"/>
            <a:endParaRPr lang="en-US" b="0" i="0">
              <a:solidFill>
                <a:srgbClr val="333333"/>
              </a:solidFill>
              <a:effectLst/>
              <a:latin typeface="brandon-grotesque"/>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D7D084-C66D-4EE9-8753-B3E322AD1CA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151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BE5CD9-B1E0-5449-882C-D7612EAAB293}" type="slidenum">
              <a:rPr lang="en-US" smtClean="0"/>
              <a:t>10</a:t>
            </a:fld>
            <a:endParaRPr lang="en-US"/>
          </a:p>
        </p:txBody>
      </p:sp>
    </p:spTree>
    <p:extLst>
      <p:ext uri="{BB962C8B-B14F-4D97-AF65-F5344CB8AC3E}">
        <p14:creationId xmlns:p14="http://schemas.microsoft.com/office/powerpoint/2010/main" val="1203478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6/16/2021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6/16/2021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6/16/2021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6/16/2021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6/16/2021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6/16/2021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6/16/2021</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6/16/2021</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5420" y="1529281"/>
            <a:ext cx="7315200" cy="3255264"/>
          </a:xfrm>
        </p:spPr>
        <p:txBody>
          <a:bodyPr/>
          <a:lstStyle/>
          <a:p>
            <a:r>
              <a:rPr lang="en-GB" sz="6000" b="1">
                <a:solidFill>
                  <a:schemeClr val="bg1"/>
                </a:solidFill>
                <a:latin typeface="Corbel" panose="020B0503020204020204" pitchFamily="34" charset="0"/>
              </a:rPr>
              <a:t>SPF UK Climate Resilience Programme </a:t>
            </a:r>
            <a:r>
              <a:rPr lang="en-GB" sz="3200" b="1">
                <a:solidFill>
                  <a:schemeClr val="accent1">
                    <a:lumMod val="50000"/>
                  </a:schemeClr>
                </a:solidFill>
                <a:latin typeface="Corbel" panose="020B0503020204020204" pitchFamily="34" charset="0"/>
              </a:rPr>
              <a:t>Webinar Series 2021</a:t>
            </a:r>
            <a:endParaRPr lang="en-GB">
              <a:solidFill>
                <a:schemeClr val="accent1">
                  <a:lumMod val="50000"/>
                </a:schemeClr>
              </a:solidFill>
            </a:endParaRPr>
          </a:p>
        </p:txBody>
      </p:sp>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sp>
        <p:nvSpPr>
          <p:cNvPr id="7" name="TextBox 6">
            <a:extLst>
              <a:ext uri="{FF2B5EF4-FFF2-40B4-BE49-F238E27FC236}">
                <a16:creationId xmlns:a16="http://schemas.microsoft.com/office/drawing/2014/main" id="{86F27498-C361-4A65-B3F4-A189A97BBCA7}"/>
              </a:ext>
            </a:extLst>
          </p:cNvPr>
          <p:cNvSpPr txBox="1"/>
          <p:nvPr/>
        </p:nvSpPr>
        <p:spPr>
          <a:xfrm>
            <a:off x="5793115" y="6318548"/>
            <a:ext cx="638366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accent1">
                    <a:lumMod val="50000"/>
                  </a:schemeClr>
                </a:solidFill>
                <a:effectLst/>
                <a:uLnTx/>
                <a:uFillTx/>
                <a:latin typeface="Corbel" panose="020B0503020204020204"/>
                <a:ea typeface="+mn-ea"/>
                <a:cs typeface="+mn-cs"/>
              </a:rPr>
              <a:t>Website: </a:t>
            </a:r>
            <a:r>
              <a:rPr kumimoji="0" lang="en-GB" sz="2400" b="0" i="0" u="none" strike="noStrike" kern="1200" cap="none" spc="0" normalizeH="0" baseline="0" noProof="0">
                <a:ln>
                  <a:noFill/>
                </a:ln>
                <a:solidFill>
                  <a:srgbClr val="0070C0"/>
                </a:solidFill>
                <a:effectLst/>
                <a:uLnTx/>
                <a:uFillTx/>
                <a:latin typeface="Corbel" panose="020B0503020204020204"/>
                <a:ea typeface="+mn-ea"/>
                <a:cs typeface="+mn-cs"/>
              </a:rPr>
              <a:t>https://www.ukclimateresilience.org/</a:t>
            </a:r>
          </a:p>
        </p:txBody>
      </p:sp>
    </p:spTree>
    <p:extLst>
      <p:ext uri="{BB962C8B-B14F-4D97-AF65-F5344CB8AC3E}">
        <p14:creationId xmlns:p14="http://schemas.microsoft.com/office/powerpoint/2010/main" val="97124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7912" y="-4267"/>
            <a:ext cx="1937779" cy="1931541"/>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1625" y="6007748"/>
            <a:ext cx="3000375" cy="9415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2015" y="6122216"/>
            <a:ext cx="2273284" cy="670267"/>
          </a:xfrm>
          <a:prstGeom prst="rect">
            <a:avLst/>
          </a:prstGeom>
        </p:spPr>
      </p:pic>
      <p:sp>
        <p:nvSpPr>
          <p:cNvPr id="9" name="Title 1">
            <a:extLst>
              <a:ext uri="{FF2B5EF4-FFF2-40B4-BE49-F238E27FC236}">
                <a16:creationId xmlns:a16="http://schemas.microsoft.com/office/drawing/2014/main" id="{109A333C-CB58-4385-8BD9-527778736C16}"/>
              </a:ext>
            </a:extLst>
          </p:cNvPr>
          <p:cNvSpPr>
            <a:spLocks noGrp="1"/>
          </p:cNvSpPr>
          <p:nvPr>
            <p:ph type="ctrTitle"/>
          </p:nvPr>
        </p:nvSpPr>
        <p:spPr>
          <a:xfrm>
            <a:off x="0" y="262491"/>
            <a:ext cx="9230264" cy="897235"/>
          </a:xfrm>
          <a:solidFill>
            <a:schemeClr val="bg1"/>
          </a:solidFill>
        </p:spPr>
        <p:txBody>
          <a:bodyPr>
            <a:noAutofit/>
          </a:bodyPr>
          <a:lstStyle/>
          <a:p>
            <a:pPr>
              <a:lnSpc>
                <a:spcPct val="100000"/>
              </a:lnSpc>
              <a:spcBef>
                <a:spcPts val="0"/>
              </a:spcBef>
            </a:pPr>
            <a:r>
              <a:rPr lang="en-GB" sz="5400">
                <a:solidFill>
                  <a:schemeClr val="accent1">
                    <a:lumMod val="50000"/>
                  </a:schemeClr>
                </a:solidFill>
              </a:rPr>
              <a:t>Next webinars:</a:t>
            </a:r>
            <a:endParaRPr lang="en-GB" sz="2200">
              <a:solidFill>
                <a:schemeClr val="accent1">
                  <a:lumMod val="50000"/>
                </a:schemeClr>
              </a:solidFill>
              <a:ea typeface="+mj-lt"/>
              <a:cs typeface="+mj-lt"/>
            </a:endParaRPr>
          </a:p>
        </p:txBody>
      </p:sp>
      <p:sp>
        <p:nvSpPr>
          <p:cNvPr id="7" name="Rectangle 6"/>
          <p:cNvSpPr/>
          <p:nvPr/>
        </p:nvSpPr>
        <p:spPr>
          <a:xfrm>
            <a:off x="216089" y="3091963"/>
            <a:ext cx="8394674" cy="3210623"/>
          </a:xfrm>
          <a:prstGeom prst="rect">
            <a:avLst/>
          </a:prstGeom>
        </p:spPr>
        <p:txBody>
          <a:bodyPr wrap="square">
            <a:spAutoFit/>
          </a:bodyPr>
          <a:lstStyle/>
          <a:p>
            <a:pPr marL="914400" indent="-914400">
              <a:lnSpc>
                <a:spcPct val="107000"/>
              </a:lnSpc>
              <a:spcAft>
                <a:spcPts val="800"/>
              </a:spcAft>
            </a:pPr>
            <a:r>
              <a:rPr lang="en-GB" sz="2800" b="1">
                <a:solidFill>
                  <a:schemeClr val="bg1"/>
                </a:solidFill>
                <a:latin typeface="Corbel" panose="020B0503020204020204" pitchFamily="34" charset="0"/>
                <a:ea typeface="Calibri" panose="020F0502020204030204" pitchFamily="34" charset="0"/>
                <a:cs typeface="Times New Roman" panose="02020603050405020304" pitchFamily="18" charset="0"/>
              </a:rPr>
              <a:t>Wednesday, 14</a:t>
            </a:r>
            <a:r>
              <a:rPr lang="en-GB" sz="2800" b="1" baseline="30000">
                <a:solidFill>
                  <a:schemeClr val="bg1"/>
                </a:solidFill>
                <a:latin typeface="Corbel" panose="020B0503020204020204" pitchFamily="34" charset="0"/>
                <a:ea typeface="Calibri" panose="020F0502020204030204" pitchFamily="34" charset="0"/>
                <a:cs typeface="Times New Roman" panose="02020603050405020304" pitchFamily="18" charset="0"/>
              </a:rPr>
              <a:t>th</a:t>
            </a:r>
            <a:r>
              <a:rPr lang="en-GB" sz="2800" b="1">
                <a:solidFill>
                  <a:schemeClr val="bg1"/>
                </a:solidFill>
                <a:latin typeface="Corbel" panose="020B0503020204020204" pitchFamily="34" charset="0"/>
                <a:ea typeface="Calibri" panose="020F0502020204030204" pitchFamily="34" charset="0"/>
                <a:cs typeface="Times New Roman" panose="02020603050405020304" pitchFamily="18" charset="0"/>
              </a:rPr>
              <a:t> July, 2021 12.00-13.00</a:t>
            </a:r>
            <a:endParaRPr lang="en-GB" sz="28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914400" indent="-914400">
              <a:lnSpc>
                <a:spcPct val="107000"/>
              </a:lnSpc>
              <a:spcAft>
                <a:spcPts val="800"/>
              </a:spcAft>
            </a:pPr>
            <a:r>
              <a:rPr lang="en-GB" sz="2400" b="1">
                <a:ea typeface="Calibri" panose="020F0502020204030204" pitchFamily="34" charset="0"/>
                <a:cs typeface="Times New Roman" panose="02020603050405020304" pitchFamily="18" charset="0"/>
              </a:rPr>
              <a:t>Speakers:	Louise Wilson, Met Office</a:t>
            </a:r>
            <a:endParaRPr lang="en-GB" sz="2400" b="1"/>
          </a:p>
          <a:p>
            <a:pPr marL="914400" indent="-914400">
              <a:lnSpc>
                <a:spcPct val="107000"/>
              </a:lnSpc>
              <a:spcAft>
                <a:spcPts val="800"/>
              </a:spcAft>
            </a:pPr>
            <a:r>
              <a:rPr lang="en-GB" sz="2400" b="1">
                <a:ea typeface="Calibri" panose="020F0502020204030204" pitchFamily="34" charset="0"/>
                <a:cs typeface="Times New Roman" panose="02020603050405020304" pitchFamily="18" charset="0"/>
              </a:rPr>
              <a:t>Title</a:t>
            </a:r>
            <a:r>
              <a:rPr lang="en-GB" sz="2400">
                <a:ea typeface="Calibri" panose="020F0502020204030204" pitchFamily="34" charset="0"/>
                <a:cs typeface="Times New Roman" panose="02020603050405020304" pitchFamily="18" charset="0"/>
              </a:rPr>
              <a:t>: </a:t>
            </a:r>
            <a:r>
              <a:rPr lang="en-GB" sz="2400"/>
              <a:t> 		</a:t>
            </a:r>
            <a:r>
              <a:rPr lang="en-GB" sz="2400" b="1" i="1"/>
              <a:t>National Framework for Climate Services</a:t>
            </a:r>
            <a:endParaRPr lang="en-GB" sz="2400" b="1" i="1" cap="all"/>
          </a:p>
          <a:p>
            <a:pPr marL="914400" indent="-914400">
              <a:lnSpc>
                <a:spcPct val="107000"/>
              </a:lnSpc>
              <a:spcAft>
                <a:spcPts val="800"/>
              </a:spcAft>
            </a:pPr>
            <a:endParaRPr lang="en-GB" b="1">
              <a:solidFill>
                <a:srgbClr val="000000"/>
              </a:solidFill>
            </a:endParaRPr>
          </a:p>
          <a:p>
            <a:pPr marL="914400" indent="-914400">
              <a:lnSpc>
                <a:spcPct val="107000"/>
              </a:lnSpc>
              <a:spcAft>
                <a:spcPts val="800"/>
              </a:spcAft>
            </a:pPr>
            <a:endParaRPr lang="en-GB" b="1">
              <a:solidFill>
                <a:srgbClr val="000000"/>
              </a:solidFill>
            </a:endParaRPr>
          </a:p>
          <a:p>
            <a:pPr marL="914400" lvl="0" indent="-914400">
              <a:lnSpc>
                <a:spcPct val="107000"/>
              </a:lnSpc>
              <a:spcAft>
                <a:spcPts val="800"/>
              </a:spcAft>
            </a:pPr>
            <a:endParaRPr lang="en-GB" sz="2000" b="1" i="1">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914400" indent="-914400">
              <a:lnSpc>
                <a:spcPct val="107000"/>
              </a:lnSpc>
              <a:spcAft>
                <a:spcPts val="800"/>
              </a:spcAft>
            </a:pPr>
            <a:r>
              <a:rPr lang="en-GB" sz="2000" b="1" i="1"/>
              <a:t> </a:t>
            </a:r>
            <a:endParaRPr lang="en-GB" sz="2000" b="1" i="1">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216089" y="4988859"/>
            <a:ext cx="8394674" cy="1015663"/>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marL="914400" indent="-914400"/>
            <a:r>
              <a:rPr lang="en-GB" sz="2000" b="1" i="1">
                <a:solidFill>
                  <a:schemeClr val="accent1">
                    <a:lumMod val="50000"/>
                  </a:schemeClr>
                </a:solidFill>
                <a:latin typeface="Corbel" panose="020B0503020204020204" pitchFamily="34" charset="0"/>
                <a:ea typeface="Calibri" panose="020F0502020204030204" pitchFamily="34" charset="0"/>
                <a:cs typeface="Times New Roman" panose="02020603050405020304" pitchFamily="18" charset="0"/>
              </a:rPr>
              <a:t>Register on our website</a:t>
            </a:r>
            <a:r>
              <a:rPr lang="en-GB" sz="2000" b="1">
                <a:solidFill>
                  <a:schemeClr val="accent1">
                    <a:lumMod val="50000"/>
                  </a:schemeClr>
                </a:solidFill>
                <a:latin typeface="Corbel" panose="020B0503020204020204" pitchFamily="34" charset="0"/>
                <a:ea typeface="Calibri" panose="020F0502020204030204" pitchFamily="34" charset="0"/>
                <a:cs typeface="Times New Roman" panose="02020603050405020304" pitchFamily="18" charset="0"/>
              </a:rPr>
              <a:t>: </a:t>
            </a:r>
          </a:p>
          <a:p>
            <a:pPr marL="914400" indent="-914400"/>
            <a:r>
              <a:rPr lang="en-GB" sz="2000">
                <a:solidFill>
                  <a:srgbClr val="0070C0"/>
                </a:solidFill>
                <a:latin typeface="Corbel" panose="020B0503020204020204" pitchFamily="34" charset="0"/>
                <a:ea typeface="Calibri" panose="020F0502020204030204" pitchFamily="34" charset="0"/>
                <a:cs typeface="Times New Roman" panose="02020603050405020304" pitchFamily="18" charset="0"/>
              </a:rPr>
              <a:t>https://www.ukclimateresilience.org/news-events/climate-resilience-webinar-series-2020-2021/</a:t>
            </a:r>
            <a:endParaRPr lang="en-GB" sz="110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216089" y="1309475"/>
            <a:ext cx="7725125" cy="1548886"/>
          </a:xfrm>
          <a:prstGeom prst="rect">
            <a:avLst/>
          </a:prstGeom>
        </p:spPr>
        <p:txBody>
          <a:bodyPr wrap="square">
            <a:spAutoFit/>
          </a:bodyPr>
          <a:lstStyle/>
          <a:p>
            <a:pPr marL="914400" indent="-914400">
              <a:lnSpc>
                <a:spcPct val="107000"/>
              </a:lnSpc>
              <a:spcAft>
                <a:spcPts val="800"/>
              </a:spcAft>
            </a:pPr>
            <a:r>
              <a:rPr lang="en-GB" sz="2800" b="1">
                <a:solidFill>
                  <a:schemeClr val="bg1"/>
                </a:solidFill>
                <a:latin typeface="Corbel" panose="020B0503020204020204" pitchFamily="34" charset="0"/>
                <a:ea typeface="Calibri" panose="020F0502020204030204" pitchFamily="34" charset="0"/>
                <a:cs typeface="Times New Roman" panose="02020603050405020304" pitchFamily="18" charset="0"/>
              </a:rPr>
              <a:t>Wednesday, 30</a:t>
            </a:r>
            <a:r>
              <a:rPr lang="en-GB" sz="2800" b="1" baseline="30000">
                <a:solidFill>
                  <a:schemeClr val="bg1"/>
                </a:solidFill>
                <a:latin typeface="Corbel" panose="020B0503020204020204" pitchFamily="34" charset="0"/>
                <a:ea typeface="Calibri" panose="020F0502020204030204" pitchFamily="34" charset="0"/>
                <a:cs typeface="Times New Roman" panose="02020603050405020304" pitchFamily="18" charset="0"/>
              </a:rPr>
              <a:t>th</a:t>
            </a:r>
            <a:r>
              <a:rPr lang="en-GB" sz="2800" b="1">
                <a:solidFill>
                  <a:schemeClr val="bg1"/>
                </a:solidFill>
                <a:latin typeface="Corbel" panose="020B0503020204020204" pitchFamily="34" charset="0"/>
                <a:ea typeface="Calibri" panose="020F0502020204030204" pitchFamily="34" charset="0"/>
                <a:cs typeface="Times New Roman" panose="02020603050405020304" pitchFamily="18" charset="0"/>
              </a:rPr>
              <a:t> June, 2021 12.00-13.00</a:t>
            </a:r>
            <a:endParaRPr lang="en-GB" sz="28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914400" indent="-914400">
              <a:lnSpc>
                <a:spcPct val="107000"/>
              </a:lnSpc>
              <a:spcAft>
                <a:spcPts val="800"/>
              </a:spcAft>
            </a:pPr>
            <a:r>
              <a:rPr lang="en-GB" sz="2400" b="1">
                <a:latin typeface="Corbel" panose="020B0503020204020204" pitchFamily="34" charset="0"/>
                <a:ea typeface="Calibri" panose="020F0502020204030204" pitchFamily="34" charset="0"/>
                <a:cs typeface="Times New Roman" panose="02020603050405020304" pitchFamily="18" charset="0"/>
              </a:rPr>
              <a:t>Speaker:	 Richard Betts and Kathryn Brown</a:t>
            </a:r>
          </a:p>
          <a:p>
            <a:pPr marL="914400" indent="-914400">
              <a:lnSpc>
                <a:spcPct val="107000"/>
              </a:lnSpc>
              <a:spcAft>
                <a:spcPts val="800"/>
              </a:spcAft>
            </a:pPr>
            <a:r>
              <a:rPr lang="en-GB" sz="2400" b="1">
                <a:latin typeface="Corbel" panose="020B0503020204020204" pitchFamily="34" charset="0"/>
                <a:ea typeface="Calibri" panose="020F0502020204030204" pitchFamily="34" charset="0"/>
                <a:cs typeface="Times New Roman" panose="02020603050405020304" pitchFamily="18" charset="0"/>
              </a:rPr>
              <a:t>Title</a:t>
            </a:r>
            <a:r>
              <a:rPr lang="en-GB" sz="2400">
                <a:latin typeface="Corbel" panose="020B0503020204020204" pitchFamily="34" charset="0"/>
                <a:ea typeface="Calibri" panose="020F0502020204030204" pitchFamily="34" charset="0"/>
                <a:cs typeface="Times New Roman" panose="02020603050405020304" pitchFamily="18" charset="0"/>
              </a:rPr>
              <a:t>: </a:t>
            </a:r>
            <a:r>
              <a:rPr lang="en-GB" sz="2400"/>
              <a:t> 		</a:t>
            </a:r>
            <a:r>
              <a:rPr lang="en-GB" sz="2400" b="1" i="1"/>
              <a:t> Findings of the</a:t>
            </a:r>
            <a:r>
              <a:rPr lang="en-GB" sz="2400"/>
              <a:t> </a:t>
            </a:r>
            <a:r>
              <a:rPr lang="en-GB" sz="2400" b="1" i="1">
                <a:solidFill>
                  <a:srgbClr val="000000"/>
                </a:solidFill>
              </a:rPr>
              <a:t>CCRA3 Evidence Report </a:t>
            </a:r>
            <a:endParaRPr lang="en-GB" sz="2400" b="1" i="1">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6"/>
          <a:stretch>
            <a:fillRect/>
          </a:stretch>
        </p:blipFill>
        <p:spPr>
          <a:xfrm>
            <a:off x="7773468" y="1802530"/>
            <a:ext cx="2486372" cy="1171739"/>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7"/>
          <a:stretch>
            <a:fillRect/>
          </a:stretch>
        </p:blipFill>
        <p:spPr>
          <a:xfrm>
            <a:off x="7773468" y="3502415"/>
            <a:ext cx="2494444" cy="1277161"/>
          </a:xfrm>
          <a:prstGeom prst="rect">
            <a:avLst/>
          </a:prstGeom>
        </p:spPr>
      </p:pic>
    </p:spTree>
    <p:extLst>
      <p:ext uri="{BB962C8B-B14F-4D97-AF65-F5344CB8AC3E}">
        <p14:creationId xmlns:p14="http://schemas.microsoft.com/office/powerpoint/2010/main" val="2907558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a:t>Contact details</a:t>
            </a:r>
            <a:br>
              <a:rPr lang="en-GB"/>
            </a:br>
            <a:br>
              <a:rPr lang="en-GB"/>
            </a:br>
            <a:r>
              <a:rPr lang="en-GB" sz="2400" b="1">
                <a:solidFill>
                  <a:schemeClr val="bg1"/>
                </a:solidFill>
                <a:latin typeface="+mn-lt"/>
                <a:cs typeface="Arial" panose="020B0604020202020204" pitchFamily="34" charset="0"/>
              </a:rPr>
              <a:t>Website: </a:t>
            </a:r>
            <a:r>
              <a:rPr lang="en-GB" sz="2400">
                <a:solidFill>
                  <a:schemeClr val="bg1"/>
                </a:solidFill>
                <a:latin typeface="+mn-lt"/>
                <a:cs typeface="Arial" panose="020B0604020202020204" pitchFamily="34" charset="0"/>
              </a:rPr>
              <a:t>www.ukclimateresilience.org</a:t>
            </a:r>
            <a:br>
              <a:rPr lang="en-GB" sz="2400">
                <a:solidFill>
                  <a:schemeClr val="bg1"/>
                </a:solidFill>
                <a:latin typeface="+mn-lt"/>
                <a:cs typeface="Arial" panose="020B0604020202020204" pitchFamily="34" charset="0"/>
              </a:rPr>
            </a:br>
            <a:r>
              <a:rPr lang="en-GB" sz="2400">
                <a:solidFill>
                  <a:schemeClr val="bg1"/>
                </a:solidFill>
                <a:latin typeface="+mn-lt"/>
                <a:cs typeface="Arial" panose="020B0604020202020204" pitchFamily="34" charset="0"/>
              </a:rPr>
              <a:t>	</a:t>
            </a:r>
            <a:br>
              <a:rPr lang="en-GB" sz="2400">
                <a:solidFill>
                  <a:schemeClr val="bg1"/>
                </a:solidFill>
                <a:latin typeface="+mn-lt"/>
                <a:cs typeface="Arial" panose="020B0604020202020204" pitchFamily="34" charset="0"/>
              </a:rPr>
            </a:br>
            <a:r>
              <a:rPr lang="en-GB" sz="2400" b="1">
                <a:solidFill>
                  <a:schemeClr val="bg1"/>
                </a:solidFill>
                <a:latin typeface="+mn-lt"/>
                <a:cs typeface="Arial" panose="020B0604020202020204" pitchFamily="34" charset="0"/>
              </a:rPr>
              <a:t>Twitter:	</a:t>
            </a:r>
            <a:r>
              <a:rPr lang="en-GB" sz="2400">
                <a:solidFill>
                  <a:schemeClr val="bg1"/>
                </a:solidFill>
                <a:latin typeface="+mn-lt"/>
                <a:cs typeface="Arial" panose="020B0604020202020204" pitchFamily="34" charset="0"/>
              </a:rPr>
              <a:t>@UKCRP_SPF</a:t>
            </a:r>
            <a:br>
              <a:rPr lang="en-GB" sz="2400">
                <a:solidFill>
                  <a:schemeClr val="bg1"/>
                </a:solidFill>
                <a:latin typeface="+mn-lt"/>
                <a:cs typeface="Arial" panose="020B0604020202020204" pitchFamily="34" charset="0"/>
              </a:rPr>
            </a:br>
            <a:br>
              <a:rPr lang="en-GB" sz="2400">
                <a:solidFill>
                  <a:schemeClr val="bg1"/>
                </a:solidFill>
                <a:latin typeface="+mn-lt"/>
                <a:cs typeface="Arial" panose="020B0604020202020204" pitchFamily="34" charset="0"/>
              </a:rPr>
            </a:br>
            <a:r>
              <a:rPr lang="en-GB" sz="2400" b="1">
                <a:solidFill>
                  <a:schemeClr val="bg1"/>
                </a:solidFill>
                <a:latin typeface="+mn-lt"/>
                <a:cs typeface="Arial" panose="020B0604020202020204" pitchFamily="34" charset="0"/>
              </a:rPr>
              <a:t>YouTube: </a:t>
            </a:r>
            <a:r>
              <a:rPr lang="en-GB" sz="2400">
                <a:solidFill>
                  <a:schemeClr val="bg1"/>
                </a:solidFill>
                <a:latin typeface="+mn-lt"/>
                <a:cs typeface="Arial" panose="020B0604020202020204" pitchFamily="34" charset="0"/>
              </a:rPr>
              <a:t>UK Climate Resilience programme</a:t>
            </a:r>
            <a:endParaRPr lang="en-GB" sz="2400">
              <a:solidFill>
                <a:schemeClr val="bg1"/>
              </a:solidFill>
              <a:latin typeface="+mn-lt"/>
            </a:endParaRPr>
          </a:p>
        </p:txBody>
      </p:sp>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sp>
        <p:nvSpPr>
          <p:cNvPr id="3" name="TextBox 2">
            <a:extLst>
              <a:ext uri="{FF2B5EF4-FFF2-40B4-BE49-F238E27FC236}">
                <a16:creationId xmlns:a16="http://schemas.microsoft.com/office/drawing/2014/main" id="{74F0002C-6C5D-4804-AC93-F846708F3BE7}"/>
              </a:ext>
            </a:extLst>
          </p:cNvPr>
          <p:cNvSpPr txBox="1"/>
          <p:nvPr/>
        </p:nvSpPr>
        <p:spPr>
          <a:xfrm>
            <a:off x="601733" y="6180047"/>
            <a:ext cx="8251429"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orbel" panose="020B0503020204020204"/>
                <a:ea typeface="+mn-ea"/>
                <a:cs typeface="+mn-cs"/>
              </a:rPr>
              <a:t>The UK Climate Resilience programme is supported by the UKRI Strategic Priorities Fund.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orbel" panose="020B0503020204020204"/>
                <a:ea typeface="+mn-ea"/>
                <a:cs typeface="+mn-cs"/>
              </a:rPr>
              <a:t>The programme is co-delivered by the Met Office and NERC on behalf of UKRI partners AHRC, EPSRC, ESRC.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308531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32165"/>
            <a:ext cx="12192000"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5795889" cy="646331"/>
          </a:xfrm>
          <a:prstGeom prst="rect">
            <a:avLst/>
          </a:prstGeom>
          <a:noFill/>
        </p:spPr>
        <p:txBody>
          <a:bodyPr wrap="square" rtlCol="0">
            <a:spAutoFit/>
          </a:bodyPr>
          <a:lstStyle/>
          <a:p>
            <a:r>
              <a:rPr lang="en-GB" sz="3600">
                <a:solidFill>
                  <a:schemeClr val="bg1"/>
                </a:solidFill>
                <a:latin typeface="+mj-lt"/>
              </a:rPr>
              <a:t>Timings</a:t>
            </a:r>
          </a:p>
        </p:txBody>
      </p:sp>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0" y="1529190"/>
            <a:ext cx="12187311" cy="4586068"/>
          </a:xfrm>
          <a:prstGeom prst="rect">
            <a:avLst/>
          </a:prstGeom>
          <a:solidFill>
            <a:schemeClr val="bg1">
              <a:lumMod val="85000"/>
            </a:schemeClr>
          </a:solidFill>
        </p:spPr>
        <p:txBody>
          <a:bodyPr lIns="91440" tIns="45720" rIns="91440" bIns="45720" anchor="t"/>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endParaRPr lang="en-GB">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2220" y="99039"/>
            <a:ext cx="1449251" cy="1413238"/>
          </a:xfrm>
          <a:prstGeom prst="rect">
            <a:avLst/>
          </a:prstGeom>
        </p:spPr>
      </p:pic>
      <p:sp>
        <p:nvSpPr>
          <p:cNvPr id="14" name="TextBox 13">
            <a:extLst>
              <a:ext uri="{FF2B5EF4-FFF2-40B4-BE49-F238E27FC236}">
                <a16:creationId xmlns:a16="http://schemas.microsoft.com/office/drawing/2014/main" id="{86F27498-C361-4A65-B3F4-A189A97BBCA7}"/>
              </a:ext>
            </a:extLst>
          </p:cNvPr>
          <p:cNvSpPr txBox="1"/>
          <p:nvPr/>
        </p:nvSpPr>
        <p:spPr>
          <a:xfrm>
            <a:off x="196948" y="6297859"/>
            <a:ext cx="638366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accent1">
                    <a:lumMod val="50000"/>
                  </a:schemeClr>
                </a:solidFill>
                <a:effectLst/>
                <a:uLnTx/>
                <a:uFillTx/>
                <a:latin typeface="Corbel" panose="020B0503020204020204"/>
                <a:ea typeface="+mn-ea"/>
                <a:cs typeface="+mn-cs"/>
              </a:rPr>
              <a:t>Website: </a:t>
            </a:r>
            <a:r>
              <a:rPr kumimoji="0" lang="en-GB" sz="2400" b="0" i="0" u="none" strike="noStrike" kern="1200" cap="none" spc="0" normalizeH="0" baseline="0" noProof="0">
                <a:ln>
                  <a:noFill/>
                </a:ln>
                <a:solidFill>
                  <a:srgbClr val="0070C0"/>
                </a:solidFill>
                <a:effectLst/>
                <a:uLnTx/>
                <a:uFillTx/>
                <a:latin typeface="Corbel" panose="020B0503020204020204"/>
                <a:ea typeface="+mn-ea"/>
                <a:cs typeface="+mn-cs"/>
              </a:rPr>
              <a:t>https://www.ukclimateresilience.org/</a:t>
            </a:r>
          </a:p>
        </p:txBody>
      </p:sp>
      <p:graphicFrame>
        <p:nvGraphicFramePr>
          <p:cNvPr id="3" name="Table 2"/>
          <p:cNvGraphicFramePr>
            <a:graphicFrameLocks noGrp="1"/>
          </p:cNvGraphicFramePr>
          <p:nvPr>
            <p:extLst>
              <p:ext uri="{D42A27DB-BD31-4B8C-83A1-F6EECF244321}">
                <p14:modId xmlns:p14="http://schemas.microsoft.com/office/powerpoint/2010/main" val="1843830254"/>
              </p:ext>
            </p:extLst>
          </p:nvPr>
        </p:nvGraphicFramePr>
        <p:xfrm>
          <a:off x="251393" y="1849881"/>
          <a:ext cx="11684523" cy="3892678"/>
        </p:xfrm>
        <a:graphic>
          <a:graphicData uri="http://schemas.openxmlformats.org/drawingml/2006/table">
            <a:tbl>
              <a:tblPr firstRow="1" bandRow="1"/>
              <a:tblGrid>
                <a:gridCol w="1007205">
                  <a:extLst>
                    <a:ext uri="{9D8B030D-6E8A-4147-A177-3AD203B41FA5}">
                      <a16:colId xmlns:a16="http://schemas.microsoft.com/office/drawing/2014/main" val="3007060228"/>
                    </a:ext>
                  </a:extLst>
                </a:gridCol>
                <a:gridCol w="5184615">
                  <a:extLst>
                    <a:ext uri="{9D8B030D-6E8A-4147-A177-3AD203B41FA5}">
                      <a16:colId xmlns:a16="http://schemas.microsoft.com/office/drawing/2014/main" val="344465420"/>
                    </a:ext>
                  </a:extLst>
                </a:gridCol>
                <a:gridCol w="5492703">
                  <a:extLst>
                    <a:ext uri="{9D8B030D-6E8A-4147-A177-3AD203B41FA5}">
                      <a16:colId xmlns:a16="http://schemas.microsoft.com/office/drawing/2014/main" val="2670348576"/>
                    </a:ext>
                  </a:extLst>
                </a:gridCol>
              </a:tblGrid>
              <a:tr h="626110">
                <a:tc>
                  <a:txBody>
                    <a:bodyPr/>
                    <a:lstStyle/>
                    <a:p>
                      <a:pPr>
                        <a:lnSpc>
                          <a:spcPct val="107000"/>
                        </a:lnSpc>
                        <a:spcAft>
                          <a:spcPts val="0"/>
                        </a:spcAft>
                      </a:pPr>
                      <a:r>
                        <a:rPr lang="en-GB" sz="2400" b="1">
                          <a:effectLst/>
                          <a:latin typeface="Calibri"/>
                          <a:ea typeface="Calibri" panose="020F0502020204030204" pitchFamily="34" charset="0"/>
                          <a:cs typeface="Times New Roman"/>
                        </a:rPr>
                        <a:t>12:30</a:t>
                      </a:r>
                      <a:endParaRPr lang="en-GB" sz="1400">
                        <a:effectLst/>
                        <a:latin typeface="Calibri"/>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28575" cap="flat" cmpd="sng" algn="ctr">
                      <a:solidFill>
                        <a:srgbClr val="3494BA"/>
                      </a:solidFill>
                      <a:prstDash val="solid"/>
                      <a:round/>
                      <a:headEnd type="none" w="med" len="med"/>
                      <a:tailEnd type="none" w="med" len="med"/>
                    </a:lnB>
                    <a:solidFill>
                      <a:srgbClr val="F2F2F2"/>
                    </a:solidFill>
                  </a:tcPr>
                </a:tc>
                <a:tc>
                  <a:txBody>
                    <a:bodyPr/>
                    <a:lstStyle/>
                    <a:p>
                      <a:pPr>
                        <a:lnSpc>
                          <a:spcPct val="107000"/>
                        </a:lnSpc>
                        <a:spcAft>
                          <a:spcPts val="0"/>
                        </a:spcAft>
                      </a:pPr>
                      <a:r>
                        <a:rPr lang="en-GB" sz="2400" b="1">
                          <a:effectLst/>
                          <a:latin typeface="Calibri" panose="020F0502020204030204" pitchFamily="34" charset="0"/>
                          <a:ea typeface="Calibri" panose="020F0502020204030204" pitchFamily="34" charset="0"/>
                          <a:cs typeface="Times New Roman" panose="02020603050405020304" pitchFamily="18" charset="0"/>
                        </a:rPr>
                        <a:t>UK Climate Resilience Programme news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28575" cap="flat" cmpd="sng" algn="ctr">
                      <a:solidFill>
                        <a:srgbClr val="3494BA"/>
                      </a:solidFill>
                      <a:prstDash val="solid"/>
                      <a:round/>
                      <a:headEnd type="none" w="med" len="med"/>
                      <a:tailEnd type="none" w="med" len="med"/>
                    </a:lnB>
                    <a:solidFill>
                      <a:srgbClr val="F2F2F2"/>
                    </a:solidFill>
                  </a:tcPr>
                </a:tc>
                <a:tc>
                  <a:txBody>
                    <a:bodyPr/>
                    <a:lstStyle/>
                    <a:p>
                      <a:pPr>
                        <a:lnSpc>
                          <a:spcPct val="107000"/>
                        </a:lnSpc>
                        <a:spcAft>
                          <a:spcPts val="0"/>
                        </a:spcAft>
                      </a:pPr>
                      <a:r>
                        <a:rPr lang="en-GB" sz="2400" b="1">
                          <a:effectLst/>
                          <a:latin typeface="Calibri" panose="020F0502020204030204" pitchFamily="34" charset="0"/>
                          <a:ea typeface="Calibri" panose="020F0502020204030204" pitchFamily="34" charset="0"/>
                          <a:cs typeface="Times New Roman" panose="02020603050405020304" pitchFamily="18" charset="0"/>
                        </a:rPr>
                        <a:t>Dr Kate Lonsdale,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400">
                          <a:effectLst/>
                          <a:latin typeface="Calibri" panose="020F0502020204030204" pitchFamily="34" charset="0"/>
                          <a:ea typeface="Calibri" panose="020F0502020204030204" pitchFamily="34" charset="0"/>
                          <a:cs typeface="Times New Roman" panose="02020603050405020304" pitchFamily="18" charset="0"/>
                        </a:rPr>
                        <a:t>UK Climate Resilience Programme</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28575"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1767842593"/>
                  </a:ext>
                </a:extLst>
              </a:tr>
              <a:tr h="362585">
                <a:tc>
                  <a:txBody>
                    <a:bodyPr/>
                    <a:lstStyle/>
                    <a:p>
                      <a:pPr>
                        <a:lnSpc>
                          <a:spcPct val="107000"/>
                        </a:lnSpc>
                        <a:spcAft>
                          <a:spcPts val="0"/>
                        </a:spcAft>
                      </a:pPr>
                      <a:r>
                        <a:rPr lang="en-GB" sz="2400" b="1">
                          <a:effectLst/>
                          <a:latin typeface="Calibri"/>
                          <a:ea typeface="Calibri" panose="020F0502020204030204" pitchFamily="34" charset="0"/>
                          <a:cs typeface="Times New Roman"/>
                        </a:rPr>
                        <a:t>12.35</a:t>
                      </a:r>
                      <a:endParaRPr lang="en-GB" sz="1400">
                        <a:effectLst/>
                        <a:latin typeface="Calibri"/>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28575"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24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CROP-NET: Monitoring and Predicting the Effects of Climate Change on Crop Yields </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28575"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a:lnSpc>
                          <a:spcPct val="107000"/>
                        </a:lnSpc>
                        <a:spcAft>
                          <a:spcPts val="0"/>
                        </a:spcAft>
                      </a:pPr>
                      <a:r>
                        <a:rPr lang="en-GB" sz="24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Professor Richard Pywell, </a:t>
                      </a:r>
                    </a:p>
                    <a:p>
                      <a:pPr>
                        <a:lnSpc>
                          <a:spcPct val="107000"/>
                        </a:lnSpc>
                        <a:spcAft>
                          <a:spcPts val="0"/>
                        </a:spcAft>
                      </a:pPr>
                      <a:r>
                        <a:rPr lang="en-GB" sz="2400" b="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Centre for Ecology and Hydrology</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28575"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2466151829"/>
                  </a:ext>
                </a:extLst>
              </a:tr>
              <a:tr h="362585">
                <a:tc>
                  <a:txBody>
                    <a:bodyPr/>
                    <a:lstStyle/>
                    <a:p>
                      <a:pPr>
                        <a:lnSpc>
                          <a:spcPct val="107000"/>
                        </a:lnSpc>
                        <a:spcAft>
                          <a:spcPts val="0"/>
                        </a:spcAft>
                      </a:pPr>
                      <a:r>
                        <a:rPr lang="en-GB" sz="2400" b="1">
                          <a:effectLst/>
                          <a:latin typeface="Calibri"/>
                          <a:ea typeface="Calibri" panose="020F0502020204030204" pitchFamily="34" charset="0"/>
                          <a:cs typeface="Times New Roman"/>
                        </a:rPr>
                        <a:t>13.00</a:t>
                      </a:r>
                      <a:endParaRPr lang="en-GB" sz="1400">
                        <a:effectLst/>
                        <a:latin typeface="Calibri"/>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a:lnSpc>
                          <a:spcPct val="107000"/>
                        </a:lnSpc>
                        <a:spcAft>
                          <a:spcPts val="0"/>
                        </a:spcAft>
                      </a:pPr>
                      <a:r>
                        <a:rPr lang="en-GB" sz="2400" b="1" kern="1200">
                          <a:solidFill>
                            <a:schemeClr val="tx1"/>
                          </a:solidFill>
                          <a:effectLst/>
                          <a:latin typeface="Calibri"/>
                          <a:ea typeface="Calibri" panose="020F0502020204030204" pitchFamily="34" charset="0"/>
                          <a:cs typeface="Times New Roman"/>
                        </a:rPr>
                        <a:t>Response</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marL="0" algn="l" defTabSz="914400" rtl="0" eaLnBrk="1" latinLnBrk="0" hangingPunct="1">
                        <a:lnSpc>
                          <a:spcPct val="107000"/>
                        </a:lnSpc>
                        <a:spcAft>
                          <a:spcPts val="0"/>
                        </a:spcAft>
                      </a:pPr>
                      <a:r>
                        <a:rPr lang="en-GB" sz="24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Julian Gold</a:t>
                      </a:r>
                    </a:p>
                    <a:p>
                      <a:pPr marL="0" algn="l" defTabSz="914400" rtl="0" eaLnBrk="1" latinLnBrk="0" hangingPunct="1">
                        <a:lnSpc>
                          <a:spcPct val="107000"/>
                        </a:lnSpc>
                        <a:spcAft>
                          <a:spcPts val="0"/>
                        </a:spcAft>
                      </a:pPr>
                      <a:r>
                        <a:rPr lang="en-GB" sz="2400" b="0" kern="120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Hendred</a:t>
                      </a:r>
                      <a:r>
                        <a:rPr lang="en-GB" sz="2400" b="0" kern="1200"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Estate</a:t>
                      </a:r>
                      <a:endParaRPr lang="en-GB" sz="2400" b="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4198493499"/>
                  </a:ext>
                </a:extLst>
              </a:tr>
              <a:tr h="362585">
                <a:tc>
                  <a:txBody>
                    <a:bodyPr/>
                    <a:lstStyle/>
                    <a:p>
                      <a:pPr>
                        <a:lnSpc>
                          <a:spcPct val="107000"/>
                        </a:lnSpc>
                        <a:spcAft>
                          <a:spcPts val="0"/>
                        </a:spcAft>
                      </a:pPr>
                      <a:r>
                        <a:rPr lang="en-GB" sz="2400" b="1">
                          <a:effectLst/>
                          <a:latin typeface="Calibri"/>
                          <a:ea typeface="Calibri" panose="020F0502020204030204" pitchFamily="34" charset="0"/>
                          <a:cs typeface="Times New Roman"/>
                        </a:rPr>
                        <a:t>13.05</a:t>
                      </a:r>
                      <a:endParaRPr lang="en-GB" sz="1400">
                        <a:effectLst/>
                        <a:latin typeface="Calibri"/>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a:lnSpc>
                          <a:spcPct val="107000"/>
                        </a:lnSpc>
                        <a:spcAft>
                          <a:spcPts val="0"/>
                        </a:spcAft>
                      </a:pPr>
                      <a:r>
                        <a:rPr lang="en-GB" sz="2400" b="1">
                          <a:effectLst/>
                          <a:latin typeface="Calibri"/>
                          <a:ea typeface="Calibri" panose="020F0502020204030204" pitchFamily="34" charset="0"/>
                          <a:cs typeface="Times New Roman"/>
                        </a:rPr>
                        <a:t>Q&amp;A and discussion</a:t>
                      </a:r>
                      <a:endParaRPr lang="en-GB" sz="2400">
                        <a:effectLst/>
                        <a:latin typeface="Calibri"/>
                        <a:ea typeface="Calibri" panose="020F0502020204030204" pitchFamily="34" charset="0"/>
                        <a:cs typeface="Times New Roman"/>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a:lnSpc>
                          <a:spcPct val="107000"/>
                        </a:lnSpc>
                        <a:spcAft>
                          <a:spcPts val="0"/>
                        </a:spcAft>
                      </a:pPr>
                      <a:r>
                        <a:rPr lang="en-GB" sz="2400" b="1">
                          <a:effectLst/>
                          <a:latin typeface="Calibri" panose="020F0502020204030204" pitchFamily="34" charset="0"/>
                          <a:ea typeface="Calibri" panose="020F0502020204030204" pitchFamily="34" charset="0"/>
                          <a:cs typeface="Times New Roman" panose="02020603050405020304" pitchFamily="18" charset="0"/>
                        </a:rPr>
                        <a:t>Panellists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640465552"/>
                  </a:ext>
                </a:extLst>
              </a:tr>
              <a:tr h="362585">
                <a:tc>
                  <a:txBody>
                    <a:bodyPr/>
                    <a:lstStyle/>
                    <a:p>
                      <a:pPr>
                        <a:lnSpc>
                          <a:spcPct val="107000"/>
                        </a:lnSpc>
                        <a:spcAft>
                          <a:spcPts val="0"/>
                        </a:spcAft>
                      </a:pPr>
                      <a:r>
                        <a:rPr lang="en-GB" sz="2400" b="1">
                          <a:effectLst/>
                          <a:latin typeface="Calibri"/>
                          <a:ea typeface="Calibri" panose="020F0502020204030204" pitchFamily="34" charset="0"/>
                          <a:cs typeface="Times New Roman"/>
                        </a:rPr>
                        <a:t>13.30</a:t>
                      </a:r>
                      <a:endParaRPr lang="en-GB" sz="1400">
                        <a:effectLst/>
                        <a:latin typeface="Calibri"/>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gridSpan="2">
                  <a:txBody>
                    <a:bodyPr/>
                    <a:lstStyle/>
                    <a:p>
                      <a:pPr algn="l">
                        <a:lnSpc>
                          <a:spcPct val="107000"/>
                        </a:lnSpc>
                        <a:spcAft>
                          <a:spcPts val="0"/>
                        </a:spcAft>
                      </a:pPr>
                      <a:r>
                        <a:rPr lang="en-GB" sz="2400" b="1">
                          <a:effectLst/>
                          <a:latin typeface="Calibri" panose="020F0502020204030204" pitchFamily="34" charset="0"/>
                          <a:ea typeface="Calibri" panose="020F0502020204030204" pitchFamily="34" charset="0"/>
                          <a:cs typeface="Times New Roman" panose="02020603050405020304" pitchFamily="18" charset="0"/>
                        </a:rPr>
                        <a:t>End</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hMerge="1">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1211409372"/>
                  </a:ext>
                </a:extLst>
              </a:tr>
            </a:tbl>
          </a:graphicData>
        </a:graphic>
      </p:graphicFrame>
    </p:spTree>
    <p:extLst>
      <p:ext uri="{BB962C8B-B14F-4D97-AF65-F5344CB8AC3E}">
        <p14:creationId xmlns:p14="http://schemas.microsoft.com/office/powerpoint/2010/main" val="3726593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5795889" cy="646331"/>
          </a:xfrm>
          <a:prstGeom prst="rect">
            <a:avLst/>
          </a:prstGeom>
          <a:noFill/>
        </p:spPr>
        <p:txBody>
          <a:bodyPr wrap="square" rtlCol="0">
            <a:spAutoFit/>
          </a:bodyPr>
          <a:lstStyle/>
          <a:p>
            <a:r>
              <a:rPr lang="en-US" sz="3600">
                <a:solidFill>
                  <a:schemeClr val="bg1"/>
                </a:solidFill>
                <a:latin typeface="+mj-lt"/>
              </a:rPr>
              <a:t>How to engage</a:t>
            </a:r>
            <a:endParaRPr lang="en-GB" sz="3600">
              <a:solidFill>
                <a:schemeClr val="bg1"/>
              </a:solidFill>
              <a:latin typeface="+mj-lt"/>
            </a:endParaRP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9" y="1485285"/>
            <a:ext cx="12187311"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sp>
        <p:nvSpPr>
          <p:cNvPr id="13" name="Content Placeholder 2">
            <a:extLst>
              <a:ext uri="{FF2B5EF4-FFF2-40B4-BE49-F238E27FC236}">
                <a16:creationId xmlns:a16="http://schemas.microsoft.com/office/drawing/2014/main" id="{C434F559-222E-4114-A192-23B837EB097C}"/>
              </a:ext>
            </a:extLst>
          </p:cNvPr>
          <p:cNvSpPr txBox="1">
            <a:spLocks/>
          </p:cNvSpPr>
          <p:nvPr/>
        </p:nvSpPr>
        <p:spPr>
          <a:xfrm>
            <a:off x="196948" y="1606898"/>
            <a:ext cx="11475720" cy="3325297"/>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lvl="1"/>
            <a:r>
              <a:rPr lang="en-GB" sz="3200">
                <a:solidFill>
                  <a:schemeClr val="accent1">
                    <a:lumMod val="50000"/>
                  </a:schemeClr>
                </a:solidFill>
                <a:latin typeface="+mj-lt"/>
              </a:rPr>
              <a:t>Presentations first then Q&amp;A and discussion</a:t>
            </a:r>
          </a:p>
          <a:p>
            <a:pPr lvl="1"/>
            <a:r>
              <a:rPr lang="en-GB" sz="3200">
                <a:solidFill>
                  <a:schemeClr val="accent1">
                    <a:lumMod val="50000"/>
                  </a:schemeClr>
                </a:solidFill>
                <a:latin typeface="+mj-lt"/>
              </a:rPr>
              <a:t>Post questions in the Q&amp;A box at any time </a:t>
            </a:r>
          </a:p>
          <a:p>
            <a:pPr lvl="1"/>
            <a:r>
              <a:rPr lang="en-GB" sz="3200">
                <a:solidFill>
                  <a:schemeClr val="accent1">
                    <a:lumMod val="50000"/>
                  </a:schemeClr>
                </a:solidFill>
                <a:latin typeface="+mj-lt"/>
              </a:rPr>
              <a:t>Upvote your favourites</a:t>
            </a:r>
          </a:p>
          <a:p>
            <a:pPr lvl="1"/>
            <a:r>
              <a:rPr lang="en-GB" sz="3200">
                <a:solidFill>
                  <a:schemeClr val="accent1">
                    <a:lumMod val="50000"/>
                  </a:schemeClr>
                </a:solidFill>
                <a:latin typeface="+mj-lt"/>
              </a:rPr>
              <a:t>Attendees will remain muted unless enabled to speak by the host​</a:t>
            </a:r>
          </a:p>
          <a:p>
            <a:pPr lvl="1"/>
            <a:r>
              <a:rPr lang="en-GB" sz="3200">
                <a:solidFill>
                  <a:schemeClr val="accent1">
                    <a:lumMod val="50000"/>
                  </a:schemeClr>
                </a:solidFill>
                <a:latin typeface="+mj-lt"/>
              </a:rPr>
              <a:t>Webinar (audio and slides) will be shared after the event</a:t>
            </a:r>
          </a:p>
          <a:p>
            <a:pPr lvl="1"/>
            <a:r>
              <a:rPr lang="en-GB" sz="3200">
                <a:solidFill>
                  <a:schemeClr val="accent1">
                    <a:lumMod val="50000"/>
                  </a:schemeClr>
                </a:solidFill>
                <a:latin typeface="+mj-lt"/>
              </a:rPr>
              <a:t>Technical problems – chat </a:t>
            </a:r>
          </a:p>
          <a:p>
            <a:pPr lvl="1"/>
            <a:r>
              <a:rPr lang="en-GB" sz="3200">
                <a:solidFill>
                  <a:schemeClr val="accent1">
                    <a:lumMod val="50000"/>
                  </a:schemeClr>
                </a:solidFill>
                <a:latin typeface="+mj-lt"/>
              </a:rPr>
              <a:t>The webinar is being recorded​</a:t>
            </a:r>
          </a:p>
        </p:txBody>
      </p:sp>
      <p:sp>
        <p:nvSpPr>
          <p:cNvPr id="15" name="TextBox 14">
            <a:extLst>
              <a:ext uri="{FF2B5EF4-FFF2-40B4-BE49-F238E27FC236}">
                <a16:creationId xmlns:a16="http://schemas.microsoft.com/office/drawing/2014/main" id="{115C3B0F-A99A-4B65-B378-9D4C0D02862C}"/>
              </a:ext>
            </a:extLst>
          </p:cNvPr>
          <p:cNvSpPr txBox="1"/>
          <p:nvPr/>
        </p:nvSpPr>
        <p:spPr>
          <a:xfrm>
            <a:off x="196948" y="6027003"/>
            <a:ext cx="6383660" cy="830997"/>
          </a:xfrm>
          <a:prstGeom prst="rect">
            <a:avLst/>
          </a:prstGeom>
          <a:noFill/>
        </p:spPr>
        <p:txBody>
          <a:bodyPr wrap="square" rtlCol="0">
            <a:spAutoFit/>
          </a:bodyPr>
          <a:lstStyle/>
          <a:p>
            <a:pPr algn="ctr" defTabSz="457200">
              <a:defRPr/>
            </a:pPr>
            <a:r>
              <a:rPr lang="en-GB" sz="2400">
                <a:solidFill>
                  <a:schemeClr val="accent1">
                    <a:lumMod val="50000"/>
                  </a:schemeClr>
                </a:solidFill>
                <a:latin typeface="Corbel" panose="020B0503020204020204" pitchFamily="34" charset="0"/>
              </a:rPr>
              <a:t>Twitter: </a:t>
            </a:r>
            <a:r>
              <a:rPr lang="en-GB" sz="2400" b="1" u="sng">
                <a:solidFill>
                  <a:srgbClr val="0070C0"/>
                </a:solidFill>
                <a:latin typeface="Corbel" panose="020B0503020204020204" pitchFamily="34" charset="0"/>
              </a:rPr>
              <a:t>@UKCRP_SPF</a:t>
            </a:r>
            <a:r>
              <a:rPr lang="en-GB" sz="2400" b="1">
                <a:solidFill>
                  <a:srgbClr val="0070C0"/>
                </a:solidFill>
                <a:latin typeface="Corbel" panose="020B0503020204020204" pitchFamily="34" charset="0"/>
              </a:rPr>
              <a:t>       #UKclimateResil</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a:solidFill>
                  <a:schemeClr val="accent1">
                    <a:lumMod val="50000"/>
                  </a:schemeClr>
                </a:solidFill>
                <a:latin typeface="Corbel" panose="020B0503020204020204" pitchFamily="34" charset="0"/>
              </a:rPr>
              <a:t>Website: </a:t>
            </a:r>
            <a:r>
              <a:rPr kumimoji="0" lang="en-GB" sz="2400" b="1" i="0" u="none" strike="noStrike" kern="1200" cap="none" spc="0" normalizeH="0" baseline="0" noProof="0">
                <a:ln>
                  <a:noFill/>
                </a:ln>
                <a:solidFill>
                  <a:srgbClr val="0070C0"/>
                </a:solidFill>
                <a:effectLst/>
                <a:uLnTx/>
                <a:uFillTx/>
                <a:latin typeface="Corbel" panose="020B0503020204020204" pitchFamily="34" charset="0"/>
              </a:rPr>
              <a:t>https://www.ukclimateresilience.org</a:t>
            </a:r>
            <a:r>
              <a:rPr kumimoji="0" lang="en-GB" sz="2400" b="1" i="0" u="none" strike="noStrike" kern="1200" cap="none" spc="0" normalizeH="0" baseline="0" noProof="0">
                <a:ln>
                  <a:noFill/>
                </a:ln>
                <a:solidFill>
                  <a:srgbClr val="0070C0"/>
                </a:solidFill>
                <a:effectLst/>
                <a:uLnTx/>
                <a:uFillTx/>
                <a:latin typeface="Corbel" panose="020B0503020204020204"/>
              </a:rPr>
              <a:t>/</a:t>
            </a:r>
          </a:p>
        </p:txBody>
      </p:sp>
    </p:spTree>
    <p:extLst>
      <p:ext uri="{BB962C8B-B14F-4D97-AF65-F5344CB8AC3E}">
        <p14:creationId xmlns:p14="http://schemas.microsoft.com/office/powerpoint/2010/main" val="2899852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456213" y="1886788"/>
            <a:ext cx="8378733" cy="3785652"/>
          </a:xfrm>
          <a:prstGeom prst="rect">
            <a:avLst/>
          </a:prstGeom>
          <a:solidFill>
            <a:schemeClr val="bg2"/>
          </a:solidFill>
        </p:spPr>
        <p:txBody>
          <a:bodyPr wrap="square">
            <a:spAutoFit/>
          </a:bodyPr>
          <a:lstStyle/>
          <a:p>
            <a:r>
              <a:rPr lang="en-GB" sz="2000">
                <a:solidFill>
                  <a:schemeClr val="tx2"/>
                </a:solidFill>
              </a:rPr>
              <a:t>Action Hampshire                                                                        Climate Northern Ireland</a:t>
            </a:r>
          </a:p>
          <a:p>
            <a:endParaRPr lang="en-GB" sz="2000">
              <a:solidFill>
                <a:schemeClr val="tx2"/>
              </a:solidFill>
            </a:endParaRPr>
          </a:p>
          <a:p>
            <a:r>
              <a:rPr lang="en-GB" sz="2000">
                <a:solidFill>
                  <a:schemeClr val="tx2"/>
                </a:solidFill>
              </a:rPr>
              <a:t>Orkney Islands Council 1                                                            Orkney Islands Council 2</a:t>
            </a:r>
          </a:p>
          <a:p>
            <a:endParaRPr lang="en-GB" sz="2000">
              <a:solidFill>
                <a:schemeClr val="tx2"/>
              </a:solidFill>
            </a:endParaRPr>
          </a:p>
          <a:p>
            <a:r>
              <a:rPr lang="en-GB" sz="2000">
                <a:solidFill>
                  <a:schemeClr val="tx2"/>
                </a:solidFill>
              </a:rPr>
              <a:t>Ministry of Defence                                                                                                    EDF </a:t>
            </a:r>
          </a:p>
          <a:p>
            <a:endParaRPr lang="en-GB" sz="2000">
              <a:solidFill>
                <a:schemeClr val="tx2"/>
              </a:solidFill>
            </a:endParaRPr>
          </a:p>
          <a:p>
            <a:r>
              <a:rPr lang="en-GB" sz="2000">
                <a:solidFill>
                  <a:schemeClr val="tx2"/>
                </a:solidFill>
              </a:rPr>
              <a:t>Science Museum                                                                                    Time and Tide Bell                                                                 </a:t>
            </a:r>
          </a:p>
          <a:p>
            <a:endParaRPr lang="en-GB" sz="2000">
              <a:solidFill>
                <a:schemeClr val="tx2"/>
              </a:solidFill>
            </a:endParaRPr>
          </a:p>
          <a:p>
            <a:r>
              <a:rPr lang="en-GB" sz="2000">
                <a:solidFill>
                  <a:schemeClr val="tx2"/>
                </a:solidFill>
              </a:rPr>
              <a:t>Arup                                                                                                                        Greener NHS</a:t>
            </a:r>
          </a:p>
          <a:p>
            <a:endParaRPr lang="en-GB" sz="2000">
              <a:solidFill>
                <a:schemeClr val="tx2"/>
              </a:solidFill>
            </a:endParaRPr>
          </a:p>
          <a:p>
            <a:endParaRPr lang="en-GB" sz="2000">
              <a:solidFill>
                <a:schemeClr val="tx2"/>
              </a:solidFill>
            </a:endParaRPr>
          </a:p>
          <a:p>
            <a:endParaRPr lang="en-GB" sz="2000">
              <a:solidFill>
                <a:schemeClr val="tx2"/>
              </a:solidFill>
            </a:endParaRPr>
          </a:p>
        </p:txBody>
      </p:sp>
      <p:pic>
        <p:nvPicPr>
          <p:cNvPr id="5" name="Picture 4"/>
          <p:cNvPicPr>
            <a:picLocks noChangeAspect="1"/>
          </p:cNvPicPr>
          <p:nvPr/>
        </p:nvPicPr>
        <p:blipFill>
          <a:blip r:embed="rId3"/>
          <a:stretch>
            <a:fillRect/>
          </a:stretch>
        </p:blipFill>
        <p:spPr>
          <a:xfrm>
            <a:off x="705394" y="1005840"/>
            <a:ext cx="1810669" cy="1761897"/>
          </a:xfrm>
          <a:prstGeom prst="rect">
            <a:avLst/>
          </a:prstGeom>
        </p:spPr>
      </p:pic>
      <p:sp>
        <p:nvSpPr>
          <p:cNvPr id="2" name="Title 1"/>
          <p:cNvSpPr>
            <a:spLocks noGrp="1"/>
          </p:cNvSpPr>
          <p:nvPr>
            <p:ph type="title"/>
          </p:nvPr>
        </p:nvSpPr>
        <p:spPr/>
        <p:txBody>
          <a:bodyPr/>
          <a:lstStyle/>
          <a:p>
            <a:br>
              <a:rPr lang="en-GB"/>
            </a:br>
            <a:br>
              <a:rPr lang="en-GB"/>
            </a:br>
            <a:r>
              <a:rPr lang="en-GB"/>
              <a:t>Embedded Researchers: Funding Opportunity</a:t>
            </a:r>
          </a:p>
        </p:txBody>
      </p:sp>
      <p:sp>
        <p:nvSpPr>
          <p:cNvPr id="9" name="TextBox 8"/>
          <p:cNvSpPr txBox="1"/>
          <p:nvPr/>
        </p:nvSpPr>
        <p:spPr>
          <a:xfrm>
            <a:off x="3652876" y="495470"/>
            <a:ext cx="8182070" cy="1200329"/>
          </a:xfrm>
          <a:prstGeom prst="rect">
            <a:avLst/>
          </a:prstGeom>
          <a:noFill/>
        </p:spPr>
        <p:txBody>
          <a:bodyPr wrap="square" rtlCol="0">
            <a:spAutoFit/>
          </a:bodyPr>
          <a:lstStyle/>
          <a:p>
            <a:r>
              <a:rPr lang="en-GB" sz="2400"/>
              <a:t>A variety of organisations have submitted pitches to the UK Climate Resilience Programme </a:t>
            </a:r>
            <a:r>
              <a:rPr lang="en-GB" sz="2400" b="1"/>
              <a:t>Embedded Researcher </a:t>
            </a:r>
            <a:r>
              <a:rPr lang="en-GB" sz="2400"/>
              <a:t>scheme. These are available to view  on the UKCR website.  </a:t>
            </a:r>
            <a:endParaRPr lang="en-GB" sz="2000"/>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937096" y="2909528"/>
            <a:ext cx="3123049" cy="2400032"/>
          </a:xfrm>
          <a:prstGeom prst="rect">
            <a:avLst/>
          </a:prstGeom>
        </p:spPr>
      </p:pic>
      <p:sp>
        <p:nvSpPr>
          <p:cNvPr id="8" name="TextBox 7"/>
          <p:cNvSpPr txBox="1"/>
          <p:nvPr/>
        </p:nvSpPr>
        <p:spPr>
          <a:xfrm>
            <a:off x="4075967" y="5245544"/>
            <a:ext cx="7335887" cy="707886"/>
          </a:xfrm>
          <a:prstGeom prst="rect">
            <a:avLst/>
          </a:prstGeom>
          <a:solidFill>
            <a:schemeClr val="accent5"/>
          </a:solidFill>
        </p:spPr>
        <p:txBody>
          <a:bodyPr wrap="square" rtlCol="0">
            <a:spAutoFit/>
          </a:bodyPr>
          <a:lstStyle/>
          <a:p>
            <a:r>
              <a:rPr lang="en-GB" sz="2000" b="1">
                <a:solidFill>
                  <a:schemeClr val="tx2"/>
                </a:solidFill>
              </a:rPr>
              <a:t>Final applications from host organisations and their proposed researchers must be received by 22</a:t>
            </a:r>
            <a:r>
              <a:rPr lang="en-GB" sz="2000" b="1" baseline="30000">
                <a:solidFill>
                  <a:schemeClr val="tx2"/>
                </a:solidFill>
              </a:rPr>
              <a:t>nd</a:t>
            </a:r>
            <a:r>
              <a:rPr lang="en-GB" sz="2000" b="1">
                <a:solidFill>
                  <a:schemeClr val="tx2"/>
                </a:solidFill>
              </a:rPr>
              <a:t> July 2021, 16:00 UK time</a:t>
            </a:r>
            <a:r>
              <a:rPr lang="en-GB" b="1"/>
              <a:t>.</a:t>
            </a:r>
          </a:p>
        </p:txBody>
      </p:sp>
      <p:sp>
        <p:nvSpPr>
          <p:cNvPr id="19" name="TextBox 18"/>
          <p:cNvSpPr txBox="1"/>
          <p:nvPr/>
        </p:nvSpPr>
        <p:spPr>
          <a:xfrm>
            <a:off x="982980" y="6234419"/>
            <a:ext cx="10122643" cy="461665"/>
          </a:xfrm>
          <a:prstGeom prst="rect">
            <a:avLst/>
          </a:prstGeom>
          <a:noFill/>
        </p:spPr>
        <p:txBody>
          <a:bodyPr wrap="none" rtlCol="0">
            <a:spAutoFit/>
          </a:bodyPr>
          <a:lstStyle/>
          <a:p>
            <a:r>
              <a:rPr lang="en-GB" sz="2400" b="1">
                <a:solidFill>
                  <a:srgbClr val="C00000"/>
                </a:solidFill>
              </a:rPr>
              <a:t>https://www.ukclimateresilience.org/about/funding/funding-opportunities</a:t>
            </a:r>
            <a:r>
              <a:rPr lang="en-GB" sz="2000"/>
              <a:t>/</a:t>
            </a:r>
          </a:p>
        </p:txBody>
      </p:sp>
    </p:spTree>
    <p:extLst>
      <p:ext uri="{BB962C8B-B14F-4D97-AF65-F5344CB8AC3E}">
        <p14:creationId xmlns:p14="http://schemas.microsoft.com/office/powerpoint/2010/main" val="4132077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30592" y="2816033"/>
            <a:ext cx="4372826" cy="352936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400" b="1">
                <a:solidFill>
                  <a:schemeClr val="tx2"/>
                </a:solidFill>
              </a:rPr>
              <a:t>Urban Climate Resilience: Tackling microclimates and dwelling overheating</a:t>
            </a:r>
            <a:r>
              <a:rPr lang="en-GB" sz="2400">
                <a:solidFill>
                  <a:schemeClr val="tx2"/>
                </a:solidFill>
              </a:rPr>
              <a:t> </a:t>
            </a:r>
          </a:p>
          <a:p>
            <a:r>
              <a:rPr lang="en-GB" sz="2400" b="1">
                <a:solidFill>
                  <a:schemeClr val="accent1"/>
                </a:solidFill>
              </a:rPr>
              <a:t>30 June, 12pm – 1.30pm.</a:t>
            </a:r>
            <a:r>
              <a:rPr lang="en-GB" sz="2400">
                <a:solidFill>
                  <a:schemeClr val="accent1"/>
                </a:solidFill>
              </a:rPr>
              <a:t> </a:t>
            </a:r>
          </a:p>
          <a:p>
            <a:r>
              <a:rPr lang="en-GB" sz="2000">
                <a:solidFill>
                  <a:schemeClr val="tx2"/>
                </a:solidFill>
              </a:rPr>
              <a:t>Organized in partnership with </a:t>
            </a:r>
            <a:r>
              <a:rPr lang="en-GB" sz="2000" i="1">
                <a:solidFill>
                  <a:schemeClr val="tx2"/>
                </a:solidFill>
              </a:rPr>
              <a:t>Buildings &amp; Cities</a:t>
            </a:r>
            <a:r>
              <a:rPr lang="en-GB" sz="2000">
                <a:solidFill>
                  <a:schemeClr val="tx2"/>
                </a:solidFill>
              </a:rPr>
              <a:t> journal and LCCP, this event will feature the launch of two briefing papers on </a:t>
            </a:r>
            <a:r>
              <a:rPr lang="en-GB" sz="2000">
                <a:solidFill>
                  <a:schemeClr val="accent1"/>
                </a:solidFill>
              </a:rPr>
              <a:t>microclimates </a:t>
            </a:r>
            <a:r>
              <a:rPr lang="en-GB" sz="2000">
                <a:solidFill>
                  <a:schemeClr val="tx2"/>
                </a:solidFill>
              </a:rPr>
              <a:t>and </a:t>
            </a:r>
            <a:r>
              <a:rPr lang="en-GB" sz="2000">
                <a:solidFill>
                  <a:schemeClr val="accent1"/>
                </a:solidFill>
              </a:rPr>
              <a:t>overheating</a:t>
            </a:r>
            <a:r>
              <a:rPr lang="en-GB" sz="2000">
                <a:solidFill>
                  <a:schemeClr val="tx2"/>
                </a:solidFill>
              </a:rPr>
              <a:t> in temperate climates.</a:t>
            </a:r>
          </a:p>
          <a:p>
            <a:r>
              <a:rPr lang="en-GB" sz="2000" b="1" i="1">
                <a:solidFill>
                  <a:schemeClr val="tx2"/>
                </a:solidFill>
              </a:rPr>
              <a:t>Register through LCCP website </a:t>
            </a:r>
          </a:p>
        </p:txBody>
      </p:sp>
      <p:sp>
        <p:nvSpPr>
          <p:cNvPr id="2" name="Title 1"/>
          <p:cNvSpPr>
            <a:spLocks noGrp="1"/>
          </p:cNvSpPr>
          <p:nvPr>
            <p:ph type="title"/>
          </p:nvPr>
        </p:nvSpPr>
        <p:spPr>
          <a:xfrm>
            <a:off x="194553" y="1123837"/>
            <a:ext cx="3144006" cy="4601183"/>
          </a:xfrm>
        </p:spPr>
        <p:txBody>
          <a:bodyPr/>
          <a:lstStyle/>
          <a:p>
            <a:br>
              <a:rPr lang="en-GB"/>
            </a:br>
            <a:br>
              <a:rPr lang="en-GB"/>
            </a:br>
            <a:r>
              <a:rPr lang="en-GB"/>
              <a:t>Two events </a:t>
            </a:r>
            <a:br>
              <a:rPr lang="en-GB"/>
            </a:br>
            <a:r>
              <a:rPr lang="en-GB"/>
              <a:t>on a heat related </a:t>
            </a:r>
            <a:br>
              <a:rPr lang="en-GB"/>
            </a:br>
            <a:r>
              <a:rPr lang="en-GB"/>
              <a:t>theme</a:t>
            </a:r>
          </a:p>
        </p:txBody>
      </p:sp>
      <p:pic>
        <p:nvPicPr>
          <p:cNvPr id="7" name="Picture 6"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629" y="1052487"/>
            <a:ext cx="1808486" cy="1763547"/>
          </a:xfrm>
          <a:prstGeom prst="rect">
            <a:avLst/>
          </a:prstGeom>
        </p:spPr>
      </p:pic>
      <p:sp>
        <p:nvSpPr>
          <p:cNvPr id="8" name="Rectangle 7"/>
          <p:cNvSpPr/>
          <p:nvPr/>
        </p:nvSpPr>
        <p:spPr>
          <a:xfrm>
            <a:off x="7341327" y="225067"/>
            <a:ext cx="4373852" cy="482619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lang="en-GB" sz="2400" b="1">
                <a:solidFill>
                  <a:schemeClr val="tx2"/>
                </a:solidFill>
              </a:rPr>
              <a:t>Creating an urban heat data service for London</a:t>
            </a:r>
            <a:r>
              <a:rPr lang="en-GB" sz="2400">
                <a:solidFill>
                  <a:schemeClr val="tx2"/>
                </a:solidFill>
              </a:rPr>
              <a:t>                         </a:t>
            </a:r>
            <a:r>
              <a:rPr lang="en-GB" sz="2400" b="1">
                <a:solidFill>
                  <a:schemeClr val="accent1"/>
                </a:solidFill>
              </a:rPr>
              <a:t>30 June, 3pm</a:t>
            </a:r>
            <a:r>
              <a:rPr lang="en-GB" sz="2400">
                <a:solidFill>
                  <a:schemeClr val="tx2"/>
                </a:solidFill>
              </a:rPr>
              <a:t>.                                 </a:t>
            </a:r>
            <a:r>
              <a:rPr lang="en-GB" sz="2000">
                <a:solidFill>
                  <a:schemeClr val="tx2"/>
                </a:solidFill>
              </a:rPr>
              <a:t>This workshop aims to find out what climate data London’s users need for their decision-making and planning, and how it can be provided most effectively. We welcome colleagues from policy and practice in health, built environment, natural environment, government, and the voluntary sector.</a:t>
            </a:r>
          </a:p>
          <a:p>
            <a:pPr>
              <a:spcAft>
                <a:spcPts val="1200"/>
              </a:spcAft>
            </a:pPr>
            <a:endParaRPr lang="en-US" sz="3200">
              <a:solidFill>
                <a:schemeClr val="tx2"/>
              </a:solidFill>
            </a:endParaRPr>
          </a:p>
        </p:txBody>
      </p:sp>
      <p:pic>
        <p:nvPicPr>
          <p:cNvPr id="11" name="Content Placeholder 10"/>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30592" y="225067"/>
            <a:ext cx="4372826" cy="2613107"/>
          </a:xfr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1328" y="3958046"/>
            <a:ext cx="4373850" cy="2387355"/>
          </a:xfrm>
          <a:prstGeom prst="rect">
            <a:avLst/>
          </a:prstGeom>
        </p:spPr>
      </p:pic>
    </p:spTree>
    <p:extLst>
      <p:ext uri="{BB962C8B-B14F-4D97-AF65-F5344CB8AC3E}">
        <p14:creationId xmlns:p14="http://schemas.microsoft.com/office/powerpoint/2010/main" val="3920807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GB"/>
            </a:br>
            <a:r>
              <a:rPr lang="en-GB"/>
              <a:t> </a:t>
            </a:r>
            <a:br>
              <a:rPr lang="en-GB"/>
            </a:br>
            <a:br>
              <a:rPr lang="en-GB"/>
            </a:br>
            <a:br>
              <a:rPr lang="en-GB"/>
            </a:br>
            <a:r>
              <a:rPr lang="en-GB"/>
              <a:t>Wider news</a:t>
            </a:r>
            <a:br>
              <a:rPr lang="en-GB"/>
            </a:br>
            <a:br>
              <a:rPr lang="en-GB"/>
            </a:br>
            <a:br>
              <a:rPr lang="en-GB"/>
            </a:br>
            <a:endParaRPr lang="en-GB" i="1"/>
          </a:p>
        </p:txBody>
      </p:sp>
      <p:sp>
        <p:nvSpPr>
          <p:cNvPr id="3" name="Content Placeholder 2"/>
          <p:cNvSpPr>
            <a:spLocks noGrp="1"/>
          </p:cNvSpPr>
          <p:nvPr>
            <p:ph idx="1"/>
          </p:nvPr>
        </p:nvSpPr>
        <p:spPr>
          <a:xfrm>
            <a:off x="3838817" y="772522"/>
            <a:ext cx="3883572" cy="5212225"/>
          </a:xfrm>
          <a:solidFill>
            <a:schemeClr val="accent1">
              <a:lumMod val="20000"/>
              <a:lumOff val="80000"/>
            </a:schemeClr>
          </a:solidFill>
          <a:ln w="57150">
            <a:solidFill>
              <a:schemeClr val="accent1">
                <a:lumMod val="75000"/>
              </a:schemeClr>
            </a:solidFill>
          </a:ln>
          <a:effectLst>
            <a:outerShdw blurRad="50800" dist="38100" dir="2700000" algn="tl" rotWithShape="0">
              <a:prstClr val="black">
                <a:alpha val="40000"/>
              </a:prstClr>
            </a:outerShdw>
          </a:effectLst>
        </p:spPr>
        <p:txBody>
          <a:bodyPr>
            <a:normAutofit lnSpcReduction="10000"/>
          </a:bodyPr>
          <a:lstStyle/>
          <a:p>
            <a:pPr marL="0" indent="0" algn="ctr">
              <a:buNone/>
            </a:pPr>
            <a:endParaRPr lang="en-GB" sz="2800"/>
          </a:p>
          <a:p>
            <a:pPr marL="0" indent="0" algn="ctr">
              <a:buNone/>
            </a:pPr>
            <a:endParaRPr lang="en-GB" sz="2800"/>
          </a:p>
          <a:p>
            <a:pPr marL="0" indent="0" algn="ctr">
              <a:buNone/>
            </a:pPr>
            <a:endParaRPr lang="en-GB" sz="2800"/>
          </a:p>
          <a:p>
            <a:pPr marL="0" indent="0" algn="ctr">
              <a:buNone/>
            </a:pPr>
            <a:r>
              <a:rPr lang="en-GB" sz="2800">
                <a:solidFill>
                  <a:srgbClr val="003366"/>
                </a:solidFill>
              </a:rPr>
              <a:t>High Level Event at The European Adaptation Climate Change Conference (ECCA2021)</a:t>
            </a:r>
          </a:p>
          <a:p>
            <a:pPr marL="0" indent="0" algn="ctr">
              <a:buNone/>
            </a:pPr>
            <a:endParaRPr lang="en-GB" sz="2800"/>
          </a:p>
          <a:p>
            <a:pPr marL="0" indent="0" algn="ctr">
              <a:buNone/>
            </a:pPr>
            <a:endParaRPr lang="en-GB" sz="2800"/>
          </a:p>
          <a:p>
            <a:pPr marL="0" indent="0" algn="ctr">
              <a:buNone/>
            </a:pPr>
            <a:endParaRPr lang="en-GB" sz="2600" b="1"/>
          </a:p>
          <a:p>
            <a:pPr marL="0" indent="0" algn="ctr">
              <a:buNone/>
            </a:pPr>
            <a:r>
              <a:rPr lang="en-GB"/>
              <a:t>/</a:t>
            </a:r>
          </a:p>
        </p:txBody>
      </p:sp>
      <p:sp>
        <p:nvSpPr>
          <p:cNvPr id="4" name="Title 1"/>
          <p:cNvSpPr txBox="1">
            <a:spLocks/>
          </p:cNvSpPr>
          <p:nvPr/>
        </p:nvSpPr>
        <p:spPr>
          <a:xfrm>
            <a:off x="252919" y="1123837"/>
            <a:ext cx="2947482" cy="460118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GB" sz="3600" b="0" i="0" u="none" strike="noStrike" kern="1200" cap="none" spc="-60" normalizeH="0" baseline="0" noProof="0">
                <a:ln>
                  <a:noFill/>
                </a:ln>
                <a:solidFill>
                  <a:srgbClr val="FFFFFF"/>
                </a:solidFill>
                <a:effectLst/>
                <a:uLnTx/>
                <a:uFillTx/>
                <a:latin typeface="Corbel" panose="020B0503020204020204"/>
                <a:ea typeface="+mj-ea"/>
                <a:cs typeface="+mj-cs"/>
              </a:rPr>
            </a:br>
            <a:br>
              <a:rPr kumimoji="0" lang="en-GB" sz="3600" b="0" i="0" u="none" strike="noStrike" kern="1200" cap="none" spc="-60" normalizeH="0" baseline="0" noProof="0">
                <a:ln>
                  <a:noFill/>
                </a:ln>
                <a:solidFill>
                  <a:srgbClr val="FFFFFF"/>
                </a:solidFill>
                <a:effectLst/>
                <a:uLnTx/>
                <a:uFillTx/>
                <a:latin typeface="Corbel" panose="020B0503020204020204"/>
                <a:ea typeface="+mj-ea"/>
                <a:cs typeface="+mj-cs"/>
              </a:rPr>
            </a:br>
            <a:br>
              <a:rPr kumimoji="0" lang="en-GB" sz="3600" b="0" i="0" u="none" strike="noStrike" kern="1200" cap="none" spc="-60" normalizeH="0" baseline="0" noProof="0">
                <a:ln>
                  <a:noFill/>
                </a:ln>
                <a:solidFill>
                  <a:srgbClr val="FFFFFF"/>
                </a:solidFill>
                <a:effectLst/>
                <a:uLnTx/>
                <a:uFillTx/>
                <a:latin typeface="Corbel" panose="020B0503020204020204"/>
                <a:ea typeface="+mj-ea"/>
                <a:cs typeface="+mj-cs"/>
              </a:rPr>
            </a:br>
            <a:br>
              <a:rPr kumimoji="0" lang="en-GB" sz="3600" b="0" i="0" u="none" strike="noStrike" kern="1200" cap="none" spc="-60" normalizeH="0" baseline="0" noProof="0">
                <a:ln>
                  <a:noFill/>
                </a:ln>
                <a:solidFill>
                  <a:srgbClr val="FFFFFF"/>
                </a:solidFill>
                <a:effectLst/>
                <a:uLnTx/>
                <a:uFillTx/>
                <a:latin typeface="Corbel" panose="020B0503020204020204"/>
                <a:ea typeface="+mj-ea"/>
                <a:cs typeface="+mj-cs"/>
              </a:rPr>
            </a:br>
            <a:br>
              <a:rPr kumimoji="0" lang="en-GB" sz="3600" b="0" i="0" u="none" strike="noStrike" kern="1200" cap="none" spc="-60" normalizeH="0" baseline="0" noProof="0">
                <a:ln>
                  <a:noFill/>
                </a:ln>
                <a:solidFill>
                  <a:srgbClr val="FFFFFF"/>
                </a:solidFill>
                <a:effectLst/>
                <a:uLnTx/>
                <a:uFillTx/>
                <a:latin typeface="Corbel" panose="020B0503020204020204"/>
                <a:ea typeface="+mj-ea"/>
                <a:cs typeface="+mj-cs"/>
              </a:rPr>
            </a:br>
            <a:br>
              <a:rPr kumimoji="0" lang="en-GB" sz="3600" b="0" i="0" u="none" strike="noStrike" kern="1200" cap="none" spc="-60" normalizeH="0" baseline="0" noProof="0">
                <a:ln>
                  <a:noFill/>
                </a:ln>
                <a:solidFill>
                  <a:srgbClr val="FFFFFF"/>
                </a:solidFill>
                <a:effectLst/>
                <a:uLnTx/>
                <a:uFillTx/>
                <a:latin typeface="Corbel" panose="020B0503020204020204"/>
                <a:ea typeface="+mj-ea"/>
                <a:cs typeface="+mj-cs"/>
              </a:rPr>
            </a:br>
            <a:endParaRPr kumimoji="0" lang="en-GB" sz="2800" b="0" i="1" u="none" strike="noStrike" kern="1200" cap="none" spc="-60" normalizeH="0" baseline="0" noProof="0">
              <a:ln>
                <a:noFill/>
              </a:ln>
              <a:solidFill>
                <a:srgbClr val="FFFFFF"/>
              </a:solidFill>
              <a:effectLst/>
              <a:uLnTx/>
              <a:uFillTx/>
              <a:latin typeface="Corbel" panose="020B0503020204020204"/>
              <a:ea typeface="+mj-ea"/>
              <a:cs typeface="+mj-cs"/>
            </a:endParaRPr>
          </a:p>
        </p:txBody>
      </p:sp>
      <p:pic>
        <p:nvPicPr>
          <p:cNvPr id="5" name="Picture 4"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106" y="1018924"/>
            <a:ext cx="1808486" cy="1763547"/>
          </a:xfrm>
          <a:prstGeom prst="rect">
            <a:avLst/>
          </a:prstGeom>
        </p:spPr>
      </p:pic>
      <p:sp>
        <p:nvSpPr>
          <p:cNvPr id="8" name="Content Placeholder 2"/>
          <p:cNvSpPr txBox="1">
            <a:spLocks/>
          </p:cNvSpPr>
          <p:nvPr/>
        </p:nvSpPr>
        <p:spPr>
          <a:xfrm>
            <a:off x="7851720" y="772522"/>
            <a:ext cx="3710627" cy="5212226"/>
          </a:xfrm>
          <a:prstGeom prst="rect">
            <a:avLst/>
          </a:prstGeom>
          <a:solidFill>
            <a:schemeClr val="accent3">
              <a:lumMod val="20000"/>
              <a:lumOff val="80000"/>
            </a:schemeClr>
          </a:solidFill>
          <a:ln w="57150">
            <a:solidFill>
              <a:schemeClr val="accent3">
                <a:lumMod val="75000"/>
              </a:schemeClr>
            </a:solidFill>
          </a:ln>
          <a:effectLst>
            <a:outerShdw blurRad="50800" dist="38100" dir="2700000" algn="tl" rotWithShape="0">
              <a:prstClr val="black">
                <a:alpha val="40000"/>
              </a:prstClr>
            </a:outerShdw>
          </a:effectLst>
        </p:spPr>
        <p:txBody>
          <a:bodyPr vert="horz" lIns="91440" tIns="45720" rIns="91440" bIns="45720" rtlCol="0" anchor="ct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0"/>
              </a:spcAft>
              <a:buClr>
                <a:srgbClr val="3494BA"/>
              </a:buClr>
              <a:buSzTx/>
              <a:buFont typeface="Wingdings 2" pitchFamily="18" charset="2"/>
              <a:buNone/>
              <a:tabLst/>
              <a:defRPr/>
            </a:pPr>
            <a:endParaRPr kumimoji="0" lang="en-GB" sz="2800" b="0" i="0" u="none" strike="noStrike" kern="1200" cap="none" spc="0" normalizeH="0" baseline="0" noProof="0">
              <a:ln>
                <a:noFill/>
              </a:ln>
              <a:solidFill>
                <a:prstClr val="black">
                  <a:lumMod val="65000"/>
                  <a:lumOff val="35000"/>
                </a:prstClr>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ts val="1200"/>
              </a:spcBef>
              <a:spcAft>
                <a:spcPts val="0"/>
              </a:spcAft>
              <a:buClr>
                <a:srgbClr val="3494BA"/>
              </a:buClr>
              <a:buSzTx/>
              <a:buFont typeface="Wingdings 2" pitchFamily="18" charset="2"/>
              <a:buNone/>
              <a:tabLst/>
              <a:defRPr/>
            </a:pPr>
            <a:endParaRPr kumimoji="0" lang="en-GB" sz="2800" b="0" i="0" u="none" strike="noStrike" kern="1200" cap="none" spc="0" normalizeH="0" baseline="0" noProof="0">
              <a:ln>
                <a:noFill/>
              </a:ln>
              <a:solidFill>
                <a:prstClr val="black">
                  <a:lumMod val="65000"/>
                  <a:lumOff val="35000"/>
                </a:prstClr>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ts val="1200"/>
              </a:spcBef>
              <a:spcAft>
                <a:spcPts val="0"/>
              </a:spcAft>
              <a:buClr>
                <a:srgbClr val="3494BA"/>
              </a:buClr>
              <a:buSzTx/>
              <a:buFont typeface="Wingdings 2" pitchFamily="18" charset="2"/>
              <a:buNone/>
              <a:tabLst/>
              <a:defRPr/>
            </a:pPr>
            <a:endParaRPr kumimoji="0" lang="en-GB" sz="2800" b="0" i="0" u="none" strike="noStrike" kern="1200" cap="none" spc="0" normalizeH="0" baseline="0" noProof="0">
              <a:ln>
                <a:noFill/>
              </a:ln>
              <a:solidFill>
                <a:prstClr val="black">
                  <a:lumMod val="65000"/>
                  <a:lumOff val="35000"/>
                </a:prstClr>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ts val="1200"/>
              </a:spcBef>
              <a:spcAft>
                <a:spcPts val="0"/>
              </a:spcAft>
              <a:buClr>
                <a:srgbClr val="3494BA"/>
              </a:buClr>
              <a:buSzTx/>
              <a:buFont typeface="Wingdings 2" pitchFamily="18" charset="2"/>
              <a:buNone/>
              <a:tabLst/>
              <a:defRPr/>
            </a:pPr>
            <a:endParaRPr kumimoji="0" lang="en-GB" sz="2800" b="0" i="0" u="none" strike="noStrike" kern="1200" cap="none" spc="0" normalizeH="0" baseline="0" noProof="0">
              <a:ln>
                <a:noFill/>
              </a:ln>
              <a:solidFill>
                <a:prstClr val="black">
                  <a:lumMod val="65000"/>
                  <a:lumOff val="35000"/>
                </a:prstClr>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ts val="1200"/>
              </a:spcBef>
              <a:spcAft>
                <a:spcPts val="0"/>
              </a:spcAft>
              <a:buClr>
                <a:srgbClr val="3494BA"/>
              </a:buClr>
              <a:buSzTx/>
              <a:buFont typeface="Wingdings 2" pitchFamily="18" charset="2"/>
              <a:buNone/>
              <a:tabLst/>
              <a:defRPr/>
            </a:pPr>
            <a:endParaRPr kumimoji="0" lang="en-GB" sz="2800" b="0" i="0" u="none" strike="noStrike" kern="1200" cap="none" spc="0" normalizeH="0" baseline="0" noProof="0">
              <a:ln>
                <a:noFill/>
              </a:ln>
              <a:solidFill>
                <a:prstClr val="black">
                  <a:lumMod val="65000"/>
                  <a:lumOff val="35000"/>
                </a:prstClr>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ts val="1200"/>
              </a:spcBef>
              <a:spcAft>
                <a:spcPts val="0"/>
              </a:spcAft>
              <a:buClr>
                <a:srgbClr val="3494BA"/>
              </a:buClr>
              <a:buSzTx/>
              <a:buFont typeface="Wingdings 2" pitchFamily="18" charset="2"/>
              <a:buNone/>
              <a:tabLst/>
              <a:defRPr/>
            </a:pPr>
            <a:r>
              <a:rPr kumimoji="0" lang="en-GB" sz="2800" i="0" u="none" strike="noStrike" kern="1200" cap="none" spc="0" normalizeH="0" baseline="0" noProof="0">
                <a:ln>
                  <a:noFill/>
                </a:ln>
                <a:solidFill>
                  <a:srgbClr val="003366"/>
                </a:solidFill>
                <a:effectLst/>
                <a:uLnTx/>
                <a:uFillTx/>
                <a:latin typeface="Corbel" panose="020B0503020204020204"/>
                <a:ea typeface="+mn-ea"/>
                <a:cs typeface="+mn-cs"/>
              </a:rPr>
              <a:t>Publication of the CCC </a:t>
            </a:r>
            <a:r>
              <a:rPr kumimoji="0" lang="en-GB" sz="2800" b="1" i="0" u="none" strike="noStrike" kern="1200" cap="none" spc="0" normalizeH="0" baseline="0" noProof="0">
                <a:ln>
                  <a:noFill/>
                </a:ln>
                <a:solidFill>
                  <a:srgbClr val="003366"/>
                </a:solidFill>
                <a:effectLst/>
                <a:uLnTx/>
                <a:uFillTx/>
                <a:latin typeface="Corbel" panose="020B0503020204020204"/>
                <a:ea typeface="+mn-ea"/>
                <a:cs typeface="+mn-cs"/>
              </a:rPr>
              <a:t>Progress Report to Parliament assessing </a:t>
            </a:r>
            <a:r>
              <a:rPr kumimoji="0" lang="en-GB" sz="2800" i="0" u="none" strike="noStrike" kern="1200" cap="none" spc="0" normalizeH="0" baseline="0" noProof="0">
                <a:ln>
                  <a:noFill/>
                </a:ln>
                <a:solidFill>
                  <a:srgbClr val="003366"/>
                </a:solidFill>
                <a:effectLst/>
                <a:uLnTx/>
                <a:uFillTx/>
                <a:latin typeface="Corbel" panose="020B0503020204020204"/>
                <a:ea typeface="+mn-ea"/>
                <a:cs typeface="+mn-cs"/>
              </a:rPr>
              <a:t>UK emissions reductions &amp; progress in preparing for climate change. </a:t>
            </a:r>
          </a:p>
        </p:txBody>
      </p:sp>
      <p:pic>
        <p:nvPicPr>
          <p:cNvPr id="9" name="Picture 8"/>
          <p:cNvPicPr>
            <a:picLocks noChangeAspect="1"/>
          </p:cNvPicPr>
          <p:nvPr/>
        </p:nvPicPr>
        <p:blipFill>
          <a:blip r:embed="rId4"/>
          <a:stretch>
            <a:fillRect/>
          </a:stretch>
        </p:blipFill>
        <p:spPr>
          <a:xfrm>
            <a:off x="8710287" y="1018924"/>
            <a:ext cx="1864162" cy="2001521"/>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5084" y="954514"/>
            <a:ext cx="2822666" cy="1256623"/>
          </a:xfrm>
          <a:prstGeom prst="rect">
            <a:avLst/>
          </a:prstGeom>
        </p:spPr>
      </p:pic>
      <p:pic>
        <p:nvPicPr>
          <p:cNvPr id="11" name="Picture 10"/>
          <p:cNvPicPr>
            <a:picLocks noChangeAspect="1"/>
          </p:cNvPicPr>
          <p:nvPr/>
        </p:nvPicPr>
        <p:blipFill>
          <a:blip r:embed="rId6"/>
          <a:stretch>
            <a:fillRect/>
          </a:stretch>
        </p:blipFill>
        <p:spPr>
          <a:xfrm>
            <a:off x="4882243" y="4086109"/>
            <a:ext cx="1754532" cy="1734364"/>
          </a:xfrm>
          <a:prstGeom prst="rect">
            <a:avLst/>
          </a:prstGeom>
        </p:spPr>
      </p:pic>
      <p:sp>
        <p:nvSpPr>
          <p:cNvPr id="12" name="TextBox 11"/>
          <p:cNvSpPr txBox="1"/>
          <p:nvPr/>
        </p:nvSpPr>
        <p:spPr>
          <a:xfrm>
            <a:off x="4710004" y="6166739"/>
            <a:ext cx="1926771" cy="523220"/>
          </a:xfrm>
          <a:prstGeom prst="rect">
            <a:avLst/>
          </a:prstGeom>
          <a:noFill/>
        </p:spPr>
        <p:txBody>
          <a:bodyPr wrap="square" rtlCol="0">
            <a:spAutoFit/>
          </a:bodyPr>
          <a:lstStyle/>
          <a:p>
            <a:r>
              <a:rPr lang="en-GB" sz="2800" b="1">
                <a:solidFill>
                  <a:srgbClr val="003366"/>
                </a:solidFill>
              </a:rPr>
              <a:t>ECCA 2021</a:t>
            </a:r>
          </a:p>
        </p:txBody>
      </p:sp>
      <p:sp>
        <p:nvSpPr>
          <p:cNvPr id="13" name="TextBox 12"/>
          <p:cNvSpPr txBox="1"/>
          <p:nvPr/>
        </p:nvSpPr>
        <p:spPr>
          <a:xfrm>
            <a:off x="8226090" y="6144949"/>
            <a:ext cx="3759082" cy="523220"/>
          </a:xfrm>
          <a:prstGeom prst="rect">
            <a:avLst/>
          </a:prstGeom>
          <a:noFill/>
        </p:spPr>
        <p:txBody>
          <a:bodyPr wrap="square" rtlCol="0">
            <a:spAutoFit/>
          </a:bodyPr>
          <a:lstStyle/>
          <a:p>
            <a:r>
              <a:rPr lang="en-GB" sz="2800" b="1">
                <a:solidFill>
                  <a:srgbClr val="003366"/>
                </a:solidFill>
              </a:rPr>
              <a:t>ukclimaterisk.org </a:t>
            </a:r>
          </a:p>
        </p:txBody>
      </p:sp>
    </p:spTree>
    <p:extLst>
      <p:ext uri="{BB962C8B-B14F-4D97-AF65-F5344CB8AC3E}">
        <p14:creationId xmlns:p14="http://schemas.microsoft.com/office/powerpoint/2010/main" val="1535429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176" y="1106905"/>
            <a:ext cx="8258723" cy="3854299"/>
          </a:xfrm>
        </p:spPr>
        <p:txBody>
          <a:bodyPr anchor="ctr">
            <a:normAutofit/>
          </a:bodyPr>
          <a:lstStyle/>
          <a:p>
            <a:pPr>
              <a:lnSpc>
                <a:spcPct val="100000"/>
              </a:lnSpc>
              <a:spcBef>
                <a:spcPts val="0"/>
              </a:spcBef>
              <a:spcAft>
                <a:spcPts val="1800"/>
              </a:spcAft>
              <a:defRPr/>
            </a:pPr>
            <a:br>
              <a:rPr lang="en-GB" sz="4900" b="1">
                <a:solidFill>
                  <a:schemeClr val="bg1"/>
                </a:solidFill>
              </a:rPr>
            </a:br>
            <a:br>
              <a:rPr lang="en-US" sz="3200">
                <a:solidFill>
                  <a:schemeClr val="bg1"/>
                </a:solidFill>
                <a:ea typeface="+mj-lt"/>
                <a:cs typeface="+mj-lt"/>
              </a:rPr>
            </a:br>
            <a:endParaRPr lang="en-US" sz="4000">
              <a:solidFill>
                <a:schemeClr val="bg1"/>
              </a:solidFill>
            </a:endParaRPr>
          </a:p>
        </p:txBody>
      </p:sp>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6374" y="766692"/>
            <a:ext cx="2562412" cy="2498738"/>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4214" y="5169920"/>
            <a:ext cx="2588649" cy="763251"/>
          </a:xfrm>
          <a:prstGeom prst="rect">
            <a:avLst/>
          </a:prstGeom>
        </p:spPr>
      </p:pic>
      <p:sp>
        <p:nvSpPr>
          <p:cNvPr id="9" name="AutoShape 2" descr="https://ukc-powerpoint.officeapps.live.com/pods/GetClipboardImage.ashx?Id=a527de18-3c90-4bd6-94f9-b0437741190c&amp;DC=GUK5&amp;pkey=2cbf2434-fa3a-4e9b-babf-c03a9a108e3e&amp;wdoverrides=GetClipboardImageEnabled:true"/>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p:cNvSpPr/>
          <p:nvPr/>
        </p:nvSpPr>
        <p:spPr>
          <a:xfrm>
            <a:off x="365125" y="782314"/>
            <a:ext cx="8190374" cy="4693464"/>
          </a:xfrm>
          <a:prstGeom prst="rect">
            <a:avLst/>
          </a:prstGeom>
        </p:spPr>
        <p:txBody>
          <a:bodyPr wrap="square">
            <a:spAutoFit/>
          </a:bodyPr>
          <a:lstStyle/>
          <a:p>
            <a:pPr defTabSz="914400">
              <a:lnSpc>
                <a:spcPct val="107000"/>
              </a:lnSpc>
              <a:defRPr/>
            </a:pPr>
            <a:r>
              <a:rPr lang="en-GB" sz="4000" b="1">
                <a:solidFill>
                  <a:schemeClr val="bg1"/>
                </a:solidFill>
                <a:latin typeface="Corbel" panose="020B0503020204020204" pitchFamily="34" charset="0"/>
                <a:ea typeface="Calibri" panose="020F0502020204030204" pitchFamily="34" charset="0"/>
                <a:cs typeface="Times New Roman" panose="02020603050405020304" pitchFamily="18" charset="0"/>
              </a:rPr>
              <a:t>CROP-NET: Monitoring and Predicting the Effects of Climate Change on Crop Yields </a:t>
            </a:r>
          </a:p>
          <a:p>
            <a:pPr>
              <a:spcAft>
                <a:spcPts val="0"/>
              </a:spcAft>
            </a:pPr>
            <a:endParaRPr lang="en-GB" sz="4000" b="1">
              <a:solidFill>
                <a:schemeClr val="bg1"/>
              </a:solidFill>
              <a:latin typeface="+mj-lt"/>
              <a:ea typeface="Calibri" panose="020F0502020204030204" pitchFamily="34" charset="0"/>
              <a:cs typeface="Times New Roman" panose="02020603050405020304" pitchFamily="18" charset="0"/>
            </a:endParaRPr>
          </a:p>
          <a:p>
            <a:pPr>
              <a:lnSpc>
                <a:spcPct val="107000"/>
              </a:lnSpc>
              <a:spcAft>
                <a:spcPts val="0"/>
              </a:spcAft>
            </a:pPr>
            <a:r>
              <a:rPr lang="en-GB" sz="4000" b="1">
                <a:solidFill>
                  <a:schemeClr val="bg1"/>
                </a:solidFill>
                <a:latin typeface="Corbel" panose="020B0503020204020204" pitchFamily="34" charset="0"/>
                <a:ea typeface="Calibri" panose="020F0502020204030204" pitchFamily="34" charset="0"/>
                <a:cs typeface="Times New Roman" panose="02020603050405020304" pitchFamily="18" charset="0"/>
              </a:rPr>
              <a:t>Richard Pywell </a:t>
            </a:r>
          </a:p>
          <a:p>
            <a:pPr>
              <a:lnSpc>
                <a:spcPct val="107000"/>
              </a:lnSpc>
              <a:spcAft>
                <a:spcPts val="0"/>
              </a:spcAft>
            </a:pPr>
            <a:r>
              <a:rPr lang="en-GB" sz="4000">
                <a:solidFill>
                  <a:schemeClr val="bg1"/>
                </a:solidFill>
                <a:latin typeface="Corbel" panose="020B0503020204020204" pitchFamily="34" charset="0"/>
                <a:ea typeface="Calibri" panose="020F0502020204030204" pitchFamily="34" charset="0"/>
                <a:cs typeface="Times New Roman" panose="02020603050405020304" pitchFamily="18" charset="0"/>
              </a:rPr>
              <a:t>UK Centre for Ecology and Hydrology</a:t>
            </a:r>
          </a:p>
          <a:p>
            <a:pPr>
              <a:lnSpc>
                <a:spcPct val="107000"/>
              </a:lnSpc>
              <a:spcAft>
                <a:spcPts val="0"/>
              </a:spcAft>
            </a:pPr>
            <a:endParaRPr lang="en-GB" sz="4400">
              <a:solidFill>
                <a:schemeClr val="bg1"/>
              </a:solidFill>
              <a:latin typeface="+mj-lt"/>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6"/>
          <a:stretch>
            <a:fillRect/>
          </a:stretch>
        </p:blipFill>
        <p:spPr>
          <a:xfrm>
            <a:off x="8446771" y="3705319"/>
            <a:ext cx="2456901" cy="12558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55895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976" y="1775512"/>
            <a:ext cx="8325853" cy="3255264"/>
          </a:xfrm>
        </p:spPr>
        <p:txBody>
          <a:bodyPr>
            <a:normAutofit/>
          </a:bodyPr>
          <a:lstStyle/>
          <a:p>
            <a:r>
              <a:rPr lang="en-GB" sz="6000" b="1">
                <a:solidFill>
                  <a:schemeClr val="bg1"/>
                </a:solidFill>
                <a:latin typeface="Corbel"/>
              </a:rPr>
              <a:t>Response</a:t>
            </a:r>
            <a:br>
              <a:rPr lang="en-GB" sz="6000" b="1">
                <a:latin typeface="Corbel"/>
              </a:rPr>
            </a:br>
            <a:br>
              <a:rPr lang="en-GB" sz="6000" b="1">
                <a:latin typeface="Corbel"/>
              </a:rPr>
            </a:br>
            <a:r>
              <a:rPr lang="en-GB" sz="4400" b="1">
                <a:latin typeface="Corbel"/>
              </a:rPr>
              <a:t>Julian Gold</a:t>
            </a:r>
            <a:r>
              <a:rPr lang="en-GB" sz="4400" b="1">
                <a:solidFill>
                  <a:schemeClr val="bg1"/>
                </a:solidFill>
                <a:latin typeface="+mn-lt"/>
                <a:ea typeface="+mn-ea"/>
                <a:cs typeface="+mn-cs"/>
              </a:rPr>
              <a:t> </a:t>
            </a:r>
            <a:br>
              <a:rPr lang="en-GB" sz="4800" b="1">
                <a:solidFill>
                  <a:schemeClr val="bg1"/>
                </a:solidFill>
                <a:latin typeface="+mn-lt"/>
                <a:ea typeface="+mn-ea"/>
                <a:cs typeface="+mn-cs"/>
              </a:rPr>
            </a:br>
            <a:r>
              <a:rPr lang="en-GB" sz="3200" err="1">
                <a:solidFill>
                  <a:schemeClr val="bg1"/>
                </a:solidFill>
                <a:latin typeface="+mn-lt"/>
                <a:ea typeface="+mn-ea"/>
                <a:cs typeface="+mn-cs"/>
              </a:rPr>
              <a:t>Hendred</a:t>
            </a:r>
            <a:r>
              <a:rPr lang="en-GB" sz="3200">
                <a:solidFill>
                  <a:schemeClr val="bg1"/>
                </a:solidFill>
                <a:latin typeface="+mn-lt"/>
                <a:ea typeface="+mn-ea"/>
                <a:cs typeface="+mn-cs"/>
              </a:rPr>
              <a:t>  Estate</a:t>
            </a:r>
            <a:endParaRPr lang="en-US" sz="3200" i="1">
              <a:solidFill>
                <a:schemeClr val="bg1"/>
              </a:solidFill>
            </a:endParaRPr>
          </a:p>
        </p:txBody>
      </p:sp>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4456" y="5169919"/>
            <a:ext cx="2588649" cy="763251"/>
          </a:xfrm>
          <a:prstGeom prst="rect">
            <a:avLst/>
          </a:prstGeom>
        </p:spPr>
      </p:pic>
    </p:spTree>
    <p:extLst>
      <p:ext uri="{BB962C8B-B14F-4D97-AF65-F5344CB8AC3E}">
        <p14:creationId xmlns:p14="http://schemas.microsoft.com/office/powerpoint/2010/main" val="1757342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179" y="1298448"/>
            <a:ext cx="8325853" cy="3255264"/>
          </a:xfrm>
        </p:spPr>
        <p:txBody>
          <a:bodyPr>
            <a:normAutofit/>
          </a:bodyPr>
          <a:lstStyle/>
          <a:p>
            <a:r>
              <a:rPr lang="en-US" sz="6000" b="1">
                <a:solidFill>
                  <a:schemeClr val="bg1"/>
                </a:solidFill>
                <a:latin typeface="Corbel" panose="020B0503020204020204" pitchFamily="34" charset="0"/>
              </a:rPr>
              <a:t>Questions, answers, discussion</a:t>
            </a:r>
            <a:endParaRPr lang="en-GB" sz="3600" b="1">
              <a:solidFill>
                <a:schemeClr val="bg1"/>
              </a:solidFill>
              <a:latin typeface="Corbel" panose="020B0503020204020204" pitchFamily="34" charset="0"/>
            </a:endParaRPr>
          </a:p>
        </p:txBody>
      </p:sp>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spTree>
    <p:extLst>
      <p:ext uri="{BB962C8B-B14F-4D97-AF65-F5344CB8AC3E}">
        <p14:creationId xmlns:p14="http://schemas.microsoft.com/office/powerpoint/2010/main" val="97619348"/>
      </p:ext>
    </p:extLst>
  </p:cSld>
  <p:clrMapOvr>
    <a:masterClrMapping/>
  </p:clrMapOvr>
</p:sld>
</file>

<file path=ppt/theme/theme1.xml><?xml version="1.0" encoding="utf-8"?>
<a:theme xmlns:a="http://schemas.openxmlformats.org/drawingml/2006/main" name="Fra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4DEAF4E78F2243A182C331F5ADC7A4" ma:contentTypeVersion="12" ma:contentTypeDescription="Create a new document." ma:contentTypeScope="" ma:versionID="6aadbbe93bf0e200b77ad90009fa4983">
  <xsd:schema xmlns:xsd="http://www.w3.org/2001/XMLSchema" xmlns:xs="http://www.w3.org/2001/XMLSchema" xmlns:p="http://schemas.microsoft.com/office/2006/metadata/properties" xmlns:ns2="8a03cd44-7435-4cc0-9b31-fee50fc395cf" xmlns:ns3="beb20fc5-2c51-4543-b6f9-a2f51fb33384" targetNamespace="http://schemas.microsoft.com/office/2006/metadata/properties" ma:root="true" ma:fieldsID="4fac0675677bb9789ffd4bbaa2afd9cd" ns2:_="" ns3:_="">
    <xsd:import namespace="8a03cd44-7435-4cc0-9b31-fee50fc395cf"/>
    <xsd:import namespace="beb20fc5-2c51-4543-b6f9-a2f51fb333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03cd44-7435-4cc0-9b31-fee50fc395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b20fc5-2c51-4543-b6f9-a2f51fb333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89AAE0-AC03-40FF-8711-EE4CD7D2660C}">
  <ds:schemaRefs>
    <ds:schemaRef ds:uri="8a03cd44-7435-4cc0-9b31-fee50fc395cf"/>
    <ds:schemaRef ds:uri="beb20fc5-2c51-4543-b6f9-a2f51fb333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804FFB4-D834-4309-B1D4-D0131562D718}">
  <ds:schemaRefs>
    <ds:schemaRef ds:uri="http://schemas.microsoft.com/sharepoint/v3/contenttype/forms"/>
  </ds:schemaRefs>
</ds:datastoreItem>
</file>

<file path=customXml/itemProps3.xml><?xml version="1.0" encoding="utf-8"?>
<ds:datastoreItem xmlns:ds="http://schemas.openxmlformats.org/officeDocument/2006/customXml" ds:itemID="{49FC6583-0AE5-4484-AA1F-D5E26C3BE0F7}">
  <ds:schemaRefs>
    <ds:schemaRef ds:uri="8a03cd44-7435-4cc0-9b31-fee50fc395cf"/>
    <ds:schemaRef ds:uri="beb20fc5-2c51-4543-b6f9-a2f51fb333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9</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Frame</vt:lpstr>
      <vt:lpstr>SPF UK Climate Resilience Programme Webinar Series 2021</vt:lpstr>
      <vt:lpstr>PowerPoint Presentation</vt:lpstr>
      <vt:lpstr>PowerPoint Presentation</vt:lpstr>
      <vt:lpstr>  Embedded Researchers: Funding Opportunity</vt:lpstr>
      <vt:lpstr>  Two events  on a heat related  theme</vt:lpstr>
      <vt:lpstr>     Wider news   </vt:lpstr>
      <vt:lpstr>  </vt:lpstr>
      <vt:lpstr>Response  Julian Gold  Hendred  Estate</vt:lpstr>
      <vt:lpstr>Questions, answers, discussion</vt:lpstr>
      <vt:lpstr>Next webinars:</vt:lpstr>
      <vt:lpstr>Contact details  Website: www.ukclimateresilience.org   Twitter: @UKCRP_SPF  YouTube: UK Climate Resilience programme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Hayley</dc:creator>
  <cp:revision>1</cp:revision>
  <dcterms:created xsi:type="dcterms:W3CDTF">2020-05-22T12:36:03Z</dcterms:created>
  <dcterms:modified xsi:type="dcterms:W3CDTF">2021-06-16T11:17:38Z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0x0101000A4DEAF4E78F2243A182C331F5ADC7A4</vt:lpwstr>
  </property>
</Properties>
</file>