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 id="2147483853" r:id="rId5"/>
    <p:sldMasterId id="2147483867" r:id="rId6"/>
    <p:sldMasterId id="2147483872" r:id="rId7"/>
    <p:sldMasterId id="2147483874" r:id="rId8"/>
    <p:sldMasterId id="2147483886" r:id="rId9"/>
    <p:sldMasterId id="2147483898" r:id="rId10"/>
  </p:sldMasterIdLst>
  <p:notesMasterIdLst>
    <p:notesMasterId r:id="rId50"/>
  </p:notesMasterIdLst>
  <p:sldIdLst>
    <p:sldId id="358" r:id="rId11"/>
    <p:sldId id="372" r:id="rId12"/>
    <p:sldId id="363" r:id="rId13"/>
    <p:sldId id="364" r:id="rId14"/>
    <p:sldId id="370" r:id="rId15"/>
    <p:sldId id="366" r:id="rId16"/>
    <p:sldId id="371" r:id="rId17"/>
    <p:sldId id="365" r:id="rId18"/>
    <p:sldId id="313" r:id="rId19"/>
    <p:sldId id="374" r:id="rId20"/>
    <p:sldId id="860" r:id="rId21"/>
    <p:sldId id="2451" r:id="rId22"/>
    <p:sldId id="2452" r:id="rId23"/>
    <p:sldId id="2464" r:id="rId24"/>
    <p:sldId id="2487" r:id="rId25"/>
    <p:sldId id="2515" r:id="rId26"/>
    <p:sldId id="2461" r:id="rId27"/>
    <p:sldId id="375" r:id="rId28"/>
    <p:sldId id="256" r:id="rId29"/>
    <p:sldId id="265" r:id="rId30"/>
    <p:sldId id="269" r:id="rId31"/>
    <p:sldId id="376" r:id="rId32"/>
    <p:sldId id="278" r:id="rId33"/>
    <p:sldId id="260" r:id="rId34"/>
    <p:sldId id="261" r:id="rId35"/>
    <p:sldId id="262" r:id="rId36"/>
    <p:sldId id="263" r:id="rId37"/>
    <p:sldId id="280" r:id="rId38"/>
    <p:sldId id="264" r:id="rId39"/>
    <p:sldId id="259" r:id="rId40"/>
    <p:sldId id="284" r:id="rId41"/>
    <p:sldId id="377" r:id="rId42"/>
    <p:sldId id="2516" r:id="rId43"/>
    <p:sldId id="2517" r:id="rId44"/>
    <p:sldId id="258" r:id="rId45"/>
    <p:sldId id="2518" r:id="rId46"/>
    <p:sldId id="2519" r:id="rId47"/>
    <p:sldId id="2520" r:id="rId48"/>
    <p:sldId id="373"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rison, Mark" initials="HM" lastIdx="10" clrIdx="0">
    <p:extLst>
      <p:ext uri="{19B8F6BF-5375-455C-9EA6-DF929625EA0E}">
        <p15:presenceInfo xmlns:p15="http://schemas.microsoft.com/office/powerpoint/2012/main" userId="S::mark.harrison@metoffice.gov.uk::ab78186e-80ab-4b5c-af2d-66e2ed4f82a6" providerId="AD"/>
      </p:ext>
    </p:extLst>
  </p:cmAuthor>
  <p:cmAuthor id="2" name="Wilson, Louise" initials="WL" lastIdx="2" clrIdx="1">
    <p:extLst>
      <p:ext uri="{19B8F6BF-5375-455C-9EA6-DF929625EA0E}">
        <p15:presenceInfo xmlns:p15="http://schemas.microsoft.com/office/powerpoint/2012/main" userId="S::louise.wilson@metoffice.gov.uk::415ce92f-ae9d-4d5d-892c-7b7c4d70d1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BFBF"/>
    <a:srgbClr val="CCBDE5"/>
    <a:srgbClr val="BCDDD6"/>
    <a:srgbClr val="F7C9BC"/>
    <a:srgbClr val="D1E0BD"/>
    <a:srgbClr val="FDE0BC"/>
    <a:srgbClr val="FF9E00"/>
    <a:srgbClr val="B0EC00"/>
    <a:srgbClr val="91D931"/>
    <a:srgbClr val="6C9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A212B5-8A65-4B8B-B25C-1F479DBAC7E6}" vWet="2" dt="2021-07-14T08:08:14.250"/>
    <p1510:client id="{C9D45CCF-A0AD-4722-A681-FFD592CF209C}" v="2879" dt="2021-07-14T08:39:48.758"/>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796" autoAdjust="0"/>
  </p:normalViewPr>
  <p:slideViewPr>
    <p:cSldViewPr snapToGrid="0">
      <p:cViewPr varScale="1">
        <p:scale>
          <a:sx n="76" d="100"/>
          <a:sy n="76" d="100"/>
        </p:scale>
        <p:origin x="20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ouise.wilson\Desktop\NFCS%20Workshop%20Partcipant%20List%20-%20Final.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[NFCS Workshop Partcipant List - Final.xlsx]Analysis!PivotTable3</c:name>
    <c:fmtId val="7"/>
  </c:pivotSource>
  <c:chart>
    <c:autoTitleDeleted val="1"/>
    <c:pivotFmts>
      <c:pivotFmt>
        <c:idx val="0"/>
        <c:spPr>
          <a:solidFill>
            <a:schemeClr val="accent1"/>
          </a:solidFill>
          <a:ln>
            <a:noFill/>
          </a:ln>
          <a:effectLst>
            <a:outerShdw blurRad="317500" algn="ctr" rotWithShape="0">
              <a:prstClr val="black">
                <a:alpha val="25000"/>
              </a:prstClr>
            </a:outerShdw>
          </a:effectLst>
          <a:scene3d>
            <a:camera prst="orthographicFront"/>
            <a:lightRig rig="brightRoom" dir="t"/>
          </a:scene3d>
          <a:sp3d prstMaterial="flat">
            <a:bevelT w="50800" h="101600" prst="angle"/>
            <a:contourClr>
              <a:srgbClr val="000000"/>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a:outerShdw blurRad="317500" algn="ctr" rotWithShape="0">
              <a:prstClr val="black">
                <a:alpha val="25000"/>
              </a:prstClr>
            </a:outerShdw>
          </a:effectLst>
          <a:scene3d>
            <a:camera prst="orthographicFront"/>
            <a:lightRig rig="brightRoom" dir="t"/>
          </a:scene3d>
          <a:sp3d prstMaterial="flat">
            <a:bevelT w="50800" h="101600" prst="angle"/>
            <a:contourClr>
              <a:srgbClr val="000000"/>
            </a:contourClr>
          </a:sp3d>
        </c:spPr>
      </c:pivotFmt>
      <c:pivotFmt>
        <c:idx val="2"/>
        <c:spPr>
          <a:solidFill>
            <a:schemeClr val="accent1"/>
          </a:solidFill>
          <a:ln>
            <a:noFill/>
          </a:ln>
          <a:effectLst>
            <a:outerShdw blurRad="317500" algn="ctr" rotWithShape="0">
              <a:prstClr val="black">
                <a:alpha val="25000"/>
              </a:prstClr>
            </a:outerShdw>
          </a:effectLst>
          <a:scene3d>
            <a:camera prst="orthographicFront"/>
            <a:lightRig rig="brightRoom" dir="t"/>
          </a:scene3d>
          <a:sp3d prstMaterial="flat">
            <a:bevelT w="50800" h="101600" prst="angle"/>
            <a:contourClr>
              <a:srgbClr val="000000"/>
            </a:contourClr>
          </a:sp3d>
        </c:spPr>
      </c:pivotFmt>
      <c:pivotFmt>
        <c:idx val="3"/>
        <c:spPr>
          <a:solidFill>
            <a:schemeClr val="accent1"/>
          </a:solidFill>
          <a:ln>
            <a:noFill/>
          </a:ln>
          <a:effectLst>
            <a:outerShdw blurRad="317500" algn="ctr" rotWithShape="0">
              <a:prstClr val="black">
                <a:alpha val="25000"/>
              </a:prstClr>
            </a:outerShdw>
          </a:effectLst>
          <a:scene3d>
            <a:camera prst="orthographicFront"/>
            <a:lightRig rig="brightRoom" dir="t"/>
          </a:scene3d>
          <a:sp3d prstMaterial="flat">
            <a:bevelT w="50800" h="101600" prst="angle"/>
            <a:contourClr>
              <a:srgbClr val="000000"/>
            </a:contourClr>
          </a:sp3d>
        </c:spPr>
      </c:pivotFmt>
      <c:pivotFmt>
        <c:idx val="4"/>
        <c:spPr>
          <a:solidFill>
            <a:schemeClr val="accent1"/>
          </a:solidFill>
          <a:ln>
            <a:noFill/>
          </a:ln>
          <a:effectLst>
            <a:outerShdw blurRad="317500" algn="ctr" rotWithShape="0">
              <a:prstClr val="black">
                <a:alpha val="25000"/>
              </a:prstClr>
            </a:outerShdw>
          </a:effectLst>
          <a:scene3d>
            <a:camera prst="orthographicFront"/>
            <a:lightRig rig="brightRoom" dir="t"/>
          </a:scene3d>
          <a:sp3d prstMaterial="flat">
            <a:bevelT w="50800" h="101600" prst="angle"/>
            <a:contourClr>
              <a:srgbClr val="000000"/>
            </a:contourClr>
          </a:sp3d>
        </c:spPr>
      </c:pivotFmt>
      <c:pivotFmt>
        <c:idx val="5"/>
        <c:spPr>
          <a:solidFill>
            <a:schemeClr val="accent1"/>
          </a:solidFill>
          <a:ln>
            <a:noFill/>
          </a:ln>
          <a:effectLst>
            <a:outerShdw blurRad="317500" algn="ctr" rotWithShape="0">
              <a:prstClr val="black">
                <a:alpha val="25000"/>
              </a:prstClr>
            </a:outerShdw>
          </a:effectLst>
          <a:scene3d>
            <a:camera prst="orthographicFront"/>
            <a:lightRig rig="brightRoom" dir="t"/>
          </a:scene3d>
          <a:sp3d prstMaterial="flat">
            <a:bevelT w="50800" h="101600" prst="angle"/>
            <a:contourClr>
              <a:srgbClr val="000000"/>
            </a:contourClr>
          </a:sp3d>
        </c:spPr>
      </c:pivotFmt>
      <c:pivotFmt>
        <c:idx val="6"/>
        <c:spPr>
          <a:solidFill>
            <a:schemeClr val="accent1"/>
          </a:solidFill>
          <a:ln>
            <a:noFill/>
          </a:ln>
          <a:effectLst>
            <a:outerShdw blurRad="317500" algn="ctr" rotWithShape="0">
              <a:prstClr val="black">
                <a:alpha val="25000"/>
              </a:prstClr>
            </a:outerShdw>
          </a:effectLst>
          <a:scene3d>
            <a:camera prst="orthographicFront"/>
            <a:lightRig rig="brightRoom" dir="t"/>
          </a:scene3d>
          <a:sp3d prstMaterial="flat">
            <a:bevelT w="50800" h="101600" prst="angle"/>
            <a:contourClr>
              <a:srgbClr val="000000"/>
            </a:contourClr>
          </a:sp3d>
        </c:spPr>
      </c:pivotFmt>
      <c:pivotFmt>
        <c:idx val="7"/>
        <c:spPr>
          <a:solidFill>
            <a:schemeClr val="accent1"/>
          </a:solidFill>
          <a:ln>
            <a:noFill/>
          </a:ln>
          <a:effectLst>
            <a:outerShdw blurRad="317500" algn="ctr" rotWithShape="0">
              <a:prstClr val="black">
                <a:alpha val="25000"/>
              </a:prstClr>
            </a:outerShdw>
          </a:effectLst>
          <a:scene3d>
            <a:camera prst="orthographicFront"/>
            <a:lightRig rig="brightRoom" dir="t"/>
          </a:scene3d>
          <a:sp3d prstMaterial="flat">
            <a:bevelT w="50800" h="101600" prst="angle"/>
            <a:contourClr>
              <a:srgbClr val="000000"/>
            </a:contourClr>
          </a:sp3d>
        </c:spPr>
      </c:pivotFmt>
      <c:pivotFmt>
        <c:idx val="8"/>
        <c:spPr>
          <a:solidFill>
            <a:schemeClr val="accent1"/>
          </a:solidFill>
          <a:ln>
            <a:noFill/>
          </a:ln>
          <a:effectLst>
            <a:outerShdw blurRad="317500" algn="ctr" rotWithShape="0">
              <a:prstClr val="black">
                <a:alpha val="25000"/>
              </a:prstClr>
            </a:outerShdw>
          </a:effectLst>
          <a:scene3d>
            <a:camera prst="orthographicFront"/>
            <a:lightRig rig="brightRoom" dir="t"/>
          </a:scene3d>
          <a:sp3d prstMaterial="flat">
            <a:bevelT w="50800" h="101600" prst="angle"/>
            <a:contourClr>
              <a:srgbClr val="000000"/>
            </a:contourClr>
          </a:sp3d>
        </c:spPr>
      </c:pivotFmt>
      <c:pivotFmt>
        <c:idx val="9"/>
        <c:spPr>
          <a:solidFill>
            <a:schemeClr val="accent1"/>
          </a:solidFill>
          <a:ln>
            <a:noFill/>
          </a:ln>
          <a:effectLst>
            <a:outerShdw blurRad="317500" algn="ctr" rotWithShape="0">
              <a:prstClr val="black">
                <a:alpha val="25000"/>
              </a:prstClr>
            </a:outerShdw>
          </a:effectLst>
          <a:scene3d>
            <a:camera prst="orthographicFront"/>
            <a:lightRig rig="brightRoom" dir="t"/>
          </a:scene3d>
          <a:sp3d prstMaterial="flat">
            <a:bevelT w="50800" h="101600" prst="angle"/>
            <a:contourClr>
              <a:srgbClr val="000000"/>
            </a:contourClr>
          </a:sp3d>
        </c:spPr>
      </c:pivotFmt>
      <c:pivotFmt>
        <c:idx val="10"/>
        <c:spPr>
          <a:solidFill>
            <a:schemeClr val="accent1"/>
          </a:solidFill>
          <a:ln>
            <a:noFill/>
          </a:ln>
          <a:effectLst>
            <a:outerShdw blurRad="317500" algn="ctr" rotWithShape="0">
              <a:prstClr val="black">
                <a:alpha val="25000"/>
              </a:prstClr>
            </a:outerShdw>
          </a:effectLst>
          <a:scene3d>
            <a:camera prst="orthographicFront"/>
            <a:lightRig rig="brightRoom" dir="t"/>
          </a:scene3d>
          <a:sp3d prstMaterial="flat">
            <a:bevelT w="50800" h="101600" prst="angle"/>
            <a:contourClr>
              <a:srgbClr val="000000"/>
            </a:contourClr>
          </a:sp3d>
        </c:spPr>
      </c:pivotFmt>
      <c:pivotFmt>
        <c:idx val="11"/>
        <c:spPr>
          <a:solidFill>
            <a:schemeClr val="accent1"/>
          </a:solidFill>
          <a:ln>
            <a:noFill/>
          </a:ln>
          <a:effectLst>
            <a:outerShdw blurRad="317500" algn="ctr" rotWithShape="0">
              <a:prstClr val="black">
                <a:alpha val="25000"/>
              </a:prstClr>
            </a:outerShdw>
          </a:effectLst>
          <a:scene3d>
            <a:camera prst="orthographicFront"/>
            <a:lightRig rig="brightRoom" dir="t"/>
          </a:scene3d>
          <a:sp3d prstMaterial="flat">
            <a:bevelT w="50800" h="101600" prst="angle"/>
            <a:contourClr>
              <a:srgbClr val="000000"/>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12"/>
        <c:spPr>
          <a:solidFill>
            <a:schemeClr val="accent1"/>
          </a:solidFill>
          <a:ln>
            <a:noFill/>
          </a:ln>
          <a:effectLst>
            <a:outerShdw blurRad="317500" algn="ctr" rotWithShape="0">
              <a:prstClr val="black">
                <a:alpha val="25000"/>
              </a:prstClr>
            </a:outerShdw>
          </a:effectLst>
          <a:scene3d>
            <a:camera prst="orthographicFront"/>
            <a:lightRig rig="brightRoom" dir="t"/>
          </a:scene3d>
          <a:sp3d prstMaterial="flat">
            <a:bevelT w="50800" h="101600" prst="angle"/>
            <a:contourClr>
              <a:srgbClr val="000000"/>
            </a:contourClr>
          </a:sp3d>
        </c:spPr>
      </c:pivotFmt>
      <c:pivotFmt>
        <c:idx val="13"/>
        <c:spPr>
          <a:solidFill>
            <a:schemeClr val="accent1"/>
          </a:solidFill>
          <a:ln>
            <a:noFill/>
          </a:ln>
          <a:effectLst>
            <a:outerShdw blurRad="317500" algn="ctr" rotWithShape="0">
              <a:prstClr val="black">
                <a:alpha val="25000"/>
              </a:prstClr>
            </a:outerShdw>
          </a:effectLst>
          <a:scene3d>
            <a:camera prst="orthographicFront"/>
            <a:lightRig rig="brightRoom" dir="t"/>
          </a:scene3d>
          <a:sp3d prstMaterial="flat">
            <a:bevelT w="50800" h="101600" prst="angle"/>
            <a:contourClr>
              <a:srgbClr val="000000"/>
            </a:contourClr>
          </a:sp3d>
        </c:spPr>
      </c:pivotFmt>
      <c:pivotFmt>
        <c:idx val="14"/>
        <c:spPr>
          <a:solidFill>
            <a:schemeClr val="accent1"/>
          </a:solidFill>
          <a:ln>
            <a:noFill/>
          </a:ln>
          <a:effectLst>
            <a:outerShdw blurRad="317500" algn="ctr" rotWithShape="0">
              <a:prstClr val="black">
                <a:alpha val="25000"/>
              </a:prstClr>
            </a:outerShdw>
          </a:effectLst>
          <a:scene3d>
            <a:camera prst="orthographicFront"/>
            <a:lightRig rig="brightRoom" dir="t"/>
          </a:scene3d>
          <a:sp3d prstMaterial="flat">
            <a:bevelT w="50800" h="101600" prst="angle"/>
            <a:contourClr>
              <a:srgbClr val="000000"/>
            </a:contourClr>
          </a:sp3d>
        </c:spPr>
      </c:pivotFmt>
      <c:pivotFmt>
        <c:idx val="15"/>
        <c:spPr>
          <a:solidFill>
            <a:schemeClr val="accent1"/>
          </a:solidFill>
          <a:ln>
            <a:noFill/>
          </a:ln>
          <a:effectLst>
            <a:outerShdw blurRad="317500" algn="ctr" rotWithShape="0">
              <a:prstClr val="black">
                <a:alpha val="25000"/>
              </a:prstClr>
            </a:outerShdw>
          </a:effectLst>
          <a:scene3d>
            <a:camera prst="orthographicFront"/>
            <a:lightRig rig="brightRoom" dir="t"/>
          </a:scene3d>
          <a:sp3d prstMaterial="flat">
            <a:bevelT w="50800" h="101600" prst="angle"/>
            <a:contourClr>
              <a:srgbClr val="000000"/>
            </a:contourClr>
          </a:sp3d>
        </c:spPr>
      </c:pivotFmt>
      <c:pivotFmt>
        <c:idx val="16"/>
        <c:spPr>
          <a:solidFill>
            <a:schemeClr val="accent1"/>
          </a:solidFill>
          <a:ln>
            <a:noFill/>
          </a:ln>
          <a:effectLst>
            <a:outerShdw blurRad="317500" algn="ctr" rotWithShape="0">
              <a:prstClr val="black">
                <a:alpha val="25000"/>
              </a:prstClr>
            </a:outerShdw>
          </a:effectLst>
          <a:scene3d>
            <a:camera prst="orthographicFront"/>
            <a:lightRig rig="brightRoom" dir="t"/>
          </a:scene3d>
          <a:sp3d prstMaterial="flat">
            <a:bevelT w="50800" h="101600" prst="angle"/>
            <a:contourClr>
              <a:srgbClr val="000000"/>
            </a:contourClr>
          </a:sp3d>
        </c:spPr>
      </c:pivotFmt>
      <c:pivotFmt>
        <c:idx val="17"/>
        <c:spPr>
          <a:solidFill>
            <a:schemeClr val="accent1"/>
          </a:solidFill>
          <a:ln>
            <a:noFill/>
          </a:ln>
          <a:effectLst>
            <a:outerShdw blurRad="317500" algn="ctr" rotWithShape="0">
              <a:prstClr val="black">
                <a:alpha val="25000"/>
              </a:prstClr>
            </a:outerShdw>
          </a:effectLst>
          <a:scene3d>
            <a:camera prst="orthographicFront"/>
            <a:lightRig rig="brightRoom" dir="t"/>
          </a:scene3d>
          <a:sp3d prstMaterial="flat">
            <a:bevelT w="50800" h="101600" prst="angle"/>
            <a:contourClr>
              <a:srgbClr val="000000"/>
            </a:contourClr>
          </a:sp3d>
        </c:spPr>
      </c:pivotFmt>
      <c:pivotFmt>
        <c:idx val="18"/>
        <c:spPr>
          <a:solidFill>
            <a:schemeClr val="accent1"/>
          </a:solidFill>
          <a:ln>
            <a:noFill/>
          </a:ln>
          <a:effectLst>
            <a:outerShdw blurRad="317500" algn="ctr" rotWithShape="0">
              <a:prstClr val="black">
                <a:alpha val="25000"/>
              </a:prstClr>
            </a:outerShdw>
          </a:effectLst>
          <a:scene3d>
            <a:camera prst="orthographicFront"/>
            <a:lightRig rig="brightRoom" dir="t"/>
          </a:scene3d>
          <a:sp3d prstMaterial="flat">
            <a:bevelT w="50800" h="101600" prst="angle"/>
            <a:contourClr>
              <a:srgbClr val="000000"/>
            </a:contourClr>
          </a:sp3d>
        </c:spPr>
      </c:pivotFmt>
      <c:pivotFmt>
        <c:idx val="19"/>
        <c:spPr>
          <a:solidFill>
            <a:schemeClr val="accent1"/>
          </a:solidFill>
          <a:ln>
            <a:noFill/>
          </a:ln>
          <a:effectLst>
            <a:outerShdw blurRad="317500" algn="ctr" rotWithShape="0">
              <a:prstClr val="black">
                <a:alpha val="25000"/>
              </a:prstClr>
            </a:outerShdw>
          </a:effectLst>
          <a:scene3d>
            <a:camera prst="orthographicFront"/>
            <a:lightRig rig="brightRoom" dir="t"/>
          </a:scene3d>
          <a:sp3d prstMaterial="flat">
            <a:bevelT w="50800" h="101600" prst="angle"/>
            <a:contourClr>
              <a:srgbClr val="000000"/>
            </a:contourClr>
          </a:sp3d>
        </c:spPr>
      </c:pivotFmt>
      <c:pivotFmt>
        <c:idx val="20"/>
        <c:spPr>
          <a:solidFill>
            <a:schemeClr val="accent1"/>
          </a:solidFill>
          <a:ln>
            <a:noFill/>
          </a:ln>
          <a:effectLst>
            <a:outerShdw blurRad="317500" algn="ctr" rotWithShape="0">
              <a:prstClr val="black">
                <a:alpha val="25000"/>
              </a:prstClr>
            </a:outerShdw>
          </a:effectLst>
          <a:scene3d>
            <a:camera prst="orthographicFront"/>
            <a:lightRig rig="brightRoom" dir="t"/>
          </a:scene3d>
          <a:sp3d prstMaterial="flat">
            <a:bevelT w="50800" h="101600" prst="angle"/>
            <a:contourClr>
              <a:srgbClr val="000000"/>
            </a:contourClr>
          </a:sp3d>
        </c:spPr>
      </c:pivotFmt>
      <c:pivotFmt>
        <c:idx val="21"/>
        <c:spPr>
          <a:solidFill>
            <a:schemeClr val="accent1"/>
          </a:solidFill>
          <a:ln>
            <a:noFill/>
          </a:ln>
          <a:effectLst>
            <a:outerShdw blurRad="317500" algn="ctr" rotWithShape="0">
              <a:prstClr val="black">
                <a:alpha val="25000"/>
              </a:prstClr>
            </a:outerShdw>
          </a:effectLst>
          <a:scene3d>
            <a:camera prst="orthographicFront"/>
            <a:lightRig rig="brightRoom" dir="t"/>
          </a:scene3d>
          <a:sp3d prstMaterial="flat">
            <a:bevelT w="50800" h="101600" prst="angle"/>
            <a:contourClr>
              <a:srgbClr val="000000"/>
            </a:contourClr>
          </a:sp3d>
        </c:spPr>
      </c:pivotFmt>
      <c:pivotFmt>
        <c:idx val="22"/>
        <c:spPr>
          <a:solidFill>
            <a:schemeClr val="accent1"/>
          </a:solidFill>
          <a:ln>
            <a:noFill/>
          </a:ln>
          <a:effectLst>
            <a:outerShdw blurRad="317500" algn="ctr" rotWithShape="0">
              <a:prstClr val="black">
                <a:alpha val="25000"/>
              </a:prstClr>
            </a:outerShdw>
          </a:effectLst>
          <a:scene3d>
            <a:camera prst="orthographicFront"/>
            <a:lightRig rig="brightRoom" dir="t"/>
          </a:scene3d>
          <a:sp3d prstMaterial="flat">
            <a:bevelT w="50800" h="101600" prst="angle"/>
            <a:contourClr>
              <a:srgbClr val="000000"/>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23"/>
        <c:spPr>
          <a:solidFill>
            <a:schemeClr val="accent1"/>
          </a:solidFill>
          <a:ln>
            <a:noFill/>
          </a:ln>
          <a:effectLst>
            <a:outerShdw blurRad="317500" algn="ctr" rotWithShape="0">
              <a:prstClr val="black">
                <a:alpha val="25000"/>
              </a:prstClr>
            </a:outerShdw>
          </a:effectLst>
          <a:scene3d>
            <a:camera prst="orthographicFront"/>
            <a:lightRig rig="brightRoom" dir="t"/>
          </a:scene3d>
          <a:sp3d prstMaterial="flat">
            <a:bevelT w="50800" h="101600" prst="angle"/>
            <a:contourClr>
              <a:srgbClr val="000000"/>
            </a:contourClr>
          </a:sp3d>
        </c:spPr>
      </c:pivotFmt>
      <c:pivotFmt>
        <c:idx val="24"/>
        <c:spPr>
          <a:solidFill>
            <a:schemeClr val="accent1"/>
          </a:solidFill>
          <a:ln>
            <a:noFill/>
          </a:ln>
          <a:effectLst>
            <a:outerShdw blurRad="317500" algn="ctr" rotWithShape="0">
              <a:prstClr val="black">
                <a:alpha val="25000"/>
              </a:prstClr>
            </a:outerShdw>
          </a:effectLst>
          <a:scene3d>
            <a:camera prst="orthographicFront"/>
            <a:lightRig rig="brightRoom" dir="t"/>
          </a:scene3d>
          <a:sp3d prstMaterial="flat">
            <a:bevelT w="50800" h="101600" prst="angle"/>
            <a:contourClr>
              <a:srgbClr val="000000"/>
            </a:contourClr>
          </a:sp3d>
        </c:spPr>
      </c:pivotFmt>
      <c:pivotFmt>
        <c:idx val="25"/>
        <c:spPr>
          <a:solidFill>
            <a:schemeClr val="accent1"/>
          </a:solidFill>
          <a:ln>
            <a:noFill/>
          </a:ln>
          <a:effectLst>
            <a:outerShdw blurRad="317500" algn="ctr" rotWithShape="0">
              <a:prstClr val="black">
                <a:alpha val="25000"/>
              </a:prstClr>
            </a:outerShdw>
          </a:effectLst>
          <a:scene3d>
            <a:camera prst="orthographicFront"/>
            <a:lightRig rig="brightRoom" dir="t"/>
          </a:scene3d>
          <a:sp3d prstMaterial="flat">
            <a:bevelT w="50800" h="101600" prst="angle"/>
            <a:contourClr>
              <a:srgbClr val="000000"/>
            </a:contourClr>
          </a:sp3d>
        </c:spPr>
      </c:pivotFmt>
      <c:pivotFmt>
        <c:idx val="26"/>
        <c:spPr>
          <a:solidFill>
            <a:schemeClr val="accent1"/>
          </a:solidFill>
          <a:ln>
            <a:noFill/>
          </a:ln>
          <a:effectLst>
            <a:outerShdw blurRad="317500" algn="ctr" rotWithShape="0">
              <a:prstClr val="black">
                <a:alpha val="25000"/>
              </a:prstClr>
            </a:outerShdw>
          </a:effectLst>
          <a:scene3d>
            <a:camera prst="orthographicFront"/>
            <a:lightRig rig="brightRoom" dir="t"/>
          </a:scene3d>
          <a:sp3d prstMaterial="flat">
            <a:bevelT w="50800" h="101600" prst="angle"/>
            <a:contourClr>
              <a:srgbClr val="000000"/>
            </a:contourClr>
          </a:sp3d>
        </c:spPr>
      </c:pivotFmt>
      <c:pivotFmt>
        <c:idx val="27"/>
        <c:spPr>
          <a:solidFill>
            <a:schemeClr val="accent1"/>
          </a:solidFill>
          <a:ln>
            <a:noFill/>
          </a:ln>
          <a:effectLst>
            <a:outerShdw blurRad="317500" algn="ctr" rotWithShape="0">
              <a:prstClr val="black">
                <a:alpha val="25000"/>
              </a:prstClr>
            </a:outerShdw>
          </a:effectLst>
          <a:scene3d>
            <a:camera prst="orthographicFront"/>
            <a:lightRig rig="brightRoom" dir="t"/>
          </a:scene3d>
          <a:sp3d prstMaterial="flat">
            <a:bevelT w="50800" h="101600" prst="angle"/>
            <a:contourClr>
              <a:srgbClr val="000000"/>
            </a:contourClr>
          </a:sp3d>
        </c:spPr>
      </c:pivotFmt>
      <c:pivotFmt>
        <c:idx val="28"/>
        <c:spPr>
          <a:solidFill>
            <a:schemeClr val="accent1"/>
          </a:solidFill>
          <a:ln>
            <a:noFill/>
          </a:ln>
          <a:effectLst>
            <a:outerShdw blurRad="317500" algn="ctr" rotWithShape="0">
              <a:prstClr val="black">
                <a:alpha val="25000"/>
              </a:prstClr>
            </a:outerShdw>
          </a:effectLst>
          <a:scene3d>
            <a:camera prst="orthographicFront"/>
            <a:lightRig rig="brightRoom" dir="t"/>
          </a:scene3d>
          <a:sp3d prstMaterial="flat">
            <a:bevelT w="50800" h="101600" prst="angle"/>
            <a:contourClr>
              <a:srgbClr val="000000"/>
            </a:contourClr>
          </a:sp3d>
        </c:spPr>
      </c:pivotFmt>
      <c:pivotFmt>
        <c:idx val="29"/>
        <c:spPr>
          <a:solidFill>
            <a:schemeClr val="accent1"/>
          </a:solidFill>
          <a:ln>
            <a:noFill/>
          </a:ln>
          <a:effectLst>
            <a:outerShdw blurRad="317500" algn="ctr" rotWithShape="0">
              <a:prstClr val="black">
                <a:alpha val="25000"/>
              </a:prstClr>
            </a:outerShdw>
          </a:effectLst>
          <a:scene3d>
            <a:camera prst="orthographicFront"/>
            <a:lightRig rig="brightRoom" dir="t"/>
          </a:scene3d>
          <a:sp3d prstMaterial="flat">
            <a:bevelT w="50800" h="101600" prst="angle"/>
            <a:contourClr>
              <a:srgbClr val="000000"/>
            </a:contourClr>
          </a:sp3d>
        </c:spPr>
      </c:pivotFmt>
      <c:pivotFmt>
        <c:idx val="30"/>
        <c:spPr>
          <a:solidFill>
            <a:schemeClr val="accent1"/>
          </a:solidFill>
          <a:ln>
            <a:noFill/>
          </a:ln>
          <a:effectLst>
            <a:outerShdw blurRad="317500" algn="ctr" rotWithShape="0">
              <a:prstClr val="black">
                <a:alpha val="25000"/>
              </a:prstClr>
            </a:outerShdw>
          </a:effectLst>
          <a:scene3d>
            <a:camera prst="orthographicFront"/>
            <a:lightRig rig="brightRoom" dir="t"/>
          </a:scene3d>
          <a:sp3d prstMaterial="flat">
            <a:bevelT w="50800" h="101600" prst="angle"/>
            <a:contourClr>
              <a:srgbClr val="000000"/>
            </a:contourClr>
          </a:sp3d>
        </c:spPr>
      </c:pivotFmt>
      <c:pivotFmt>
        <c:idx val="31"/>
        <c:spPr>
          <a:solidFill>
            <a:schemeClr val="accent1"/>
          </a:solidFill>
          <a:ln>
            <a:noFill/>
          </a:ln>
          <a:effectLst>
            <a:outerShdw blurRad="317500" algn="ctr" rotWithShape="0">
              <a:prstClr val="black">
                <a:alpha val="25000"/>
              </a:prstClr>
            </a:outerShdw>
          </a:effectLst>
          <a:scene3d>
            <a:camera prst="orthographicFront"/>
            <a:lightRig rig="brightRoom" dir="t"/>
          </a:scene3d>
          <a:sp3d prstMaterial="flat">
            <a:bevelT w="50800" h="101600" prst="angle"/>
            <a:contourClr>
              <a:srgbClr val="000000"/>
            </a:contourClr>
          </a:sp3d>
        </c:spPr>
      </c:pivotFmt>
      <c:pivotFmt>
        <c:idx val="32"/>
        <c:spPr>
          <a:solidFill>
            <a:schemeClr val="accent1"/>
          </a:solidFill>
          <a:ln>
            <a:noFill/>
          </a:ln>
          <a:effectLst>
            <a:outerShdw blurRad="317500" algn="ctr" rotWithShape="0">
              <a:prstClr val="black">
                <a:alpha val="25000"/>
              </a:prstClr>
            </a:outerShdw>
          </a:effectLst>
          <a:scene3d>
            <a:camera prst="orthographicFront"/>
            <a:lightRig rig="brightRoom" dir="t"/>
          </a:scene3d>
          <a:sp3d prstMaterial="flat">
            <a:bevelT w="50800" h="101600" prst="angle"/>
            <a:contourClr>
              <a:srgbClr val="000000"/>
            </a:contourClr>
          </a:sp3d>
        </c:spPr>
      </c:pivotFmt>
    </c:pivotFmts>
    <c:plotArea>
      <c:layout>
        <c:manualLayout>
          <c:layoutTarget val="inner"/>
          <c:xMode val="edge"/>
          <c:yMode val="edge"/>
          <c:x val="6.3846442330299194E-2"/>
          <c:y val="0"/>
          <c:w val="0.51645257177465353"/>
          <c:h val="0.99758545792203146"/>
        </c:manualLayout>
      </c:layout>
      <c:doughnutChart>
        <c:varyColors val="1"/>
        <c:ser>
          <c:idx val="0"/>
          <c:order val="0"/>
          <c:tx>
            <c:strRef>
              <c:f>Analysis!$E$2</c:f>
              <c:strCache>
                <c:ptCount val="1"/>
                <c:pt idx="0">
                  <c:v>Total</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7BC-4A1B-AFAE-A7716F8A1830}"/>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7BC-4A1B-AFAE-A7716F8A1830}"/>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57BC-4A1B-AFAE-A7716F8A1830}"/>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57BC-4A1B-AFAE-A7716F8A1830}"/>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57BC-4A1B-AFAE-A7716F8A1830}"/>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57BC-4A1B-AFAE-A7716F8A1830}"/>
              </c:ext>
            </c:extLst>
          </c:dPt>
          <c:dPt>
            <c:idx val="6"/>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57BC-4A1B-AFAE-A7716F8A1830}"/>
              </c:ext>
            </c:extLst>
          </c:dPt>
          <c:dPt>
            <c:idx val="7"/>
            <c:bubble3D val="0"/>
            <c:spPr>
              <a:solidFill>
                <a:schemeClr val="accent2">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57BC-4A1B-AFAE-A7716F8A1830}"/>
              </c:ext>
            </c:extLst>
          </c:dPt>
          <c:dPt>
            <c:idx val="8"/>
            <c:bubble3D val="0"/>
            <c:spPr>
              <a:solidFill>
                <a:schemeClr val="accent3">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1-57BC-4A1B-AFAE-A7716F8A1830}"/>
              </c:ext>
            </c:extLst>
          </c:dPt>
          <c:dPt>
            <c:idx val="9"/>
            <c:bubble3D val="0"/>
            <c:spPr>
              <a:solidFill>
                <a:schemeClr val="accent4">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3-57BC-4A1B-AFAE-A7716F8A183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Analysis!$D$3:$D$13</c:f>
              <c:strCache>
                <c:ptCount val="10"/>
                <c:pt idx="0">
                  <c:v>Academia</c:v>
                </c:pt>
                <c:pt idx="1">
                  <c:v>Consultant</c:v>
                </c:pt>
                <c:pt idx="2">
                  <c:v>Energy</c:v>
                </c:pt>
                <c:pt idx="3">
                  <c:v>Finance</c:v>
                </c:pt>
                <c:pt idx="4">
                  <c:v>Government</c:v>
                </c:pt>
                <c:pt idx="5">
                  <c:v>Industry bodies and regulators</c:v>
                </c:pt>
                <c:pt idx="6">
                  <c:v>Infrastructure and transport</c:v>
                </c:pt>
                <c:pt idx="7">
                  <c:v>Water</c:v>
                </c:pt>
                <c:pt idx="8">
                  <c:v>Health and emergency mgmt</c:v>
                </c:pt>
                <c:pt idx="9">
                  <c:v>Environment and agriculture</c:v>
                </c:pt>
              </c:strCache>
            </c:strRef>
          </c:cat>
          <c:val>
            <c:numRef>
              <c:f>Analysis!$E$3:$E$13</c:f>
              <c:numCache>
                <c:formatCode>General</c:formatCode>
                <c:ptCount val="10"/>
                <c:pt idx="0">
                  <c:v>14</c:v>
                </c:pt>
                <c:pt idx="1">
                  <c:v>10</c:v>
                </c:pt>
                <c:pt idx="2">
                  <c:v>5</c:v>
                </c:pt>
                <c:pt idx="3">
                  <c:v>2</c:v>
                </c:pt>
                <c:pt idx="4">
                  <c:v>12</c:v>
                </c:pt>
                <c:pt idx="5">
                  <c:v>9</c:v>
                </c:pt>
                <c:pt idx="6">
                  <c:v>13</c:v>
                </c:pt>
                <c:pt idx="7">
                  <c:v>4</c:v>
                </c:pt>
                <c:pt idx="8">
                  <c:v>6</c:v>
                </c:pt>
                <c:pt idx="9">
                  <c:v>7</c:v>
                </c:pt>
              </c:numCache>
            </c:numRef>
          </c:val>
          <c:extLst>
            <c:ext xmlns:c16="http://schemas.microsoft.com/office/drawing/2014/chart" uri="{C3380CC4-5D6E-409C-BE32-E72D297353CC}">
              <c16:uniqueId val="{00000014-57BC-4A1B-AFAE-A7716F8A1830}"/>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35690580000776267"/>
          <c:y val="1.4221073810084896E-2"/>
          <c:w val="0.64309419999223738"/>
          <c:h val="0.98577905985541836"/>
        </c:manualLayout>
      </c:layout>
      <c:overlay val="0"/>
      <c:spPr>
        <a:noFill/>
        <a:ln>
          <a:noFill/>
        </a:ln>
        <a:effectLst/>
      </c:spPr>
      <c:txPr>
        <a:bodyPr rot="0" spcFirstLastPara="1" vertOverflow="ellipsis" vert="horz" wrap="square" anchor="ctr" anchorCtr="0"/>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C12EA3-539A-4661-8D89-B0C6D1647633}" type="doc">
      <dgm:prSet loTypeId="urn:microsoft.com/office/officeart/2005/8/layout/hList2" loCatId="list" qsTypeId="urn:microsoft.com/office/officeart/2005/8/quickstyle/simple1" qsCatId="simple" csTypeId="urn:microsoft.com/office/officeart/2005/8/colors/colorful1" csCatId="colorful" phldr="1"/>
      <dgm:spPr/>
      <dgm:t>
        <a:bodyPr/>
        <a:lstStyle/>
        <a:p>
          <a:endParaRPr lang="en-GB"/>
        </a:p>
      </dgm:t>
    </dgm:pt>
    <dgm:pt modelId="{85FAB885-3158-4E3E-8E27-45554F3EF01C}">
      <dgm:prSet phldrT="[Text]"/>
      <dgm:spPr/>
      <dgm:t>
        <a:bodyPr/>
        <a:lstStyle/>
        <a:p>
          <a:r>
            <a:rPr lang="en-GB" dirty="0"/>
            <a:t>Awareness</a:t>
          </a:r>
        </a:p>
      </dgm:t>
    </dgm:pt>
    <dgm:pt modelId="{3FBC60CF-319A-4247-AF14-AC35F4CA5E46}" type="parTrans" cxnId="{025A8D02-86E6-4F1F-98F1-64BB1B34E6E8}">
      <dgm:prSet/>
      <dgm:spPr/>
      <dgm:t>
        <a:bodyPr/>
        <a:lstStyle/>
        <a:p>
          <a:endParaRPr lang="en-GB"/>
        </a:p>
      </dgm:t>
    </dgm:pt>
    <dgm:pt modelId="{E7E97FF3-DBD5-49B5-BD2F-6D6D86DBAD85}" type="sibTrans" cxnId="{025A8D02-86E6-4F1F-98F1-64BB1B34E6E8}">
      <dgm:prSet/>
      <dgm:spPr/>
      <dgm:t>
        <a:bodyPr/>
        <a:lstStyle/>
        <a:p>
          <a:endParaRPr lang="en-GB"/>
        </a:p>
      </dgm:t>
    </dgm:pt>
    <dgm:pt modelId="{85417A8A-B6F4-43BE-9BA5-4432E4B293F1}">
      <dgm:prSet phldrT="[Text]"/>
      <dgm:spPr/>
      <dgm:t>
        <a:bodyPr/>
        <a:lstStyle/>
        <a:p>
          <a:r>
            <a:rPr lang="en-GB" dirty="0"/>
            <a:t>Signposting to existing datasets</a:t>
          </a:r>
        </a:p>
      </dgm:t>
    </dgm:pt>
    <dgm:pt modelId="{8EC0A7B2-A8CC-40E8-87F0-90F492C600FD}" type="parTrans" cxnId="{834184EE-9A4E-41BB-8507-B71105495E5D}">
      <dgm:prSet/>
      <dgm:spPr/>
      <dgm:t>
        <a:bodyPr/>
        <a:lstStyle/>
        <a:p>
          <a:endParaRPr lang="en-GB"/>
        </a:p>
      </dgm:t>
    </dgm:pt>
    <dgm:pt modelId="{975F73C7-6D38-4379-9C68-BCBC2C5619BD}" type="sibTrans" cxnId="{834184EE-9A4E-41BB-8507-B71105495E5D}">
      <dgm:prSet/>
      <dgm:spPr/>
      <dgm:t>
        <a:bodyPr/>
        <a:lstStyle/>
        <a:p>
          <a:endParaRPr lang="en-GB"/>
        </a:p>
      </dgm:t>
    </dgm:pt>
    <dgm:pt modelId="{1A3FECB9-DD69-4BEF-BBB5-FA3FC343D9B3}">
      <dgm:prSet phldrT="[Text]"/>
      <dgm:spPr/>
      <dgm:t>
        <a:bodyPr/>
        <a:lstStyle/>
        <a:p>
          <a:r>
            <a:rPr lang="en-GB" dirty="0"/>
            <a:t>‘Who’s who and what’s what’: Linking up with experts</a:t>
          </a:r>
        </a:p>
      </dgm:t>
    </dgm:pt>
    <dgm:pt modelId="{551D5A9C-B066-4629-9F19-320F60D218A3}" type="parTrans" cxnId="{504DBAC3-232E-423F-9086-578E5B0A7A47}">
      <dgm:prSet/>
      <dgm:spPr/>
      <dgm:t>
        <a:bodyPr/>
        <a:lstStyle/>
        <a:p>
          <a:endParaRPr lang="en-GB"/>
        </a:p>
      </dgm:t>
    </dgm:pt>
    <dgm:pt modelId="{AADB731C-C055-42AB-A929-6581096A865E}" type="sibTrans" cxnId="{504DBAC3-232E-423F-9086-578E5B0A7A47}">
      <dgm:prSet/>
      <dgm:spPr/>
      <dgm:t>
        <a:bodyPr/>
        <a:lstStyle/>
        <a:p>
          <a:endParaRPr lang="en-GB"/>
        </a:p>
      </dgm:t>
    </dgm:pt>
    <dgm:pt modelId="{BD7E82AE-CCAD-4D47-9381-53867EFF962D}">
      <dgm:prSet phldrT="[Text]"/>
      <dgm:spPr/>
      <dgm:t>
        <a:bodyPr/>
        <a:lstStyle/>
        <a:p>
          <a:r>
            <a:rPr lang="en-GB" dirty="0"/>
            <a:t>Knowledge Exchange</a:t>
          </a:r>
        </a:p>
      </dgm:t>
    </dgm:pt>
    <dgm:pt modelId="{5C9496B1-82F9-48FA-A737-7B28739C83C6}" type="parTrans" cxnId="{DBC14043-F077-4DA3-9FFC-51575BC2C601}">
      <dgm:prSet/>
      <dgm:spPr/>
      <dgm:t>
        <a:bodyPr/>
        <a:lstStyle/>
        <a:p>
          <a:endParaRPr lang="en-GB"/>
        </a:p>
      </dgm:t>
    </dgm:pt>
    <dgm:pt modelId="{C1BF0DE3-FFE7-4BC4-B21F-AFED6C0BCD09}" type="sibTrans" cxnId="{DBC14043-F077-4DA3-9FFC-51575BC2C601}">
      <dgm:prSet/>
      <dgm:spPr/>
      <dgm:t>
        <a:bodyPr/>
        <a:lstStyle/>
        <a:p>
          <a:endParaRPr lang="en-GB"/>
        </a:p>
      </dgm:t>
    </dgm:pt>
    <dgm:pt modelId="{DAE96514-F00E-4BD4-AD4D-7DF958A64BD3}">
      <dgm:prSet phldrT="[Text]"/>
      <dgm:spPr/>
      <dgm:t>
        <a:bodyPr/>
        <a:lstStyle/>
        <a:p>
          <a:r>
            <a:rPr lang="en-GB" dirty="0"/>
            <a:t>Do this regionally</a:t>
          </a:r>
        </a:p>
      </dgm:t>
    </dgm:pt>
    <dgm:pt modelId="{B1F985E3-0BFA-488C-89D3-54C560AF387C}" type="parTrans" cxnId="{CD9AC676-6AE2-4D1A-BC05-8BEAD4A93495}">
      <dgm:prSet/>
      <dgm:spPr/>
      <dgm:t>
        <a:bodyPr/>
        <a:lstStyle/>
        <a:p>
          <a:endParaRPr lang="en-GB"/>
        </a:p>
      </dgm:t>
    </dgm:pt>
    <dgm:pt modelId="{047BDD89-C890-4557-9B7F-0E58840B5462}" type="sibTrans" cxnId="{CD9AC676-6AE2-4D1A-BC05-8BEAD4A93495}">
      <dgm:prSet/>
      <dgm:spPr/>
      <dgm:t>
        <a:bodyPr/>
        <a:lstStyle/>
        <a:p>
          <a:endParaRPr lang="en-GB"/>
        </a:p>
      </dgm:t>
    </dgm:pt>
    <dgm:pt modelId="{C5D2C129-C036-40D7-8535-36DCEAD7B863}">
      <dgm:prSet phldrT="[Text]"/>
      <dgm:spPr/>
      <dgm:t>
        <a:bodyPr/>
        <a:lstStyle/>
        <a:p>
          <a:r>
            <a:rPr lang="en-GB" dirty="0"/>
            <a:t>Training on new techniques, using climate information in practice</a:t>
          </a:r>
        </a:p>
      </dgm:t>
    </dgm:pt>
    <dgm:pt modelId="{B4E916B8-A30D-439B-B6B2-93F666CE0401}" type="parTrans" cxnId="{79026772-558F-4E63-8B46-B257936A9245}">
      <dgm:prSet/>
      <dgm:spPr/>
      <dgm:t>
        <a:bodyPr/>
        <a:lstStyle/>
        <a:p>
          <a:endParaRPr lang="en-GB"/>
        </a:p>
      </dgm:t>
    </dgm:pt>
    <dgm:pt modelId="{6DA8A896-17DF-4969-8597-8D3536DC85E1}" type="sibTrans" cxnId="{79026772-558F-4E63-8B46-B257936A9245}">
      <dgm:prSet/>
      <dgm:spPr/>
      <dgm:t>
        <a:bodyPr/>
        <a:lstStyle/>
        <a:p>
          <a:endParaRPr lang="en-GB"/>
        </a:p>
      </dgm:t>
    </dgm:pt>
    <dgm:pt modelId="{C5136540-D772-46CA-8675-610A24292DFF}">
      <dgm:prSet phldrT="[Text]"/>
      <dgm:spPr/>
      <dgm:t>
        <a:bodyPr/>
        <a:lstStyle/>
        <a:p>
          <a:r>
            <a:rPr lang="en-GB" dirty="0"/>
            <a:t>Standards &amp; Guidance</a:t>
          </a:r>
        </a:p>
      </dgm:t>
    </dgm:pt>
    <dgm:pt modelId="{17B66D28-BCBF-4DCE-A22B-B1AD52C7C46F}" type="parTrans" cxnId="{1E2C54E9-2794-44C8-ADFC-77A57D126E9D}">
      <dgm:prSet/>
      <dgm:spPr/>
      <dgm:t>
        <a:bodyPr/>
        <a:lstStyle/>
        <a:p>
          <a:endParaRPr lang="en-GB"/>
        </a:p>
      </dgm:t>
    </dgm:pt>
    <dgm:pt modelId="{C13646B3-0F72-4F03-836C-16836380875B}" type="sibTrans" cxnId="{1E2C54E9-2794-44C8-ADFC-77A57D126E9D}">
      <dgm:prSet/>
      <dgm:spPr/>
      <dgm:t>
        <a:bodyPr/>
        <a:lstStyle/>
        <a:p>
          <a:endParaRPr lang="en-GB"/>
        </a:p>
      </dgm:t>
    </dgm:pt>
    <dgm:pt modelId="{AAB4C363-1371-46C4-98F2-564684F5FE02}">
      <dgm:prSet phldrT="[Text]"/>
      <dgm:spPr/>
      <dgm:t>
        <a:bodyPr/>
        <a:lstStyle/>
        <a:p>
          <a:r>
            <a:rPr lang="en-GB" dirty="0"/>
            <a:t>Climate info should feed into updated standards: needs a process</a:t>
          </a:r>
        </a:p>
      </dgm:t>
    </dgm:pt>
    <dgm:pt modelId="{2309B71C-4452-45C8-B258-0791B6CCB33A}" type="parTrans" cxnId="{A34596B2-C601-4DA2-AC9B-34E080E029A7}">
      <dgm:prSet/>
      <dgm:spPr/>
      <dgm:t>
        <a:bodyPr/>
        <a:lstStyle/>
        <a:p>
          <a:endParaRPr lang="en-GB"/>
        </a:p>
      </dgm:t>
    </dgm:pt>
    <dgm:pt modelId="{808D01E9-AB05-4A60-948F-D5E3E6910B56}" type="sibTrans" cxnId="{A34596B2-C601-4DA2-AC9B-34E080E029A7}">
      <dgm:prSet/>
      <dgm:spPr/>
      <dgm:t>
        <a:bodyPr/>
        <a:lstStyle/>
        <a:p>
          <a:endParaRPr lang="en-GB"/>
        </a:p>
      </dgm:t>
    </dgm:pt>
    <dgm:pt modelId="{348AF4B1-2617-4406-9F2B-891BC8067C89}">
      <dgm:prSet phldrT="[Text]"/>
      <dgm:spPr/>
      <dgm:t>
        <a:bodyPr/>
        <a:lstStyle/>
        <a:p>
          <a:r>
            <a:rPr lang="en-GB" dirty="0"/>
            <a:t>Who should be the regulator?</a:t>
          </a:r>
        </a:p>
      </dgm:t>
    </dgm:pt>
    <dgm:pt modelId="{5DF089A9-11F5-4C4A-B906-D0A85C0753D2}" type="parTrans" cxnId="{FB19411D-1C66-4AD9-ABB4-F41B1B2F2439}">
      <dgm:prSet/>
      <dgm:spPr/>
      <dgm:t>
        <a:bodyPr/>
        <a:lstStyle/>
        <a:p>
          <a:endParaRPr lang="en-GB"/>
        </a:p>
      </dgm:t>
    </dgm:pt>
    <dgm:pt modelId="{8DA5702A-D5AC-4915-A42E-AD4324583B30}" type="sibTrans" cxnId="{FB19411D-1C66-4AD9-ABB4-F41B1B2F2439}">
      <dgm:prSet/>
      <dgm:spPr/>
      <dgm:t>
        <a:bodyPr/>
        <a:lstStyle/>
        <a:p>
          <a:endParaRPr lang="en-GB"/>
        </a:p>
      </dgm:t>
    </dgm:pt>
    <dgm:pt modelId="{BDF9B0DA-E63A-4E14-A822-D9BE2DB43A82}">
      <dgm:prSet phldrT="[Text]"/>
      <dgm:spPr/>
      <dgm:t>
        <a:bodyPr/>
        <a:lstStyle/>
        <a:p>
          <a:r>
            <a:rPr lang="en-GB" dirty="0"/>
            <a:t>Do it by sector/industry</a:t>
          </a:r>
        </a:p>
      </dgm:t>
    </dgm:pt>
    <dgm:pt modelId="{9A71A6A9-41CD-40EA-BBFC-6DDD27DA13F1}" type="parTrans" cxnId="{3B57310D-E8FC-4EF3-9FC2-2640CBE58226}">
      <dgm:prSet/>
      <dgm:spPr/>
      <dgm:t>
        <a:bodyPr/>
        <a:lstStyle/>
        <a:p>
          <a:endParaRPr lang="en-GB"/>
        </a:p>
      </dgm:t>
    </dgm:pt>
    <dgm:pt modelId="{BFF06585-B0D5-459B-B992-4E77148EE77F}" type="sibTrans" cxnId="{3B57310D-E8FC-4EF3-9FC2-2640CBE58226}">
      <dgm:prSet/>
      <dgm:spPr/>
      <dgm:t>
        <a:bodyPr/>
        <a:lstStyle/>
        <a:p>
          <a:endParaRPr lang="en-GB"/>
        </a:p>
      </dgm:t>
    </dgm:pt>
    <dgm:pt modelId="{A2C3DDD2-C3F2-423C-8B55-5E08E27534EE}">
      <dgm:prSet phldrT="[Text]"/>
      <dgm:spPr/>
      <dgm:t>
        <a:bodyPr/>
        <a:lstStyle/>
        <a:p>
          <a:r>
            <a:rPr lang="en-GB" dirty="0"/>
            <a:t>Share within and between fields</a:t>
          </a:r>
        </a:p>
      </dgm:t>
    </dgm:pt>
    <dgm:pt modelId="{8D4144D5-410A-407B-9F5F-69A9BECDB1D0}" type="parTrans" cxnId="{0B729412-BCED-4963-8F31-283CA2FFA145}">
      <dgm:prSet/>
      <dgm:spPr/>
      <dgm:t>
        <a:bodyPr/>
        <a:lstStyle/>
        <a:p>
          <a:endParaRPr lang="en-GB"/>
        </a:p>
      </dgm:t>
    </dgm:pt>
    <dgm:pt modelId="{6D5ABBB7-42CD-44E0-973E-C65B66F6B5AC}" type="sibTrans" cxnId="{0B729412-BCED-4963-8F31-283CA2FFA145}">
      <dgm:prSet/>
      <dgm:spPr/>
      <dgm:t>
        <a:bodyPr/>
        <a:lstStyle/>
        <a:p>
          <a:endParaRPr lang="en-GB"/>
        </a:p>
      </dgm:t>
    </dgm:pt>
    <dgm:pt modelId="{6B31F569-C8F2-40C2-85B3-227C7AAF402E}">
      <dgm:prSet phldrT="[Text]"/>
      <dgm:spPr/>
      <dgm:t>
        <a:bodyPr/>
        <a:lstStyle/>
        <a:p>
          <a:r>
            <a:rPr lang="en-GB" dirty="0"/>
            <a:t>Share failures</a:t>
          </a:r>
        </a:p>
      </dgm:t>
    </dgm:pt>
    <dgm:pt modelId="{3634E0F1-E1E9-41B3-BDB7-A9902AB76FDA}" type="parTrans" cxnId="{754DD58D-6F35-492D-ABF1-770A18C9738B}">
      <dgm:prSet/>
      <dgm:spPr/>
      <dgm:t>
        <a:bodyPr/>
        <a:lstStyle/>
        <a:p>
          <a:endParaRPr lang="en-GB"/>
        </a:p>
      </dgm:t>
    </dgm:pt>
    <dgm:pt modelId="{FE0830F1-23C0-4049-A542-4A220027616B}" type="sibTrans" cxnId="{754DD58D-6F35-492D-ABF1-770A18C9738B}">
      <dgm:prSet/>
      <dgm:spPr/>
      <dgm:t>
        <a:bodyPr/>
        <a:lstStyle/>
        <a:p>
          <a:endParaRPr lang="en-GB"/>
        </a:p>
      </dgm:t>
    </dgm:pt>
    <dgm:pt modelId="{A6A60349-A9A0-4834-9373-FEBB35A32345}">
      <dgm:prSet phldrT="[Text]"/>
      <dgm:spPr/>
      <dgm:t>
        <a:bodyPr/>
        <a:lstStyle/>
        <a:p>
          <a:r>
            <a:rPr lang="en-GB" dirty="0"/>
            <a:t>Need for common language and understanding</a:t>
          </a:r>
        </a:p>
      </dgm:t>
    </dgm:pt>
    <dgm:pt modelId="{806F0CAA-AE40-4D85-B8F9-8D1F932CFB54}" type="parTrans" cxnId="{F51BE76F-41BB-4EEA-8957-8F67FB90DE90}">
      <dgm:prSet/>
      <dgm:spPr/>
      <dgm:t>
        <a:bodyPr/>
        <a:lstStyle/>
        <a:p>
          <a:endParaRPr lang="en-GB"/>
        </a:p>
      </dgm:t>
    </dgm:pt>
    <dgm:pt modelId="{381AA96B-49C0-4185-9FDD-1F7D6DFD0CB5}" type="sibTrans" cxnId="{F51BE76F-41BB-4EEA-8957-8F67FB90DE90}">
      <dgm:prSet/>
      <dgm:spPr/>
      <dgm:t>
        <a:bodyPr/>
        <a:lstStyle/>
        <a:p>
          <a:endParaRPr lang="en-GB"/>
        </a:p>
      </dgm:t>
    </dgm:pt>
    <dgm:pt modelId="{E57C88BF-031B-444B-9226-2CE8856FC155}">
      <dgm:prSet phldrT="[Text]"/>
      <dgm:spPr/>
      <dgm:t>
        <a:bodyPr/>
        <a:lstStyle/>
        <a:p>
          <a:r>
            <a:rPr lang="en-GB" dirty="0"/>
            <a:t>Awareness of what is ‘on the horizon’</a:t>
          </a:r>
        </a:p>
      </dgm:t>
    </dgm:pt>
    <dgm:pt modelId="{52245140-2F2C-43FB-91F1-E670CF674110}" type="parTrans" cxnId="{C9302EC8-92BC-41C7-B256-EE5F0F4D5DB5}">
      <dgm:prSet/>
      <dgm:spPr/>
      <dgm:t>
        <a:bodyPr/>
        <a:lstStyle/>
        <a:p>
          <a:endParaRPr lang="en-GB"/>
        </a:p>
      </dgm:t>
    </dgm:pt>
    <dgm:pt modelId="{660F86EF-2EE7-4B3B-94CE-D90B7EF7C578}" type="sibTrans" cxnId="{C9302EC8-92BC-41C7-B256-EE5F0F4D5DB5}">
      <dgm:prSet/>
      <dgm:spPr/>
      <dgm:t>
        <a:bodyPr/>
        <a:lstStyle/>
        <a:p>
          <a:endParaRPr lang="en-GB"/>
        </a:p>
      </dgm:t>
    </dgm:pt>
    <dgm:pt modelId="{606317B8-3A62-469A-8A23-50EAD0DBBC50}">
      <dgm:prSet phldrT="[Text]"/>
      <dgm:spPr/>
      <dgm:t>
        <a:bodyPr/>
        <a:lstStyle/>
        <a:p>
          <a:r>
            <a:rPr lang="en-GB" dirty="0"/>
            <a:t>Better aligning research pipelines and funding so good ideas do not ‘wither on the vine’</a:t>
          </a:r>
        </a:p>
      </dgm:t>
    </dgm:pt>
    <dgm:pt modelId="{063CCE22-8904-41F8-A045-BFF2A810C22C}" type="parTrans" cxnId="{E651F326-ED97-4E8E-9341-15B1C31A772F}">
      <dgm:prSet/>
      <dgm:spPr/>
      <dgm:t>
        <a:bodyPr/>
        <a:lstStyle/>
        <a:p>
          <a:endParaRPr lang="en-GB"/>
        </a:p>
      </dgm:t>
    </dgm:pt>
    <dgm:pt modelId="{231926CF-D4A1-44AE-9308-6C9E37E2405B}" type="sibTrans" cxnId="{E651F326-ED97-4E8E-9341-15B1C31A772F}">
      <dgm:prSet/>
      <dgm:spPr/>
      <dgm:t>
        <a:bodyPr/>
        <a:lstStyle/>
        <a:p>
          <a:endParaRPr lang="en-GB"/>
        </a:p>
      </dgm:t>
    </dgm:pt>
    <dgm:pt modelId="{83409895-E367-4985-AAA6-08AA59659FAB}">
      <dgm:prSet phldrT="[Text]"/>
      <dgm:spPr/>
      <dgm:t>
        <a:bodyPr/>
        <a:lstStyle/>
        <a:p>
          <a:r>
            <a:rPr lang="en-GB" dirty="0"/>
            <a:t>Stocktake of current activity</a:t>
          </a:r>
        </a:p>
      </dgm:t>
    </dgm:pt>
    <dgm:pt modelId="{727F6256-B9AC-40F2-8438-566810373C25}" type="parTrans" cxnId="{07FEDDF5-65B3-42AA-A091-19314842D949}">
      <dgm:prSet/>
      <dgm:spPr/>
      <dgm:t>
        <a:bodyPr/>
        <a:lstStyle/>
        <a:p>
          <a:endParaRPr lang="en-GB"/>
        </a:p>
      </dgm:t>
    </dgm:pt>
    <dgm:pt modelId="{7481CBA4-EE30-409C-9F52-233FC88BA95E}" type="sibTrans" cxnId="{07FEDDF5-65B3-42AA-A091-19314842D949}">
      <dgm:prSet/>
      <dgm:spPr/>
      <dgm:t>
        <a:bodyPr/>
        <a:lstStyle/>
        <a:p>
          <a:endParaRPr lang="en-GB"/>
        </a:p>
      </dgm:t>
    </dgm:pt>
    <dgm:pt modelId="{B2C364E3-66FA-4CC1-A4C0-2E33FC1F7A12}">
      <dgm:prSet phldrT="[Text]"/>
      <dgm:spPr/>
      <dgm:t>
        <a:bodyPr/>
        <a:lstStyle/>
        <a:p>
          <a:r>
            <a:rPr lang="en-GB" dirty="0"/>
            <a:t>Common data formats and types, as well as common tools and approaches</a:t>
          </a:r>
        </a:p>
      </dgm:t>
    </dgm:pt>
    <dgm:pt modelId="{F6AD785F-F05A-478A-96EA-7BADD326C2D3}" type="parTrans" cxnId="{AE1A3FB8-0793-4DEA-9117-6259416FE2E5}">
      <dgm:prSet/>
      <dgm:spPr/>
      <dgm:t>
        <a:bodyPr/>
        <a:lstStyle/>
        <a:p>
          <a:endParaRPr lang="en-GB"/>
        </a:p>
      </dgm:t>
    </dgm:pt>
    <dgm:pt modelId="{027D9A78-3047-4B5F-BF94-755876025D21}" type="sibTrans" cxnId="{AE1A3FB8-0793-4DEA-9117-6259416FE2E5}">
      <dgm:prSet/>
      <dgm:spPr/>
      <dgm:t>
        <a:bodyPr/>
        <a:lstStyle/>
        <a:p>
          <a:endParaRPr lang="en-GB"/>
        </a:p>
      </dgm:t>
    </dgm:pt>
    <dgm:pt modelId="{3EE76A7E-5FA0-48B2-B888-2CF70B4950B6}">
      <dgm:prSet phldrT="[Text]"/>
      <dgm:spPr/>
      <dgm:t>
        <a:bodyPr/>
        <a:lstStyle/>
        <a:p>
          <a:r>
            <a:rPr lang="en-GB" dirty="0"/>
            <a:t>Translation beyond knowledge or data portals</a:t>
          </a:r>
        </a:p>
      </dgm:t>
    </dgm:pt>
    <dgm:pt modelId="{32AF8A0B-7114-4D88-AABF-E8814CF1ACBC}" type="parTrans" cxnId="{7ED8CCC8-D4CD-4B0C-88A7-CAAD9B69FD3A}">
      <dgm:prSet/>
      <dgm:spPr/>
      <dgm:t>
        <a:bodyPr/>
        <a:lstStyle/>
        <a:p>
          <a:endParaRPr lang="en-GB"/>
        </a:p>
      </dgm:t>
    </dgm:pt>
    <dgm:pt modelId="{E35A97E7-6AA1-44F0-AF8F-45481E171806}" type="sibTrans" cxnId="{7ED8CCC8-D4CD-4B0C-88A7-CAAD9B69FD3A}">
      <dgm:prSet/>
      <dgm:spPr/>
      <dgm:t>
        <a:bodyPr/>
        <a:lstStyle/>
        <a:p>
          <a:endParaRPr lang="en-GB"/>
        </a:p>
      </dgm:t>
    </dgm:pt>
    <dgm:pt modelId="{F1E0F728-2906-4ECA-9DEC-F67FD1F3BBF6}" type="pres">
      <dgm:prSet presAssocID="{26C12EA3-539A-4661-8D89-B0C6D1647633}" presName="linearFlow" presStyleCnt="0">
        <dgm:presLayoutVars>
          <dgm:dir/>
          <dgm:animLvl val="lvl"/>
          <dgm:resizeHandles/>
        </dgm:presLayoutVars>
      </dgm:prSet>
      <dgm:spPr/>
    </dgm:pt>
    <dgm:pt modelId="{929BFE5B-A54E-4CC7-955E-1EDF604FEBB0}" type="pres">
      <dgm:prSet presAssocID="{85FAB885-3158-4E3E-8E27-45554F3EF01C}" presName="compositeNode" presStyleCnt="0">
        <dgm:presLayoutVars>
          <dgm:bulletEnabled val="1"/>
        </dgm:presLayoutVars>
      </dgm:prSet>
      <dgm:spPr/>
    </dgm:pt>
    <dgm:pt modelId="{81907F50-63D1-4062-929D-F661E5DFB959}" type="pres">
      <dgm:prSet presAssocID="{85FAB885-3158-4E3E-8E27-45554F3EF01C}" presName="image" presStyleLbl="fgImgPlace1" presStyleIdx="0" presStyleCnt="3"/>
      <dgm:spPr>
        <a:solidFill>
          <a:srgbClr val="FDE0BC"/>
        </a:solidFill>
      </dgm:spPr>
    </dgm:pt>
    <dgm:pt modelId="{249D7358-4593-4070-89F3-09D2294B4FC9}" type="pres">
      <dgm:prSet presAssocID="{85FAB885-3158-4E3E-8E27-45554F3EF01C}" presName="childNode" presStyleLbl="node1" presStyleIdx="0" presStyleCnt="3">
        <dgm:presLayoutVars>
          <dgm:bulletEnabled val="1"/>
        </dgm:presLayoutVars>
      </dgm:prSet>
      <dgm:spPr/>
    </dgm:pt>
    <dgm:pt modelId="{06FA16F9-CC10-4761-A567-0D3AA8F50A5A}" type="pres">
      <dgm:prSet presAssocID="{85FAB885-3158-4E3E-8E27-45554F3EF01C}" presName="parentNode" presStyleLbl="revTx" presStyleIdx="0" presStyleCnt="3">
        <dgm:presLayoutVars>
          <dgm:chMax val="0"/>
          <dgm:bulletEnabled val="1"/>
        </dgm:presLayoutVars>
      </dgm:prSet>
      <dgm:spPr/>
    </dgm:pt>
    <dgm:pt modelId="{AE8D463A-A5CD-4B3E-94DC-72EBD994C627}" type="pres">
      <dgm:prSet presAssocID="{E7E97FF3-DBD5-49B5-BD2F-6D6D86DBAD85}" presName="sibTrans" presStyleCnt="0"/>
      <dgm:spPr/>
    </dgm:pt>
    <dgm:pt modelId="{10169A35-F910-4219-99B8-37A5CEE5FB4B}" type="pres">
      <dgm:prSet presAssocID="{BD7E82AE-CCAD-4D47-9381-53867EFF962D}" presName="compositeNode" presStyleCnt="0">
        <dgm:presLayoutVars>
          <dgm:bulletEnabled val="1"/>
        </dgm:presLayoutVars>
      </dgm:prSet>
      <dgm:spPr/>
    </dgm:pt>
    <dgm:pt modelId="{78682472-8E10-442F-9591-9FA87FB98053}" type="pres">
      <dgm:prSet presAssocID="{BD7E82AE-CCAD-4D47-9381-53867EFF962D}" presName="image" presStyleLbl="fgImgPlace1" presStyleIdx="1" presStyleCnt="3"/>
      <dgm:spPr>
        <a:solidFill>
          <a:srgbClr val="D1E0BD"/>
        </a:solidFill>
      </dgm:spPr>
    </dgm:pt>
    <dgm:pt modelId="{D90AE5A2-42E1-4110-B8A2-37C689C2277A}" type="pres">
      <dgm:prSet presAssocID="{BD7E82AE-CCAD-4D47-9381-53867EFF962D}" presName="childNode" presStyleLbl="node1" presStyleIdx="1" presStyleCnt="3">
        <dgm:presLayoutVars>
          <dgm:bulletEnabled val="1"/>
        </dgm:presLayoutVars>
      </dgm:prSet>
      <dgm:spPr/>
    </dgm:pt>
    <dgm:pt modelId="{01763595-BD64-476F-9492-D92491C9C1CB}" type="pres">
      <dgm:prSet presAssocID="{BD7E82AE-CCAD-4D47-9381-53867EFF962D}" presName="parentNode" presStyleLbl="revTx" presStyleIdx="1" presStyleCnt="3">
        <dgm:presLayoutVars>
          <dgm:chMax val="0"/>
          <dgm:bulletEnabled val="1"/>
        </dgm:presLayoutVars>
      </dgm:prSet>
      <dgm:spPr/>
    </dgm:pt>
    <dgm:pt modelId="{1B263781-AB33-4DF6-842E-2CC120BD594E}" type="pres">
      <dgm:prSet presAssocID="{C1BF0DE3-FFE7-4BC4-B21F-AFED6C0BCD09}" presName="sibTrans" presStyleCnt="0"/>
      <dgm:spPr/>
    </dgm:pt>
    <dgm:pt modelId="{F842AB36-09B1-4531-B535-7BD3DC557066}" type="pres">
      <dgm:prSet presAssocID="{C5136540-D772-46CA-8675-610A24292DFF}" presName="compositeNode" presStyleCnt="0">
        <dgm:presLayoutVars>
          <dgm:bulletEnabled val="1"/>
        </dgm:presLayoutVars>
      </dgm:prSet>
      <dgm:spPr/>
    </dgm:pt>
    <dgm:pt modelId="{4169E968-C5C6-4233-BC7A-ED22971FFCE9}" type="pres">
      <dgm:prSet presAssocID="{C5136540-D772-46CA-8675-610A24292DFF}" presName="image" presStyleLbl="fgImgPlace1" presStyleIdx="2" presStyleCnt="3"/>
      <dgm:spPr>
        <a:solidFill>
          <a:srgbClr val="F7C9BC"/>
        </a:solidFill>
      </dgm:spPr>
    </dgm:pt>
    <dgm:pt modelId="{82896039-2DDE-4427-8B4A-5AA688396120}" type="pres">
      <dgm:prSet presAssocID="{C5136540-D772-46CA-8675-610A24292DFF}" presName="childNode" presStyleLbl="node1" presStyleIdx="2" presStyleCnt="3">
        <dgm:presLayoutVars>
          <dgm:bulletEnabled val="1"/>
        </dgm:presLayoutVars>
      </dgm:prSet>
      <dgm:spPr/>
    </dgm:pt>
    <dgm:pt modelId="{725DB4CA-152A-4882-9135-00F4DBC66A51}" type="pres">
      <dgm:prSet presAssocID="{C5136540-D772-46CA-8675-610A24292DFF}" presName="parentNode" presStyleLbl="revTx" presStyleIdx="2" presStyleCnt="3">
        <dgm:presLayoutVars>
          <dgm:chMax val="0"/>
          <dgm:bulletEnabled val="1"/>
        </dgm:presLayoutVars>
      </dgm:prSet>
      <dgm:spPr/>
    </dgm:pt>
  </dgm:ptLst>
  <dgm:cxnLst>
    <dgm:cxn modelId="{025A8D02-86E6-4F1F-98F1-64BB1B34E6E8}" srcId="{26C12EA3-539A-4661-8D89-B0C6D1647633}" destId="{85FAB885-3158-4E3E-8E27-45554F3EF01C}" srcOrd="0" destOrd="0" parTransId="{3FBC60CF-319A-4247-AF14-AC35F4CA5E46}" sibTransId="{E7E97FF3-DBD5-49B5-BD2F-6D6D86DBAD85}"/>
    <dgm:cxn modelId="{0FE2CE09-2B4A-4245-A5A2-3F23627CAEEA}" type="presOf" srcId="{C5D2C129-C036-40D7-8535-36DCEAD7B863}" destId="{D90AE5A2-42E1-4110-B8A2-37C689C2277A}" srcOrd="0" destOrd="4" presId="urn:microsoft.com/office/officeart/2005/8/layout/hList2"/>
    <dgm:cxn modelId="{C375B50A-8A1C-4CF3-99C2-B485A3DF182B}" type="presOf" srcId="{B2C364E3-66FA-4CC1-A4C0-2E33FC1F7A12}" destId="{82896039-2DDE-4427-8B4A-5AA688396120}" srcOrd="0" destOrd="3" presId="urn:microsoft.com/office/officeart/2005/8/layout/hList2"/>
    <dgm:cxn modelId="{3B57310D-E8FC-4EF3-9FC2-2640CBE58226}" srcId="{BD7E82AE-CCAD-4D47-9381-53867EFF962D}" destId="{BDF9B0DA-E63A-4E14-A822-D9BE2DB43A82}" srcOrd="1" destOrd="0" parTransId="{9A71A6A9-41CD-40EA-BBFC-6DDD27DA13F1}" sibTransId="{BFF06585-B0D5-459B-B992-4E77148EE77F}"/>
    <dgm:cxn modelId="{0B729412-BCED-4963-8F31-283CA2FFA145}" srcId="{BD7E82AE-CCAD-4D47-9381-53867EFF962D}" destId="{A2C3DDD2-C3F2-423C-8B55-5E08E27534EE}" srcOrd="2" destOrd="0" parTransId="{8D4144D5-410A-407B-9F5F-69A9BECDB1D0}" sibTransId="{6D5ABBB7-42CD-44E0-973E-C65B66F6B5AC}"/>
    <dgm:cxn modelId="{FB19411D-1C66-4AD9-ABB4-F41B1B2F2439}" srcId="{C5136540-D772-46CA-8675-610A24292DFF}" destId="{348AF4B1-2617-4406-9F2B-891BC8067C89}" srcOrd="1" destOrd="0" parTransId="{5DF089A9-11F5-4C4A-B906-D0A85C0753D2}" sibTransId="{8DA5702A-D5AC-4915-A42E-AD4324583B30}"/>
    <dgm:cxn modelId="{D80E671F-3C54-45FE-B752-94189D162D47}" type="presOf" srcId="{E57C88BF-031B-444B-9226-2CE8856FC155}" destId="{249D7358-4593-4070-89F3-09D2294B4FC9}" srcOrd="0" destOrd="1" presId="urn:microsoft.com/office/officeart/2005/8/layout/hList2"/>
    <dgm:cxn modelId="{66198E21-43E3-4357-AD95-C15A9FBB9E45}" type="presOf" srcId="{DAE96514-F00E-4BD4-AD4D-7DF958A64BD3}" destId="{D90AE5A2-42E1-4110-B8A2-37C689C2277A}" srcOrd="0" destOrd="0" presId="urn:microsoft.com/office/officeart/2005/8/layout/hList2"/>
    <dgm:cxn modelId="{B783A924-E97A-4DDE-8342-0640E9911B66}" type="presOf" srcId="{C5136540-D772-46CA-8675-610A24292DFF}" destId="{725DB4CA-152A-4882-9135-00F4DBC66A51}" srcOrd="0" destOrd="0" presId="urn:microsoft.com/office/officeart/2005/8/layout/hList2"/>
    <dgm:cxn modelId="{F7E6BB24-2EF7-483E-AF89-1095B75A6B73}" type="presOf" srcId="{A2C3DDD2-C3F2-423C-8B55-5E08E27534EE}" destId="{D90AE5A2-42E1-4110-B8A2-37C689C2277A}" srcOrd="0" destOrd="2" presId="urn:microsoft.com/office/officeart/2005/8/layout/hList2"/>
    <dgm:cxn modelId="{E651F326-ED97-4E8E-9341-15B1C31A772F}" srcId="{85FAB885-3158-4E3E-8E27-45554F3EF01C}" destId="{606317B8-3A62-469A-8A23-50EAD0DBBC50}" srcOrd="3" destOrd="0" parTransId="{063CCE22-8904-41F8-A045-BFF2A810C22C}" sibTransId="{231926CF-D4A1-44AE-9308-6C9E37E2405B}"/>
    <dgm:cxn modelId="{C62ACA3E-1792-48D6-ABE5-C691953678D9}" type="presOf" srcId="{26C12EA3-539A-4661-8D89-B0C6D1647633}" destId="{F1E0F728-2906-4ECA-9DEC-F67FD1F3BBF6}" srcOrd="0" destOrd="0" presId="urn:microsoft.com/office/officeart/2005/8/layout/hList2"/>
    <dgm:cxn modelId="{8034F85D-71C9-4117-AAEF-3FB768847857}" type="presOf" srcId="{606317B8-3A62-469A-8A23-50EAD0DBBC50}" destId="{249D7358-4593-4070-89F3-09D2294B4FC9}" srcOrd="0" destOrd="3" presId="urn:microsoft.com/office/officeart/2005/8/layout/hList2"/>
    <dgm:cxn modelId="{DBC14043-F077-4DA3-9FFC-51575BC2C601}" srcId="{26C12EA3-539A-4661-8D89-B0C6D1647633}" destId="{BD7E82AE-CCAD-4D47-9381-53867EFF962D}" srcOrd="1" destOrd="0" parTransId="{5C9496B1-82F9-48FA-A737-7B28739C83C6}" sibTransId="{C1BF0DE3-FFE7-4BC4-B21F-AFED6C0BCD09}"/>
    <dgm:cxn modelId="{1EEE1464-C943-4C7D-B0DA-6FB93AD2A280}" type="presOf" srcId="{3EE76A7E-5FA0-48B2-B888-2CF70B4950B6}" destId="{D90AE5A2-42E1-4110-B8A2-37C689C2277A}" srcOrd="0" destOrd="5" presId="urn:microsoft.com/office/officeart/2005/8/layout/hList2"/>
    <dgm:cxn modelId="{6F21EB6D-AED7-4CA1-92DD-E965D87FE6B1}" type="presOf" srcId="{348AF4B1-2617-4406-9F2B-891BC8067C89}" destId="{82896039-2DDE-4427-8B4A-5AA688396120}" srcOrd="0" destOrd="1" presId="urn:microsoft.com/office/officeart/2005/8/layout/hList2"/>
    <dgm:cxn modelId="{F51BE76F-41BB-4EEA-8957-8F67FB90DE90}" srcId="{C5136540-D772-46CA-8675-610A24292DFF}" destId="{A6A60349-A9A0-4834-9373-FEBB35A32345}" srcOrd="2" destOrd="0" parTransId="{806F0CAA-AE40-4D85-B8F9-8D1F932CFB54}" sibTransId="{381AA96B-49C0-4185-9FDD-1F7D6DFD0CB5}"/>
    <dgm:cxn modelId="{79026772-558F-4E63-8B46-B257936A9245}" srcId="{BD7E82AE-CCAD-4D47-9381-53867EFF962D}" destId="{C5D2C129-C036-40D7-8535-36DCEAD7B863}" srcOrd="4" destOrd="0" parTransId="{B4E916B8-A30D-439B-B6B2-93F666CE0401}" sibTransId="{6DA8A896-17DF-4969-8597-8D3536DC85E1}"/>
    <dgm:cxn modelId="{CD9AC676-6AE2-4D1A-BC05-8BEAD4A93495}" srcId="{BD7E82AE-CCAD-4D47-9381-53867EFF962D}" destId="{DAE96514-F00E-4BD4-AD4D-7DF958A64BD3}" srcOrd="0" destOrd="0" parTransId="{B1F985E3-0BFA-488C-89D3-54C560AF387C}" sibTransId="{047BDD89-C890-4557-9B7F-0E58840B5462}"/>
    <dgm:cxn modelId="{47E16F81-0742-4FD3-8C14-139E5181E4CC}" type="presOf" srcId="{6B31F569-C8F2-40C2-85B3-227C7AAF402E}" destId="{D90AE5A2-42E1-4110-B8A2-37C689C2277A}" srcOrd="0" destOrd="3" presId="urn:microsoft.com/office/officeart/2005/8/layout/hList2"/>
    <dgm:cxn modelId="{A790E887-2B42-4E3A-BBD7-026DD58C495C}" type="presOf" srcId="{85417A8A-B6F4-43BE-9BA5-4432E4B293F1}" destId="{249D7358-4593-4070-89F3-09D2294B4FC9}" srcOrd="0" destOrd="0" presId="urn:microsoft.com/office/officeart/2005/8/layout/hList2"/>
    <dgm:cxn modelId="{995F308B-4E59-4665-B3A0-B3D442940738}" type="presOf" srcId="{A6A60349-A9A0-4834-9373-FEBB35A32345}" destId="{82896039-2DDE-4427-8B4A-5AA688396120}" srcOrd="0" destOrd="2" presId="urn:microsoft.com/office/officeart/2005/8/layout/hList2"/>
    <dgm:cxn modelId="{754DD58D-6F35-492D-ABF1-770A18C9738B}" srcId="{BD7E82AE-CCAD-4D47-9381-53867EFF962D}" destId="{6B31F569-C8F2-40C2-85B3-227C7AAF402E}" srcOrd="3" destOrd="0" parTransId="{3634E0F1-E1E9-41B3-BDB7-A9902AB76FDA}" sibTransId="{FE0830F1-23C0-4049-A542-4A220027616B}"/>
    <dgm:cxn modelId="{38A40A98-0B7A-4BC8-854A-6E38414EB321}" type="presOf" srcId="{AAB4C363-1371-46C4-98F2-564684F5FE02}" destId="{82896039-2DDE-4427-8B4A-5AA688396120}" srcOrd="0" destOrd="0" presId="urn:microsoft.com/office/officeart/2005/8/layout/hList2"/>
    <dgm:cxn modelId="{B9ED8798-9EC7-475B-A255-525850944DB0}" type="presOf" srcId="{1A3FECB9-DD69-4BEF-BBB5-FA3FC343D9B3}" destId="{249D7358-4593-4070-89F3-09D2294B4FC9}" srcOrd="0" destOrd="2" presId="urn:microsoft.com/office/officeart/2005/8/layout/hList2"/>
    <dgm:cxn modelId="{06A39A98-3E65-4F75-AB02-25639AF94468}" type="presOf" srcId="{85FAB885-3158-4E3E-8E27-45554F3EF01C}" destId="{06FA16F9-CC10-4761-A567-0D3AA8F50A5A}" srcOrd="0" destOrd="0" presId="urn:microsoft.com/office/officeart/2005/8/layout/hList2"/>
    <dgm:cxn modelId="{A34596B2-C601-4DA2-AC9B-34E080E029A7}" srcId="{C5136540-D772-46CA-8675-610A24292DFF}" destId="{AAB4C363-1371-46C4-98F2-564684F5FE02}" srcOrd="0" destOrd="0" parTransId="{2309B71C-4452-45C8-B258-0791B6CCB33A}" sibTransId="{808D01E9-AB05-4A60-948F-D5E3E6910B56}"/>
    <dgm:cxn modelId="{AE1A3FB8-0793-4DEA-9117-6259416FE2E5}" srcId="{C5136540-D772-46CA-8675-610A24292DFF}" destId="{B2C364E3-66FA-4CC1-A4C0-2E33FC1F7A12}" srcOrd="3" destOrd="0" parTransId="{F6AD785F-F05A-478A-96EA-7BADD326C2D3}" sibTransId="{027D9A78-3047-4B5F-BF94-755876025D21}"/>
    <dgm:cxn modelId="{504DBAC3-232E-423F-9086-578E5B0A7A47}" srcId="{85FAB885-3158-4E3E-8E27-45554F3EF01C}" destId="{1A3FECB9-DD69-4BEF-BBB5-FA3FC343D9B3}" srcOrd="2" destOrd="0" parTransId="{551D5A9C-B066-4629-9F19-320F60D218A3}" sibTransId="{AADB731C-C055-42AB-A929-6581096A865E}"/>
    <dgm:cxn modelId="{C9302EC8-92BC-41C7-B256-EE5F0F4D5DB5}" srcId="{85FAB885-3158-4E3E-8E27-45554F3EF01C}" destId="{E57C88BF-031B-444B-9226-2CE8856FC155}" srcOrd="1" destOrd="0" parTransId="{52245140-2F2C-43FB-91F1-E670CF674110}" sibTransId="{660F86EF-2EE7-4B3B-94CE-D90B7EF7C578}"/>
    <dgm:cxn modelId="{7ED8CCC8-D4CD-4B0C-88A7-CAAD9B69FD3A}" srcId="{BD7E82AE-CCAD-4D47-9381-53867EFF962D}" destId="{3EE76A7E-5FA0-48B2-B888-2CF70B4950B6}" srcOrd="5" destOrd="0" parTransId="{32AF8A0B-7114-4D88-AABF-E8814CF1ACBC}" sibTransId="{E35A97E7-6AA1-44F0-AF8F-45481E171806}"/>
    <dgm:cxn modelId="{CA1C6EDE-8797-4E40-BFBC-F9E732DFBB84}" type="presOf" srcId="{BD7E82AE-CCAD-4D47-9381-53867EFF962D}" destId="{01763595-BD64-476F-9492-D92491C9C1CB}" srcOrd="0" destOrd="0" presId="urn:microsoft.com/office/officeart/2005/8/layout/hList2"/>
    <dgm:cxn modelId="{1E2C54E9-2794-44C8-ADFC-77A57D126E9D}" srcId="{26C12EA3-539A-4661-8D89-B0C6D1647633}" destId="{C5136540-D772-46CA-8675-610A24292DFF}" srcOrd="2" destOrd="0" parTransId="{17B66D28-BCBF-4DCE-A22B-B1AD52C7C46F}" sibTransId="{C13646B3-0F72-4F03-836C-16836380875B}"/>
    <dgm:cxn modelId="{834184EE-9A4E-41BB-8507-B71105495E5D}" srcId="{85FAB885-3158-4E3E-8E27-45554F3EF01C}" destId="{85417A8A-B6F4-43BE-9BA5-4432E4B293F1}" srcOrd="0" destOrd="0" parTransId="{8EC0A7B2-A8CC-40E8-87F0-90F492C600FD}" sibTransId="{975F73C7-6D38-4379-9C68-BCBC2C5619BD}"/>
    <dgm:cxn modelId="{193037F3-2E77-45B8-9D48-D0ED230AEE22}" type="presOf" srcId="{BDF9B0DA-E63A-4E14-A822-D9BE2DB43A82}" destId="{D90AE5A2-42E1-4110-B8A2-37C689C2277A}" srcOrd="0" destOrd="1" presId="urn:microsoft.com/office/officeart/2005/8/layout/hList2"/>
    <dgm:cxn modelId="{07FEDDF5-65B3-42AA-A091-19314842D949}" srcId="{85FAB885-3158-4E3E-8E27-45554F3EF01C}" destId="{83409895-E367-4985-AAA6-08AA59659FAB}" srcOrd="4" destOrd="0" parTransId="{727F6256-B9AC-40F2-8438-566810373C25}" sibTransId="{7481CBA4-EE30-409C-9F52-233FC88BA95E}"/>
    <dgm:cxn modelId="{C020D3FA-4548-4613-9505-8C509EED73F3}" type="presOf" srcId="{83409895-E367-4985-AAA6-08AA59659FAB}" destId="{249D7358-4593-4070-89F3-09D2294B4FC9}" srcOrd="0" destOrd="4" presId="urn:microsoft.com/office/officeart/2005/8/layout/hList2"/>
    <dgm:cxn modelId="{CAEA5A38-5455-4017-A556-7FA1B5ABDE88}" type="presParOf" srcId="{F1E0F728-2906-4ECA-9DEC-F67FD1F3BBF6}" destId="{929BFE5B-A54E-4CC7-955E-1EDF604FEBB0}" srcOrd="0" destOrd="0" presId="urn:microsoft.com/office/officeart/2005/8/layout/hList2"/>
    <dgm:cxn modelId="{DE3BB0EF-58BF-4BE5-A7EE-60E858877D4F}" type="presParOf" srcId="{929BFE5B-A54E-4CC7-955E-1EDF604FEBB0}" destId="{81907F50-63D1-4062-929D-F661E5DFB959}" srcOrd="0" destOrd="0" presId="urn:microsoft.com/office/officeart/2005/8/layout/hList2"/>
    <dgm:cxn modelId="{C06F5D3F-4271-4248-9175-7C0A952E383A}" type="presParOf" srcId="{929BFE5B-A54E-4CC7-955E-1EDF604FEBB0}" destId="{249D7358-4593-4070-89F3-09D2294B4FC9}" srcOrd="1" destOrd="0" presId="urn:microsoft.com/office/officeart/2005/8/layout/hList2"/>
    <dgm:cxn modelId="{3DB5F21C-312F-4E29-85A1-FF7153235676}" type="presParOf" srcId="{929BFE5B-A54E-4CC7-955E-1EDF604FEBB0}" destId="{06FA16F9-CC10-4761-A567-0D3AA8F50A5A}" srcOrd="2" destOrd="0" presId="urn:microsoft.com/office/officeart/2005/8/layout/hList2"/>
    <dgm:cxn modelId="{8A4E70DD-BD3C-4854-A099-F82794F4787E}" type="presParOf" srcId="{F1E0F728-2906-4ECA-9DEC-F67FD1F3BBF6}" destId="{AE8D463A-A5CD-4B3E-94DC-72EBD994C627}" srcOrd="1" destOrd="0" presId="urn:microsoft.com/office/officeart/2005/8/layout/hList2"/>
    <dgm:cxn modelId="{E3DBF6AE-13EC-42DD-B7CC-6F9C3C2B68C4}" type="presParOf" srcId="{F1E0F728-2906-4ECA-9DEC-F67FD1F3BBF6}" destId="{10169A35-F910-4219-99B8-37A5CEE5FB4B}" srcOrd="2" destOrd="0" presId="urn:microsoft.com/office/officeart/2005/8/layout/hList2"/>
    <dgm:cxn modelId="{DE3C9B88-3540-45A6-8194-F7C69DD3F030}" type="presParOf" srcId="{10169A35-F910-4219-99B8-37A5CEE5FB4B}" destId="{78682472-8E10-442F-9591-9FA87FB98053}" srcOrd="0" destOrd="0" presId="urn:microsoft.com/office/officeart/2005/8/layout/hList2"/>
    <dgm:cxn modelId="{797BAAA4-846B-48E8-8112-3472DCCDDA4A}" type="presParOf" srcId="{10169A35-F910-4219-99B8-37A5CEE5FB4B}" destId="{D90AE5A2-42E1-4110-B8A2-37C689C2277A}" srcOrd="1" destOrd="0" presId="urn:microsoft.com/office/officeart/2005/8/layout/hList2"/>
    <dgm:cxn modelId="{258DCAEE-C2DB-4EB7-BBA7-18695E12E83E}" type="presParOf" srcId="{10169A35-F910-4219-99B8-37A5CEE5FB4B}" destId="{01763595-BD64-476F-9492-D92491C9C1CB}" srcOrd="2" destOrd="0" presId="urn:microsoft.com/office/officeart/2005/8/layout/hList2"/>
    <dgm:cxn modelId="{F25D2E84-C63C-4DA3-8AE4-7AF438A83717}" type="presParOf" srcId="{F1E0F728-2906-4ECA-9DEC-F67FD1F3BBF6}" destId="{1B263781-AB33-4DF6-842E-2CC120BD594E}" srcOrd="3" destOrd="0" presId="urn:microsoft.com/office/officeart/2005/8/layout/hList2"/>
    <dgm:cxn modelId="{B02D52C6-7D3C-49AE-8B71-49B1BE8E1162}" type="presParOf" srcId="{F1E0F728-2906-4ECA-9DEC-F67FD1F3BBF6}" destId="{F842AB36-09B1-4531-B535-7BD3DC557066}" srcOrd="4" destOrd="0" presId="urn:microsoft.com/office/officeart/2005/8/layout/hList2"/>
    <dgm:cxn modelId="{EB33BB7E-63BF-45A0-AA81-A83128395959}" type="presParOf" srcId="{F842AB36-09B1-4531-B535-7BD3DC557066}" destId="{4169E968-C5C6-4233-BC7A-ED22971FFCE9}" srcOrd="0" destOrd="0" presId="urn:microsoft.com/office/officeart/2005/8/layout/hList2"/>
    <dgm:cxn modelId="{818626DF-94C8-487B-A733-86DAB8052864}" type="presParOf" srcId="{F842AB36-09B1-4531-B535-7BD3DC557066}" destId="{82896039-2DDE-4427-8B4A-5AA688396120}" srcOrd="1" destOrd="0" presId="urn:microsoft.com/office/officeart/2005/8/layout/hList2"/>
    <dgm:cxn modelId="{FC0D212F-4C3D-4F24-B533-68C34D644481}" type="presParOf" srcId="{F842AB36-09B1-4531-B535-7BD3DC557066}" destId="{725DB4CA-152A-4882-9135-00F4DBC66A51}" srcOrd="2" destOrd="0" presId="urn:microsoft.com/office/officeart/2005/8/layout/h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C12EA3-539A-4661-8D89-B0C6D1647633}" type="doc">
      <dgm:prSet loTypeId="urn:microsoft.com/office/officeart/2005/8/layout/hList2" loCatId="list" qsTypeId="urn:microsoft.com/office/officeart/2005/8/quickstyle/simple1" qsCatId="simple" csTypeId="urn:microsoft.com/office/officeart/2005/8/colors/colorful5" csCatId="colorful" phldr="1"/>
      <dgm:spPr/>
      <dgm:t>
        <a:bodyPr/>
        <a:lstStyle/>
        <a:p>
          <a:endParaRPr lang="en-GB"/>
        </a:p>
      </dgm:t>
    </dgm:pt>
    <dgm:pt modelId="{85FAB885-3158-4E3E-8E27-45554F3EF01C}">
      <dgm:prSet phldrT="[Text]"/>
      <dgm:spPr/>
      <dgm:t>
        <a:bodyPr/>
        <a:lstStyle/>
        <a:p>
          <a:r>
            <a:rPr lang="en-GB" dirty="0"/>
            <a:t>Ethics</a:t>
          </a:r>
        </a:p>
      </dgm:t>
    </dgm:pt>
    <dgm:pt modelId="{3FBC60CF-319A-4247-AF14-AC35F4CA5E46}" type="parTrans" cxnId="{025A8D02-86E6-4F1F-98F1-64BB1B34E6E8}">
      <dgm:prSet/>
      <dgm:spPr/>
      <dgm:t>
        <a:bodyPr/>
        <a:lstStyle/>
        <a:p>
          <a:endParaRPr lang="en-GB"/>
        </a:p>
      </dgm:t>
    </dgm:pt>
    <dgm:pt modelId="{E7E97FF3-DBD5-49B5-BD2F-6D6D86DBAD85}" type="sibTrans" cxnId="{025A8D02-86E6-4F1F-98F1-64BB1B34E6E8}">
      <dgm:prSet/>
      <dgm:spPr/>
      <dgm:t>
        <a:bodyPr/>
        <a:lstStyle/>
        <a:p>
          <a:endParaRPr lang="en-GB"/>
        </a:p>
      </dgm:t>
    </dgm:pt>
    <dgm:pt modelId="{85417A8A-B6F4-43BE-9BA5-4432E4B293F1}">
      <dgm:prSet phldrT="[Text]"/>
      <dgm:spPr/>
      <dgm:t>
        <a:bodyPr/>
        <a:lstStyle/>
        <a:p>
          <a:r>
            <a:rPr lang="en-GB" dirty="0"/>
            <a:t>Important when working with multiple organisations from public and private sectors</a:t>
          </a:r>
        </a:p>
      </dgm:t>
    </dgm:pt>
    <dgm:pt modelId="{8EC0A7B2-A8CC-40E8-87F0-90F492C600FD}" type="parTrans" cxnId="{834184EE-9A4E-41BB-8507-B71105495E5D}">
      <dgm:prSet/>
      <dgm:spPr/>
      <dgm:t>
        <a:bodyPr/>
        <a:lstStyle/>
        <a:p>
          <a:endParaRPr lang="en-GB"/>
        </a:p>
      </dgm:t>
    </dgm:pt>
    <dgm:pt modelId="{975F73C7-6D38-4379-9C68-BCBC2C5619BD}" type="sibTrans" cxnId="{834184EE-9A4E-41BB-8507-B71105495E5D}">
      <dgm:prSet/>
      <dgm:spPr/>
      <dgm:t>
        <a:bodyPr/>
        <a:lstStyle/>
        <a:p>
          <a:endParaRPr lang="en-GB"/>
        </a:p>
      </dgm:t>
    </dgm:pt>
    <dgm:pt modelId="{BD7E82AE-CCAD-4D47-9381-53867EFF962D}">
      <dgm:prSet phldrT="[Text]"/>
      <dgm:spPr/>
      <dgm:t>
        <a:bodyPr/>
        <a:lstStyle/>
        <a:p>
          <a:r>
            <a:rPr lang="en-GB" dirty="0"/>
            <a:t>Roles</a:t>
          </a:r>
        </a:p>
      </dgm:t>
    </dgm:pt>
    <dgm:pt modelId="{5C9496B1-82F9-48FA-A737-7B28739C83C6}" type="parTrans" cxnId="{DBC14043-F077-4DA3-9FFC-51575BC2C601}">
      <dgm:prSet/>
      <dgm:spPr/>
      <dgm:t>
        <a:bodyPr/>
        <a:lstStyle/>
        <a:p>
          <a:endParaRPr lang="en-GB"/>
        </a:p>
      </dgm:t>
    </dgm:pt>
    <dgm:pt modelId="{C1BF0DE3-FFE7-4BC4-B21F-AFED6C0BCD09}" type="sibTrans" cxnId="{DBC14043-F077-4DA3-9FFC-51575BC2C601}">
      <dgm:prSet/>
      <dgm:spPr/>
      <dgm:t>
        <a:bodyPr/>
        <a:lstStyle/>
        <a:p>
          <a:endParaRPr lang="en-GB"/>
        </a:p>
      </dgm:t>
    </dgm:pt>
    <dgm:pt modelId="{DAE96514-F00E-4BD4-AD4D-7DF958A64BD3}">
      <dgm:prSet phldrT="[Text]"/>
      <dgm:spPr/>
      <dgm:t>
        <a:bodyPr/>
        <a:lstStyle/>
        <a:p>
          <a:r>
            <a:rPr lang="en-GB" dirty="0"/>
            <a:t>Desire for government to provide regulation</a:t>
          </a:r>
        </a:p>
      </dgm:t>
    </dgm:pt>
    <dgm:pt modelId="{B1F985E3-0BFA-488C-89D3-54C560AF387C}" type="parTrans" cxnId="{CD9AC676-6AE2-4D1A-BC05-8BEAD4A93495}">
      <dgm:prSet/>
      <dgm:spPr/>
      <dgm:t>
        <a:bodyPr/>
        <a:lstStyle/>
        <a:p>
          <a:endParaRPr lang="en-GB"/>
        </a:p>
      </dgm:t>
    </dgm:pt>
    <dgm:pt modelId="{047BDD89-C890-4557-9B7F-0E58840B5462}" type="sibTrans" cxnId="{CD9AC676-6AE2-4D1A-BC05-8BEAD4A93495}">
      <dgm:prSet/>
      <dgm:spPr/>
      <dgm:t>
        <a:bodyPr/>
        <a:lstStyle/>
        <a:p>
          <a:endParaRPr lang="en-GB"/>
        </a:p>
      </dgm:t>
    </dgm:pt>
    <dgm:pt modelId="{C5136540-D772-46CA-8675-610A24292DFF}">
      <dgm:prSet phldrT="[Text]"/>
      <dgm:spPr/>
      <dgm:t>
        <a:bodyPr/>
        <a:lstStyle/>
        <a:p>
          <a:r>
            <a:rPr lang="en-GB" dirty="0"/>
            <a:t>Solutions</a:t>
          </a:r>
        </a:p>
      </dgm:t>
    </dgm:pt>
    <dgm:pt modelId="{17B66D28-BCBF-4DCE-A22B-B1AD52C7C46F}" type="parTrans" cxnId="{1E2C54E9-2794-44C8-ADFC-77A57D126E9D}">
      <dgm:prSet/>
      <dgm:spPr/>
      <dgm:t>
        <a:bodyPr/>
        <a:lstStyle/>
        <a:p>
          <a:endParaRPr lang="en-GB"/>
        </a:p>
      </dgm:t>
    </dgm:pt>
    <dgm:pt modelId="{C13646B3-0F72-4F03-836C-16836380875B}" type="sibTrans" cxnId="{1E2C54E9-2794-44C8-ADFC-77A57D126E9D}">
      <dgm:prSet/>
      <dgm:spPr/>
      <dgm:t>
        <a:bodyPr/>
        <a:lstStyle/>
        <a:p>
          <a:endParaRPr lang="en-GB"/>
        </a:p>
      </dgm:t>
    </dgm:pt>
    <dgm:pt modelId="{AAB4C363-1371-46C4-98F2-564684F5FE02}">
      <dgm:prSet phldrT="[Text]"/>
      <dgm:spPr/>
      <dgm:t>
        <a:bodyPr/>
        <a:lstStyle/>
        <a:p>
          <a:r>
            <a:rPr lang="en-GB" dirty="0"/>
            <a:t>Sharing case studies and demonstrations</a:t>
          </a:r>
        </a:p>
      </dgm:t>
    </dgm:pt>
    <dgm:pt modelId="{2309B71C-4452-45C8-B258-0791B6CCB33A}" type="parTrans" cxnId="{A34596B2-C601-4DA2-AC9B-34E080E029A7}">
      <dgm:prSet/>
      <dgm:spPr/>
      <dgm:t>
        <a:bodyPr/>
        <a:lstStyle/>
        <a:p>
          <a:endParaRPr lang="en-GB"/>
        </a:p>
      </dgm:t>
    </dgm:pt>
    <dgm:pt modelId="{808D01E9-AB05-4A60-948F-D5E3E6910B56}" type="sibTrans" cxnId="{A34596B2-C601-4DA2-AC9B-34E080E029A7}">
      <dgm:prSet/>
      <dgm:spPr/>
      <dgm:t>
        <a:bodyPr/>
        <a:lstStyle/>
        <a:p>
          <a:endParaRPr lang="en-GB"/>
        </a:p>
      </dgm:t>
    </dgm:pt>
    <dgm:pt modelId="{02455490-6205-4115-B3B4-8D7A0716CA74}">
      <dgm:prSet phldrT="[Text]"/>
      <dgm:spPr/>
      <dgm:t>
        <a:bodyPr/>
        <a:lstStyle/>
        <a:p>
          <a:r>
            <a:rPr lang="en-GB" dirty="0"/>
            <a:t>Who pays for data and information services?</a:t>
          </a:r>
        </a:p>
      </dgm:t>
    </dgm:pt>
    <dgm:pt modelId="{D8DC2CA8-D7C3-4A94-AB6C-50B33E48853E}" type="parTrans" cxnId="{0C76DCC5-3788-4CAF-AEF6-54A9C60FD844}">
      <dgm:prSet/>
      <dgm:spPr/>
      <dgm:t>
        <a:bodyPr/>
        <a:lstStyle/>
        <a:p>
          <a:endParaRPr lang="en-GB"/>
        </a:p>
      </dgm:t>
    </dgm:pt>
    <dgm:pt modelId="{3FF0AC78-FD24-41BE-899F-9257CE55ACB0}" type="sibTrans" cxnId="{0C76DCC5-3788-4CAF-AEF6-54A9C60FD844}">
      <dgm:prSet/>
      <dgm:spPr/>
      <dgm:t>
        <a:bodyPr/>
        <a:lstStyle/>
        <a:p>
          <a:endParaRPr lang="en-GB"/>
        </a:p>
      </dgm:t>
    </dgm:pt>
    <dgm:pt modelId="{17904ABA-D7AC-4F45-87A8-21EC9EDCE717}">
      <dgm:prSet phldrT="[Text]"/>
      <dgm:spPr/>
      <dgm:t>
        <a:bodyPr/>
        <a:lstStyle/>
        <a:p>
          <a:r>
            <a:rPr lang="en-GB" dirty="0"/>
            <a:t>Are clearer boundaries needed and desirable?</a:t>
          </a:r>
        </a:p>
      </dgm:t>
    </dgm:pt>
    <dgm:pt modelId="{3D4C9D46-88E2-44E7-9344-85B9EF9C6E85}" type="parTrans" cxnId="{6E5801A9-2C1E-4541-A159-89E0855A136A}">
      <dgm:prSet/>
      <dgm:spPr/>
      <dgm:t>
        <a:bodyPr/>
        <a:lstStyle/>
        <a:p>
          <a:endParaRPr lang="en-GB"/>
        </a:p>
      </dgm:t>
    </dgm:pt>
    <dgm:pt modelId="{5D1B7876-D33D-4ACC-8D37-FCB987E679BB}" type="sibTrans" cxnId="{6E5801A9-2C1E-4541-A159-89E0855A136A}">
      <dgm:prSet/>
      <dgm:spPr/>
      <dgm:t>
        <a:bodyPr/>
        <a:lstStyle/>
        <a:p>
          <a:endParaRPr lang="en-GB"/>
        </a:p>
      </dgm:t>
    </dgm:pt>
    <dgm:pt modelId="{94A69BAD-B3A3-40FF-BE81-716802FAD7D5}">
      <dgm:prSet phldrT="[Text]"/>
      <dgm:spPr/>
      <dgm:t>
        <a:bodyPr/>
        <a:lstStyle/>
        <a:p>
          <a:r>
            <a:rPr lang="en-GB" dirty="0"/>
            <a:t>Forums for sharing questions and issues where the community can respond</a:t>
          </a:r>
        </a:p>
      </dgm:t>
    </dgm:pt>
    <dgm:pt modelId="{59547000-8291-4F31-BACC-7EF928E29220}" type="parTrans" cxnId="{164D53BD-1620-4DDE-8D74-476869D7EFE5}">
      <dgm:prSet/>
      <dgm:spPr/>
      <dgm:t>
        <a:bodyPr/>
        <a:lstStyle/>
        <a:p>
          <a:endParaRPr lang="en-GB"/>
        </a:p>
      </dgm:t>
    </dgm:pt>
    <dgm:pt modelId="{8397FF13-BEDA-4733-A2E8-A026F62FDED1}" type="sibTrans" cxnId="{164D53BD-1620-4DDE-8D74-476869D7EFE5}">
      <dgm:prSet/>
      <dgm:spPr/>
      <dgm:t>
        <a:bodyPr/>
        <a:lstStyle/>
        <a:p>
          <a:endParaRPr lang="en-GB"/>
        </a:p>
      </dgm:t>
    </dgm:pt>
    <dgm:pt modelId="{BD042529-74F4-47A1-A109-F2BB90B77FA7}">
      <dgm:prSet phldrT="[Text]"/>
      <dgm:spPr/>
      <dgm:t>
        <a:bodyPr/>
        <a:lstStyle/>
        <a:p>
          <a:r>
            <a:rPr lang="en-GB" dirty="0"/>
            <a:t>Protect people speaking within a forum and enabling information exchange</a:t>
          </a:r>
        </a:p>
      </dgm:t>
    </dgm:pt>
    <dgm:pt modelId="{E0728B53-4C60-4B06-93A8-70B5982A242C}" type="parTrans" cxnId="{9828DA6E-64E3-48DD-9C17-085379CD339D}">
      <dgm:prSet/>
      <dgm:spPr/>
      <dgm:t>
        <a:bodyPr/>
        <a:lstStyle/>
        <a:p>
          <a:endParaRPr lang="en-GB"/>
        </a:p>
      </dgm:t>
    </dgm:pt>
    <dgm:pt modelId="{E4CDD19B-20BA-40B2-9D25-585B183359CD}" type="sibTrans" cxnId="{9828DA6E-64E3-48DD-9C17-085379CD339D}">
      <dgm:prSet/>
      <dgm:spPr/>
      <dgm:t>
        <a:bodyPr/>
        <a:lstStyle/>
        <a:p>
          <a:endParaRPr lang="en-GB"/>
        </a:p>
      </dgm:t>
    </dgm:pt>
    <dgm:pt modelId="{2AA4DE18-8C74-42DB-898C-F2AB457603EF}">
      <dgm:prSet phldrT="[Text]"/>
      <dgm:spPr/>
      <dgm:t>
        <a:bodyPr/>
        <a:lstStyle/>
        <a:p>
          <a:r>
            <a:rPr lang="en-GB" dirty="0"/>
            <a:t>Strong ‘public good’ focus</a:t>
          </a:r>
        </a:p>
      </dgm:t>
    </dgm:pt>
    <dgm:pt modelId="{9A839EE8-E4A2-4713-8396-ECD4671E4DC9}" type="parTrans" cxnId="{0128B549-03A3-46F0-A906-F793F325022C}">
      <dgm:prSet/>
      <dgm:spPr/>
      <dgm:t>
        <a:bodyPr/>
        <a:lstStyle/>
        <a:p>
          <a:endParaRPr lang="en-GB"/>
        </a:p>
      </dgm:t>
    </dgm:pt>
    <dgm:pt modelId="{507A9CFC-BFE7-403E-9B3A-1E14D5EBE247}" type="sibTrans" cxnId="{0128B549-03A3-46F0-A906-F793F325022C}">
      <dgm:prSet/>
      <dgm:spPr/>
      <dgm:t>
        <a:bodyPr/>
        <a:lstStyle/>
        <a:p>
          <a:endParaRPr lang="en-GB"/>
        </a:p>
      </dgm:t>
    </dgm:pt>
    <dgm:pt modelId="{8854FD71-B789-485C-815D-174FC86A2053}">
      <dgm:prSet phldrT="[Text]"/>
      <dgm:spPr/>
      <dgm:t>
        <a:bodyPr/>
        <a:lstStyle/>
        <a:p>
          <a:r>
            <a:rPr lang="en-GB" dirty="0"/>
            <a:t>User journeys / profiles / archetypes</a:t>
          </a:r>
        </a:p>
      </dgm:t>
    </dgm:pt>
    <dgm:pt modelId="{9D10A62C-B734-4BC4-A724-D5565DB9B406}" type="parTrans" cxnId="{7EA83DD4-5B38-4623-A094-2F68DB2D42E3}">
      <dgm:prSet/>
      <dgm:spPr/>
      <dgm:t>
        <a:bodyPr/>
        <a:lstStyle/>
        <a:p>
          <a:endParaRPr lang="en-GB"/>
        </a:p>
      </dgm:t>
    </dgm:pt>
    <dgm:pt modelId="{DEC51D04-1C5F-4ECA-B4E3-7B188A1138CB}" type="sibTrans" cxnId="{7EA83DD4-5B38-4623-A094-2F68DB2D42E3}">
      <dgm:prSet/>
      <dgm:spPr/>
      <dgm:t>
        <a:bodyPr/>
        <a:lstStyle/>
        <a:p>
          <a:endParaRPr lang="en-GB"/>
        </a:p>
      </dgm:t>
    </dgm:pt>
    <dgm:pt modelId="{326A5D38-A7A8-4582-9F32-7E824727A594}">
      <dgm:prSet phldrT="[Text]"/>
      <dgm:spPr/>
      <dgm:t>
        <a:bodyPr/>
        <a:lstStyle/>
        <a:p>
          <a:r>
            <a:rPr lang="en-GB" dirty="0"/>
            <a:t>Bringing in vulnerable groups</a:t>
          </a:r>
        </a:p>
      </dgm:t>
    </dgm:pt>
    <dgm:pt modelId="{AB6904AC-B1E6-44E1-80FA-0F172B13C740}" type="parTrans" cxnId="{8AE010AC-F2D1-4827-B831-85978E2A7112}">
      <dgm:prSet/>
      <dgm:spPr/>
      <dgm:t>
        <a:bodyPr/>
        <a:lstStyle/>
        <a:p>
          <a:endParaRPr lang="en-GB"/>
        </a:p>
      </dgm:t>
    </dgm:pt>
    <dgm:pt modelId="{63D73B92-E05B-4BB2-9153-BA3A0D079B51}" type="sibTrans" cxnId="{8AE010AC-F2D1-4827-B831-85978E2A7112}">
      <dgm:prSet/>
      <dgm:spPr/>
      <dgm:t>
        <a:bodyPr/>
        <a:lstStyle/>
        <a:p>
          <a:endParaRPr lang="en-GB"/>
        </a:p>
      </dgm:t>
    </dgm:pt>
    <dgm:pt modelId="{F9D3FCEC-7F7C-4D64-BE84-6A3462C278FE}">
      <dgm:prSet phldrT="[Text]"/>
      <dgm:spPr/>
      <dgm:t>
        <a:bodyPr/>
        <a:lstStyle/>
        <a:p>
          <a:r>
            <a:rPr lang="en-GB" dirty="0"/>
            <a:t>Bringing in social impacts and ensuring vulnerable groups have equitable access to decision-making</a:t>
          </a:r>
        </a:p>
      </dgm:t>
    </dgm:pt>
    <dgm:pt modelId="{B300BB6A-6697-493A-A3BB-D9FF1A6CB771}" type="parTrans" cxnId="{D9CAE29E-2779-4163-8051-2EB035D55CF2}">
      <dgm:prSet/>
      <dgm:spPr/>
      <dgm:t>
        <a:bodyPr/>
        <a:lstStyle/>
        <a:p>
          <a:endParaRPr lang="en-GB"/>
        </a:p>
      </dgm:t>
    </dgm:pt>
    <dgm:pt modelId="{4F212E4F-4AFE-43D0-B914-BB95D621FB83}" type="sibTrans" cxnId="{D9CAE29E-2779-4163-8051-2EB035D55CF2}">
      <dgm:prSet/>
      <dgm:spPr/>
      <dgm:t>
        <a:bodyPr/>
        <a:lstStyle/>
        <a:p>
          <a:endParaRPr lang="en-GB"/>
        </a:p>
      </dgm:t>
    </dgm:pt>
    <dgm:pt modelId="{2462CAC0-92F5-4A7D-A61B-B4BBDDD2E9D9}">
      <dgm:prSet phldrT="[Text]"/>
      <dgm:spPr/>
      <dgm:t>
        <a:bodyPr/>
        <a:lstStyle/>
        <a:p>
          <a:r>
            <a:rPr lang="en-GB" dirty="0"/>
            <a:t>Hackathons</a:t>
          </a:r>
        </a:p>
      </dgm:t>
    </dgm:pt>
    <dgm:pt modelId="{1B80CAD2-E752-479F-BE53-1327B6B07BCE}" type="parTrans" cxnId="{B397BFD4-5E25-4D70-97C0-8E7931A49550}">
      <dgm:prSet/>
      <dgm:spPr/>
      <dgm:t>
        <a:bodyPr/>
        <a:lstStyle/>
        <a:p>
          <a:endParaRPr lang="en-GB"/>
        </a:p>
      </dgm:t>
    </dgm:pt>
    <dgm:pt modelId="{F3152444-69C5-4204-AE72-087C4FA4CCC7}" type="sibTrans" cxnId="{B397BFD4-5E25-4D70-97C0-8E7931A49550}">
      <dgm:prSet/>
      <dgm:spPr/>
      <dgm:t>
        <a:bodyPr/>
        <a:lstStyle/>
        <a:p>
          <a:endParaRPr lang="en-GB"/>
        </a:p>
      </dgm:t>
    </dgm:pt>
    <dgm:pt modelId="{CC362419-DD46-4680-B81A-4F4CAD5D1A3A}">
      <dgm:prSet phldrT="[Text]"/>
      <dgm:spPr/>
      <dgm:t>
        <a:bodyPr/>
        <a:lstStyle/>
        <a:p>
          <a:r>
            <a:rPr lang="en-GB" dirty="0"/>
            <a:t>Story boards to illustrate risks</a:t>
          </a:r>
        </a:p>
      </dgm:t>
    </dgm:pt>
    <dgm:pt modelId="{E3C69792-511F-46CA-807E-7A7B3E4126D5}" type="parTrans" cxnId="{AD3B1EEC-801D-4ACA-9C8E-EB4890345ECC}">
      <dgm:prSet/>
      <dgm:spPr/>
      <dgm:t>
        <a:bodyPr/>
        <a:lstStyle/>
        <a:p>
          <a:endParaRPr lang="en-GB"/>
        </a:p>
      </dgm:t>
    </dgm:pt>
    <dgm:pt modelId="{9ED3C35A-805C-4356-BA52-FAD6D4AFE7B9}" type="sibTrans" cxnId="{AD3B1EEC-801D-4ACA-9C8E-EB4890345ECC}">
      <dgm:prSet/>
      <dgm:spPr/>
      <dgm:t>
        <a:bodyPr/>
        <a:lstStyle/>
        <a:p>
          <a:endParaRPr lang="en-GB"/>
        </a:p>
      </dgm:t>
    </dgm:pt>
    <dgm:pt modelId="{270CF298-3590-4339-A09C-9842C0AFA930}">
      <dgm:prSet phldrT="[Text]"/>
      <dgm:spPr/>
      <dgm:t>
        <a:bodyPr/>
        <a:lstStyle/>
        <a:p>
          <a:r>
            <a:rPr lang="en-GB" dirty="0"/>
            <a:t>Buy-in from popular press</a:t>
          </a:r>
        </a:p>
      </dgm:t>
    </dgm:pt>
    <dgm:pt modelId="{ADDC00BD-B8A2-42AC-9B52-52055C08EB74}" type="parTrans" cxnId="{0C898CAA-25B5-46B6-AF48-8EB499CFDEC1}">
      <dgm:prSet/>
      <dgm:spPr/>
      <dgm:t>
        <a:bodyPr/>
        <a:lstStyle/>
        <a:p>
          <a:endParaRPr lang="en-GB"/>
        </a:p>
      </dgm:t>
    </dgm:pt>
    <dgm:pt modelId="{EDAA4C19-40A7-4F0C-8254-DB1C8814D813}" type="sibTrans" cxnId="{0C898CAA-25B5-46B6-AF48-8EB499CFDEC1}">
      <dgm:prSet/>
      <dgm:spPr/>
      <dgm:t>
        <a:bodyPr/>
        <a:lstStyle/>
        <a:p>
          <a:endParaRPr lang="en-GB"/>
        </a:p>
      </dgm:t>
    </dgm:pt>
    <dgm:pt modelId="{F1E0F728-2906-4ECA-9DEC-F67FD1F3BBF6}" type="pres">
      <dgm:prSet presAssocID="{26C12EA3-539A-4661-8D89-B0C6D1647633}" presName="linearFlow" presStyleCnt="0">
        <dgm:presLayoutVars>
          <dgm:dir/>
          <dgm:animLvl val="lvl"/>
          <dgm:resizeHandles/>
        </dgm:presLayoutVars>
      </dgm:prSet>
      <dgm:spPr/>
    </dgm:pt>
    <dgm:pt modelId="{929BFE5B-A54E-4CC7-955E-1EDF604FEBB0}" type="pres">
      <dgm:prSet presAssocID="{85FAB885-3158-4E3E-8E27-45554F3EF01C}" presName="compositeNode" presStyleCnt="0">
        <dgm:presLayoutVars>
          <dgm:bulletEnabled val="1"/>
        </dgm:presLayoutVars>
      </dgm:prSet>
      <dgm:spPr/>
    </dgm:pt>
    <dgm:pt modelId="{81907F50-63D1-4062-929D-F661E5DFB959}" type="pres">
      <dgm:prSet presAssocID="{85FAB885-3158-4E3E-8E27-45554F3EF01C}" presName="image" presStyleLbl="fgImgPlace1" presStyleIdx="0" presStyleCnt="3"/>
      <dgm:spPr>
        <a:solidFill>
          <a:srgbClr val="BCDDD6"/>
        </a:solidFill>
      </dgm:spPr>
    </dgm:pt>
    <dgm:pt modelId="{249D7358-4593-4070-89F3-09D2294B4FC9}" type="pres">
      <dgm:prSet presAssocID="{85FAB885-3158-4E3E-8E27-45554F3EF01C}" presName="childNode" presStyleLbl="node1" presStyleIdx="0" presStyleCnt="3">
        <dgm:presLayoutVars>
          <dgm:bulletEnabled val="1"/>
        </dgm:presLayoutVars>
      </dgm:prSet>
      <dgm:spPr/>
    </dgm:pt>
    <dgm:pt modelId="{06FA16F9-CC10-4761-A567-0D3AA8F50A5A}" type="pres">
      <dgm:prSet presAssocID="{85FAB885-3158-4E3E-8E27-45554F3EF01C}" presName="parentNode" presStyleLbl="revTx" presStyleIdx="0" presStyleCnt="3">
        <dgm:presLayoutVars>
          <dgm:chMax val="0"/>
          <dgm:bulletEnabled val="1"/>
        </dgm:presLayoutVars>
      </dgm:prSet>
      <dgm:spPr/>
    </dgm:pt>
    <dgm:pt modelId="{AE8D463A-A5CD-4B3E-94DC-72EBD994C627}" type="pres">
      <dgm:prSet presAssocID="{E7E97FF3-DBD5-49B5-BD2F-6D6D86DBAD85}" presName="sibTrans" presStyleCnt="0"/>
      <dgm:spPr/>
    </dgm:pt>
    <dgm:pt modelId="{10169A35-F910-4219-99B8-37A5CEE5FB4B}" type="pres">
      <dgm:prSet presAssocID="{BD7E82AE-CCAD-4D47-9381-53867EFF962D}" presName="compositeNode" presStyleCnt="0">
        <dgm:presLayoutVars>
          <dgm:bulletEnabled val="1"/>
        </dgm:presLayoutVars>
      </dgm:prSet>
      <dgm:spPr/>
    </dgm:pt>
    <dgm:pt modelId="{78682472-8E10-442F-9591-9FA87FB98053}" type="pres">
      <dgm:prSet presAssocID="{BD7E82AE-CCAD-4D47-9381-53867EFF962D}" presName="image" presStyleLbl="fgImgPlace1" presStyleIdx="1" presStyleCnt="3"/>
      <dgm:spPr>
        <a:solidFill>
          <a:srgbClr val="CCBDE5"/>
        </a:solidFill>
      </dgm:spPr>
    </dgm:pt>
    <dgm:pt modelId="{D90AE5A2-42E1-4110-B8A2-37C689C2277A}" type="pres">
      <dgm:prSet presAssocID="{BD7E82AE-CCAD-4D47-9381-53867EFF962D}" presName="childNode" presStyleLbl="node1" presStyleIdx="1" presStyleCnt="3">
        <dgm:presLayoutVars>
          <dgm:bulletEnabled val="1"/>
        </dgm:presLayoutVars>
      </dgm:prSet>
      <dgm:spPr/>
    </dgm:pt>
    <dgm:pt modelId="{01763595-BD64-476F-9492-D92491C9C1CB}" type="pres">
      <dgm:prSet presAssocID="{BD7E82AE-CCAD-4D47-9381-53867EFF962D}" presName="parentNode" presStyleLbl="revTx" presStyleIdx="1" presStyleCnt="3">
        <dgm:presLayoutVars>
          <dgm:chMax val="0"/>
          <dgm:bulletEnabled val="1"/>
        </dgm:presLayoutVars>
      </dgm:prSet>
      <dgm:spPr/>
    </dgm:pt>
    <dgm:pt modelId="{1B263781-AB33-4DF6-842E-2CC120BD594E}" type="pres">
      <dgm:prSet presAssocID="{C1BF0DE3-FFE7-4BC4-B21F-AFED6C0BCD09}" presName="sibTrans" presStyleCnt="0"/>
      <dgm:spPr/>
    </dgm:pt>
    <dgm:pt modelId="{F842AB36-09B1-4531-B535-7BD3DC557066}" type="pres">
      <dgm:prSet presAssocID="{C5136540-D772-46CA-8675-610A24292DFF}" presName="compositeNode" presStyleCnt="0">
        <dgm:presLayoutVars>
          <dgm:bulletEnabled val="1"/>
        </dgm:presLayoutVars>
      </dgm:prSet>
      <dgm:spPr/>
    </dgm:pt>
    <dgm:pt modelId="{4169E968-C5C6-4233-BC7A-ED22971FFCE9}" type="pres">
      <dgm:prSet presAssocID="{C5136540-D772-46CA-8675-610A24292DFF}" presName="image" presStyleLbl="fgImgPlace1" presStyleIdx="2" presStyleCnt="3"/>
      <dgm:spPr>
        <a:solidFill>
          <a:srgbClr val="EBBFBF"/>
        </a:solidFill>
      </dgm:spPr>
    </dgm:pt>
    <dgm:pt modelId="{82896039-2DDE-4427-8B4A-5AA688396120}" type="pres">
      <dgm:prSet presAssocID="{C5136540-D772-46CA-8675-610A24292DFF}" presName="childNode" presStyleLbl="node1" presStyleIdx="2" presStyleCnt="3">
        <dgm:presLayoutVars>
          <dgm:bulletEnabled val="1"/>
        </dgm:presLayoutVars>
      </dgm:prSet>
      <dgm:spPr/>
    </dgm:pt>
    <dgm:pt modelId="{725DB4CA-152A-4882-9135-00F4DBC66A51}" type="pres">
      <dgm:prSet presAssocID="{C5136540-D772-46CA-8675-610A24292DFF}" presName="parentNode" presStyleLbl="revTx" presStyleIdx="2" presStyleCnt="3">
        <dgm:presLayoutVars>
          <dgm:chMax val="0"/>
          <dgm:bulletEnabled val="1"/>
        </dgm:presLayoutVars>
      </dgm:prSet>
      <dgm:spPr/>
    </dgm:pt>
  </dgm:ptLst>
  <dgm:cxnLst>
    <dgm:cxn modelId="{025A8D02-86E6-4F1F-98F1-64BB1B34E6E8}" srcId="{26C12EA3-539A-4661-8D89-B0C6D1647633}" destId="{85FAB885-3158-4E3E-8E27-45554F3EF01C}" srcOrd="0" destOrd="0" parTransId="{3FBC60CF-319A-4247-AF14-AC35F4CA5E46}" sibTransId="{E7E97FF3-DBD5-49B5-BD2F-6D6D86DBAD85}"/>
    <dgm:cxn modelId="{59AAB309-7D64-444C-8155-B994366155CB}" type="presOf" srcId="{2462CAC0-92F5-4A7D-A61B-B4BBDDD2E9D9}" destId="{82896039-2DDE-4427-8B4A-5AA688396120}" srcOrd="0" destOrd="3" presId="urn:microsoft.com/office/officeart/2005/8/layout/hList2"/>
    <dgm:cxn modelId="{66198E21-43E3-4357-AD95-C15A9FBB9E45}" type="presOf" srcId="{DAE96514-F00E-4BD4-AD4D-7DF958A64BD3}" destId="{D90AE5A2-42E1-4110-B8A2-37C689C2277A}" srcOrd="0" destOrd="0" presId="urn:microsoft.com/office/officeart/2005/8/layout/hList2"/>
    <dgm:cxn modelId="{B783A924-E97A-4DDE-8342-0640E9911B66}" type="presOf" srcId="{C5136540-D772-46CA-8675-610A24292DFF}" destId="{725DB4CA-152A-4882-9135-00F4DBC66A51}" srcOrd="0" destOrd="0" presId="urn:microsoft.com/office/officeart/2005/8/layout/hList2"/>
    <dgm:cxn modelId="{C62ACA3E-1792-48D6-ABE5-C691953678D9}" type="presOf" srcId="{26C12EA3-539A-4661-8D89-B0C6D1647633}" destId="{F1E0F728-2906-4ECA-9DEC-F67FD1F3BBF6}" srcOrd="0" destOrd="0" presId="urn:microsoft.com/office/officeart/2005/8/layout/hList2"/>
    <dgm:cxn modelId="{F78F595F-704C-4DDE-878C-4CA1082E9F1C}" type="presOf" srcId="{17904ABA-D7AC-4F45-87A8-21EC9EDCE717}" destId="{D90AE5A2-42E1-4110-B8A2-37C689C2277A}" srcOrd="0" destOrd="2" presId="urn:microsoft.com/office/officeart/2005/8/layout/hList2"/>
    <dgm:cxn modelId="{E0E23362-7D0A-40E3-8EAD-C59FB45ECB04}" type="presOf" srcId="{F9D3FCEC-7F7C-4D64-BE84-6A3462C278FE}" destId="{D90AE5A2-42E1-4110-B8A2-37C689C2277A}" srcOrd="0" destOrd="3" presId="urn:microsoft.com/office/officeart/2005/8/layout/hList2"/>
    <dgm:cxn modelId="{DBC14043-F077-4DA3-9FFC-51575BC2C601}" srcId="{26C12EA3-539A-4661-8D89-B0C6D1647633}" destId="{BD7E82AE-CCAD-4D47-9381-53867EFF962D}" srcOrd="1" destOrd="0" parTransId="{5C9496B1-82F9-48FA-A737-7B28739C83C6}" sibTransId="{C1BF0DE3-FFE7-4BC4-B21F-AFED6C0BCD09}"/>
    <dgm:cxn modelId="{0128B549-03A3-46F0-A906-F793F325022C}" srcId="{85FAB885-3158-4E3E-8E27-45554F3EF01C}" destId="{2AA4DE18-8C74-42DB-898C-F2AB457603EF}" srcOrd="3" destOrd="0" parTransId="{9A839EE8-E4A2-4713-8396-ECD4671E4DC9}" sibTransId="{507A9CFC-BFE7-403E-9B3A-1E14D5EBE247}"/>
    <dgm:cxn modelId="{5D56284D-7521-4A0B-A69E-09FD0080C7BD}" type="presOf" srcId="{2AA4DE18-8C74-42DB-898C-F2AB457603EF}" destId="{249D7358-4593-4070-89F3-09D2294B4FC9}" srcOrd="0" destOrd="3" presId="urn:microsoft.com/office/officeart/2005/8/layout/hList2"/>
    <dgm:cxn modelId="{9828DA6E-64E3-48DD-9C17-085379CD339D}" srcId="{85FAB885-3158-4E3E-8E27-45554F3EF01C}" destId="{BD042529-74F4-47A1-A109-F2BB90B77FA7}" srcOrd="2" destOrd="0" parTransId="{E0728B53-4C60-4B06-93A8-70B5982A242C}" sibTransId="{E4CDD19B-20BA-40B2-9D25-585B183359CD}"/>
    <dgm:cxn modelId="{042D5772-6894-49D8-BC27-A6A19A784C80}" type="presOf" srcId="{CC362419-DD46-4680-B81A-4F4CAD5D1A3A}" destId="{82896039-2DDE-4427-8B4A-5AA688396120}" srcOrd="0" destOrd="4" presId="urn:microsoft.com/office/officeart/2005/8/layout/hList2"/>
    <dgm:cxn modelId="{CD9AC676-6AE2-4D1A-BC05-8BEAD4A93495}" srcId="{BD7E82AE-CCAD-4D47-9381-53867EFF962D}" destId="{DAE96514-F00E-4BD4-AD4D-7DF958A64BD3}" srcOrd="0" destOrd="0" parTransId="{B1F985E3-0BFA-488C-89D3-54C560AF387C}" sibTransId="{047BDD89-C890-4557-9B7F-0E58840B5462}"/>
    <dgm:cxn modelId="{6FE52083-0A5C-4863-B24C-D5BFE49A9438}" type="presOf" srcId="{8854FD71-B789-485C-815D-174FC86A2053}" destId="{82896039-2DDE-4427-8B4A-5AA688396120}" srcOrd="0" destOrd="2" presId="urn:microsoft.com/office/officeart/2005/8/layout/hList2"/>
    <dgm:cxn modelId="{A790E887-2B42-4E3A-BBD7-026DD58C495C}" type="presOf" srcId="{85417A8A-B6F4-43BE-9BA5-4432E4B293F1}" destId="{249D7358-4593-4070-89F3-09D2294B4FC9}" srcOrd="0" destOrd="1" presId="urn:microsoft.com/office/officeart/2005/8/layout/hList2"/>
    <dgm:cxn modelId="{781C088C-E4C7-4105-9DA8-C03A0C9FC172}" type="presOf" srcId="{94A69BAD-B3A3-40FF-BE81-716802FAD7D5}" destId="{82896039-2DDE-4427-8B4A-5AA688396120}" srcOrd="0" destOrd="1" presId="urn:microsoft.com/office/officeart/2005/8/layout/hList2"/>
    <dgm:cxn modelId="{56330792-C675-422E-B3F2-19A46B6EB47E}" type="presOf" srcId="{326A5D38-A7A8-4582-9F32-7E824727A594}" destId="{249D7358-4593-4070-89F3-09D2294B4FC9}" srcOrd="0" destOrd="0" presId="urn:microsoft.com/office/officeart/2005/8/layout/hList2"/>
    <dgm:cxn modelId="{2B891E93-66DF-4C87-AE18-785414AEA427}" type="presOf" srcId="{02455490-6205-4115-B3B4-8D7A0716CA74}" destId="{D90AE5A2-42E1-4110-B8A2-37C689C2277A}" srcOrd="0" destOrd="1" presId="urn:microsoft.com/office/officeart/2005/8/layout/hList2"/>
    <dgm:cxn modelId="{38A40A98-0B7A-4BC8-854A-6E38414EB321}" type="presOf" srcId="{AAB4C363-1371-46C4-98F2-564684F5FE02}" destId="{82896039-2DDE-4427-8B4A-5AA688396120}" srcOrd="0" destOrd="0" presId="urn:microsoft.com/office/officeart/2005/8/layout/hList2"/>
    <dgm:cxn modelId="{06A39A98-3E65-4F75-AB02-25639AF94468}" type="presOf" srcId="{85FAB885-3158-4E3E-8E27-45554F3EF01C}" destId="{06FA16F9-CC10-4761-A567-0D3AA8F50A5A}" srcOrd="0" destOrd="0" presId="urn:microsoft.com/office/officeart/2005/8/layout/hList2"/>
    <dgm:cxn modelId="{D9CAE29E-2779-4163-8051-2EB035D55CF2}" srcId="{BD7E82AE-CCAD-4D47-9381-53867EFF962D}" destId="{F9D3FCEC-7F7C-4D64-BE84-6A3462C278FE}" srcOrd="3" destOrd="0" parTransId="{B300BB6A-6697-493A-A3BB-D9FF1A6CB771}" sibTransId="{4F212E4F-4AFE-43D0-B914-BB95D621FB83}"/>
    <dgm:cxn modelId="{6E5801A9-2C1E-4541-A159-89E0855A136A}" srcId="{BD7E82AE-CCAD-4D47-9381-53867EFF962D}" destId="{17904ABA-D7AC-4F45-87A8-21EC9EDCE717}" srcOrd="2" destOrd="0" parTransId="{3D4C9D46-88E2-44E7-9344-85B9EF9C6E85}" sibTransId="{5D1B7876-D33D-4ACC-8D37-FCB987E679BB}"/>
    <dgm:cxn modelId="{0C898CAA-25B5-46B6-AF48-8EB499CFDEC1}" srcId="{C5136540-D772-46CA-8675-610A24292DFF}" destId="{270CF298-3590-4339-A09C-9842C0AFA930}" srcOrd="5" destOrd="0" parTransId="{ADDC00BD-B8A2-42AC-9B52-52055C08EB74}" sibTransId="{EDAA4C19-40A7-4F0C-8254-DB1C8814D813}"/>
    <dgm:cxn modelId="{8AE010AC-F2D1-4827-B831-85978E2A7112}" srcId="{85FAB885-3158-4E3E-8E27-45554F3EF01C}" destId="{326A5D38-A7A8-4582-9F32-7E824727A594}" srcOrd="0" destOrd="0" parTransId="{AB6904AC-B1E6-44E1-80FA-0F172B13C740}" sibTransId="{63D73B92-E05B-4BB2-9153-BA3A0D079B51}"/>
    <dgm:cxn modelId="{A34596B2-C601-4DA2-AC9B-34E080E029A7}" srcId="{C5136540-D772-46CA-8675-610A24292DFF}" destId="{AAB4C363-1371-46C4-98F2-564684F5FE02}" srcOrd="0" destOrd="0" parTransId="{2309B71C-4452-45C8-B258-0791B6CCB33A}" sibTransId="{808D01E9-AB05-4A60-948F-D5E3E6910B56}"/>
    <dgm:cxn modelId="{164D53BD-1620-4DDE-8D74-476869D7EFE5}" srcId="{C5136540-D772-46CA-8675-610A24292DFF}" destId="{94A69BAD-B3A3-40FF-BE81-716802FAD7D5}" srcOrd="1" destOrd="0" parTransId="{59547000-8291-4F31-BACC-7EF928E29220}" sibTransId="{8397FF13-BEDA-4733-A2E8-A026F62FDED1}"/>
    <dgm:cxn modelId="{0C76DCC5-3788-4CAF-AEF6-54A9C60FD844}" srcId="{BD7E82AE-CCAD-4D47-9381-53867EFF962D}" destId="{02455490-6205-4115-B3B4-8D7A0716CA74}" srcOrd="1" destOrd="0" parTransId="{D8DC2CA8-D7C3-4A94-AB6C-50B33E48853E}" sibTransId="{3FF0AC78-FD24-41BE-899F-9257CE55ACB0}"/>
    <dgm:cxn modelId="{7EA83DD4-5B38-4623-A094-2F68DB2D42E3}" srcId="{C5136540-D772-46CA-8675-610A24292DFF}" destId="{8854FD71-B789-485C-815D-174FC86A2053}" srcOrd="2" destOrd="0" parTransId="{9D10A62C-B734-4BC4-A724-D5565DB9B406}" sibTransId="{DEC51D04-1C5F-4ECA-B4E3-7B188A1138CB}"/>
    <dgm:cxn modelId="{B397BFD4-5E25-4D70-97C0-8E7931A49550}" srcId="{C5136540-D772-46CA-8675-610A24292DFF}" destId="{2462CAC0-92F5-4A7D-A61B-B4BBDDD2E9D9}" srcOrd="3" destOrd="0" parTransId="{1B80CAD2-E752-479F-BE53-1327B6B07BCE}" sibTransId="{F3152444-69C5-4204-AE72-087C4FA4CCC7}"/>
    <dgm:cxn modelId="{F6A70FD6-6DA8-41DF-BEAD-CC97865DD675}" type="presOf" srcId="{BD042529-74F4-47A1-A109-F2BB90B77FA7}" destId="{249D7358-4593-4070-89F3-09D2294B4FC9}" srcOrd="0" destOrd="2" presId="urn:microsoft.com/office/officeart/2005/8/layout/hList2"/>
    <dgm:cxn modelId="{EE1DABDC-901C-424E-B5BF-E246ACD12A9F}" type="presOf" srcId="{270CF298-3590-4339-A09C-9842C0AFA930}" destId="{82896039-2DDE-4427-8B4A-5AA688396120}" srcOrd="0" destOrd="5" presId="urn:microsoft.com/office/officeart/2005/8/layout/hList2"/>
    <dgm:cxn modelId="{CA1C6EDE-8797-4E40-BFBC-F9E732DFBB84}" type="presOf" srcId="{BD7E82AE-CCAD-4D47-9381-53867EFF962D}" destId="{01763595-BD64-476F-9492-D92491C9C1CB}" srcOrd="0" destOrd="0" presId="urn:microsoft.com/office/officeart/2005/8/layout/hList2"/>
    <dgm:cxn modelId="{1E2C54E9-2794-44C8-ADFC-77A57D126E9D}" srcId="{26C12EA3-539A-4661-8D89-B0C6D1647633}" destId="{C5136540-D772-46CA-8675-610A24292DFF}" srcOrd="2" destOrd="0" parTransId="{17B66D28-BCBF-4DCE-A22B-B1AD52C7C46F}" sibTransId="{C13646B3-0F72-4F03-836C-16836380875B}"/>
    <dgm:cxn modelId="{AD3B1EEC-801D-4ACA-9C8E-EB4890345ECC}" srcId="{C5136540-D772-46CA-8675-610A24292DFF}" destId="{CC362419-DD46-4680-B81A-4F4CAD5D1A3A}" srcOrd="4" destOrd="0" parTransId="{E3C69792-511F-46CA-807E-7A7B3E4126D5}" sibTransId="{9ED3C35A-805C-4356-BA52-FAD6D4AFE7B9}"/>
    <dgm:cxn modelId="{834184EE-9A4E-41BB-8507-B71105495E5D}" srcId="{85FAB885-3158-4E3E-8E27-45554F3EF01C}" destId="{85417A8A-B6F4-43BE-9BA5-4432E4B293F1}" srcOrd="1" destOrd="0" parTransId="{8EC0A7B2-A8CC-40E8-87F0-90F492C600FD}" sibTransId="{975F73C7-6D38-4379-9C68-BCBC2C5619BD}"/>
    <dgm:cxn modelId="{CAEA5A38-5455-4017-A556-7FA1B5ABDE88}" type="presParOf" srcId="{F1E0F728-2906-4ECA-9DEC-F67FD1F3BBF6}" destId="{929BFE5B-A54E-4CC7-955E-1EDF604FEBB0}" srcOrd="0" destOrd="0" presId="urn:microsoft.com/office/officeart/2005/8/layout/hList2"/>
    <dgm:cxn modelId="{DE3BB0EF-58BF-4BE5-A7EE-60E858877D4F}" type="presParOf" srcId="{929BFE5B-A54E-4CC7-955E-1EDF604FEBB0}" destId="{81907F50-63D1-4062-929D-F661E5DFB959}" srcOrd="0" destOrd="0" presId="urn:microsoft.com/office/officeart/2005/8/layout/hList2"/>
    <dgm:cxn modelId="{C06F5D3F-4271-4248-9175-7C0A952E383A}" type="presParOf" srcId="{929BFE5B-A54E-4CC7-955E-1EDF604FEBB0}" destId="{249D7358-4593-4070-89F3-09D2294B4FC9}" srcOrd="1" destOrd="0" presId="urn:microsoft.com/office/officeart/2005/8/layout/hList2"/>
    <dgm:cxn modelId="{3DB5F21C-312F-4E29-85A1-FF7153235676}" type="presParOf" srcId="{929BFE5B-A54E-4CC7-955E-1EDF604FEBB0}" destId="{06FA16F9-CC10-4761-A567-0D3AA8F50A5A}" srcOrd="2" destOrd="0" presId="urn:microsoft.com/office/officeart/2005/8/layout/hList2"/>
    <dgm:cxn modelId="{8A4E70DD-BD3C-4854-A099-F82794F4787E}" type="presParOf" srcId="{F1E0F728-2906-4ECA-9DEC-F67FD1F3BBF6}" destId="{AE8D463A-A5CD-4B3E-94DC-72EBD994C627}" srcOrd="1" destOrd="0" presId="urn:microsoft.com/office/officeart/2005/8/layout/hList2"/>
    <dgm:cxn modelId="{E3DBF6AE-13EC-42DD-B7CC-6F9C3C2B68C4}" type="presParOf" srcId="{F1E0F728-2906-4ECA-9DEC-F67FD1F3BBF6}" destId="{10169A35-F910-4219-99B8-37A5CEE5FB4B}" srcOrd="2" destOrd="0" presId="urn:microsoft.com/office/officeart/2005/8/layout/hList2"/>
    <dgm:cxn modelId="{DE3C9B88-3540-45A6-8194-F7C69DD3F030}" type="presParOf" srcId="{10169A35-F910-4219-99B8-37A5CEE5FB4B}" destId="{78682472-8E10-442F-9591-9FA87FB98053}" srcOrd="0" destOrd="0" presId="urn:microsoft.com/office/officeart/2005/8/layout/hList2"/>
    <dgm:cxn modelId="{797BAAA4-846B-48E8-8112-3472DCCDDA4A}" type="presParOf" srcId="{10169A35-F910-4219-99B8-37A5CEE5FB4B}" destId="{D90AE5A2-42E1-4110-B8A2-37C689C2277A}" srcOrd="1" destOrd="0" presId="urn:microsoft.com/office/officeart/2005/8/layout/hList2"/>
    <dgm:cxn modelId="{258DCAEE-C2DB-4EB7-BBA7-18695E12E83E}" type="presParOf" srcId="{10169A35-F910-4219-99B8-37A5CEE5FB4B}" destId="{01763595-BD64-476F-9492-D92491C9C1CB}" srcOrd="2" destOrd="0" presId="urn:microsoft.com/office/officeart/2005/8/layout/hList2"/>
    <dgm:cxn modelId="{F25D2E84-C63C-4DA3-8AE4-7AF438A83717}" type="presParOf" srcId="{F1E0F728-2906-4ECA-9DEC-F67FD1F3BBF6}" destId="{1B263781-AB33-4DF6-842E-2CC120BD594E}" srcOrd="3" destOrd="0" presId="urn:microsoft.com/office/officeart/2005/8/layout/hList2"/>
    <dgm:cxn modelId="{B02D52C6-7D3C-49AE-8B71-49B1BE8E1162}" type="presParOf" srcId="{F1E0F728-2906-4ECA-9DEC-F67FD1F3BBF6}" destId="{F842AB36-09B1-4531-B535-7BD3DC557066}" srcOrd="4" destOrd="0" presId="urn:microsoft.com/office/officeart/2005/8/layout/hList2"/>
    <dgm:cxn modelId="{EB33BB7E-63BF-45A0-AA81-A83128395959}" type="presParOf" srcId="{F842AB36-09B1-4531-B535-7BD3DC557066}" destId="{4169E968-C5C6-4233-BC7A-ED22971FFCE9}" srcOrd="0" destOrd="0" presId="urn:microsoft.com/office/officeart/2005/8/layout/hList2"/>
    <dgm:cxn modelId="{818626DF-94C8-487B-A733-86DAB8052864}" type="presParOf" srcId="{F842AB36-09B1-4531-B535-7BD3DC557066}" destId="{82896039-2DDE-4427-8B4A-5AA688396120}" srcOrd="1" destOrd="0" presId="urn:microsoft.com/office/officeart/2005/8/layout/hList2"/>
    <dgm:cxn modelId="{FC0D212F-4C3D-4F24-B533-68C34D644481}" type="presParOf" srcId="{F842AB36-09B1-4531-B535-7BD3DC557066}" destId="{725DB4CA-152A-4882-9135-00F4DBC66A51}" srcOrd="2" destOrd="0" presId="urn:microsoft.com/office/officeart/2005/8/layout/h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FA16F9-CC10-4761-A567-0D3AA8F50A5A}">
      <dsp:nvSpPr>
        <dsp:cNvPr id="0" name=""/>
        <dsp:cNvSpPr/>
      </dsp:nvSpPr>
      <dsp:spPr>
        <a:xfrm rot="16200000">
          <a:off x="-2312020" y="3520462"/>
          <a:ext cx="5349240" cy="571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04158" bIns="0" numCol="1" spcCol="1270" anchor="t" anchorCtr="0">
          <a:noAutofit/>
        </a:bodyPr>
        <a:lstStyle/>
        <a:p>
          <a:pPr marL="0" lvl="0" indent="0" algn="r" defTabSz="1778000">
            <a:lnSpc>
              <a:spcPct val="90000"/>
            </a:lnSpc>
            <a:spcBef>
              <a:spcPct val="0"/>
            </a:spcBef>
            <a:spcAft>
              <a:spcPct val="35000"/>
            </a:spcAft>
            <a:buNone/>
          </a:pPr>
          <a:r>
            <a:rPr lang="en-GB" sz="4000" kern="1200" dirty="0"/>
            <a:t>Awareness</a:t>
          </a:r>
        </a:p>
      </dsp:txBody>
      <dsp:txXfrm>
        <a:off x="-2312020" y="3520462"/>
        <a:ext cx="5349240" cy="571643"/>
      </dsp:txXfrm>
    </dsp:sp>
    <dsp:sp modelId="{249D7358-4593-4070-89F3-09D2294B4FC9}">
      <dsp:nvSpPr>
        <dsp:cNvPr id="0" name=""/>
        <dsp:cNvSpPr/>
      </dsp:nvSpPr>
      <dsp:spPr>
        <a:xfrm>
          <a:off x="648421" y="1131664"/>
          <a:ext cx="2847391" cy="5349240"/>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504158" rIns="192024" bIns="192024" numCol="1" spcCol="1270" anchor="t" anchorCtr="0">
          <a:noAutofit/>
        </a:bodyPr>
        <a:lstStyle/>
        <a:p>
          <a:pPr marL="228600" lvl="1" indent="-228600" algn="l" defTabSz="933450">
            <a:lnSpc>
              <a:spcPct val="90000"/>
            </a:lnSpc>
            <a:spcBef>
              <a:spcPct val="0"/>
            </a:spcBef>
            <a:spcAft>
              <a:spcPct val="15000"/>
            </a:spcAft>
            <a:buChar char="•"/>
          </a:pPr>
          <a:r>
            <a:rPr lang="en-GB" sz="2100" kern="1200" dirty="0"/>
            <a:t>Signposting to existing datasets</a:t>
          </a:r>
        </a:p>
        <a:p>
          <a:pPr marL="228600" lvl="1" indent="-228600" algn="l" defTabSz="933450">
            <a:lnSpc>
              <a:spcPct val="90000"/>
            </a:lnSpc>
            <a:spcBef>
              <a:spcPct val="0"/>
            </a:spcBef>
            <a:spcAft>
              <a:spcPct val="15000"/>
            </a:spcAft>
            <a:buChar char="•"/>
          </a:pPr>
          <a:r>
            <a:rPr lang="en-GB" sz="2100" kern="1200" dirty="0"/>
            <a:t>Awareness of what is ‘on the horizon’</a:t>
          </a:r>
        </a:p>
        <a:p>
          <a:pPr marL="228600" lvl="1" indent="-228600" algn="l" defTabSz="933450">
            <a:lnSpc>
              <a:spcPct val="90000"/>
            </a:lnSpc>
            <a:spcBef>
              <a:spcPct val="0"/>
            </a:spcBef>
            <a:spcAft>
              <a:spcPct val="15000"/>
            </a:spcAft>
            <a:buChar char="•"/>
          </a:pPr>
          <a:r>
            <a:rPr lang="en-GB" sz="2100" kern="1200" dirty="0"/>
            <a:t>‘Who’s who and what’s what’: Linking up with experts</a:t>
          </a:r>
        </a:p>
        <a:p>
          <a:pPr marL="228600" lvl="1" indent="-228600" algn="l" defTabSz="933450">
            <a:lnSpc>
              <a:spcPct val="90000"/>
            </a:lnSpc>
            <a:spcBef>
              <a:spcPct val="0"/>
            </a:spcBef>
            <a:spcAft>
              <a:spcPct val="15000"/>
            </a:spcAft>
            <a:buChar char="•"/>
          </a:pPr>
          <a:r>
            <a:rPr lang="en-GB" sz="2100" kern="1200" dirty="0"/>
            <a:t>Better aligning research pipelines and funding so good ideas do not ‘wither on the vine’</a:t>
          </a:r>
        </a:p>
        <a:p>
          <a:pPr marL="228600" lvl="1" indent="-228600" algn="l" defTabSz="933450">
            <a:lnSpc>
              <a:spcPct val="90000"/>
            </a:lnSpc>
            <a:spcBef>
              <a:spcPct val="0"/>
            </a:spcBef>
            <a:spcAft>
              <a:spcPct val="15000"/>
            </a:spcAft>
            <a:buChar char="•"/>
          </a:pPr>
          <a:r>
            <a:rPr lang="en-GB" sz="2100" kern="1200" dirty="0"/>
            <a:t>Stocktake of current activity</a:t>
          </a:r>
        </a:p>
      </dsp:txBody>
      <dsp:txXfrm>
        <a:off x="648421" y="1131664"/>
        <a:ext cx="2847391" cy="5349240"/>
      </dsp:txXfrm>
    </dsp:sp>
    <dsp:sp modelId="{81907F50-63D1-4062-929D-F661E5DFB959}">
      <dsp:nvSpPr>
        <dsp:cNvPr id="0" name=""/>
        <dsp:cNvSpPr/>
      </dsp:nvSpPr>
      <dsp:spPr>
        <a:xfrm>
          <a:off x="76777" y="377095"/>
          <a:ext cx="1143287" cy="1143287"/>
        </a:xfrm>
        <a:prstGeom prst="rect">
          <a:avLst/>
        </a:prstGeom>
        <a:solidFill>
          <a:srgbClr val="FDE0BC"/>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763595-BD64-476F-9492-D92491C9C1CB}">
      <dsp:nvSpPr>
        <dsp:cNvPr id="0" name=""/>
        <dsp:cNvSpPr/>
      </dsp:nvSpPr>
      <dsp:spPr>
        <a:xfrm rot="16200000">
          <a:off x="1840028" y="3520462"/>
          <a:ext cx="5349240" cy="571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04158" bIns="0" numCol="1" spcCol="1270" anchor="t" anchorCtr="0">
          <a:noAutofit/>
        </a:bodyPr>
        <a:lstStyle/>
        <a:p>
          <a:pPr marL="0" lvl="0" indent="0" algn="r" defTabSz="1778000">
            <a:lnSpc>
              <a:spcPct val="90000"/>
            </a:lnSpc>
            <a:spcBef>
              <a:spcPct val="0"/>
            </a:spcBef>
            <a:spcAft>
              <a:spcPct val="35000"/>
            </a:spcAft>
            <a:buNone/>
          </a:pPr>
          <a:r>
            <a:rPr lang="en-GB" sz="4000" kern="1200" dirty="0"/>
            <a:t>Knowledge Exchange</a:t>
          </a:r>
        </a:p>
      </dsp:txBody>
      <dsp:txXfrm>
        <a:off x="1840028" y="3520462"/>
        <a:ext cx="5349240" cy="571643"/>
      </dsp:txXfrm>
    </dsp:sp>
    <dsp:sp modelId="{D90AE5A2-42E1-4110-B8A2-37C689C2277A}">
      <dsp:nvSpPr>
        <dsp:cNvPr id="0" name=""/>
        <dsp:cNvSpPr/>
      </dsp:nvSpPr>
      <dsp:spPr>
        <a:xfrm>
          <a:off x="4800470" y="1131664"/>
          <a:ext cx="2847391" cy="5349240"/>
        </a:xfrm>
        <a:prstGeom prst="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504158" rIns="192024" bIns="192024" numCol="1" spcCol="1270" anchor="t" anchorCtr="0">
          <a:noAutofit/>
        </a:bodyPr>
        <a:lstStyle/>
        <a:p>
          <a:pPr marL="228600" lvl="1" indent="-228600" algn="l" defTabSz="933450">
            <a:lnSpc>
              <a:spcPct val="90000"/>
            </a:lnSpc>
            <a:spcBef>
              <a:spcPct val="0"/>
            </a:spcBef>
            <a:spcAft>
              <a:spcPct val="15000"/>
            </a:spcAft>
            <a:buChar char="•"/>
          </a:pPr>
          <a:r>
            <a:rPr lang="en-GB" sz="2100" kern="1200" dirty="0"/>
            <a:t>Do this regionally</a:t>
          </a:r>
        </a:p>
        <a:p>
          <a:pPr marL="228600" lvl="1" indent="-228600" algn="l" defTabSz="933450">
            <a:lnSpc>
              <a:spcPct val="90000"/>
            </a:lnSpc>
            <a:spcBef>
              <a:spcPct val="0"/>
            </a:spcBef>
            <a:spcAft>
              <a:spcPct val="15000"/>
            </a:spcAft>
            <a:buChar char="•"/>
          </a:pPr>
          <a:r>
            <a:rPr lang="en-GB" sz="2100" kern="1200" dirty="0"/>
            <a:t>Do it by sector/industry</a:t>
          </a:r>
        </a:p>
        <a:p>
          <a:pPr marL="228600" lvl="1" indent="-228600" algn="l" defTabSz="933450">
            <a:lnSpc>
              <a:spcPct val="90000"/>
            </a:lnSpc>
            <a:spcBef>
              <a:spcPct val="0"/>
            </a:spcBef>
            <a:spcAft>
              <a:spcPct val="15000"/>
            </a:spcAft>
            <a:buChar char="•"/>
          </a:pPr>
          <a:r>
            <a:rPr lang="en-GB" sz="2100" kern="1200" dirty="0"/>
            <a:t>Share within and between fields</a:t>
          </a:r>
        </a:p>
        <a:p>
          <a:pPr marL="228600" lvl="1" indent="-228600" algn="l" defTabSz="933450">
            <a:lnSpc>
              <a:spcPct val="90000"/>
            </a:lnSpc>
            <a:spcBef>
              <a:spcPct val="0"/>
            </a:spcBef>
            <a:spcAft>
              <a:spcPct val="15000"/>
            </a:spcAft>
            <a:buChar char="•"/>
          </a:pPr>
          <a:r>
            <a:rPr lang="en-GB" sz="2100" kern="1200" dirty="0"/>
            <a:t>Share failures</a:t>
          </a:r>
        </a:p>
        <a:p>
          <a:pPr marL="228600" lvl="1" indent="-228600" algn="l" defTabSz="933450">
            <a:lnSpc>
              <a:spcPct val="90000"/>
            </a:lnSpc>
            <a:spcBef>
              <a:spcPct val="0"/>
            </a:spcBef>
            <a:spcAft>
              <a:spcPct val="15000"/>
            </a:spcAft>
            <a:buChar char="•"/>
          </a:pPr>
          <a:r>
            <a:rPr lang="en-GB" sz="2100" kern="1200" dirty="0"/>
            <a:t>Training on new techniques, using climate information in practice</a:t>
          </a:r>
        </a:p>
        <a:p>
          <a:pPr marL="228600" lvl="1" indent="-228600" algn="l" defTabSz="933450">
            <a:lnSpc>
              <a:spcPct val="90000"/>
            </a:lnSpc>
            <a:spcBef>
              <a:spcPct val="0"/>
            </a:spcBef>
            <a:spcAft>
              <a:spcPct val="15000"/>
            </a:spcAft>
            <a:buChar char="•"/>
          </a:pPr>
          <a:r>
            <a:rPr lang="en-GB" sz="2100" kern="1200" dirty="0"/>
            <a:t>Translation beyond knowledge or data portals</a:t>
          </a:r>
        </a:p>
      </dsp:txBody>
      <dsp:txXfrm>
        <a:off x="4800470" y="1131664"/>
        <a:ext cx="2847391" cy="5349240"/>
      </dsp:txXfrm>
    </dsp:sp>
    <dsp:sp modelId="{78682472-8E10-442F-9591-9FA87FB98053}">
      <dsp:nvSpPr>
        <dsp:cNvPr id="0" name=""/>
        <dsp:cNvSpPr/>
      </dsp:nvSpPr>
      <dsp:spPr>
        <a:xfrm>
          <a:off x="4228827" y="377095"/>
          <a:ext cx="1143287" cy="1143287"/>
        </a:xfrm>
        <a:prstGeom prst="rect">
          <a:avLst/>
        </a:prstGeom>
        <a:solidFill>
          <a:srgbClr val="D1E0BD"/>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5DB4CA-152A-4882-9135-00F4DBC66A51}">
      <dsp:nvSpPr>
        <dsp:cNvPr id="0" name=""/>
        <dsp:cNvSpPr/>
      </dsp:nvSpPr>
      <dsp:spPr>
        <a:xfrm rot="16200000">
          <a:off x="5992078" y="3520462"/>
          <a:ext cx="5349240" cy="571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04158" bIns="0" numCol="1" spcCol="1270" anchor="t" anchorCtr="0">
          <a:noAutofit/>
        </a:bodyPr>
        <a:lstStyle/>
        <a:p>
          <a:pPr marL="0" lvl="0" indent="0" algn="r" defTabSz="1778000">
            <a:lnSpc>
              <a:spcPct val="90000"/>
            </a:lnSpc>
            <a:spcBef>
              <a:spcPct val="0"/>
            </a:spcBef>
            <a:spcAft>
              <a:spcPct val="35000"/>
            </a:spcAft>
            <a:buNone/>
          </a:pPr>
          <a:r>
            <a:rPr lang="en-GB" sz="4000" kern="1200" dirty="0"/>
            <a:t>Standards &amp; Guidance</a:t>
          </a:r>
        </a:p>
      </dsp:txBody>
      <dsp:txXfrm>
        <a:off x="5992078" y="3520462"/>
        <a:ext cx="5349240" cy="571643"/>
      </dsp:txXfrm>
    </dsp:sp>
    <dsp:sp modelId="{82896039-2DDE-4427-8B4A-5AA688396120}">
      <dsp:nvSpPr>
        <dsp:cNvPr id="0" name=""/>
        <dsp:cNvSpPr/>
      </dsp:nvSpPr>
      <dsp:spPr>
        <a:xfrm>
          <a:off x="8952519" y="1131664"/>
          <a:ext cx="2847391" cy="5349240"/>
        </a:xfrm>
        <a:prstGeom prst="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504158" rIns="192024" bIns="192024" numCol="1" spcCol="1270" anchor="t" anchorCtr="0">
          <a:noAutofit/>
        </a:bodyPr>
        <a:lstStyle/>
        <a:p>
          <a:pPr marL="228600" lvl="1" indent="-228600" algn="l" defTabSz="933450">
            <a:lnSpc>
              <a:spcPct val="90000"/>
            </a:lnSpc>
            <a:spcBef>
              <a:spcPct val="0"/>
            </a:spcBef>
            <a:spcAft>
              <a:spcPct val="15000"/>
            </a:spcAft>
            <a:buChar char="•"/>
          </a:pPr>
          <a:r>
            <a:rPr lang="en-GB" sz="2100" kern="1200" dirty="0"/>
            <a:t>Climate info should feed into updated standards: needs a process</a:t>
          </a:r>
        </a:p>
        <a:p>
          <a:pPr marL="228600" lvl="1" indent="-228600" algn="l" defTabSz="933450">
            <a:lnSpc>
              <a:spcPct val="90000"/>
            </a:lnSpc>
            <a:spcBef>
              <a:spcPct val="0"/>
            </a:spcBef>
            <a:spcAft>
              <a:spcPct val="15000"/>
            </a:spcAft>
            <a:buChar char="•"/>
          </a:pPr>
          <a:r>
            <a:rPr lang="en-GB" sz="2100" kern="1200" dirty="0"/>
            <a:t>Who should be the regulator?</a:t>
          </a:r>
        </a:p>
        <a:p>
          <a:pPr marL="228600" lvl="1" indent="-228600" algn="l" defTabSz="933450">
            <a:lnSpc>
              <a:spcPct val="90000"/>
            </a:lnSpc>
            <a:spcBef>
              <a:spcPct val="0"/>
            </a:spcBef>
            <a:spcAft>
              <a:spcPct val="15000"/>
            </a:spcAft>
            <a:buChar char="•"/>
          </a:pPr>
          <a:r>
            <a:rPr lang="en-GB" sz="2100" kern="1200" dirty="0"/>
            <a:t>Need for common language and understanding</a:t>
          </a:r>
        </a:p>
        <a:p>
          <a:pPr marL="228600" lvl="1" indent="-228600" algn="l" defTabSz="933450">
            <a:lnSpc>
              <a:spcPct val="90000"/>
            </a:lnSpc>
            <a:spcBef>
              <a:spcPct val="0"/>
            </a:spcBef>
            <a:spcAft>
              <a:spcPct val="15000"/>
            </a:spcAft>
            <a:buChar char="•"/>
          </a:pPr>
          <a:r>
            <a:rPr lang="en-GB" sz="2100" kern="1200" dirty="0"/>
            <a:t>Common data formats and types, as well as common tools and approaches</a:t>
          </a:r>
        </a:p>
      </dsp:txBody>
      <dsp:txXfrm>
        <a:off x="8952519" y="1131664"/>
        <a:ext cx="2847391" cy="5349240"/>
      </dsp:txXfrm>
    </dsp:sp>
    <dsp:sp modelId="{4169E968-C5C6-4233-BC7A-ED22971FFCE9}">
      <dsp:nvSpPr>
        <dsp:cNvPr id="0" name=""/>
        <dsp:cNvSpPr/>
      </dsp:nvSpPr>
      <dsp:spPr>
        <a:xfrm>
          <a:off x="8380876" y="377095"/>
          <a:ext cx="1143287" cy="1143287"/>
        </a:xfrm>
        <a:prstGeom prst="rect">
          <a:avLst/>
        </a:prstGeom>
        <a:solidFill>
          <a:srgbClr val="F7C9BC"/>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FA16F9-CC10-4761-A567-0D3AA8F50A5A}">
      <dsp:nvSpPr>
        <dsp:cNvPr id="0" name=""/>
        <dsp:cNvSpPr/>
      </dsp:nvSpPr>
      <dsp:spPr>
        <a:xfrm rot="16200000">
          <a:off x="-2312020" y="3520462"/>
          <a:ext cx="5349240" cy="571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04158" bIns="0" numCol="1" spcCol="1270" anchor="t" anchorCtr="0">
          <a:noAutofit/>
        </a:bodyPr>
        <a:lstStyle/>
        <a:p>
          <a:pPr marL="0" lvl="0" indent="0" algn="r" defTabSz="1778000">
            <a:lnSpc>
              <a:spcPct val="90000"/>
            </a:lnSpc>
            <a:spcBef>
              <a:spcPct val="0"/>
            </a:spcBef>
            <a:spcAft>
              <a:spcPct val="35000"/>
            </a:spcAft>
            <a:buNone/>
          </a:pPr>
          <a:r>
            <a:rPr lang="en-GB" sz="4000" kern="1200" dirty="0"/>
            <a:t>Ethics</a:t>
          </a:r>
        </a:p>
      </dsp:txBody>
      <dsp:txXfrm>
        <a:off x="-2312020" y="3520462"/>
        <a:ext cx="5349240" cy="571643"/>
      </dsp:txXfrm>
    </dsp:sp>
    <dsp:sp modelId="{249D7358-4593-4070-89F3-09D2294B4FC9}">
      <dsp:nvSpPr>
        <dsp:cNvPr id="0" name=""/>
        <dsp:cNvSpPr/>
      </dsp:nvSpPr>
      <dsp:spPr>
        <a:xfrm>
          <a:off x="648421" y="1131664"/>
          <a:ext cx="2847391" cy="5349240"/>
        </a:xfrm>
        <a:prstGeom prst="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504158" rIns="192024" bIns="192024" numCol="1" spcCol="1270" anchor="t" anchorCtr="0">
          <a:noAutofit/>
        </a:bodyPr>
        <a:lstStyle/>
        <a:p>
          <a:pPr marL="228600" lvl="1" indent="-228600" algn="l" defTabSz="933450">
            <a:lnSpc>
              <a:spcPct val="90000"/>
            </a:lnSpc>
            <a:spcBef>
              <a:spcPct val="0"/>
            </a:spcBef>
            <a:spcAft>
              <a:spcPct val="15000"/>
            </a:spcAft>
            <a:buChar char="•"/>
          </a:pPr>
          <a:r>
            <a:rPr lang="en-GB" sz="2100" kern="1200" dirty="0"/>
            <a:t>Bringing in vulnerable groups</a:t>
          </a:r>
        </a:p>
        <a:p>
          <a:pPr marL="228600" lvl="1" indent="-228600" algn="l" defTabSz="933450">
            <a:lnSpc>
              <a:spcPct val="90000"/>
            </a:lnSpc>
            <a:spcBef>
              <a:spcPct val="0"/>
            </a:spcBef>
            <a:spcAft>
              <a:spcPct val="15000"/>
            </a:spcAft>
            <a:buChar char="•"/>
          </a:pPr>
          <a:r>
            <a:rPr lang="en-GB" sz="2100" kern="1200" dirty="0"/>
            <a:t>Important when working with multiple organisations from public and private sectors</a:t>
          </a:r>
        </a:p>
        <a:p>
          <a:pPr marL="228600" lvl="1" indent="-228600" algn="l" defTabSz="933450">
            <a:lnSpc>
              <a:spcPct val="90000"/>
            </a:lnSpc>
            <a:spcBef>
              <a:spcPct val="0"/>
            </a:spcBef>
            <a:spcAft>
              <a:spcPct val="15000"/>
            </a:spcAft>
            <a:buChar char="•"/>
          </a:pPr>
          <a:r>
            <a:rPr lang="en-GB" sz="2100" kern="1200" dirty="0"/>
            <a:t>Protect people speaking within a forum and enabling information exchange</a:t>
          </a:r>
        </a:p>
        <a:p>
          <a:pPr marL="228600" lvl="1" indent="-228600" algn="l" defTabSz="933450">
            <a:lnSpc>
              <a:spcPct val="90000"/>
            </a:lnSpc>
            <a:spcBef>
              <a:spcPct val="0"/>
            </a:spcBef>
            <a:spcAft>
              <a:spcPct val="15000"/>
            </a:spcAft>
            <a:buChar char="•"/>
          </a:pPr>
          <a:r>
            <a:rPr lang="en-GB" sz="2100" kern="1200" dirty="0"/>
            <a:t>Strong ‘public good’ focus</a:t>
          </a:r>
        </a:p>
      </dsp:txBody>
      <dsp:txXfrm>
        <a:off x="648421" y="1131664"/>
        <a:ext cx="2847391" cy="5349240"/>
      </dsp:txXfrm>
    </dsp:sp>
    <dsp:sp modelId="{81907F50-63D1-4062-929D-F661E5DFB959}">
      <dsp:nvSpPr>
        <dsp:cNvPr id="0" name=""/>
        <dsp:cNvSpPr/>
      </dsp:nvSpPr>
      <dsp:spPr>
        <a:xfrm>
          <a:off x="76777" y="377095"/>
          <a:ext cx="1143287" cy="1143287"/>
        </a:xfrm>
        <a:prstGeom prst="rect">
          <a:avLst/>
        </a:prstGeom>
        <a:solidFill>
          <a:srgbClr val="BCDDD6"/>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763595-BD64-476F-9492-D92491C9C1CB}">
      <dsp:nvSpPr>
        <dsp:cNvPr id="0" name=""/>
        <dsp:cNvSpPr/>
      </dsp:nvSpPr>
      <dsp:spPr>
        <a:xfrm rot="16200000">
          <a:off x="1840028" y="3520462"/>
          <a:ext cx="5349240" cy="571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04158" bIns="0" numCol="1" spcCol="1270" anchor="t" anchorCtr="0">
          <a:noAutofit/>
        </a:bodyPr>
        <a:lstStyle/>
        <a:p>
          <a:pPr marL="0" lvl="0" indent="0" algn="r" defTabSz="1778000">
            <a:lnSpc>
              <a:spcPct val="90000"/>
            </a:lnSpc>
            <a:spcBef>
              <a:spcPct val="0"/>
            </a:spcBef>
            <a:spcAft>
              <a:spcPct val="35000"/>
            </a:spcAft>
            <a:buNone/>
          </a:pPr>
          <a:r>
            <a:rPr lang="en-GB" sz="4000" kern="1200" dirty="0"/>
            <a:t>Roles</a:t>
          </a:r>
        </a:p>
      </dsp:txBody>
      <dsp:txXfrm>
        <a:off x="1840028" y="3520462"/>
        <a:ext cx="5349240" cy="571643"/>
      </dsp:txXfrm>
    </dsp:sp>
    <dsp:sp modelId="{D90AE5A2-42E1-4110-B8A2-37C689C2277A}">
      <dsp:nvSpPr>
        <dsp:cNvPr id="0" name=""/>
        <dsp:cNvSpPr/>
      </dsp:nvSpPr>
      <dsp:spPr>
        <a:xfrm>
          <a:off x="4800470" y="1131664"/>
          <a:ext cx="2847391" cy="5349240"/>
        </a:xfrm>
        <a:prstGeom prst="rect">
          <a:avLst/>
        </a:prstGeom>
        <a:solidFill>
          <a:schemeClr val="accent5">
            <a:hueOff val="5589159"/>
            <a:satOff val="-4817"/>
            <a:lumOff val="637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504158" rIns="192024" bIns="192024" numCol="1" spcCol="1270" anchor="t" anchorCtr="0">
          <a:noAutofit/>
        </a:bodyPr>
        <a:lstStyle/>
        <a:p>
          <a:pPr marL="228600" lvl="1" indent="-228600" algn="l" defTabSz="933450">
            <a:lnSpc>
              <a:spcPct val="90000"/>
            </a:lnSpc>
            <a:spcBef>
              <a:spcPct val="0"/>
            </a:spcBef>
            <a:spcAft>
              <a:spcPct val="15000"/>
            </a:spcAft>
            <a:buChar char="•"/>
          </a:pPr>
          <a:r>
            <a:rPr lang="en-GB" sz="2100" kern="1200" dirty="0"/>
            <a:t>Desire for government to provide regulation</a:t>
          </a:r>
        </a:p>
        <a:p>
          <a:pPr marL="228600" lvl="1" indent="-228600" algn="l" defTabSz="933450">
            <a:lnSpc>
              <a:spcPct val="90000"/>
            </a:lnSpc>
            <a:spcBef>
              <a:spcPct val="0"/>
            </a:spcBef>
            <a:spcAft>
              <a:spcPct val="15000"/>
            </a:spcAft>
            <a:buChar char="•"/>
          </a:pPr>
          <a:r>
            <a:rPr lang="en-GB" sz="2100" kern="1200" dirty="0"/>
            <a:t>Who pays for data and information services?</a:t>
          </a:r>
        </a:p>
        <a:p>
          <a:pPr marL="228600" lvl="1" indent="-228600" algn="l" defTabSz="933450">
            <a:lnSpc>
              <a:spcPct val="90000"/>
            </a:lnSpc>
            <a:spcBef>
              <a:spcPct val="0"/>
            </a:spcBef>
            <a:spcAft>
              <a:spcPct val="15000"/>
            </a:spcAft>
            <a:buChar char="•"/>
          </a:pPr>
          <a:r>
            <a:rPr lang="en-GB" sz="2100" kern="1200" dirty="0"/>
            <a:t>Are clearer boundaries needed and desirable?</a:t>
          </a:r>
        </a:p>
        <a:p>
          <a:pPr marL="228600" lvl="1" indent="-228600" algn="l" defTabSz="933450">
            <a:lnSpc>
              <a:spcPct val="90000"/>
            </a:lnSpc>
            <a:spcBef>
              <a:spcPct val="0"/>
            </a:spcBef>
            <a:spcAft>
              <a:spcPct val="15000"/>
            </a:spcAft>
            <a:buChar char="•"/>
          </a:pPr>
          <a:r>
            <a:rPr lang="en-GB" sz="2100" kern="1200" dirty="0"/>
            <a:t>Bringing in social impacts and ensuring vulnerable groups have equitable access to decision-making</a:t>
          </a:r>
        </a:p>
      </dsp:txBody>
      <dsp:txXfrm>
        <a:off x="4800470" y="1131664"/>
        <a:ext cx="2847391" cy="5349240"/>
      </dsp:txXfrm>
    </dsp:sp>
    <dsp:sp modelId="{78682472-8E10-442F-9591-9FA87FB98053}">
      <dsp:nvSpPr>
        <dsp:cNvPr id="0" name=""/>
        <dsp:cNvSpPr/>
      </dsp:nvSpPr>
      <dsp:spPr>
        <a:xfrm>
          <a:off x="4228827" y="377095"/>
          <a:ext cx="1143287" cy="1143287"/>
        </a:xfrm>
        <a:prstGeom prst="rect">
          <a:avLst/>
        </a:prstGeom>
        <a:solidFill>
          <a:srgbClr val="CCBDE5"/>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5DB4CA-152A-4882-9135-00F4DBC66A51}">
      <dsp:nvSpPr>
        <dsp:cNvPr id="0" name=""/>
        <dsp:cNvSpPr/>
      </dsp:nvSpPr>
      <dsp:spPr>
        <a:xfrm rot="16200000">
          <a:off x="5992078" y="3520462"/>
          <a:ext cx="5349240" cy="571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04158" bIns="0" numCol="1" spcCol="1270" anchor="t" anchorCtr="0">
          <a:noAutofit/>
        </a:bodyPr>
        <a:lstStyle/>
        <a:p>
          <a:pPr marL="0" lvl="0" indent="0" algn="r" defTabSz="1778000">
            <a:lnSpc>
              <a:spcPct val="90000"/>
            </a:lnSpc>
            <a:spcBef>
              <a:spcPct val="0"/>
            </a:spcBef>
            <a:spcAft>
              <a:spcPct val="35000"/>
            </a:spcAft>
            <a:buNone/>
          </a:pPr>
          <a:r>
            <a:rPr lang="en-GB" sz="4000" kern="1200" dirty="0"/>
            <a:t>Solutions</a:t>
          </a:r>
        </a:p>
      </dsp:txBody>
      <dsp:txXfrm>
        <a:off x="5992078" y="3520462"/>
        <a:ext cx="5349240" cy="571643"/>
      </dsp:txXfrm>
    </dsp:sp>
    <dsp:sp modelId="{82896039-2DDE-4427-8B4A-5AA688396120}">
      <dsp:nvSpPr>
        <dsp:cNvPr id="0" name=""/>
        <dsp:cNvSpPr/>
      </dsp:nvSpPr>
      <dsp:spPr>
        <a:xfrm>
          <a:off x="8952519" y="1131664"/>
          <a:ext cx="2847391" cy="5349240"/>
        </a:xfrm>
        <a:prstGeom prst="rect">
          <a:avLst/>
        </a:prstGeom>
        <a:solidFill>
          <a:schemeClr val="accent5">
            <a:hueOff val="11178319"/>
            <a:satOff val="-9634"/>
            <a:lumOff val="1274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504158" rIns="192024" bIns="192024" numCol="1" spcCol="1270" anchor="t" anchorCtr="0">
          <a:noAutofit/>
        </a:bodyPr>
        <a:lstStyle/>
        <a:p>
          <a:pPr marL="228600" lvl="1" indent="-228600" algn="l" defTabSz="933450">
            <a:lnSpc>
              <a:spcPct val="90000"/>
            </a:lnSpc>
            <a:spcBef>
              <a:spcPct val="0"/>
            </a:spcBef>
            <a:spcAft>
              <a:spcPct val="15000"/>
            </a:spcAft>
            <a:buChar char="•"/>
          </a:pPr>
          <a:r>
            <a:rPr lang="en-GB" sz="2100" kern="1200" dirty="0"/>
            <a:t>Sharing case studies and demonstrations</a:t>
          </a:r>
        </a:p>
        <a:p>
          <a:pPr marL="228600" lvl="1" indent="-228600" algn="l" defTabSz="933450">
            <a:lnSpc>
              <a:spcPct val="90000"/>
            </a:lnSpc>
            <a:spcBef>
              <a:spcPct val="0"/>
            </a:spcBef>
            <a:spcAft>
              <a:spcPct val="15000"/>
            </a:spcAft>
            <a:buChar char="•"/>
          </a:pPr>
          <a:r>
            <a:rPr lang="en-GB" sz="2100" kern="1200" dirty="0"/>
            <a:t>Forums for sharing questions and issues where the community can respond</a:t>
          </a:r>
        </a:p>
        <a:p>
          <a:pPr marL="228600" lvl="1" indent="-228600" algn="l" defTabSz="933450">
            <a:lnSpc>
              <a:spcPct val="90000"/>
            </a:lnSpc>
            <a:spcBef>
              <a:spcPct val="0"/>
            </a:spcBef>
            <a:spcAft>
              <a:spcPct val="15000"/>
            </a:spcAft>
            <a:buChar char="•"/>
          </a:pPr>
          <a:r>
            <a:rPr lang="en-GB" sz="2100" kern="1200" dirty="0"/>
            <a:t>User journeys / profiles / archetypes</a:t>
          </a:r>
        </a:p>
        <a:p>
          <a:pPr marL="228600" lvl="1" indent="-228600" algn="l" defTabSz="933450">
            <a:lnSpc>
              <a:spcPct val="90000"/>
            </a:lnSpc>
            <a:spcBef>
              <a:spcPct val="0"/>
            </a:spcBef>
            <a:spcAft>
              <a:spcPct val="15000"/>
            </a:spcAft>
            <a:buChar char="•"/>
          </a:pPr>
          <a:r>
            <a:rPr lang="en-GB" sz="2100" kern="1200" dirty="0"/>
            <a:t>Hackathons</a:t>
          </a:r>
        </a:p>
        <a:p>
          <a:pPr marL="228600" lvl="1" indent="-228600" algn="l" defTabSz="933450">
            <a:lnSpc>
              <a:spcPct val="90000"/>
            </a:lnSpc>
            <a:spcBef>
              <a:spcPct val="0"/>
            </a:spcBef>
            <a:spcAft>
              <a:spcPct val="15000"/>
            </a:spcAft>
            <a:buChar char="•"/>
          </a:pPr>
          <a:r>
            <a:rPr lang="en-GB" sz="2100" kern="1200" dirty="0"/>
            <a:t>Story boards to illustrate risks</a:t>
          </a:r>
        </a:p>
        <a:p>
          <a:pPr marL="228600" lvl="1" indent="-228600" algn="l" defTabSz="933450">
            <a:lnSpc>
              <a:spcPct val="90000"/>
            </a:lnSpc>
            <a:spcBef>
              <a:spcPct val="0"/>
            </a:spcBef>
            <a:spcAft>
              <a:spcPct val="15000"/>
            </a:spcAft>
            <a:buChar char="•"/>
          </a:pPr>
          <a:r>
            <a:rPr lang="en-GB" sz="2100" kern="1200" dirty="0"/>
            <a:t>Buy-in from popular press</a:t>
          </a:r>
        </a:p>
      </dsp:txBody>
      <dsp:txXfrm>
        <a:off x="8952519" y="1131664"/>
        <a:ext cx="2847391" cy="5349240"/>
      </dsp:txXfrm>
    </dsp:sp>
    <dsp:sp modelId="{4169E968-C5C6-4233-BC7A-ED22971FFCE9}">
      <dsp:nvSpPr>
        <dsp:cNvPr id="0" name=""/>
        <dsp:cNvSpPr/>
      </dsp:nvSpPr>
      <dsp:spPr>
        <a:xfrm>
          <a:off x="8380876" y="377095"/>
          <a:ext cx="1143287" cy="1143287"/>
        </a:xfrm>
        <a:prstGeom prst="rect">
          <a:avLst/>
        </a:prstGeom>
        <a:solidFill>
          <a:srgbClr val="EBBFBF"/>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91544-CA07-42A1-84AE-DC3E2CE10220}" type="datetimeFigureOut">
              <a:rPr lang="en-GB" smtClean="0"/>
              <a:t>13/07/2021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D7D084-C66D-4EE9-8753-B3E322AD1CAB}" type="slidenum">
              <a:rPr lang="en-GB" smtClean="0"/>
              <a:t>‹#›</a:t>
            </a:fld>
            <a:endParaRPr lang="en-GB"/>
          </a:p>
        </p:txBody>
      </p:sp>
    </p:spTree>
    <p:extLst>
      <p:ext uri="{BB962C8B-B14F-4D97-AF65-F5344CB8AC3E}">
        <p14:creationId xmlns:p14="http://schemas.microsoft.com/office/powerpoint/2010/main" val="3214618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D7D084-C66D-4EE9-8753-B3E322AD1CAB}" type="slidenum">
              <a:rPr lang="en-GB" smtClean="0"/>
              <a:t>1</a:t>
            </a:fld>
            <a:endParaRPr lang="en-GB"/>
          </a:p>
        </p:txBody>
      </p:sp>
    </p:spTree>
    <p:extLst>
      <p:ext uri="{BB962C8B-B14F-4D97-AF65-F5344CB8AC3E}">
        <p14:creationId xmlns:p14="http://schemas.microsoft.com/office/powerpoint/2010/main" val="632883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5F25EDB2-3F56-3E40-9500-56E6900AAA8A}" type="slidenum">
              <a:rPr kumimoji="0" lang="en-AU"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16</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133016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FAAF9032-5597-3042-A2EA-4E24F1F56884}"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011667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E53234-D4B3-8A43-8B84-5141EF3DA8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491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Put the code in the meeting chat</a:t>
            </a:r>
          </a:p>
          <a:p>
            <a:endParaRPr lang="en-GB" dirty="0">
              <a:cs typeface="Calibri"/>
            </a:endParaRPr>
          </a:p>
          <a:p>
            <a:r>
              <a:rPr lang="en-GB" dirty="0"/>
              <a:t>https://www.mentimeter.com/s/35d090e4dfca4038970f92a8a51495c9/faf5b29e7e55/edit</a:t>
            </a:r>
          </a:p>
        </p:txBody>
      </p:sp>
      <p:sp>
        <p:nvSpPr>
          <p:cNvPr id="4" name="Slide Number Placeholder 3"/>
          <p:cNvSpPr>
            <a:spLocks noGrp="1"/>
          </p:cNvSpPr>
          <p:nvPr>
            <p:ph type="sldNum" sz="quarter" idx="5"/>
          </p:nvPr>
        </p:nvSpPr>
        <p:spPr/>
        <p:txBody>
          <a:bodyPr/>
          <a:lstStyle/>
          <a:p>
            <a:fld id="{8CD7D084-C66D-4EE9-8753-B3E322AD1CAB}" type="slidenum">
              <a:rPr lang="en-GB" smtClean="0"/>
              <a:t>39</a:t>
            </a:fld>
            <a:endParaRPr lang="en-GB"/>
          </a:p>
        </p:txBody>
      </p:sp>
    </p:spTree>
    <p:extLst>
      <p:ext uri="{BB962C8B-B14F-4D97-AF65-F5344CB8AC3E}">
        <p14:creationId xmlns:p14="http://schemas.microsoft.com/office/powerpoint/2010/main" val="2043047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Male and Female by Lyle King Red from the Noun Project</a:t>
            </a:r>
          </a:p>
        </p:txBody>
      </p:sp>
      <p:sp>
        <p:nvSpPr>
          <p:cNvPr id="4" name="Slide Number Placeholder 3"/>
          <p:cNvSpPr>
            <a:spLocks noGrp="1"/>
          </p:cNvSpPr>
          <p:nvPr>
            <p:ph type="sldNum" sz="quarter" idx="5"/>
          </p:nvPr>
        </p:nvSpPr>
        <p:spPr/>
        <p:txBody>
          <a:bodyPr/>
          <a:lstStyle/>
          <a:p>
            <a:fld id="{8CD7D084-C66D-4EE9-8753-B3E322AD1CAB}" type="slidenum">
              <a:rPr lang="en-GB" smtClean="0"/>
              <a:t>3</a:t>
            </a:fld>
            <a:endParaRPr lang="en-GB"/>
          </a:p>
        </p:txBody>
      </p:sp>
    </p:spTree>
    <p:extLst>
      <p:ext uri="{BB962C8B-B14F-4D97-AF65-F5344CB8AC3E}">
        <p14:creationId xmlns:p14="http://schemas.microsoft.com/office/powerpoint/2010/main" val="158639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Put the code in the meeting chat</a:t>
            </a:r>
          </a:p>
        </p:txBody>
      </p:sp>
      <p:sp>
        <p:nvSpPr>
          <p:cNvPr id="4" name="Slide Number Placeholder 3"/>
          <p:cNvSpPr>
            <a:spLocks noGrp="1"/>
          </p:cNvSpPr>
          <p:nvPr>
            <p:ph type="sldNum" sz="quarter" idx="5"/>
          </p:nvPr>
        </p:nvSpPr>
        <p:spPr/>
        <p:txBody>
          <a:bodyPr/>
          <a:lstStyle/>
          <a:p>
            <a:fld id="{8CD7D084-C66D-4EE9-8753-B3E322AD1CAB}" type="slidenum">
              <a:rPr lang="en-GB" smtClean="0"/>
              <a:t>5</a:t>
            </a:fld>
            <a:endParaRPr lang="en-GB"/>
          </a:p>
        </p:txBody>
      </p:sp>
    </p:spTree>
    <p:extLst>
      <p:ext uri="{BB962C8B-B14F-4D97-AF65-F5344CB8AC3E}">
        <p14:creationId xmlns:p14="http://schemas.microsoft.com/office/powerpoint/2010/main" val="4142325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Eye by Alice Design from the Noun Project</a:t>
            </a:r>
          </a:p>
          <a:p>
            <a:r>
              <a:rPr lang="en-GB" dirty="0"/>
              <a:t>exchange by Gregor </a:t>
            </a:r>
            <a:r>
              <a:rPr lang="en-GB" dirty="0" err="1"/>
              <a:t>Cresnar</a:t>
            </a:r>
            <a:r>
              <a:rPr lang="en-GB" dirty="0"/>
              <a:t> from the Noun Project</a:t>
            </a:r>
          </a:p>
          <a:p>
            <a:r>
              <a:rPr lang="en-GB" dirty="0"/>
              <a:t>standard by Adrien Coquet from the Noun Project</a:t>
            </a:r>
          </a:p>
        </p:txBody>
      </p:sp>
      <p:sp>
        <p:nvSpPr>
          <p:cNvPr id="4" name="Slide Number Placeholder 3"/>
          <p:cNvSpPr>
            <a:spLocks noGrp="1"/>
          </p:cNvSpPr>
          <p:nvPr>
            <p:ph type="sldNum" sz="quarter" idx="5"/>
          </p:nvPr>
        </p:nvSpPr>
        <p:spPr/>
        <p:txBody>
          <a:bodyPr/>
          <a:lstStyle/>
          <a:p>
            <a:fld id="{8CD7D084-C66D-4EE9-8753-B3E322AD1CAB}" type="slidenum">
              <a:rPr lang="en-GB" smtClean="0"/>
              <a:t>6</a:t>
            </a:fld>
            <a:endParaRPr lang="en-GB"/>
          </a:p>
        </p:txBody>
      </p:sp>
    </p:spTree>
    <p:extLst>
      <p:ext uri="{BB962C8B-B14F-4D97-AF65-F5344CB8AC3E}">
        <p14:creationId xmlns:p14="http://schemas.microsoft.com/office/powerpoint/2010/main" val="1392080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trust by </a:t>
            </a:r>
            <a:r>
              <a:rPr lang="en-GB" dirty="0" err="1"/>
              <a:t>Chanaky</a:t>
            </a:r>
            <a:r>
              <a:rPr lang="en-GB" dirty="0"/>
              <a:t> from the Noun Project</a:t>
            </a:r>
          </a:p>
          <a:p>
            <a:r>
              <a:rPr lang="en-GB" dirty="0"/>
              <a:t>Shield by Adrien Coquet from the Noun Project</a:t>
            </a:r>
          </a:p>
          <a:p>
            <a:r>
              <a:rPr lang="en-GB" dirty="0"/>
              <a:t>Idea by Adrien Coquet from the Noun Project</a:t>
            </a:r>
          </a:p>
        </p:txBody>
      </p:sp>
      <p:sp>
        <p:nvSpPr>
          <p:cNvPr id="4" name="Slide Number Placeholder 3"/>
          <p:cNvSpPr>
            <a:spLocks noGrp="1"/>
          </p:cNvSpPr>
          <p:nvPr>
            <p:ph type="sldNum" sz="quarter" idx="5"/>
          </p:nvPr>
        </p:nvSpPr>
        <p:spPr/>
        <p:txBody>
          <a:bodyPr/>
          <a:lstStyle/>
          <a:p>
            <a:fld id="{8CD7D084-C66D-4EE9-8753-B3E322AD1CAB}" type="slidenum">
              <a:rPr lang="en-GB" smtClean="0"/>
              <a:t>7</a:t>
            </a:fld>
            <a:endParaRPr lang="en-GB"/>
          </a:p>
        </p:txBody>
      </p:sp>
    </p:spTree>
    <p:extLst>
      <p:ext uri="{BB962C8B-B14F-4D97-AF65-F5344CB8AC3E}">
        <p14:creationId xmlns:p14="http://schemas.microsoft.com/office/powerpoint/2010/main" val="2019504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ChangeArrowheads="1" noTextEdit="1"/>
          </p:cNvSpPr>
          <p:nvPr>
            <p:ph type="sldImg"/>
          </p:nvPr>
        </p:nvSpPr>
        <p:spPr>
          <a:ln/>
        </p:spPr>
      </p:sp>
      <p:sp>
        <p:nvSpPr>
          <p:cNvPr id="4301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latin typeface="Calibri" charset="0"/>
                <a:ea typeface="MS PGothic" charset="-128"/>
              </a:rPr>
              <a:t>tmax high 201811201812 map qld altcol upper pngsep</a:t>
            </a:r>
          </a:p>
        </p:txBody>
      </p:sp>
      <p:sp>
        <p:nvSpPr>
          <p:cNvPr id="4301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14083F1A-19EB-1445-843A-2D6D3CAD94D0}" type="slidenum">
              <a:rPr kumimoji="0" lang="en-US" altLang="en-US" sz="1200" b="0" i="0" u="none" strike="noStrike" kern="1200" cap="none" spc="0" normalizeH="0" baseline="0" noProof="0">
                <a:ln>
                  <a:noFill/>
                </a:ln>
                <a:solidFill>
                  <a:srgbClr val="000000"/>
                </a:solidFill>
                <a:effectLst/>
                <a:uLnTx/>
                <a:uFillTx/>
                <a:latin typeface="Arial" charset="0"/>
                <a:ea typeface="MS PGothic"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charset="0"/>
              <a:ea typeface="MS PGothic" charset="-128"/>
              <a:cs typeface="+mn-cs"/>
            </a:endParaRPr>
          </a:p>
        </p:txBody>
      </p:sp>
    </p:spTree>
    <p:extLst>
      <p:ext uri="{BB962C8B-B14F-4D97-AF65-F5344CB8AC3E}">
        <p14:creationId xmlns:p14="http://schemas.microsoft.com/office/powerpoint/2010/main" val="3391450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5F25EDB2-3F56-3E40-9500-56E6900AAA8A}" type="slidenum">
              <a:rPr kumimoji="0" lang="en-AU"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13</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322773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1017588" y="708025"/>
            <a:ext cx="5262562" cy="353377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x-none" sz="1800" b="0" i="0" u="none" strike="noStrike" kern="1200" cap="none" spc="0" normalizeH="0" baseline="0" noProof="0">
              <a:ln>
                <a:noFill/>
              </a:ln>
              <a:solidFill>
                <a:srgbClr val="000000"/>
              </a:solidFill>
              <a:effectLst/>
              <a:uLnTx/>
              <a:uFillTx/>
              <a:latin typeface="Arial" charset="0"/>
              <a:ea typeface="MS PGothic" charset="-128"/>
              <a:cs typeface="+mn-cs"/>
            </a:endParaRPr>
          </a:p>
        </p:txBody>
      </p:sp>
      <p:sp>
        <p:nvSpPr>
          <p:cNvPr id="73731" name="Text Box 3"/>
          <p:cNvSpPr>
            <a:spLocks noGrp="1" noChangeArrowheads="1"/>
          </p:cNvSpPr>
          <p:nvPr>
            <p:ph type="body"/>
          </p:nvPr>
        </p:nvSpPr>
        <p:spPr>
          <a:xfrm>
            <a:off x="914400" y="4344988"/>
            <a:ext cx="5024438"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 uri="{FAA26D3D-D897-4be2-8F04-BA451C77F1D7}">
              <ma14:placeholderFlag xmlns:ma14="http://schemas.microsoft.com/office/mac/drawingml/2011/main" xmlns="" val="1"/>
            </a:ext>
          </a:extLst>
        </p:spPr>
        <p:txBody>
          <a:bodyPr wrap="none" anchor="ctr"/>
          <a:lstStyle/>
          <a:p>
            <a:endParaRPr lang="en-US" altLang="en-US">
              <a:latin typeface="Calibri" charset="0"/>
              <a:ea typeface="MS PGothic" charset="-128"/>
            </a:endParaRPr>
          </a:p>
        </p:txBody>
      </p:sp>
    </p:spTree>
    <p:extLst>
      <p:ext uri="{BB962C8B-B14F-4D97-AF65-F5344CB8AC3E}">
        <p14:creationId xmlns:p14="http://schemas.microsoft.com/office/powerpoint/2010/main" val="1873675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MS PGothic"/>
                <a:cs typeface="Calibri"/>
              </a:rPr>
              <a:t>An analogy for the PPRRRRR</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5E6574DD-7115-E044-9FF0-CABE4F3E4CA2}"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476443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7/13/2021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7/13/2021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 1 column">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endParaRPr lang="en-GB"/>
          </a:p>
        </p:txBody>
      </p:sp>
      <p:sp>
        <p:nvSpPr>
          <p:cNvPr id="11" name="Slide Number Placeholder 10"/>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596432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le and Vertical Text">
    <p:bg>
      <p:bgPr>
        <a:solidFill>
          <a:srgbClr val="003E6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8667" y="274639"/>
            <a:ext cx="11548535" cy="1143000"/>
          </a:xfrm>
          <a:prstGeom prst="rect">
            <a:avLst/>
          </a:prstGeom>
        </p:spPr>
        <p:txBody>
          <a:bodyPr/>
          <a:lstStyle>
            <a:lvl1pPr algn="l">
              <a:defRPr/>
            </a:lvl1pPr>
          </a:lstStyle>
          <a:p>
            <a:r>
              <a:rPr lang="en-AU"/>
              <a:t>Click to edit Master title style</a:t>
            </a:r>
            <a:endParaRPr lang="en-US"/>
          </a:p>
        </p:txBody>
      </p:sp>
      <p:sp>
        <p:nvSpPr>
          <p:cNvPr id="5" name="TextBox 4">
            <a:extLst>
              <a:ext uri="{FF2B5EF4-FFF2-40B4-BE49-F238E27FC236}">
                <a16:creationId xmlns:a16="http://schemas.microsoft.com/office/drawing/2014/main" id="{9EE09FD5-7B56-4D43-A911-F60042620AE3}"/>
              </a:ext>
            </a:extLst>
          </p:cNvPr>
          <p:cNvSpPr txBox="1"/>
          <p:nvPr userDrawn="1"/>
        </p:nvSpPr>
        <p:spPr>
          <a:xfrm>
            <a:off x="2052119" y="6011501"/>
            <a:ext cx="0" cy="0"/>
          </a:xfrm>
          <a:prstGeom prst="rect">
            <a:avLst/>
          </a:prstGeom>
          <a:noFill/>
        </p:spPr>
        <p:txBody>
          <a:bodyPr wrap="none" lIns="0" tIns="0" rIns="0" bIns="0" rtlCol="0">
            <a:noAutofit/>
          </a:bodyPr>
          <a:lstStyle/>
          <a:p>
            <a:endParaRPr lang="en-US" sz="1867" baseline="0" dirty="0">
              <a:solidFill>
                <a:schemeClr val="bg1"/>
              </a:solidFill>
              <a:latin typeface="Arial"/>
            </a:endParaRPr>
          </a:p>
        </p:txBody>
      </p:sp>
    </p:spTree>
    <p:extLst>
      <p:ext uri="{BB962C8B-B14F-4D97-AF65-F5344CB8AC3E}">
        <p14:creationId xmlns:p14="http://schemas.microsoft.com/office/powerpoint/2010/main" val="228065639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584F3-DD87-6646-A3F0-4D97F29BBB3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653B80D-1ECB-D648-9B34-A69DAC7BCF75}"/>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en-US"/>
          </a:p>
        </p:txBody>
      </p:sp>
      <p:sp>
        <p:nvSpPr>
          <p:cNvPr id="4" name="TextBox 3">
            <a:extLst>
              <a:ext uri="{FF2B5EF4-FFF2-40B4-BE49-F238E27FC236}">
                <a16:creationId xmlns:a16="http://schemas.microsoft.com/office/drawing/2014/main" id="{4CD75FAC-B2DF-CF4D-BBC9-8E3EC176D5CE}"/>
              </a:ext>
            </a:extLst>
          </p:cNvPr>
          <p:cNvSpPr txBox="1"/>
          <p:nvPr userDrawn="1"/>
        </p:nvSpPr>
        <p:spPr>
          <a:xfrm>
            <a:off x="844991" y="6023572"/>
            <a:ext cx="0" cy="0"/>
          </a:xfrm>
          <a:prstGeom prst="rect">
            <a:avLst/>
          </a:prstGeom>
          <a:noFill/>
        </p:spPr>
        <p:txBody>
          <a:bodyPr wrap="none" lIns="0" tIns="0" rIns="0" bIns="0" rtlCol="0">
            <a:noAutofit/>
          </a:bodyPr>
          <a:lstStyle/>
          <a:p>
            <a:endParaRPr lang="en-US" sz="1867" baseline="0" dirty="0">
              <a:solidFill>
                <a:schemeClr val="bg1"/>
              </a:solidFill>
              <a:latin typeface="Arial"/>
            </a:endParaRPr>
          </a:p>
        </p:txBody>
      </p:sp>
    </p:spTree>
    <p:extLst>
      <p:ext uri="{BB962C8B-B14F-4D97-AF65-F5344CB8AC3E}">
        <p14:creationId xmlns:p14="http://schemas.microsoft.com/office/powerpoint/2010/main" val="3250923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03884-8023-CF4F-B05E-D8209DC04056}"/>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946B358-5193-D64C-A5C3-486A428D1179}"/>
              </a:ext>
            </a:extLst>
          </p:cNvPr>
          <p:cNvSpPr>
            <a:spLocks noGrp="1"/>
          </p:cNvSpPr>
          <p:nvPr>
            <p:ph idx="1"/>
          </p:nvPr>
        </p:nvSpPr>
        <p:spPr>
          <a:xfrm>
            <a:off x="838200" y="1825625"/>
            <a:ext cx="10515600" cy="4351339"/>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4682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1598-E4F2-8D4E-88EC-D2DECE525B7D}"/>
              </a:ext>
            </a:extLst>
          </p:cNvPr>
          <p:cNvSpPr>
            <a:spLocks noGrp="1"/>
          </p:cNvSpPr>
          <p:nvPr>
            <p:ph type="title"/>
          </p:nvPr>
        </p:nvSpPr>
        <p:spPr>
          <a:xfrm>
            <a:off x="831851" y="1709740"/>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BDDFE13-AC79-6844-8810-E0D1D63C4D6A}"/>
              </a:ext>
            </a:extLst>
          </p:cNvPr>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849968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7DBC3-3AED-B24C-B00A-32A8242D1F3F}"/>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F69BC0F-C9F1-1E4F-9C42-AFE8EAA2A487}"/>
              </a:ext>
            </a:extLst>
          </p:cNvPr>
          <p:cNvSpPr>
            <a:spLocks noGrp="1"/>
          </p:cNvSpPr>
          <p:nvPr>
            <p:ph sz="half" idx="1"/>
          </p:nvPr>
        </p:nvSpPr>
        <p:spPr>
          <a:xfrm>
            <a:off x="838200" y="1825625"/>
            <a:ext cx="5181600" cy="4351339"/>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A1C1860-621D-1948-958D-8B0DDDDB53FC}"/>
              </a:ext>
            </a:extLst>
          </p:cNvPr>
          <p:cNvSpPr>
            <a:spLocks noGrp="1"/>
          </p:cNvSpPr>
          <p:nvPr>
            <p:ph sz="half" idx="2"/>
          </p:nvPr>
        </p:nvSpPr>
        <p:spPr>
          <a:xfrm>
            <a:off x="6172200" y="1825625"/>
            <a:ext cx="5181600" cy="4351339"/>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19553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3AFC7-0718-9043-A6DB-5CD9DC92AB2E}"/>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8D7F5B7-A83B-4649-9B8E-C1EFEE5ACF10}"/>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BE86369-1D57-5E49-AF4B-5EC9C4836156}"/>
              </a:ext>
            </a:extLst>
          </p:cNvPr>
          <p:cNvSpPr>
            <a:spLocks noGrp="1"/>
          </p:cNvSpPr>
          <p:nvPr>
            <p:ph sz="half" idx="2"/>
          </p:nvPr>
        </p:nvSpPr>
        <p:spPr>
          <a:xfrm>
            <a:off x="839789"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3683E67-D880-9744-ACEA-520870CCDB93}"/>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9FBA7FA-E7DF-E34B-AA6B-F5E04927DCD9}"/>
              </a:ext>
            </a:extLst>
          </p:cNvPr>
          <p:cNvSpPr>
            <a:spLocks noGrp="1"/>
          </p:cNvSpPr>
          <p:nvPr>
            <p:ph sz="quarter" idx="4"/>
          </p:nvPr>
        </p:nvSpPr>
        <p:spPr>
          <a:xfrm>
            <a:off x="6172201"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84636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9F45C-8742-AC41-8603-B0412FF6520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Tree>
    <p:extLst>
      <p:ext uri="{BB962C8B-B14F-4D97-AF65-F5344CB8AC3E}">
        <p14:creationId xmlns:p14="http://schemas.microsoft.com/office/powerpoint/2010/main" val="3130934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336355-6718-004F-ACEA-3C6766688504}"/>
              </a:ext>
            </a:extLst>
          </p:cNvPr>
          <p:cNvSpPr txBox="1"/>
          <p:nvPr userDrawn="1"/>
        </p:nvSpPr>
        <p:spPr>
          <a:xfrm>
            <a:off x="724277" y="6373640"/>
            <a:ext cx="0" cy="0"/>
          </a:xfrm>
          <a:prstGeom prst="rect">
            <a:avLst/>
          </a:prstGeom>
          <a:noFill/>
        </p:spPr>
        <p:txBody>
          <a:bodyPr wrap="none" lIns="0" tIns="0" rIns="0" bIns="0" rtlCol="0">
            <a:noAutofit/>
          </a:bodyPr>
          <a:lstStyle/>
          <a:p>
            <a:endParaRPr lang="en-US" sz="1867" baseline="0" dirty="0">
              <a:solidFill>
                <a:schemeClr val="bg1"/>
              </a:solidFill>
              <a:latin typeface="Arial"/>
            </a:endParaRPr>
          </a:p>
        </p:txBody>
      </p:sp>
    </p:spTree>
    <p:extLst>
      <p:ext uri="{BB962C8B-B14F-4D97-AF65-F5344CB8AC3E}">
        <p14:creationId xmlns:p14="http://schemas.microsoft.com/office/powerpoint/2010/main" val="3178381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D0285-0650-7548-A3B8-B1E5F33684C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2140B68-E1B9-0240-AB62-83F2AC807F74}"/>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A7C79D0-25BF-044E-8CD0-2DC07F92F3CE}"/>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Tree>
    <p:extLst>
      <p:ext uri="{BB962C8B-B14F-4D97-AF65-F5344CB8AC3E}">
        <p14:creationId xmlns:p14="http://schemas.microsoft.com/office/powerpoint/2010/main" val="2554771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C0FE5-8178-2C47-A6FB-E5689142FF5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33E62D9-AF94-3F49-820D-49F0142D6F03}"/>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C3230E8A-251A-BF40-A4BB-CC8DBC9A458F}"/>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TextBox 4">
            <a:extLst>
              <a:ext uri="{FF2B5EF4-FFF2-40B4-BE49-F238E27FC236}">
                <a16:creationId xmlns:a16="http://schemas.microsoft.com/office/drawing/2014/main" id="{F9E2004D-D4AF-454E-8168-9D648917144F}"/>
              </a:ext>
            </a:extLst>
          </p:cNvPr>
          <p:cNvSpPr txBox="1"/>
          <p:nvPr userDrawn="1"/>
        </p:nvSpPr>
        <p:spPr>
          <a:xfrm>
            <a:off x="724277" y="6023572"/>
            <a:ext cx="0" cy="0"/>
          </a:xfrm>
          <a:prstGeom prst="rect">
            <a:avLst/>
          </a:prstGeom>
          <a:noFill/>
        </p:spPr>
        <p:txBody>
          <a:bodyPr wrap="none" lIns="0" tIns="0" rIns="0" bIns="0" rtlCol="0">
            <a:noAutofit/>
          </a:bodyPr>
          <a:lstStyle/>
          <a:p>
            <a:endParaRPr lang="en-US" sz="1867" baseline="0" dirty="0">
              <a:solidFill>
                <a:schemeClr val="bg1"/>
              </a:solidFill>
              <a:latin typeface="Arial"/>
            </a:endParaRPr>
          </a:p>
        </p:txBody>
      </p:sp>
    </p:spTree>
    <p:extLst>
      <p:ext uri="{BB962C8B-B14F-4D97-AF65-F5344CB8AC3E}">
        <p14:creationId xmlns:p14="http://schemas.microsoft.com/office/powerpoint/2010/main" val="2337579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D861F-046B-8E45-B558-317F34569296}"/>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7D5EE75-4F6D-0341-9C97-29863E86ECE5}"/>
              </a:ext>
            </a:extLst>
          </p:cNvPr>
          <p:cNvSpPr>
            <a:spLocks noGrp="1"/>
          </p:cNvSpPr>
          <p:nvPr>
            <p:ph type="body" orient="vert" idx="1"/>
          </p:nvPr>
        </p:nvSpPr>
        <p:spPr>
          <a:xfrm>
            <a:off x="838200" y="1825625"/>
            <a:ext cx="10515600" cy="4351339"/>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Box 3">
            <a:extLst>
              <a:ext uri="{FF2B5EF4-FFF2-40B4-BE49-F238E27FC236}">
                <a16:creationId xmlns:a16="http://schemas.microsoft.com/office/drawing/2014/main" id="{5FDF7E0A-4F47-A94A-8A9B-641059EA68F1}"/>
              </a:ext>
            </a:extLst>
          </p:cNvPr>
          <p:cNvSpPr txBox="1"/>
          <p:nvPr userDrawn="1"/>
        </p:nvSpPr>
        <p:spPr>
          <a:xfrm>
            <a:off x="893275" y="6446067"/>
            <a:ext cx="0" cy="0"/>
          </a:xfrm>
          <a:prstGeom prst="rect">
            <a:avLst/>
          </a:prstGeom>
          <a:noFill/>
        </p:spPr>
        <p:txBody>
          <a:bodyPr wrap="none" lIns="0" tIns="0" rIns="0" bIns="0" rtlCol="0">
            <a:noAutofit/>
          </a:bodyPr>
          <a:lstStyle/>
          <a:p>
            <a:endParaRPr lang="en-US" sz="1867" baseline="0" dirty="0">
              <a:solidFill>
                <a:schemeClr val="bg1"/>
              </a:solidFill>
              <a:latin typeface="Arial"/>
            </a:endParaRPr>
          </a:p>
        </p:txBody>
      </p:sp>
      <p:sp>
        <p:nvSpPr>
          <p:cNvPr id="5" name="TextBox 4">
            <a:extLst>
              <a:ext uri="{FF2B5EF4-FFF2-40B4-BE49-F238E27FC236}">
                <a16:creationId xmlns:a16="http://schemas.microsoft.com/office/drawing/2014/main" id="{A079AF0E-73DF-D644-B901-8CE9BBAA35A6}"/>
              </a:ext>
            </a:extLst>
          </p:cNvPr>
          <p:cNvSpPr txBox="1"/>
          <p:nvPr userDrawn="1"/>
        </p:nvSpPr>
        <p:spPr>
          <a:xfrm>
            <a:off x="422495" y="6264999"/>
            <a:ext cx="0" cy="0"/>
          </a:xfrm>
          <a:prstGeom prst="rect">
            <a:avLst/>
          </a:prstGeom>
          <a:noFill/>
        </p:spPr>
        <p:txBody>
          <a:bodyPr wrap="none" lIns="0" tIns="0" rIns="0" bIns="0" rtlCol="0">
            <a:noAutofit/>
          </a:bodyPr>
          <a:lstStyle/>
          <a:p>
            <a:endParaRPr lang="en-US" sz="1867" baseline="0" dirty="0">
              <a:solidFill>
                <a:schemeClr val="bg1"/>
              </a:solidFill>
              <a:latin typeface="Arial"/>
            </a:endParaRPr>
          </a:p>
        </p:txBody>
      </p:sp>
    </p:spTree>
    <p:extLst>
      <p:ext uri="{BB962C8B-B14F-4D97-AF65-F5344CB8AC3E}">
        <p14:creationId xmlns:p14="http://schemas.microsoft.com/office/powerpoint/2010/main" val="31101055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8064FE-E41E-EB40-BDDB-B0A90324AA9C}"/>
              </a:ext>
            </a:extLst>
          </p:cNvPr>
          <p:cNvSpPr>
            <a:spLocks noGrp="1"/>
          </p:cNvSpPr>
          <p:nvPr>
            <p:ph type="title" orient="vert"/>
          </p:nvPr>
        </p:nvSpPr>
        <p:spPr>
          <a:xfrm>
            <a:off x="8724901" y="365126"/>
            <a:ext cx="2628900" cy="5811839"/>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E8A6BDB-3AFF-EC48-A7FE-7EC9E4339F7C}"/>
              </a:ext>
            </a:extLst>
          </p:cNvPr>
          <p:cNvSpPr>
            <a:spLocks noGrp="1"/>
          </p:cNvSpPr>
          <p:nvPr>
            <p:ph type="body" orient="vert" idx="1"/>
          </p:nvPr>
        </p:nvSpPr>
        <p:spPr>
          <a:xfrm>
            <a:off x="838201" y="365126"/>
            <a:ext cx="7734300" cy="5811839"/>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396710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Title and Vertical Text">
    <p:bg>
      <p:bgPr>
        <a:solidFill>
          <a:srgbClr val="003E6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8667" y="274639"/>
            <a:ext cx="11548535" cy="1143000"/>
          </a:xfrm>
          <a:prstGeom prst="rect">
            <a:avLst/>
          </a:prstGeom>
        </p:spPr>
        <p:txBody>
          <a:bodyPr/>
          <a:lstStyle>
            <a:lvl1pPr algn="l">
              <a:defRPr/>
            </a:lvl1pPr>
          </a:lstStyle>
          <a:p>
            <a:r>
              <a:rPr lang="en-AU"/>
              <a:t>Click to edit Master title style</a:t>
            </a:r>
            <a:endParaRPr lang="en-US"/>
          </a:p>
        </p:txBody>
      </p:sp>
      <p:pic>
        <p:nvPicPr>
          <p:cNvPr id="3" name="Picture 2">
            <a:extLst>
              <a:ext uri="{FF2B5EF4-FFF2-40B4-BE49-F238E27FC236}">
                <a16:creationId xmlns:a16="http://schemas.microsoft.com/office/drawing/2014/main" id="{C6BBF0C0-0F46-F647-B71D-12D1767816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2653" y="5863361"/>
            <a:ext cx="2234183" cy="720000"/>
          </a:xfrm>
          <a:prstGeom prst="rect">
            <a:avLst/>
          </a:prstGeom>
        </p:spPr>
      </p:pic>
    </p:spTree>
    <p:extLst>
      <p:ext uri="{BB962C8B-B14F-4D97-AF65-F5344CB8AC3E}">
        <p14:creationId xmlns:p14="http://schemas.microsoft.com/office/powerpoint/2010/main" val="150063797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3_Title and Vertical Text">
    <p:bg>
      <p:bgPr>
        <a:solidFill>
          <a:srgbClr val="003E7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8667" y="274639"/>
            <a:ext cx="11548535" cy="1143000"/>
          </a:xfrm>
          <a:prstGeom prst="rect">
            <a:avLst/>
          </a:prstGeom>
        </p:spPr>
        <p:txBody>
          <a:bodyPr/>
          <a:lstStyle>
            <a:lvl1pPr algn="l">
              <a:defRPr/>
            </a:lvl1pPr>
          </a:lstStyle>
          <a:p>
            <a:r>
              <a:rPr lang="en-AU"/>
              <a:t>Click to edit Master title style</a:t>
            </a:r>
            <a:endParaRPr lang="en-US"/>
          </a:p>
        </p:txBody>
      </p:sp>
      <p:sp>
        <p:nvSpPr>
          <p:cNvPr id="3" name="Vertical Text Placeholder 2"/>
          <p:cNvSpPr>
            <a:spLocks noGrp="1"/>
          </p:cNvSpPr>
          <p:nvPr>
            <p:ph type="body" orient="vert" idx="1"/>
          </p:nvPr>
        </p:nvSpPr>
        <p:spPr>
          <a:xfrm>
            <a:off x="2844800" y="1688042"/>
            <a:ext cx="8993717" cy="4679951"/>
          </a:xfrm>
          <a:prstGeom prst="rect">
            <a:avLst/>
          </a:prstGeom>
        </p:spPr>
        <p:txBody>
          <a:bodyPr vert="horz"/>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sz="1600"/>
            </a:lvl5pPr>
          </a:lstStyle>
          <a:p>
            <a:pPr lvl="0"/>
            <a:r>
              <a:rPr lang="en-AU"/>
              <a:t>Click to edit Master text styles</a:t>
            </a:r>
          </a:p>
          <a:p>
            <a:pPr lvl="1"/>
            <a:r>
              <a:rPr lang="en-AU"/>
              <a:t>Second level</a:t>
            </a:r>
          </a:p>
          <a:p>
            <a:pPr lvl="2"/>
            <a:r>
              <a:rPr lang="en-AU"/>
              <a:t>Third level</a:t>
            </a:r>
          </a:p>
          <a:p>
            <a:pPr lvl="3"/>
            <a:r>
              <a:rPr lang="en-AU"/>
              <a:t>Fourth level</a:t>
            </a:r>
          </a:p>
        </p:txBody>
      </p:sp>
      <p:pic>
        <p:nvPicPr>
          <p:cNvPr id="4" name="Picture 11" descr="BM_inline(w).eps">
            <a:extLst>
              <a:ext uri="{FF2B5EF4-FFF2-40B4-BE49-F238E27FC236}">
                <a16:creationId xmlns:a16="http://schemas.microsoft.com/office/drawing/2014/main" id="{7F3C9583-B75D-4F29-9FEF-7378C5B2C7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97934" y="5924551"/>
            <a:ext cx="2451100" cy="59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0046630"/>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1_Title and Vertical Text">
    <p:bg>
      <p:bgPr>
        <a:solidFill>
          <a:srgbClr val="003E7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8667" y="274639"/>
            <a:ext cx="11548535" cy="1143000"/>
          </a:xfrm>
          <a:prstGeom prst="rect">
            <a:avLst/>
          </a:prstGeom>
        </p:spPr>
        <p:txBody>
          <a:bodyPr/>
          <a:lstStyle>
            <a:lvl1pPr algn="l">
              <a:defRPr/>
            </a:lvl1pPr>
          </a:lstStyle>
          <a:p>
            <a:r>
              <a:rPr lang="en-AU"/>
              <a:t>Click to edit Master title style</a:t>
            </a:r>
            <a:endParaRPr lang="en-US"/>
          </a:p>
        </p:txBody>
      </p:sp>
      <p:sp>
        <p:nvSpPr>
          <p:cNvPr id="3" name="Vertical Text Placeholder 2"/>
          <p:cNvSpPr>
            <a:spLocks noGrp="1"/>
          </p:cNvSpPr>
          <p:nvPr>
            <p:ph type="body" orient="vert" idx="1"/>
          </p:nvPr>
        </p:nvSpPr>
        <p:spPr>
          <a:xfrm>
            <a:off x="2844800" y="1688042"/>
            <a:ext cx="8993717" cy="4679951"/>
          </a:xfrm>
          <a:prstGeom prst="rect">
            <a:avLst/>
          </a:prstGeom>
        </p:spPr>
        <p:txBody>
          <a:bodyPr vert="eaVert"/>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sz="1600"/>
            </a:lvl5pPr>
          </a:lstStyle>
          <a:p>
            <a:pPr lvl="0"/>
            <a:r>
              <a:rPr lang="en-AU"/>
              <a:t>Click to edit Master text styles</a:t>
            </a:r>
          </a:p>
          <a:p>
            <a:pPr lvl="1"/>
            <a:r>
              <a:rPr lang="en-AU"/>
              <a:t>Second level</a:t>
            </a:r>
          </a:p>
          <a:p>
            <a:pPr lvl="2"/>
            <a:r>
              <a:rPr lang="en-AU"/>
              <a:t>Third level</a:t>
            </a:r>
          </a:p>
          <a:p>
            <a:pPr lvl="3"/>
            <a:r>
              <a:rPr lang="en-AU"/>
              <a:t>Fourth level</a:t>
            </a:r>
          </a:p>
        </p:txBody>
      </p:sp>
      <p:pic>
        <p:nvPicPr>
          <p:cNvPr id="4" name="Picture 11" descr="BM_inline(w).eps">
            <a:extLst>
              <a:ext uri="{FF2B5EF4-FFF2-40B4-BE49-F238E27FC236}">
                <a16:creationId xmlns:a16="http://schemas.microsoft.com/office/drawing/2014/main" id="{7F3C9583-B75D-4F29-9FEF-7378C5B2C7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97934" y="5924551"/>
            <a:ext cx="2451100" cy="59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303283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Title and Vertical Text">
    <p:bg>
      <p:bgPr>
        <a:solidFill>
          <a:srgbClr val="003E7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8667" y="274639"/>
            <a:ext cx="11548535" cy="1143000"/>
          </a:xfrm>
          <a:prstGeom prst="rect">
            <a:avLst/>
          </a:prstGeom>
        </p:spPr>
        <p:txBody>
          <a:bodyPr/>
          <a:lstStyle>
            <a:lvl1pPr algn="l">
              <a:defRPr/>
            </a:lvl1pPr>
          </a:lstStyle>
          <a:p>
            <a:r>
              <a:rPr lang="en-AU"/>
              <a:t>Click to edit Master title style</a:t>
            </a:r>
            <a:endParaRPr lang="en-US"/>
          </a:p>
        </p:txBody>
      </p:sp>
      <p:pic>
        <p:nvPicPr>
          <p:cNvPr id="3" name="Picture 11" descr="BM_inline(w).eps">
            <a:extLst>
              <a:ext uri="{FF2B5EF4-FFF2-40B4-BE49-F238E27FC236}">
                <a16:creationId xmlns:a16="http://schemas.microsoft.com/office/drawing/2014/main" id="{42E5558B-28DC-4012-BF80-39E53FF22C0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97934" y="5924551"/>
            <a:ext cx="2451100" cy="59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3987402"/>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itle and Vertical Text">
    <p:bg>
      <p:bgPr>
        <a:solidFill>
          <a:srgbClr val="003E7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8667" y="274639"/>
            <a:ext cx="11548535" cy="1143000"/>
          </a:xfrm>
          <a:prstGeom prst="rect">
            <a:avLst/>
          </a:prstGeom>
        </p:spPr>
        <p:txBody>
          <a:bodyPr/>
          <a:lstStyle>
            <a:lvl1pPr algn="l">
              <a:defRPr/>
            </a:lvl1pPr>
          </a:lstStyle>
          <a:p>
            <a:r>
              <a:rPr lang="en-AU"/>
              <a:t>Click to edit Master title style</a:t>
            </a:r>
            <a:endParaRPr lang="en-US"/>
          </a:p>
        </p:txBody>
      </p:sp>
    </p:spTree>
    <p:extLst>
      <p:ext uri="{BB962C8B-B14F-4D97-AF65-F5344CB8AC3E}">
        <p14:creationId xmlns:p14="http://schemas.microsoft.com/office/powerpoint/2010/main" val="141702823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1" name="Espace réservé du texte 11">
            <a:extLst>
              <a:ext uri="{FF2B5EF4-FFF2-40B4-BE49-F238E27FC236}">
                <a16:creationId xmlns:a16="http://schemas.microsoft.com/office/drawing/2014/main" id="{CFE5749F-E698-CE46-9036-C5B20067EF47}"/>
              </a:ext>
            </a:extLst>
          </p:cNvPr>
          <p:cNvSpPr>
            <a:spLocks noGrp="1"/>
          </p:cNvSpPr>
          <p:nvPr>
            <p:ph type="body" sz="quarter" idx="14" hasCustomPrompt="1"/>
          </p:nvPr>
        </p:nvSpPr>
        <p:spPr>
          <a:xfrm>
            <a:off x="1874905" y="2297299"/>
            <a:ext cx="3928564" cy="448733"/>
          </a:xfrm>
          <a:prstGeom prst="rect">
            <a:avLst/>
          </a:prstGeom>
        </p:spPr>
        <p:txBody>
          <a:bodyPr anchor="ctr"/>
          <a:lstStyle>
            <a:lvl1pPr>
              <a:buFontTx/>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err="1"/>
              <a:t>Dated</a:t>
            </a:r>
            <a:r>
              <a:rPr lang="fr-FR" dirty="0"/>
              <a:t> - </a:t>
            </a:r>
            <a:r>
              <a:rPr lang="fr-FR" dirty="0" err="1"/>
              <a:t>Hour</a:t>
            </a:r>
            <a:endParaRPr lang="fr-FR" dirty="0"/>
          </a:p>
        </p:txBody>
      </p:sp>
      <p:sp>
        <p:nvSpPr>
          <p:cNvPr id="13" name="Titre 12">
            <a:extLst>
              <a:ext uri="{FF2B5EF4-FFF2-40B4-BE49-F238E27FC236}">
                <a16:creationId xmlns:a16="http://schemas.microsoft.com/office/drawing/2014/main" id="{0B5C8B75-9770-2B41-B4C9-FA535674A93B}"/>
              </a:ext>
            </a:extLst>
          </p:cNvPr>
          <p:cNvSpPr>
            <a:spLocks noGrp="1"/>
          </p:cNvSpPr>
          <p:nvPr>
            <p:ph type="title" hasCustomPrompt="1"/>
          </p:nvPr>
        </p:nvSpPr>
        <p:spPr>
          <a:xfrm>
            <a:off x="283471" y="3132093"/>
            <a:ext cx="5520000" cy="422400"/>
          </a:xfrm>
          <a:prstGeom prst="rect">
            <a:avLst/>
          </a:prstGeom>
        </p:spPr>
        <p:txBody>
          <a:bodyPr lIns="0" tIns="0" rIns="0" bIns="46800" anchor="ctr" anchorCtr="0"/>
          <a:lstStyle>
            <a:lvl1pPr>
              <a:defRPr lang="fr-FR" sz="3600" b="1" i="0" kern="1200" cap="none" baseline="0" dirty="0">
                <a:solidFill>
                  <a:srgbClr val="0078A7"/>
                </a:solidFill>
                <a:latin typeface="Verdana" panose="020B0604030504040204" pitchFamily="34" charset="0"/>
                <a:ea typeface="Verdana" panose="020B0604030504040204" pitchFamily="34" charset="0"/>
                <a:cs typeface="Verdana" panose="020B0604030504040204" pitchFamily="34" charset="0"/>
              </a:defRPr>
            </a:lvl1pPr>
          </a:lstStyle>
          <a:p>
            <a:r>
              <a:rPr lang="fr-FR" dirty="0" err="1"/>
              <a:t>Maintitle</a:t>
            </a:r>
            <a:endParaRPr lang="fr-FR" dirty="0"/>
          </a:p>
        </p:txBody>
      </p:sp>
      <p:sp>
        <p:nvSpPr>
          <p:cNvPr id="15" name="Espace réservé du texte 14">
            <a:extLst>
              <a:ext uri="{FF2B5EF4-FFF2-40B4-BE49-F238E27FC236}">
                <a16:creationId xmlns:a16="http://schemas.microsoft.com/office/drawing/2014/main" id="{5B6515CD-9790-914C-B73A-8203EB31AD18}"/>
              </a:ext>
            </a:extLst>
          </p:cNvPr>
          <p:cNvSpPr>
            <a:spLocks noGrp="1"/>
          </p:cNvSpPr>
          <p:nvPr>
            <p:ph type="body" sz="quarter" idx="15" hasCustomPrompt="1"/>
          </p:nvPr>
        </p:nvSpPr>
        <p:spPr>
          <a:xfrm>
            <a:off x="283471" y="3639059"/>
            <a:ext cx="5520000" cy="422400"/>
          </a:xfrm>
          <a:prstGeom prst="rect">
            <a:avLst/>
          </a:prstGeom>
        </p:spPr>
        <p:txBody>
          <a:bodyPr lIns="0" tIns="0" rIns="0" bIns="0" anchor="ctr" anchorCtr="0"/>
          <a:lstStyle>
            <a:lvl1pPr>
              <a:buNone/>
              <a:defRPr lang="fr-FR" sz="3600" kern="1200" cap="none" baseline="0" dirty="0" smtClean="0">
                <a:solidFill>
                  <a:srgbClr val="0078A7"/>
                </a:solidFill>
                <a:latin typeface="Verdana" panose="020B0604030504040204" pitchFamily="34" charset="0"/>
                <a:ea typeface="+mn-ea"/>
                <a:cs typeface="+mn-cs"/>
              </a:defRPr>
            </a:lvl1pPr>
            <a:lvl2pPr>
              <a:defRPr lang="fr-FR" sz="3200" kern="1200" cap="none" baseline="0" dirty="0" smtClean="0">
                <a:solidFill>
                  <a:srgbClr val="0078A7"/>
                </a:solidFill>
                <a:latin typeface="Verdana" panose="020B0604030504040204" pitchFamily="34" charset="0"/>
                <a:ea typeface="+mn-ea"/>
                <a:cs typeface="+mn-cs"/>
              </a:defRPr>
            </a:lvl2pPr>
            <a:lvl3pPr>
              <a:defRPr lang="fr-FR" sz="3200" kern="1200" cap="none" baseline="0" dirty="0" smtClean="0">
                <a:solidFill>
                  <a:srgbClr val="0078A7"/>
                </a:solidFill>
                <a:latin typeface="Verdana" panose="020B0604030504040204" pitchFamily="34" charset="0"/>
                <a:ea typeface="+mn-ea"/>
                <a:cs typeface="+mn-cs"/>
              </a:defRPr>
            </a:lvl3pPr>
            <a:lvl4pPr>
              <a:defRPr lang="fr-FR" sz="3200" kern="1200" cap="none" baseline="0" dirty="0" smtClean="0">
                <a:solidFill>
                  <a:srgbClr val="0078A7"/>
                </a:solidFill>
                <a:latin typeface="Verdana" panose="020B0604030504040204" pitchFamily="34" charset="0"/>
                <a:ea typeface="+mn-ea"/>
                <a:cs typeface="+mn-cs"/>
              </a:defRPr>
            </a:lvl4pPr>
            <a:lvl5pPr>
              <a:defRPr lang="fr-FR" sz="3200" kern="1200" cap="none" baseline="0" dirty="0">
                <a:solidFill>
                  <a:srgbClr val="0078A7"/>
                </a:solidFill>
                <a:latin typeface="Verdana" panose="020B0604030504040204" pitchFamily="34" charset="0"/>
                <a:ea typeface="+mn-ea"/>
                <a:cs typeface="+mn-cs"/>
              </a:defRPr>
            </a:lvl5pPr>
          </a:lstStyle>
          <a:p>
            <a:pPr lvl="0"/>
            <a:r>
              <a:rPr lang="fr-FR" dirty="0" err="1"/>
              <a:t>Subtitle</a:t>
            </a:r>
            <a:endParaRPr lang="fr-FR" dirty="0"/>
          </a:p>
        </p:txBody>
      </p:sp>
      <p:sp>
        <p:nvSpPr>
          <p:cNvPr id="18" name="Espace réservé du texte 17">
            <a:extLst>
              <a:ext uri="{FF2B5EF4-FFF2-40B4-BE49-F238E27FC236}">
                <a16:creationId xmlns:a16="http://schemas.microsoft.com/office/drawing/2014/main" id="{092C7289-11DC-2541-999D-078245A5BB7C}"/>
              </a:ext>
            </a:extLst>
          </p:cNvPr>
          <p:cNvSpPr>
            <a:spLocks noGrp="1"/>
          </p:cNvSpPr>
          <p:nvPr>
            <p:ph type="body" sz="quarter" idx="16" hasCustomPrompt="1"/>
          </p:nvPr>
        </p:nvSpPr>
        <p:spPr>
          <a:xfrm>
            <a:off x="283468" y="6292724"/>
            <a:ext cx="5520000" cy="312000"/>
          </a:xfrm>
          <a:prstGeom prst="rect">
            <a:avLst/>
          </a:prstGeom>
        </p:spPr>
        <p:txBody>
          <a:bodyPr lIns="0" tIns="0" rIns="0" bIns="0" anchor="ctr" anchorCtr="0"/>
          <a:lstStyle>
            <a:lvl1pPr>
              <a:buNone/>
              <a:defRPr lang="fr-FR" sz="1867" kern="1200" cap="none" baseline="0" dirty="0" smtClean="0">
                <a:solidFill>
                  <a:srgbClr val="0078A7"/>
                </a:solidFill>
                <a:latin typeface="Verdana" panose="020B0604030504040204" pitchFamily="34" charset="0"/>
                <a:ea typeface="+mn-ea"/>
                <a:cs typeface="+mn-cs"/>
              </a:defRPr>
            </a:lvl1pPr>
            <a:lvl2pPr>
              <a:defRPr lang="fr-FR" sz="3200" kern="1200" cap="none" baseline="0" dirty="0" smtClean="0">
                <a:solidFill>
                  <a:srgbClr val="0078A7"/>
                </a:solidFill>
                <a:latin typeface="Verdana" panose="020B0604030504040204" pitchFamily="34" charset="0"/>
                <a:ea typeface="+mn-ea"/>
                <a:cs typeface="+mn-cs"/>
              </a:defRPr>
            </a:lvl2pPr>
            <a:lvl3pPr>
              <a:defRPr lang="fr-FR" sz="3200" kern="1200" cap="none" baseline="0" dirty="0" smtClean="0">
                <a:solidFill>
                  <a:srgbClr val="0078A7"/>
                </a:solidFill>
                <a:latin typeface="Verdana" panose="020B0604030504040204" pitchFamily="34" charset="0"/>
                <a:ea typeface="+mn-ea"/>
                <a:cs typeface="+mn-cs"/>
              </a:defRPr>
            </a:lvl3pPr>
            <a:lvl4pPr>
              <a:defRPr lang="fr-FR" sz="3200" kern="1200" cap="none" baseline="0" dirty="0" smtClean="0">
                <a:solidFill>
                  <a:srgbClr val="0078A7"/>
                </a:solidFill>
                <a:latin typeface="Verdana" panose="020B0604030504040204" pitchFamily="34" charset="0"/>
                <a:ea typeface="+mn-ea"/>
                <a:cs typeface="+mn-cs"/>
              </a:defRPr>
            </a:lvl4pPr>
            <a:lvl5pPr>
              <a:defRPr lang="fr-FR" sz="3200" kern="1200" cap="none" baseline="0" dirty="0">
                <a:solidFill>
                  <a:srgbClr val="0078A7"/>
                </a:solidFill>
                <a:latin typeface="Verdana" panose="020B0604030504040204" pitchFamily="34" charset="0"/>
                <a:ea typeface="+mn-ea"/>
                <a:cs typeface="+mn-cs"/>
              </a:defRPr>
            </a:lvl5pPr>
          </a:lstStyle>
          <a:p>
            <a:pPr lvl="0"/>
            <a:r>
              <a:rPr lang="fr-FR" dirty="0" err="1"/>
              <a:t>Function</a:t>
            </a:r>
            <a:endParaRPr lang="fr-FR" dirty="0"/>
          </a:p>
        </p:txBody>
      </p:sp>
      <p:sp>
        <p:nvSpPr>
          <p:cNvPr id="24" name="Espace réservé du texte 17">
            <a:extLst>
              <a:ext uri="{FF2B5EF4-FFF2-40B4-BE49-F238E27FC236}">
                <a16:creationId xmlns:a16="http://schemas.microsoft.com/office/drawing/2014/main" id="{67FF38C5-6B79-CF4E-988A-2B4ADD3A0928}"/>
              </a:ext>
            </a:extLst>
          </p:cNvPr>
          <p:cNvSpPr>
            <a:spLocks noGrp="1"/>
          </p:cNvSpPr>
          <p:nvPr>
            <p:ph type="body" sz="quarter" idx="18" hasCustomPrompt="1"/>
          </p:nvPr>
        </p:nvSpPr>
        <p:spPr>
          <a:xfrm>
            <a:off x="283469" y="5949131"/>
            <a:ext cx="5520000" cy="312000"/>
          </a:xfrm>
          <a:prstGeom prst="rect">
            <a:avLst/>
          </a:prstGeom>
        </p:spPr>
        <p:txBody>
          <a:bodyPr lIns="0" tIns="0" rIns="0" bIns="0" anchor="ctr" anchorCtr="0"/>
          <a:lstStyle>
            <a:lvl1pPr>
              <a:buNone/>
              <a:defRPr lang="en-GB" sz="1867" b="1" kern="1200" cap="none" baseline="0" dirty="0">
                <a:solidFill>
                  <a:srgbClr val="0078A7"/>
                </a:solidFill>
                <a:latin typeface="Verdana" panose="020B0604030504040204" pitchFamily="34" charset="0"/>
                <a:ea typeface="+mn-ea"/>
                <a:cs typeface="+mn-cs"/>
              </a:defRPr>
            </a:lvl1pPr>
            <a:lvl2pPr>
              <a:defRPr lang="fr-FR" sz="3200" kern="1200" cap="none" baseline="0" dirty="0" smtClean="0">
                <a:solidFill>
                  <a:srgbClr val="0078A7"/>
                </a:solidFill>
                <a:latin typeface="Verdana" panose="020B0604030504040204" pitchFamily="34" charset="0"/>
                <a:ea typeface="+mn-ea"/>
                <a:cs typeface="+mn-cs"/>
              </a:defRPr>
            </a:lvl2pPr>
            <a:lvl3pPr>
              <a:defRPr lang="fr-FR" sz="3200" kern="1200" cap="none" baseline="0" dirty="0" smtClean="0">
                <a:solidFill>
                  <a:srgbClr val="0078A7"/>
                </a:solidFill>
                <a:latin typeface="Verdana" panose="020B0604030504040204" pitchFamily="34" charset="0"/>
                <a:ea typeface="+mn-ea"/>
                <a:cs typeface="+mn-cs"/>
              </a:defRPr>
            </a:lvl3pPr>
            <a:lvl4pPr>
              <a:defRPr lang="fr-FR" sz="3200" kern="1200" cap="none" baseline="0" dirty="0" smtClean="0">
                <a:solidFill>
                  <a:srgbClr val="0078A7"/>
                </a:solidFill>
                <a:latin typeface="Verdana" panose="020B0604030504040204" pitchFamily="34" charset="0"/>
                <a:ea typeface="+mn-ea"/>
                <a:cs typeface="+mn-cs"/>
              </a:defRPr>
            </a:lvl4pPr>
            <a:lvl5pPr>
              <a:defRPr lang="fr-FR" sz="3200" kern="1200" cap="none" baseline="0" dirty="0">
                <a:solidFill>
                  <a:srgbClr val="0078A7"/>
                </a:solidFill>
                <a:latin typeface="Verdana" panose="020B0604030504040204" pitchFamily="34" charset="0"/>
                <a:ea typeface="+mn-ea"/>
                <a:cs typeface="+mn-cs"/>
              </a:defRPr>
            </a:lvl5pPr>
          </a:lstStyle>
          <a:p>
            <a:r>
              <a:rPr lang="en-GB" dirty="0"/>
              <a:t>Name</a:t>
            </a:r>
          </a:p>
        </p:txBody>
      </p:sp>
    </p:spTree>
    <p:extLst>
      <p:ext uri="{BB962C8B-B14F-4D97-AF65-F5344CB8AC3E}">
        <p14:creationId xmlns:p14="http://schemas.microsoft.com/office/powerpoint/2010/main" val="2649352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A6BC7-C0DD-5D41-AB70-A3884C0603C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3CF833D-8211-6A48-AE8F-825B03BCFD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0C30550-08BB-2C46-A4A8-E6035B6A6491}"/>
              </a:ext>
            </a:extLst>
          </p:cNvPr>
          <p:cNvSpPr>
            <a:spLocks noGrp="1"/>
          </p:cNvSpPr>
          <p:nvPr>
            <p:ph type="dt" sz="half" idx="10"/>
          </p:nvPr>
        </p:nvSpPr>
        <p:spPr/>
        <p:txBody>
          <a:bodyPr/>
          <a:lstStyle/>
          <a:p>
            <a:fld id="{36A30F85-629C-0B44-95D2-8E11BF13EA20}" type="datetimeFigureOut">
              <a:rPr lang="en-US" smtClean="0"/>
              <a:t>7/13/2021</a:t>
            </a:fld>
            <a:endParaRPr lang="en-US" dirty="0"/>
          </a:p>
        </p:txBody>
      </p:sp>
      <p:sp>
        <p:nvSpPr>
          <p:cNvPr id="5" name="Footer Placeholder 4">
            <a:extLst>
              <a:ext uri="{FF2B5EF4-FFF2-40B4-BE49-F238E27FC236}">
                <a16:creationId xmlns:a16="http://schemas.microsoft.com/office/drawing/2014/main" id="{A7ED2F18-A7EA-0A41-A963-5D0EA32FB50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CD013F-FD63-B544-AADE-42464E7B49BD}"/>
              </a:ext>
            </a:extLst>
          </p:cNvPr>
          <p:cNvSpPr>
            <a:spLocks noGrp="1"/>
          </p:cNvSpPr>
          <p:nvPr>
            <p:ph type="sldNum" sz="quarter" idx="12"/>
          </p:nvPr>
        </p:nvSpPr>
        <p:spPr/>
        <p:txBody>
          <a:bodyPr/>
          <a:lstStyle/>
          <a:p>
            <a:fld id="{A3FA9C6D-F1FC-6D4D-862C-11A274DF70F3}" type="slidenum">
              <a:rPr lang="en-US" smtClean="0"/>
              <a:t>‹#›</a:t>
            </a:fld>
            <a:endParaRPr lang="en-US" dirty="0"/>
          </a:p>
        </p:txBody>
      </p:sp>
    </p:spTree>
    <p:extLst>
      <p:ext uri="{BB962C8B-B14F-4D97-AF65-F5344CB8AC3E}">
        <p14:creationId xmlns:p14="http://schemas.microsoft.com/office/powerpoint/2010/main" val="391717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C7767-6B7C-1F45-9F95-86BD3DC2A2A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FB9917-56D3-C44F-9322-BDCA6A26B5E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6BE9EA4-856A-D049-8A03-4543F5A95940}"/>
              </a:ext>
            </a:extLst>
          </p:cNvPr>
          <p:cNvSpPr>
            <a:spLocks noGrp="1"/>
          </p:cNvSpPr>
          <p:nvPr>
            <p:ph type="dt" sz="half" idx="10"/>
          </p:nvPr>
        </p:nvSpPr>
        <p:spPr/>
        <p:txBody>
          <a:bodyPr/>
          <a:lstStyle/>
          <a:p>
            <a:fld id="{36A30F85-629C-0B44-95D2-8E11BF13EA20}" type="datetimeFigureOut">
              <a:rPr lang="en-US" smtClean="0"/>
              <a:t>7/13/2021</a:t>
            </a:fld>
            <a:endParaRPr lang="en-US" dirty="0"/>
          </a:p>
        </p:txBody>
      </p:sp>
      <p:sp>
        <p:nvSpPr>
          <p:cNvPr id="5" name="Footer Placeholder 4">
            <a:extLst>
              <a:ext uri="{FF2B5EF4-FFF2-40B4-BE49-F238E27FC236}">
                <a16:creationId xmlns:a16="http://schemas.microsoft.com/office/drawing/2014/main" id="{8B21FD46-A4D0-9C40-B1EE-62717F27D6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FD65A6D-9986-6443-999B-ACCA939B2F0E}"/>
              </a:ext>
            </a:extLst>
          </p:cNvPr>
          <p:cNvSpPr>
            <a:spLocks noGrp="1"/>
          </p:cNvSpPr>
          <p:nvPr>
            <p:ph type="sldNum" sz="quarter" idx="12"/>
          </p:nvPr>
        </p:nvSpPr>
        <p:spPr/>
        <p:txBody>
          <a:bodyPr/>
          <a:lstStyle/>
          <a:p>
            <a:fld id="{A3FA9C6D-F1FC-6D4D-862C-11A274DF70F3}" type="slidenum">
              <a:rPr lang="en-US" smtClean="0"/>
              <a:t>‹#›</a:t>
            </a:fld>
            <a:endParaRPr lang="en-US" dirty="0"/>
          </a:p>
        </p:txBody>
      </p:sp>
    </p:spTree>
    <p:extLst>
      <p:ext uri="{BB962C8B-B14F-4D97-AF65-F5344CB8AC3E}">
        <p14:creationId xmlns:p14="http://schemas.microsoft.com/office/powerpoint/2010/main" val="30730889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79737-25F0-A044-B2BA-C6EC7F6457F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A354E39-5064-4843-BC43-061E85EEF0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27014DE-1224-8A4A-9E1C-501AD55971A4}"/>
              </a:ext>
            </a:extLst>
          </p:cNvPr>
          <p:cNvSpPr>
            <a:spLocks noGrp="1"/>
          </p:cNvSpPr>
          <p:nvPr>
            <p:ph type="dt" sz="half" idx="10"/>
          </p:nvPr>
        </p:nvSpPr>
        <p:spPr/>
        <p:txBody>
          <a:bodyPr/>
          <a:lstStyle/>
          <a:p>
            <a:fld id="{36A30F85-629C-0B44-95D2-8E11BF13EA20}" type="datetimeFigureOut">
              <a:rPr lang="en-US" smtClean="0"/>
              <a:t>7/13/2021</a:t>
            </a:fld>
            <a:endParaRPr lang="en-US" dirty="0"/>
          </a:p>
        </p:txBody>
      </p:sp>
      <p:sp>
        <p:nvSpPr>
          <p:cNvPr id="5" name="Footer Placeholder 4">
            <a:extLst>
              <a:ext uri="{FF2B5EF4-FFF2-40B4-BE49-F238E27FC236}">
                <a16:creationId xmlns:a16="http://schemas.microsoft.com/office/drawing/2014/main" id="{7D929A04-F3BD-E047-9107-62D277BE2B5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FC769F-73DA-354A-8FBC-EA9B563D8AED}"/>
              </a:ext>
            </a:extLst>
          </p:cNvPr>
          <p:cNvSpPr>
            <a:spLocks noGrp="1"/>
          </p:cNvSpPr>
          <p:nvPr>
            <p:ph type="sldNum" sz="quarter" idx="12"/>
          </p:nvPr>
        </p:nvSpPr>
        <p:spPr/>
        <p:txBody>
          <a:bodyPr/>
          <a:lstStyle/>
          <a:p>
            <a:fld id="{A3FA9C6D-F1FC-6D4D-862C-11A274DF70F3}" type="slidenum">
              <a:rPr lang="en-US" smtClean="0"/>
              <a:t>‹#›</a:t>
            </a:fld>
            <a:endParaRPr lang="en-US" dirty="0"/>
          </a:p>
        </p:txBody>
      </p:sp>
    </p:spTree>
    <p:extLst>
      <p:ext uri="{BB962C8B-B14F-4D97-AF65-F5344CB8AC3E}">
        <p14:creationId xmlns:p14="http://schemas.microsoft.com/office/powerpoint/2010/main" val="4478764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21DA-B21B-864C-ADB5-EA07264D309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63C46CA-A630-C14C-8455-AB3D794651B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1B876D3-511C-E048-A68D-455B693B273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B92C5CF-43B5-5140-9C44-F52C9B90E9A0}"/>
              </a:ext>
            </a:extLst>
          </p:cNvPr>
          <p:cNvSpPr>
            <a:spLocks noGrp="1"/>
          </p:cNvSpPr>
          <p:nvPr>
            <p:ph type="dt" sz="half" idx="10"/>
          </p:nvPr>
        </p:nvSpPr>
        <p:spPr/>
        <p:txBody>
          <a:bodyPr/>
          <a:lstStyle/>
          <a:p>
            <a:fld id="{36A30F85-629C-0B44-95D2-8E11BF13EA20}" type="datetimeFigureOut">
              <a:rPr lang="en-US" smtClean="0"/>
              <a:t>7/13/2021</a:t>
            </a:fld>
            <a:endParaRPr lang="en-US" dirty="0"/>
          </a:p>
        </p:txBody>
      </p:sp>
      <p:sp>
        <p:nvSpPr>
          <p:cNvPr id="6" name="Footer Placeholder 5">
            <a:extLst>
              <a:ext uri="{FF2B5EF4-FFF2-40B4-BE49-F238E27FC236}">
                <a16:creationId xmlns:a16="http://schemas.microsoft.com/office/drawing/2014/main" id="{13BAACDF-02D8-B942-96BE-D08A21DCDC8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701780-7F18-0D49-A196-F6D8AFD1DB83}"/>
              </a:ext>
            </a:extLst>
          </p:cNvPr>
          <p:cNvSpPr>
            <a:spLocks noGrp="1"/>
          </p:cNvSpPr>
          <p:nvPr>
            <p:ph type="sldNum" sz="quarter" idx="12"/>
          </p:nvPr>
        </p:nvSpPr>
        <p:spPr/>
        <p:txBody>
          <a:bodyPr/>
          <a:lstStyle/>
          <a:p>
            <a:fld id="{A3FA9C6D-F1FC-6D4D-862C-11A274DF70F3}" type="slidenum">
              <a:rPr lang="en-US" smtClean="0"/>
              <a:t>‹#›</a:t>
            </a:fld>
            <a:endParaRPr lang="en-US" dirty="0"/>
          </a:p>
        </p:txBody>
      </p:sp>
    </p:spTree>
    <p:extLst>
      <p:ext uri="{BB962C8B-B14F-4D97-AF65-F5344CB8AC3E}">
        <p14:creationId xmlns:p14="http://schemas.microsoft.com/office/powerpoint/2010/main" val="28731352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ECAC-5F29-1649-9D79-3259DEF5468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C9C1E93-4FA4-FC42-87B8-DAE8343DF4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30C7FFF-FB0A-EF47-8BAC-151D1DF05D6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1880AFC-A867-8B44-B39F-6055D1B12D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27E1A6B-B628-364E-AD7B-C30B15CB66B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264F19E-FBC8-074E-AC53-F0ADB16A35C4}"/>
              </a:ext>
            </a:extLst>
          </p:cNvPr>
          <p:cNvSpPr>
            <a:spLocks noGrp="1"/>
          </p:cNvSpPr>
          <p:nvPr>
            <p:ph type="dt" sz="half" idx="10"/>
          </p:nvPr>
        </p:nvSpPr>
        <p:spPr/>
        <p:txBody>
          <a:bodyPr/>
          <a:lstStyle/>
          <a:p>
            <a:fld id="{36A30F85-629C-0B44-95D2-8E11BF13EA20}" type="datetimeFigureOut">
              <a:rPr lang="en-US" smtClean="0"/>
              <a:t>7/13/2021</a:t>
            </a:fld>
            <a:endParaRPr lang="en-US" dirty="0"/>
          </a:p>
        </p:txBody>
      </p:sp>
      <p:sp>
        <p:nvSpPr>
          <p:cNvPr id="8" name="Footer Placeholder 7">
            <a:extLst>
              <a:ext uri="{FF2B5EF4-FFF2-40B4-BE49-F238E27FC236}">
                <a16:creationId xmlns:a16="http://schemas.microsoft.com/office/drawing/2014/main" id="{9EC7A89F-CDB3-6147-B3F1-FD2473B3DEE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51F872C-B16E-9C45-A1D1-1CE9D0097CF8}"/>
              </a:ext>
            </a:extLst>
          </p:cNvPr>
          <p:cNvSpPr>
            <a:spLocks noGrp="1"/>
          </p:cNvSpPr>
          <p:nvPr>
            <p:ph type="sldNum" sz="quarter" idx="12"/>
          </p:nvPr>
        </p:nvSpPr>
        <p:spPr/>
        <p:txBody>
          <a:bodyPr/>
          <a:lstStyle/>
          <a:p>
            <a:fld id="{A3FA9C6D-F1FC-6D4D-862C-11A274DF70F3}" type="slidenum">
              <a:rPr lang="en-US" smtClean="0"/>
              <a:t>‹#›</a:t>
            </a:fld>
            <a:endParaRPr lang="en-US" dirty="0"/>
          </a:p>
        </p:txBody>
      </p:sp>
    </p:spTree>
    <p:extLst>
      <p:ext uri="{BB962C8B-B14F-4D97-AF65-F5344CB8AC3E}">
        <p14:creationId xmlns:p14="http://schemas.microsoft.com/office/powerpoint/2010/main" val="14340032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AAB4F-8905-CD4D-A398-D3E9410994A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981FCCD-0CEB-7347-B69E-E52185DA764C}"/>
              </a:ext>
            </a:extLst>
          </p:cNvPr>
          <p:cNvSpPr>
            <a:spLocks noGrp="1"/>
          </p:cNvSpPr>
          <p:nvPr>
            <p:ph type="dt" sz="half" idx="10"/>
          </p:nvPr>
        </p:nvSpPr>
        <p:spPr/>
        <p:txBody>
          <a:bodyPr/>
          <a:lstStyle/>
          <a:p>
            <a:fld id="{36A30F85-629C-0B44-95D2-8E11BF13EA20}" type="datetimeFigureOut">
              <a:rPr lang="en-US" smtClean="0"/>
              <a:t>7/13/2021</a:t>
            </a:fld>
            <a:endParaRPr lang="en-US" dirty="0"/>
          </a:p>
        </p:txBody>
      </p:sp>
      <p:sp>
        <p:nvSpPr>
          <p:cNvPr id="4" name="Footer Placeholder 3">
            <a:extLst>
              <a:ext uri="{FF2B5EF4-FFF2-40B4-BE49-F238E27FC236}">
                <a16:creationId xmlns:a16="http://schemas.microsoft.com/office/drawing/2014/main" id="{CF0141F3-85C3-9042-83FE-E162A76F12F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2E1B0B3-ACD1-B44C-8CBD-5BF32C86DDAE}"/>
              </a:ext>
            </a:extLst>
          </p:cNvPr>
          <p:cNvSpPr>
            <a:spLocks noGrp="1"/>
          </p:cNvSpPr>
          <p:nvPr>
            <p:ph type="sldNum" sz="quarter" idx="12"/>
          </p:nvPr>
        </p:nvSpPr>
        <p:spPr/>
        <p:txBody>
          <a:bodyPr/>
          <a:lstStyle/>
          <a:p>
            <a:fld id="{A3FA9C6D-F1FC-6D4D-862C-11A274DF70F3}" type="slidenum">
              <a:rPr lang="en-US" smtClean="0"/>
              <a:t>‹#›</a:t>
            </a:fld>
            <a:endParaRPr lang="en-US" dirty="0"/>
          </a:p>
        </p:txBody>
      </p:sp>
    </p:spTree>
    <p:extLst>
      <p:ext uri="{BB962C8B-B14F-4D97-AF65-F5344CB8AC3E}">
        <p14:creationId xmlns:p14="http://schemas.microsoft.com/office/powerpoint/2010/main" val="21297936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748CEE-7A6B-EC4F-A6E6-3E2149F9FA83}"/>
              </a:ext>
            </a:extLst>
          </p:cNvPr>
          <p:cNvSpPr>
            <a:spLocks noGrp="1"/>
          </p:cNvSpPr>
          <p:nvPr>
            <p:ph type="dt" sz="half" idx="10"/>
          </p:nvPr>
        </p:nvSpPr>
        <p:spPr/>
        <p:txBody>
          <a:bodyPr/>
          <a:lstStyle/>
          <a:p>
            <a:fld id="{36A30F85-629C-0B44-95D2-8E11BF13EA20}" type="datetimeFigureOut">
              <a:rPr lang="en-US" smtClean="0"/>
              <a:t>7/13/2021</a:t>
            </a:fld>
            <a:endParaRPr lang="en-US" dirty="0"/>
          </a:p>
        </p:txBody>
      </p:sp>
      <p:sp>
        <p:nvSpPr>
          <p:cNvPr id="3" name="Footer Placeholder 2">
            <a:extLst>
              <a:ext uri="{FF2B5EF4-FFF2-40B4-BE49-F238E27FC236}">
                <a16:creationId xmlns:a16="http://schemas.microsoft.com/office/drawing/2014/main" id="{289F7A04-165B-4344-A633-5BCEB734D9C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36C1FED-423F-9541-AD62-2380CFAF5EE5}"/>
              </a:ext>
            </a:extLst>
          </p:cNvPr>
          <p:cNvSpPr>
            <a:spLocks noGrp="1"/>
          </p:cNvSpPr>
          <p:nvPr>
            <p:ph type="sldNum" sz="quarter" idx="12"/>
          </p:nvPr>
        </p:nvSpPr>
        <p:spPr/>
        <p:txBody>
          <a:bodyPr/>
          <a:lstStyle/>
          <a:p>
            <a:fld id="{A3FA9C6D-F1FC-6D4D-862C-11A274DF70F3}" type="slidenum">
              <a:rPr lang="en-US" smtClean="0"/>
              <a:t>‹#›</a:t>
            </a:fld>
            <a:endParaRPr lang="en-US" dirty="0"/>
          </a:p>
        </p:txBody>
      </p:sp>
    </p:spTree>
    <p:extLst>
      <p:ext uri="{BB962C8B-B14F-4D97-AF65-F5344CB8AC3E}">
        <p14:creationId xmlns:p14="http://schemas.microsoft.com/office/powerpoint/2010/main" val="29582492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87422-5413-E449-BFBA-13E268167C0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BEB16E7-7AA2-D449-9165-4624484069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FEDE6CB-2D7B-6042-B3F6-8047659950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929E2F1-FD84-2647-9E2B-B8E9F4A409AA}"/>
              </a:ext>
            </a:extLst>
          </p:cNvPr>
          <p:cNvSpPr>
            <a:spLocks noGrp="1"/>
          </p:cNvSpPr>
          <p:nvPr>
            <p:ph type="dt" sz="half" idx="10"/>
          </p:nvPr>
        </p:nvSpPr>
        <p:spPr/>
        <p:txBody>
          <a:bodyPr/>
          <a:lstStyle/>
          <a:p>
            <a:fld id="{36A30F85-629C-0B44-95D2-8E11BF13EA20}" type="datetimeFigureOut">
              <a:rPr lang="en-US" smtClean="0"/>
              <a:t>7/13/2021</a:t>
            </a:fld>
            <a:endParaRPr lang="en-US" dirty="0"/>
          </a:p>
        </p:txBody>
      </p:sp>
      <p:sp>
        <p:nvSpPr>
          <p:cNvPr id="6" name="Footer Placeholder 5">
            <a:extLst>
              <a:ext uri="{FF2B5EF4-FFF2-40B4-BE49-F238E27FC236}">
                <a16:creationId xmlns:a16="http://schemas.microsoft.com/office/drawing/2014/main" id="{60B6BA53-5BBE-1F4F-A72D-1DAE1A0D85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C9E6185-1217-1D43-8BC4-B35EFAE13EE2}"/>
              </a:ext>
            </a:extLst>
          </p:cNvPr>
          <p:cNvSpPr>
            <a:spLocks noGrp="1"/>
          </p:cNvSpPr>
          <p:nvPr>
            <p:ph type="sldNum" sz="quarter" idx="12"/>
          </p:nvPr>
        </p:nvSpPr>
        <p:spPr/>
        <p:txBody>
          <a:bodyPr/>
          <a:lstStyle/>
          <a:p>
            <a:fld id="{A3FA9C6D-F1FC-6D4D-862C-11A274DF70F3}" type="slidenum">
              <a:rPr lang="en-US" smtClean="0"/>
              <a:t>‹#›</a:t>
            </a:fld>
            <a:endParaRPr lang="en-US" dirty="0"/>
          </a:p>
        </p:txBody>
      </p:sp>
    </p:spTree>
    <p:extLst>
      <p:ext uri="{BB962C8B-B14F-4D97-AF65-F5344CB8AC3E}">
        <p14:creationId xmlns:p14="http://schemas.microsoft.com/office/powerpoint/2010/main" val="27620305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79F49-5C31-0741-B566-94939C153F6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A54155E-B6B0-A648-8527-5C3D1BEF9A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2913972-8C3F-CC4D-8ECD-2BDE9713C3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CF394EA-ADF4-3F42-A9B9-BDF2E47F6C25}"/>
              </a:ext>
            </a:extLst>
          </p:cNvPr>
          <p:cNvSpPr>
            <a:spLocks noGrp="1"/>
          </p:cNvSpPr>
          <p:nvPr>
            <p:ph type="dt" sz="half" idx="10"/>
          </p:nvPr>
        </p:nvSpPr>
        <p:spPr/>
        <p:txBody>
          <a:bodyPr/>
          <a:lstStyle/>
          <a:p>
            <a:fld id="{36A30F85-629C-0B44-95D2-8E11BF13EA20}" type="datetimeFigureOut">
              <a:rPr lang="en-US" smtClean="0"/>
              <a:t>7/13/2021</a:t>
            </a:fld>
            <a:endParaRPr lang="en-US" dirty="0"/>
          </a:p>
        </p:txBody>
      </p:sp>
      <p:sp>
        <p:nvSpPr>
          <p:cNvPr id="6" name="Footer Placeholder 5">
            <a:extLst>
              <a:ext uri="{FF2B5EF4-FFF2-40B4-BE49-F238E27FC236}">
                <a16:creationId xmlns:a16="http://schemas.microsoft.com/office/drawing/2014/main" id="{673BC080-7721-8343-BD8C-10AC7EAC0F1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37C0B2-B9DE-2C4E-8C1C-67A8AAAE9BD3}"/>
              </a:ext>
            </a:extLst>
          </p:cNvPr>
          <p:cNvSpPr>
            <a:spLocks noGrp="1"/>
          </p:cNvSpPr>
          <p:nvPr>
            <p:ph type="sldNum" sz="quarter" idx="12"/>
          </p:nvPr>
        </p:nvSpPr>
        <p:spPr/>
        <p:txBody>
          <a:bodyPr/>
          <a:lstStyle/>
          <a:p>
            <a:fld id="{A3FA9C6D-F1FC-6D4D-862C-11A274DF70F3}" type="slidenum">
              <a:rPr lang="en-US" smtClean="0"/>
              <a:t>‹#›</a:t>
            </a:fld>
            <a:endParaRPr lang="en-US" dirty="0"/>
          </a:p>
        </p:txBody>
      </p:sp>
    </p:spTree>
    <p:extLst>
      <p:ext uri="{BB962C8B-B14F-4D97-AF65-F5344CB8AC3E}">
        <p14:creationId xmlns:p14="http://schemas.microsoft.com/office/powerpoint/2010/main" val="273059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7/13/2021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55E09-2CC3-6540-8909-A336090E9EE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8CA9E3B-23D3-AB4B-850E-643CAFD06A6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1BD98A2-2B4F-4347-A9A2-C30A840822D8}"/>
              </a:ext>
            </a:extLst>
          </p:cNvPr>
          <p:cNvSpPr>
            <a:spLocks noGrp="1"/>
          </p:cNvSpPr>
          <p:nvPr>
            <p:ph type="dt" sz="half" idx="10"/>
          </p:nvPr>
        </p:nvSpPr>
        <p:spPr/>
        <p:txBody>
          <a:bodyPr/>
          <a:lstStyle/>
          <a:p>
            <a:fld id="{36A30F85-629C-0B44-95D2-8E11BF13EA20}" type="datetimeFigureOut">
              <a:rPr lang="en-US" smtClean="0"/>
              <a:t>7/13/2021</a:t>
            </a:fld>
            <a:endParaRPr lang="en-US" dirty="0"/>
          </a:p>
        </p:txBody>
      </p:sp>
      <p:sp>
        <p:nvSpPr>
          <p:cNvPr id="5" name="Footer Placeholder 4">
            <a:extLst>
              <a:ext uri="{FF2B5EF4-FFF2-40B4-BE49-F238E27FC236}">
                <a16:creationId xmlns:a16="http://schemas.microsoft.com/office/drawing/2014/main" id="{4251B9FD-E768-6F48-BDD0-97AE78044E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1CAD50C-9139-DA43-B098-9861663778B3}"/>
              </a:ext>
            </a:extLst>
          </p:cNvPr>
          <p:cNvSpPr>
            <a:spLocks noGrp="1"/>
          </p:cNvSpPr>
          <p:nvPr>
            <p:ph type="sldNum" sz="quarter" idx="12"/>
          </p:nvPr>
        </p:nvSpPr>
        <p:spPr/>
        <p:txBody>
          <a:bodyPr/>
          <a:lstStyle/>
          <a:p>
            <a:fld id="{A3FA9C6D-F1FC-6D4D-862C-11A274DF70F3}" type="slidenum">
              <a:rPr lang="en-US" smtClean="0"/>
              <a:t>‹#›</a:t>
            </a:fld>
            <a:endParaRPr lang="en-US" dirty="0"/>
          </a:p>
        </p:txBody>
      </p:sp>
    </p:spTree>
    <p:extLst>
      <p:ext uri="{BB962C8B-B14F-4D97-AF65-F5344CB8AC3E}">
        <p14:creationId xmlns:p14="http://schemas.microsoft.com/office/powerpoint/2010/main" val="3388772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EC85D0-BCE5-954C-A926-DA73AEF1EAF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0FEAE01-E011-9E4A-840F-A3CBB82F6D1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737FFDF-D643-5646-A054-E3264E5C58FD}"/>
              </a:ext>
            </a:extLst>
          </p:cNvPr>
          <p:cNvSpPr>
            <a:spLocks noGrp="1"/>
          </p:cNvSpPr>
          <p:nvPr>
            <p:ph type="dt" sz="half" idx="10"/>
          </p:nvPr>
        </p:nvSpPr>
        <p:spPr/>
        <p:txBody>
          <a:bodyPr/>
          <a:lstStyle/>
          <a:p>
            <a:fld id="{36A30F85-629C-0B44-95D2-8E11BF13EA20}" type="datetimeFigureOut">
              <a:rPr lang="en-US" smtClean="0"/>
              <a:t>7/13/2021</a:t>
            </a:fld>
            <a:endParaRPr lang="en-US" dirty="0"/>
          </a:p>
        </p:txBody>
      </p:sp>
      <p:sp>
        <p:nvSpPr>
          <p:cNvPr id="5" name="Footer Placeholder 4">
            <a:extLst>
              <a:ext uri="{FF2B5EF4-FFF2-40B4-BE49-F238E27FC236}">
                <a16:creationId xmlns:a16="http://schemas.microsoft.com/office/drawing/2014/main" id="{962677A5-FF79-9E4A-B40F-C198E7ED52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5FDB02-7E09-DD4F-8F8A-C8581BBACE26}"/>
              </a:ext>
            </a:extLst>
          </p:cNvPr>
          <p:cNvSpPr>
            <a:spLocks noGrp="1"/>
          </p:cNvSpPr>
          <p:nvPr>
            <p:ph type="sldNum" sz="quarter" idx="12"/>
          </p:nvPr>
        </p:nvSpPr>
        <p:spPr/>
        <p:txBody>
          <a:bodyPr/>
          <a:lstStyle/>
          <a:p>
            <a:fld id="{A3FA9C6D-F1FC-6D4D-862C-11A274DF70F3}" type="slidenum">
              <a:rPr lang="en-US" smtClean="0"/>
              <a:t>‹#›</a:t>
            </a:fld>
            <a:endParaRPr lang="en-US" dirty="0"/>
          </a:p>
        </p:txBody>
      </p:sp>
    </p:spTree>
    <p:extLst>
      <p:ext uri="{BB962C8B-B14F-4D97-AF65-F5344CB8AC3E}">
        <p14:creationId xmlns:p14="http://schemas.microsoft.com/office/powerpoint/2010/main" val="20796077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ACCD12C7-109E-455E-BA78-11E47C502B30}" type="datetimeFigureOut">
              <a:rPr lang="en-IE" smtClean="0"/>
              <a:t>14/07/2021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81FCAAF-ADD1-4ED9-8FE4-93EAD70E932A}" type="slidenum">
              <a:rPr lang="en-IE" smtClean="0"/>
              <a:t>‹#›</a:t>
            </a:fld>
            <a:endParaRPr lang="en-IE"/>
          </a:p>
        </p:txBody>
      </p:sp>
    </p:spTree>
    <p:extLst>
      <p:ext uri="{BB962C8B-B14F-4D97-AF65-F5344CB8AC3E}">
        <p14:creationId xmlns:p14="http://schemas.microsoft.com/office/powerpoint/2010/main" val="21780679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ACCD12C7-109E-455E-BA78-11E47C502B30}" type="datetimeFigureOut">
              <a:rPr lang="en-IE" smtClean="0"/>
              <a:t>14/07/2021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81FCAAF-ADD1-4ED9-8FE4-93EAD70E932A}" type="slidenum">
              <a:rPr lang="en-IE" smtClean="0"/>
              <a:t>‹#›</a:t>
            </a:fld>
            <a:endParaRPr lang="en-IE"/>
          </a:p>
        </p:txBody>
      </p:sp>
    </p:spTree>
    <p:extLst>
      <p:ext uri="{BB962C8B-B14F-4D97-AF65-F5344CB8AC3E}">
        <p14:creationId xmlns:p14="http://schemas.microsoft.com/office/powerpoint/2010/main" val="11176925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CD12C7-109E-455E-BA78-11E47C502B30}" type="datetimeFigureOut">
              <a:rPr lang="en-IE" smtClean="0"/>
              <a:t>14/07/2021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81FCAAF-ADD1-4ED9-8FE4-93EAD70E932A}" type="slidenum">
              <a:rPr lang="en-IE" smtClean="0"/>
              <a:t>‹#›</a:t>
            </a:fld>
            <a:endParaRPr lang="en-IE"/>
          </a:p>
        </p:txBody>
      </p:sp>
    </p:spTree>
    <p:extLst>
      <p:ext uri="{BB962C8B-B14F-4D97-AF65-F5344CB8AC3E}">
        <p14:creationId xmlns:p14="http://schemas.microsoft.com/office/powerpoint/2010/main" val="27221522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ACCD12C7-109E-455E-BA78-11E47C502B30}" type="datetimeFigureOut">
              <a:rPr lang="en-IE" smtClean="0"/>
              <a:t>14/07/2021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81FCAAF-ADD1-4ED9-8FE4-93EAD70E932A}" type="slidenum">
              <a:rPr lang="en-IE" smtClean="0"/>
              <a:t>‹#›</a:t>
            </a:fld>
            <a:endParaRPr lang="en-IE"/>
          </a:p>
        </p:txBody>
      </p:sp>
    </p:spTree>
    <p:extLst>
      <p:ext uri="{BB962C8B-B14F-4D97-AF65-F5344CB8AC3E}">
        <p14:creationId xmlns:p14="http://schemas.microsoft.com/office/powerpoint/2010/main" val="22035002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ACCD12C7-109E-455E-BA78-11E47C502B30}" type="datetimeFigureOut">
              <a:rPr lang="en-IE" smtClean="0"/>
              <a:t>14/07/2021</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C81FCAAF-ADD1-4ED9-8FE4-93EAD70E932A}" type="slidenum">
              <a:rPr lang="en-IE" smtClean="0"/>
              <a:t>‹#›</a:t>
            </a:fld>
            <a:endParaRPr lang="en-IE"/>
          </a:p>
        </p:txBody>
      </p:sp>
    </p:spTree>
    <p:extLst>
      <p:ext uri="{BB962C8B-B14F-4D97-AF65-F5344CB8AC3E}">
        <p14:creationId xmlns:p14="http://schemas.microsoft.com/office/powerpoint/2010/main" val="31247630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ACCD12C7-109E-455E-BA78-11E47C502B30}" type="datetimeFigureOut">
              <a:rPr lang="en-IE" smtClean="0"/>
              <a:t>14/07/2021</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C81FCAAF-ADD1-4ED9-8FE4-93EAD70E932A}" type="slidenum">
              <a:rPr lang="en-IE" smtClean="0"/>
              <a:t>‹#›</a:t>
            </a:fld>
            <a:endParaRPr lang="en-IE"/>
          </a:p>
        </p:txBody>
      </p:sp>
    </p:spTree>
    <p:extLst>
      <p:ext uri="{BB962C8B-B14F-4D97-AF65-F5344CB8AC3E}">
        <p14:creationId xmlns:p14="http://schemas.microsoft.com/office/powerpoint/2010/main" val="40140474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CD12C7-109E-455E-BA78-11E47C502B30}" type="datetimeFigureOut">
              <a:rPr lang="en-IE" smtClean="0"/>
              <a:t>14/07/2021</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C81FCAAF-ADD1-4ED9-8FE4-93EAD70E932A}" type="slidenum">
              <a:rPr lang="en-IE" smtClean="0"/>
              <a:t>‹#›</a:t>
            </a:fld>
            <a:endParaRPr lang="en-IE"/>
          </a:p>
        </p:txBody>
      </p:sp>
    </p:spTree>
    <p:extLst>
      <p:ext uri="{BB962C8B-B14F-4D97-AF65-F5344CB8AC3E}">
        <p14:creationId xmlns:p14="http://schemas.microsoft.com/office/powerpoint/2010/main" val="19310684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CD12C7-109E-455E-BA78-11E47C502B30}" type="datetimeFigureOut">
              <a:rPr lang="en-IE" smtClean="0"/>
              <a:t>14/07/2021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81FCAAF-ADD1-4ED9-8FE4-93EAD70E932A}" type="slidenum">
              <a:rPr lang="en-IE" smtClean="0"/>
              <a:t>‹#›</a:t>
            </a:fld>
            <a:endParaRPr lang="en-IE"/>
          </a:p>
        </p:txBody>
      </p:sp>
    </p:spTree>
    <p:extLst>
      <p:ext uri="{BB962C8B-B14F-4D97-AF65-F5344CB8AC3E}">
        <p14:creationId xmlns:p14="http://schemas.microsoft.com/office/powerpoint/2010/main" val="3967990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7/13/2021</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CD12C7-109E-455E-BA78-11E47C502B30}" type="datetimeFigureOut">
              <a:rPr lang="en-IE" smtClean="0"/>
              <a:t>14/07/2021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81FCAAF-ADD1-4ED9-8FE4-93EAD70E932A}" type="slidenum">
              <a:rPr lang="en-IE" smtClean="0"/>
              <a:t>‹#›</a:t>
            </a:fld>
            <a:endParaRPr lang="en-IE"/>
          </a:p>
        </p:txBody>
      </p:sp>
    </p:spTree>
    <p:extLst>
      <p:ext uri="{BB962C8B-B14F-4D97-AF65-F5344CB8AC3E}">
        <p14:creationId xmlns:p14="http://schemas.microsoft.com/office/powerpoint/2010/main" val="32759569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ACCD12C7-109E-455E-BA78-11E47C502B30}" type="datetimeFigureOut">
              <a:rPr lang="en-IE" smtClean="0"/>
              <a:t>14/07/2021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81FCAAF-ADD1-4ED9-8FE4-93EAD70E932A}" type="slidenum">
              <a:rPr lang="en-IE" smtClean="0"/>
              <a:t>‹#›</a:t>
            </a:fld>
            <a:endParaRPr lang="en-IE"/>
          </a:p>
        </p:txBody>
      </p:sp>
    </p:spTree>
    <p:extLst>
      <p:ext uri="{BB962C8B-B14F-4D97-AF65-F5344CB8AC3E}">
        <p14:creationId xmlns:p14="http://schemas.microsoft.com/office/powerpoint/2010/main" val="24911375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ACCD12C7-109E-455E-BA78-11E47C502B30}" type="datetimeFigureOut">
              <a:rPr lang="en-IE" smtClean="0"/>
              <a:t>14/07/2021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81FCAAF-ADD1-4ED9-8FE4-93EAD70E932A}" type="slidenum">
              <a:rPr lang="en-IE" smtClean="0"/>
              <a:t>‹#›</a:t>
            </a:fld>
            <a:endParaRPr lang="en-IE"/>
          </a:p>
        </p:txBody>
      </p:sp>
    </p:spTree>
    <p:extLst>
      <p:ext uri="{BB962C8B-B14F-4D97-AF65-F5344CB8AC3E}">
        <p14:creationId xmlns:p14="http://schemas.microsoft.com/office/powerpoint/2010/main" val="14072478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84843-B0CB-4C84-90A3-363BB32443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B69C4589-8D4F-47A2-B7B8-52D41F8117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E792064B-5E3B-47F3-8E1E-32B572773FA7}"/>
              </a:ext>
            </a:extLst>
          </p:cNvPr>
          <p:cNvSpPr>
            <a:spLocks noGrp="1"/>
          </p:cNvSpPr>
          <p:nvPr>
            <p:ph type="dt" sz="half" idx="10"/>
          </p:nvPr>
        </p:nvSpPr>
        <p:spPr/>
        <p:txBody>
          <a:bodyPr/>
          <a:lstStyle/>
          <a:p>
            <a:fld id="{06AAE92B-C239-4307-B080-03545244FBC5}" type="datetimeFigureOut">
              <a:rPr lang="en-ZA" smtClean="0"/>
              <a:t>2021/07/14</a:t>
            </a:fld>
            <a:endParaRPr lang="en-ZA"/>
          </a:p>
        </p:txBody>
      </p:sp>
      <p:sp>
        <p:nvSpPr>
          <p:cNvPr id="5" name="Footer Placeholder 4">
            <a:extLst>
              <a:ext uri="{FF2B5EF4-FFF2-40B4-BE49-F238E27FC236}">
                <a16:creationId xmlns:a16="http://schemas.microsoft.com/office/drawing/2014/main" id="{581C4B11-0664-4119-96D6-0BE3CBA4DF3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B594F63-5F36-4352-8B78-5589553231F9}"/>
              </a:ext>
            </a:extLst>
          </p:cNvPr>
          <p:cNvSpPr>
            <a:spLocks noGrp="1"/>
          </p:cNvSpPr>
          <p:nvPr>
            <p:ph type="sldNum" sz="quarter" idx="12"/>
          </p:nvPr>
        </p:nvSpPr>
        <p:spPr/>
        <p:txBody>
          <a:bodyPr/>
          <a:lstStyle/>
          <a:p>
            <a:fld id="{DBF6E4EA-17A3-4EB5-89AF-563A46778513}" type="slidenum">
              <a:rPr lang="en-ZA" smtClean="0"/>
              <a:t>‹#›</a:t>
            </a:fld>
            <a:endParaRPr lang="en-ZA"/>
          </a:p>
        </p:txBody>
      </p:sp>
    </p:spTree>
    <p:extLst>
      <p:ext uri="{BB962C8B-B14F-4D97-AF65-F5344CB8AC3E}">
        <p14:creationId xmlns:p14="http://schemas.microsoft.com/office/powerpoint/2010/main" val="23755568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08379-1FCC-40F5-8A53-20FF0AB85412}"/>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74F7E430-B1A1-495A-A38A-90DE52E060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0D7CA3-86AE-41EC-ADDF-73AAB240DF88}"/>
              </a:ext>
            </a:extLst>
          </p:cNvPr>
          <p:cNvSpPr>
            <a:spLocks noGrp="1"/>
          </p:cNvSpPr>
          <p:nvPr>
            <p:ph type="dt" sz="half" idx="10"/>
          </p:nvPr>
        </p:nvSpPr>
        <p:spPr/>
        <p:txBody>
          <a:bodyPr/>
          <a:lstStyle/>
          <a:p>
            <a:fld id="{06AAE92B-C239-4307-B080-03545244FBC5}" type="datetimeFigureOut">
              <a:rPr lang="en-ZA" smtClean="0"/>
              <a:t>2021/07/14</a:t>
            </a:fld>
            <a:endParaRPr lang="en-ZA"/>
          </a:p>
        </p:txBody>
      </p:sp>
      <p:sp>
        <p:nvSpPr>
          <p:cNvPr id="5" name="Footer Placeholder 4">
            <a:extLst>
              <a:ext uri="{FF2B5EF4-FFF2-40B4-BE49-F238E27FC236}">
                <a16:creationId xmlns:a16="http://schemas.microsoft.com/office/drawing/2014/main" id="{1098BE8E-2B2E-418E-AAF5-3A4F4E28D411}"/>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8003828-B387-4A54-A7D3-D7E2D3EC6BBA}"/>
              </a:ext>
            </a:extLst>
          </p:cNvPr>
          <p:cNvSpPr>
            <a:spLocks noGrp="1"/>
          </p:cNvSpPr>
          <p:nvPr>
            <p:ph type="sldNum" sz="quarter" idx="12"/>
          </p:nvPr>
        </p:nvSpPr>
        <p:spPr/>
        <p:txBody>
          <a:bodyPr/>
          <a:lstStyle/>
          <a:p>
            <a:fld id="{DBF6E4EA-17A3-4EB5-89AF-563A46778513}" type="slidenum">
              <a:rPr lang="en-ZA" smtClean="0"/>
              <a:t>‹#›</a:t>
            </a:fld>
            <a:endParaRPr lang="en-ZA"/>
          </a:p>
        </p:txBody>
      </p:sp>
    </p:spTree>
    <p:extLst>
      <p:ext uri="{BB962C8B-B14F-4D97-AF65-F5344CB8AC3E}">
        <p14:creationId xmlns:p14="http://schemas.microsoft.com/office/powerpoint/2010/main" val="15869953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73683-67F3-4BC0-8F15-50AE638664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F23381F2-9096-47C9-B29F-A7F9CB4067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17141E-0C90-4E74-9CA5-C5A75821E020}"/>
              </a:ext>
            </a:extLst>
          </p:cNvPr>
          <p:cNvSpPr>
            <a:spLocks noGrp="1"/>
          </p:cNvSpPr>
          <p:nvPr>
            <p:ph type="dt" sz="half" idx="10"/>
          </p:nvPr>
        </p:nvSpPr>
        <p:spPr/>
        <p:txBody>
          <a:bodyPr/>
          <a:lstStyle/>
          <a:p>
            <a:fld id="{06AAE92B-C239-4307-B080-03545244FBC5}" type="datetimeFigureOut">
              <a:rPr lang="en-ZA" smtClean="0"/>
              <a:t>2021/07/14</a:t>
            </a:fld>
            <a:endParaRPr lang="en-ZA"/>
          </a:p>
        </p:txBody>
      </p:sp>
      <p:sp>
        <p:nvSpPr>
          <p:cNvPr id="5" name="Footer Placeholder 4">
            <a:extLst>
              <a:ext uri="{FF2B5EF4-FFF2-40B4-BE49-F238E27FC236}">
                <a16:creationId xmlns:a16="http://schemas.microsoft.com/office/drawing/2014/main" id="{EDB03D9D-73DA-44FB-B6A6-7DD1930C358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44A464DF-BB46-4A61-A35F-C03231AECD2E}"/>
              </a:ext>
            </a:extLst>
          </p:cNvPr>
          <p:cNvSpPr>
            <a:spLocks noGrp="1"/>
          </p:cNvSpPr>
          <p:nvPr>
            <p:ph type="sldNum" sz="quarter" idx="12"/>
          </p:nvPr>
        </p:nvSpPr>
        <p:spPr/>
        <p:txBody>
          <a:bodyPr/>
          <a:lstStyle/>
          <a:p>
            <a:fld id="{DBF6E4EA-17A3-4EB5-89AF-563A46778513}" type="slidenum">
              <a:rPr lang="en-ZA" smtClean="0"/>
              <a:t>‹#›</a:t>
            </a:fld>
            <a:endParaRPr lang="en-ZA"/>
          </a:p>
        </p:txBody>
      </p:sp>
    </p:spTree>
    <p:extLst>
      <p:ext uri="{BB962C8B-B14F-4D97-AF65-F5344CB8AC3E}">
        <p14:creationId xmlns:p14="http://schemas.microsoft.com/office/powerpoint/2010/main" val="31936504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DA2FE-7D2C-4E81-A6E1-D8391CD029D5}"/>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C4E34999-C2C4-466C-B8B7-27146764F0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523CA5-E6E2-43CE-969D-DD5A860D2B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D151A4AF-7738-4A56-B874-EB42211DFB51}"/>
              </a:ext>
            </a:extLst>
          </p:cNvPr>
          <p:cNvSpPr>
            <a:spLocks noGrp="1"/>
          </p:cNvSpPr>
          <p:nvPr>
            <p:ph type="dt" sz="half" idx="10"/>
          </p:nvPr>
        </p:nvSpPr>
        <p:spPr/>
        <p:txBody>
          <a:bodyPr/>
          <a:lstStyle/>
          <a:p>
            <a:fld id="{06AAE92B-C239-4307-B080-03545244FBC5}" type="datetimeFigureOut">
              <a:rPr lang="en-ZA" smtClean="0"/>
              <a:t>2021/07/14</a:t>
            </a:fld>
            <a:endParaRPr lang="en-ZA"/>
          </a:p>
        </p:txBody>
      </p:sp>
      <p:sp>
        <p:nvSpPr>
          <p:cNvPr id="6" name="Footer Placeholder 5">
            <a:extLst>
              <a:ext uri="{FF2B5EF4-FFF2-40B4-BE49-F238E27FC236}">
                <a16:creationId xmlns:a16="http://schemas.microsoft.com/office/drawing/2014/main" id="{73FBA472-09B9-485D-A14E-7041E4DEF9D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FCD3E1EF-E894-4A34-A0FE-33470DE343B0}"/>
              </a:ext>
            </a:extLst>
          </p:cNvPr>
          <p:cNvSpPr>
            <a:spLocks noGrp="1"/>
          </p:cNvSpPr>
          <p:nvPr>
            <p:ph type="sldNum" sz="quarter" idx="12"/>
          </p:nvPr>
        </p:nvSpPr>
        <p:spPr/>
        <p:txBody>
          <a:bodyPr/>
          <a:lstStyle/>
          <a:p>
            <a:fld id="{DBF6E4EA-17A3-4EB5-89AF-563A46778513}" type="slidenum">
              <a:rPr lang="en-ZA" smtClean="0"/>
              <a:t>‹#›</a:t>
            </a:fld>
            <a:endParaRPr lang="en-ZA"/>
          </a:p>
        </p:txBody>
      </p:sp>
    </p:spTree>
    <p:extLst>
      <p:ext uri="{BB962C8B-B14F-4D97-AF65-F5344CB8AC3E}">
        <p14:creationId xmlns:p14="http://schemas.microsoft.com/office/powerpoint/2010/main" val="28261997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E6CE4-A1B8-4399-BC05-1C5695701C24}"/>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20175F79-7978-4F4E-B10E-4B97B7081A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D9A9A3-4D65-41DD-8285-D80AFA2D3A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B36E7DBC-EBA6-4632-AA4F-6C578D3DB2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3F9989-8222-4A78-83A1-9AB34FC9A8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ED1CB890-77B0-4993-887C-8AB772DDA3D3}"/>
              </a:ext>
            </a:extLst>
          </p:cNvPr>
          <p:cNvSpPr>
            <a:spLocks noGrp="1"/>
          </p:cNvSpPr>
          <p:nvPr>
            <p:ph type="dt" sz="half" idx="10"/>
          </p:nvPr>
        </p:nvSpPr>
        <p:spPr/>
        <p:txBody>
          <a:bodyPr/>
          <a:lstStyle/>
          <a:p>
            <a:fld id="{06AAE92B-C239-4307-B080-03545244FBC5}" type="datetimeFigureOut">
              <a:rPr lang="en-ZA" smtClean="0"/>
              <a:t>2021/07/14</a:t>
            </a:fld>
            <a:endParaRPr lang="en-ZA"/>
          </a:p>
        </p:txBody>
      </p:sp>
      <p:sp>
        <p:nvSpPr>
          <p:cNvPr id="8" name="Footer Placeholder 7">
            <a:extLst>
              <a:ext uri="{FF2B5EF4-FFF2-40B4-BE49-F238E27FC236}">
                <a16:creationId xmlns:a16="http://schemas.microsoft.com/office/drawing/2014/main" id="{D57EC347-843F-4832-BEB1-961A7745EBA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F652DA86-32F8-4844-82BC-25C424F529CF}"/>
              </a:ext>
            </a:extLst>
          </p:cNvPr>
          <p:cNvSpPr>
            <a:spLocks noGrp="1"/>
          </p:cNvSpPr>
          <p:nvPr>
            <p:ph type="sldNum" sz="quarter" idx="12"/>
          </p:nvPr>
        </p:nvSpPr>
        <p:spPr/>
        <p:txBody>
          <a:bodyPr/>
          <a:lstStyle/>
          <a:p>
            <a:fld id="{DBF6E4EA-17A3-4EB5-89AF-563A46778513}" type="slidenum">
              <a:rPr lang="en-ZA" smtClean="0"/>
              <a:t>‹#›</a:t>
            </a:fld>
            <a:endParaRPr lang="en-ZA"/>
          </a:p>
        </p:txBody>
      </p:sp>
    </p:spTree>
    <p:extLst>
      <p:ext uri="{BB962C8B-B14F-4D97-AF65-F5344CB8AC3E}">
        <p14:creationId xmlns:p14="http://schemas.microsoft.com/office/powerpoint/2010/main" val="42658945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52296-ED0C-484F-A475-78E6CDAA23D5}"/>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556676E-2304-4225-964F-4632363447D1}"/>
              </a:ext>
            </a:extLst>
          </p:cNvPr>
          <p:cNvSpPr>
            <a:spLocks noGrp="1"/>
          </p:cNvSpPr>
          <p:nvPr>
            <p:ph type="dt" sz="half" idx="10"/>
          </p:nvPr>
        </p:nvSpPr>
        <p:spPr/>
        <p:txBody>
          <a:bodyPr/>
          <a:lstStyle/>
          <a:p>
            <a:fld id="{06AAE92B-C239-4307-B080-03545244FBC5}" type="datetimeFigureOut">
              <a:rPr lang="en-ZA" smtClean="0"/>
              <a:t>2021/07/14</a:t>
            </a:fld>
            <a:endParaRPr lang="en-ZA"/>
          </a:p>
        </p:txBody>
      </p:sp>
      <p:sp>
        <p:nvSpPr>
          <p:cNvPr id="4" name="Footer Placeholder 3">
            <a:extLst>
              <a:ext uri="{FF2B5EF4-FFF2-40B4-BE49-F238E27FC236}">
                <a16:creationId xmlns:a16="http://schemas.microsoft.com/office/drawing/2014/main" id="{71BFBCF5-8D8D-4B50-B8F2-000918023385}"/>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384E083B-2EC6-4202-AF88-335EBA84697A}"/>
              </a:ext>
            </a:extLst>
          </p:cNvPr>
          <p:cNvSpPr>
            <a:spLocks noGrp="1"/>
          </p:cNvSpPr>
          <p:nvPr>
            <p:ph type="sldNum" sz="quarter" idx="12"/>
          </p:nvPr>
        </p:nvSpPr>
        <p:spPr/>
        <p:txBody>
          <a:bodyPr/>
          <a:lstStyle/>
          <a:p>
            <a:fld id="{DBF6E4EA-17A3-4EB5-89AF-563A46778513}" type="slidenum">
              <a:rPr lang="en-ZA" smtClean="0"/>
              <a:t>‹#›</a:t>
            </a:fld>
            <a:endParaRPr lang="en-ZA"/>
          </a:p>
        </p:txBody>
      </p:sp>
    </p:spTree>
    <p:extLst>
      <p:ext uri="{BB962C8B-B14F-4D97-AF65-F5344CB8AC3E}">
        <p14:creationId xmlns:p14="http://schemas.microsoft.com/office/powerpoint/2010/main" val="39871782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51E5B2-B82B-409F-81A0-C8ACE4EB5261}"/>
              </a:ext>
            </a:extLst>
          </p:cNvPr>
          <p:cNvSpPr>
            <a:spLocks noGrp="1"/>
          </p:cNvSpPr>
          <p:nvPr>
            <p:ph type="dt" sz="half" idx="10"/>
          </p:nvPr>
        </p:nvSpPr>
        <p:spPr/>
        <p:txBody>
          <a:bodyPr/>
          <a:lstStyle/>
          <a:p>
            <a:fld id="{06AAE92B-C239-4307-B080-03545244FBC5}" type="datetimeFigureOut">
              <a:rPr lang="en-ZA" smtClean="0"/>
              <a:t>2021/07/14</a:t>
            </a:fld>
            <a:endParaRPr lang="en-ZA"/>
          </a:p>
        </p:txBody>
      </p:sp>
      <p:sp>
        <p:nvSpPr>
          <p:cNvPr id="3" name="Footer Placeholder 2">
            <a:extLst>
              <a:ext uri="{FF2B5EF4-FFF2-40B4-BE49-F238E27FC236}">
                <a16:creationId xmlns:a16="http://schemas.microsoft.com/office/drawing/2014/main" id="{578624F7-BBF3-464D-B17A-CCEBFBC8B7B9}"/>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68769596-556D-470E-9768-54C33706C751}"/>
              </a:ext>
            </a:extLst>
          </p:cNvPr>
          <p:cNvSpPr>
            <a:spLocks noGrp="1"/>
          </p:cNvSpPr>
          <p:nvPr>
            <p:ph type="sldNum" sz="quarter" idx="12"/>
          </p:nvPr>
        </p:nvSpPr>
        <p:spPr/>
        <p:txBody>
          <a:bodyPr/>
          <a:lstStyle/>
          <a:p>
            <a:fld id="{DBF6E4EA-17A3-4EB5-89AF-563A46778513}" type="slidenum">
              <a:rPr lang="en-ZA" smtClean="0"/>
              <a:t>‹#›</a:t>
            </a:fld>
            <a:endParaRPr lang="en-ZA"/>
          </a:p>
        </p:txBody>
      </p:sp>
    </p:spTree>
    <p:extLst>
      <p:ext uri="{BB962C8B-B14F-4D97-AF65-F5344CB8AC3E}">
        <p14:creationId xmlns:p14="http://schemas.microsoft.com/office/powerpoint/2010/main" val="3801254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7/13/2021</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43057-CF05-48F4-8250-0B6B1944BB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5B3F55A7-710D-41C8-BAD5-C30206DF80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341BDA8B-68B9-431F-81AE-A56AB7AE9C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FDFE56-5765-4FF2-B7E2-C07C7F5F0164}"/>
              </a:ext>
            </a:extLst>
          </p:cNvPr>
          <p:cNvSpPr>
            <a:spLocks noGrp="1"/>
          </p:cNvSpPr>
          <p:nvPr>
            <p:ph type="dt" sz="half" idx="10"/>
          </p:nvPr>
        </p:nvSpPr>
        <p:spPr/>
        <p:txBody>
          <a:bodyPr/>
          <a:lstStyle/>
          <a:p>
            <a:fld id="{06AAE92B-C239-4307-B080-03545244FBC5}" type="datetimeFigureOut">
              <a:rPr lang="en-ZA" smtClean="0"/>
              <a:t>2021/07/14</a:t>
            </a:fld>
            <a:endParaRPr lang="en-ZA"/>
          </a:p>
        </p:txBody>
      </p:sp>
      <p:sp>
        <p:nvSpPr>
          <p:cNvPr id="6" name="Footer Placeholder 5">
            <a:extLst>
              <a:ext uri="{FF2B5EF4-FFF2-40B4-BE49-F238E27FC236}">
                <a16:creationId xmlns:a16="http://schemas.microsoft.com/office/drawing/2014/main" id="{C5B98128-1374-476F-8ADC-BF2D9B411461}"/>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D00CADA2-AAEA-4C67-9889-222DC082B27C}"/>
              </a:ext>
            </a:extLst>
          </p:cNvPr>
          <p:cNvSpPr>
            <a:spLocks noGrp="1"/>
          </p:cNvSpPr>
          <p:nvPr>
            <p:ph type="sldNum" sz="quarter" idx="12"/>
          </p:nvPr>
        </p:nvSpPr>
        <p:spPr/>
        <p:txBody>
          <a:bodyPr/>
          <a:lstStyle/>
          <a:p>
            <a:fld id="{DBF6E4EA-17A3-4EB5-89AF-563A46778513}" type="slidenum">
              <a:rPr lang="en-ZA" smtClean="0"/>
              <a:t>‹#›</a:t>
            </a:fld>
            <a:endParaRPr lang="en-ZA"/>
          </a:p>
        </p:txBody>
      </p:sp>
    </p:spTree>
    <p:extLst>
      <p:ext uri="{BB962C8B-B14F-4D97-AF65-F5344CB8AC3E}">
        <p14:creationId xmlns:p14="http://schemas.microsoft.com/office/powerpoint/2010/main" val="11763878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67DDF-1645-4588-BEDB-42C1EE8618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0EBDBC0-9328-4B35-B565-A62AAE1E40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D678EBD-A65E-45AC-A8C1-3AB6EB3904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80E817-F760-4CBF-AF98-658D582BDED1}"/>
              </a:ext>
            </a:extLst>
          </p:cNvPr>
          <p:cNvSpPr>
            <a:spLocks noGrp="1"/>
          </p:cNvSpPr>
          <p:nvPr>
            <p:ph type="dt" sz="half" idx="10"/>
          </p:nvPr>
        </p:nvSpPr>
        <p:spPr/>
        <p:txBody>
          <a:bodyPr/>
          <a:lstStyle/>
          <a:p>
            <a:fld id="{06AAE92B-C239-4307-B080-03545244FBC5}" type="datetimeFigureOut">
              <a:rPr lang="en-ZA" smtClean="0"/>
              <a:t>2021/07/14</a:t>
            </a:fld>
            <a:endParaRPr lang="en-ZA"/>
          </a:p>
        </p:txBody>
      </p:sp>
      <p:sp>
        <p:nvSpPr>
          <p:cNvPr id="6" name="Footer Placeholder 5">
            <a:extLst>
              <a:ext uri="{FF2B5EF4-FFF2-40B4-BE49-F238E27FC236}">
                <a16:creationId xmlns:a16="http://schemas.microsoft.com/office/drawing/2014/main" id="{7CF52BF8-B55A-48C1-BAD5-F77FB5C9990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A68EB7A9-FA1B-4098-A9EB-CE3A1048FB2B}"/>
              </a:ext>
            </a:extLst>
          </p:cNvPr>
          <p:cNvSpPr>
            <a:spLocks noGrp="1"/>
          </p:cNvSpPr>
          <p:nvPr>
            <p:ph type="sldNum" sz="quarter" idx="12"/>
          </p:nvPr>
        </p:nvSpPr>
        <p:spPr/>
        <p:txBody>
          <a:bodyPr/>
          <a:lstStyle/>
          <a:p>
            <a:fld id="{DBF6E4EA-17A3-4EB5-89AF-563A46778513}" type="slidenum">
              <a:rPr lang="en-ZA" smtClean="0"/>
              <a:t>‹#›</a:t>
            </a:fld>
            <a:endParaRPr lang="en-ZA"/>
          </a:p>
        </p:txBody>
      </p:sp>
    </p:spTree>
    <p:extLst>
      <p:ext uri="{BB962C8B-B14F-4D97-AF65-F5344CB8AC3E}">
        <p14:creationId xmlns:p14="http://schemas.microsoft.com/office/powerpoint/2010/main" val="8591969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20BF4-9765-451F-9BD1-1396CBF04F1D}"/>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04DE08A7-6A2C-43EC-A2AB-F47D8872A4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7EF5F80-1062-4A90-BB4F-B2A670FA860D}"/>
              </a:ext>
            </a:extLst>
          </p:cNvPr>
          <p:cNvSpPr>
            <a:spLocks noGrp="1"/>
          </p:cNvSpPr>
          <p:nvPr>
            <p:ph type="dt" sz="half" idx="10"/>
          </p:nvPr>
        </p:nvSpPr>
        <p:spPr/>
        <p:txBody>
          <a:bodyPr/>
          <a:lstStyle/>
          <a:p>
            <a:fld id="{06AAE92B-C239-4307-B080-03545244FBC5}" type="datetimeFigureOut">
              <a:rPr lang="en-ZA" smtClean="0"/>
              <a:t>2021/07/14</a:t>
            </a:fld>
            <a:endParaRPr lang="en-ZA"/>
          </a:p>
        </p:txBody>
      </p:sp>
      <p:sp>
        <p:nvSpPr>
          <p:cNvPr id="5" name="Footer Placeholder 4">
            <a:extLst>
              <a:ext uri="{FF2B5EF4-FFF2-40B4-BE49-F238E27FC236}">
                <a16:creationId xmlns:a16="http://schemas.microsoft.com/office/drawing/2014/main" id="{1929F8B4-0546-410A-859D-BD1B662EDD61}"/>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3390CEA-9CD4-461B-BC87-E97F91EA9D7B}"/>
              </a:ext>
            </a:extLst>
          </p:cNvPr>
          <p:cNvSpPr>
            <a:spLocks noGrp="1"/>
          </p:cNvSpPr>
          <p:nvPr>
            <p:ph type="sldNum" sz="quarter" idx="12"/>
          </p:nvPr>
        </p:nvSpPr>
        <p:spPr/>
        <p:txBody>
          <a:bodyPr/>
          <a:lstStyle/>
          <a:p>
            <a:fld id="{DBF6E4EA-17A3-4EB5-89AF-563A46778513}" type="slidenum">
              <a:rPr lang="en-ZA" smtClean="0"/>
              <a:t>‹#›</a:t>
            </a:fld>
            <a:endParaRPr lang="en-ZA"/>
          </a:p>
        </p:txBody>
      </p:sp>
    </p:spTree>
    <p:extLst>
      <p:ext uri="{BB962C8B-B14F-4D97-AF65-F5344CB8AC3E}">
        <p14:creationId xmlns:p14="http://schemas.microsoft.com/office/powerpoint/2010/main" val="26436041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E54833-407E-4E17-84C1-2F26FE09E24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53D05E8E-C9BB-4829-8D35-7088F98397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F79308E-AA3E-4BA4-ABBA-41D9F0B76BD0}"/>
              </a:ext>
            </a:extLst>
          </p:cNvPr>
          <p:cNvSpPr>
            <a:spLocks noGrp="1"/>
          </p:cNvSpPr>
          <p:nvPr>
            <p:ph type="dt" sz="half" idx="10"/>
          </p:nvPr>
        </p:nvSpPr>
        <p:spPr/>
        <p:txBody>
          <a:bodyPr/>
          <a:lstStyle/>
          <a:p>
            <a:fld id="{06AAE92B-C239-4307-B080-03545244FBC5}" type="datetimeFigureOut">
              <a:rPr lang="en-ZA" smtClean="0"/>
              <a:t>2021/07/14</a:t>
            </a:fld>
            <a:endParaRPr lang="en-ZA"/>
          </a:p>
        </p:txBody>
      </p:sp>
      <p:sp>
        <p:nvSpPr>
          <p:cNvPr id="5" name="Footer Placeholder 4">
            <a:extLst>
              <a:ext uri="{FF2B5EF4-FFF2-40B4-BE49-F238E27FC236}">
                <a16:creationId xmlns:a16="http://schemas.microsoft.com/office/drawing/2014/main" id="{9C16530E-735B-4916-BF01-71AF5CFCDFC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AA1D45A-AD59-4E17-A6B5-01CB70C662D4}"/>
              </a:ext>
            </a:extLst>
          </p:cNvPr>
          <p:cNvSpPr>
            <a:spLocks noGrp="1"/>
          </p:cNvSpPr>
          <p:nvPr>
            <p:ph type="sldNum" sz="quarter" idx="12"/>
          </p:nvPr>
        </p:nvSpPr>
        <p:spPr/>
        <p:txBody>
          <a:bodyPr/>
          <a:lstStyle/>
          <a:p>
            <a:fld id="{DBF6E4EA-17A3-4EB5-89AF-563A46778513}" type="slidenum">
              <a:rPr lang="en-ZA" smtClean="0"/>
              <a:t>‹#›</a:t>
            </a:fld>
            <a:endParaRPr lang="en-ZA"/>
          </a:p>
        </p:txBody>
      </p:sp>
    </p:spTree>
    <p:extLst>
      <p:ext uri="{BB962C8B-B14F-4D97-AF65-F5344CB8AC3E}">
        <p14:creationId xmlns:p14="http://schemas.microsoft.com/office/powerpoint/2010/main" val="246167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7/13/2021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7/13/2021</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2.emf"/><Relationship Id="rId5" Type="http://schemas.openxmlformats.org/officeDocument/2006/relationships/theme" Target="../theme/theme3.xml"/><Relationship Id="rId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6.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7.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7/13/2021</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E6A"/>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78367" y="296335"/>
            <a:ext cx="11241600" cy="84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78367" y="1140884"/>
            <a:ext cx="11241600" cy="477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nSpc>
                <a:spcPct val="100000"/>
              </a:lnSpc>
              <a:spcAft>
                <a:spcPts val="400"/>
              </a:spcAft>
            </a:pPr>
            <a:r>
              <a:rPr lang="en-US" sz="1867" baseline="0">
                <a:solidFill>
                  <a:schemeClr val="bg1"/>
                </a:solidFill>
                <a:latin typeface="+mn-lt"/>
              </a:rPr>
              <a:t>Click to edit Master styles</a:t>
            </a:r>
          </a:p>
          <a:p>
            <a:pPr marL="620968" marR="0" lvl="1" indent="-380981" algn="l" defTabSz="609570" rtl="0" eaLnBrk="1" fontAlgn="base" latinLnBrk="0" hangingPunct="1">
              <a:lnSpc>
                <a:spcPct val="100000"/>
              </a:lnSpc>
              <a:spcBef>
                <a:spcPct val="0"/>
              </a:spcBef>
              <a:spcAft>
                <a:spcPts val="533"/>
              </a:spcAft>
              <a:buClrTx/>
              <a:buSzTx/>
              <a:buFont typeface="Lucida Grande"/>
              <a:buChar char="–"/>
              <a:tabLst/>
              <a:defRPr/>
            </a:pPr>
            <a:r>
              <a:rPr lang="en-US" sz="1867" baseline="0">
                <a:solidFill>
                  <a:schemeClr val="bg1"/>
                </a:solidFill>
                <a:latin typeface="+mn-lt"/>
              </a:rPr>
              <a:t>List item level 2</a:t>
            </a:r>
          </a:p>
          <a:p>
            <a:pPr marL="860957" marR="0" lvl="2" indent="-380981" algn="l" defTabSz="609570" rtl="0" eaLnBrk="1" fontAlgn="base" latinLnBrk="0" hangingPunct="1">
              <a:lnSpc>
                <a:spcPct val="100000"/>
              </a:lnSpc>
              <a:spcBef>
                <a:spcPct val="0"/>
              </a:spcBef>
              <a:spcAft>
                <a:spcPts val="533"/>
              </a:spcAft>
              <a:buClrTx/>
              <a:buSzTx/>
              <a:buFont typeface="Wingdings" charset="2"/>
              <a:buChar char="§"/>
              <a:tabLst/>
              <a:defRPr/>
            </a:pPr>
            <a:r>
              <a:rPr lang="en-US" sz="1867" baseline="0">
                <a:solidFill>
                  <a:schemeClr val="bg1"/>
                </a:solidFill>
                <a:latin typeface="+mn-lt"/>
              </a:rPr>
              <a:t>List item level 3</a:t>
            </a:r>
          </a:p>
        </p:txBody>
      </p:sp>
      <p:pic>
        <p:nvPicPr>
          <p:cNvPr id="5" name="Picture 4">
            <a:extLst>
              <a:ext uri="{FF2B5EF4-FFF2-40B4-BE49-F238E27FC236}">
                <a16:creationId xmlns:a16="http://schemas.microsoft.com/office/drawing/2014/main" id="{578D6C49-0DCB-404B-B977-369474599D44}"/>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a:stretch/>
        </p:blipFill>
        <p:spPr>
          <a:xfrm>
            <a:off x="182653" y="5863361"/>
            <a:ext cx="2234183" cy="720000"/>
          </a:xfrm>
          <a:prstGeom prst="rect">
            <a:avLst/>
          </a:prstGeom>
        </p:spPr>
      </p:pic>
    </p:spTree>
    <p:extLst>
      <p:ext uri="{BB962C8B-B14F-4D97-AF65-F5344CB8AC3E}">
        <p14:creationId xmlns:p14="http://schemas.microsoft.com/office/powerpoint/2010/main" val="768645673"/>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Lst>
  <p:hf hdr="0" ftr="0" dt="0"/>
  <p:txStyles>
    <p:titleStyle>
      <a:lvl1pPr algn="l" defTabSz="609570" rtl="0" eaLnBrk="1" fontAlgn="base" hangingPunct="1">
        <a:spcBef>
          <a:spcPct val="0"/>
        </a:spcBef>
        <a:spcAft>
          <a:spcPct val="0"/>
        </a:spcAft>
        <a:defRPr sz="3133" b="0" i="0" kern="1200" cap="none">
          <a:solidFill>
            <a:schemeClr val="bg1"/>
          </a:solidFill>
          <a:latin typeface="+mj-lt"/>
          <a:ea typeface="Geneva" charset="0"/>
          <a:cs typeface="Geneva" charset="0"/>
        </a:defRPr>
      </a:lvl1pPr>
      <a:lvl2pPr algn="ctr" defTabSz="609570" rtl="0" eaLnBrk="1" fontAlgn="base" hangingPunct="1">
        <a:spcBef>
          <a:spcPct val="0"/>
        </a:spcBef>
        <a:spcAft>
          <a:spcPct val="0"/>
        </a:spcAft>
        <a:defRPr sz="5333">
          <a:solidFill>
            <a:schemeClr val="bg1"/>
          </a:solidFill>
          <a:latin typeface="Arial" pitchFamily="34" charset="0"/>
          <a:ea typeface="Geneva" charset="0"/>
          <a:cs typeface="Geneva" charset="0"/>
        </a:defRPr>
      </a:lvl2pPr>
      <a:lvl3pPr algn="ctr" defTabSz="609570" rtl="0" eaLnBrk="1" fontAlgn="base" hangingPunct="1">
        <a:spcBef>
          <a:spcPct val="0"/>
        </a:spcBef>
        <a:spcAft>
          <a:spcPct val="0"/>
        </a:spcAft>
        <a:defRPr sz="5333">
          <a:solidFill>
            <a:schemeClr val="bg1"/>
          </a:solidFill>
          <a:latin typeface="Arial" pitchFamily="34" charset="0"/>
          <a:ea typeface="Geneva" charset="0"/>
          <a:cs typeface="Geneva" charset="0"/>
        </a:defRPr>
      </a:lvl3pPr>
      <a:lvl4pPr algn="ctr" defTabSz="609570" rtl="0" eaLnBrk="1" fontAlgn="base" hangingPunct="1">
        <a:spcBef>
          <a:spcPct val="0"/>
        </a:spcBef>
        <a:spcAft>
          <a:spcPct val="0"/>
        </a:spcAft>
        <a:defRPr sz="5333">
          <a:solidFill>
            <a:schemeClr val="bg1"/>
          </a:solidFill>
          <a:latin typeface="Arial" pitchFamily="34" charset="0"/>
          <a:ea typeface="Geneva" charset="0"/>
          <a:cs typeface="Geneva" charset="0"/>
        </a:defRPr>
      </a:lvl4pPr>
      <a:lvl5pPr algn="ctr" defTabSz="609570" rtl="0" eaLnBrk="1" fontAlgn="base" hangingPunct="1">
        <a:spcBef>
          <a:spcPct val="0"/>
        </a:spcBef>
        <a:spcAft>
          <a:spcPct val="0"/>
        </a:spcAft>
        <a:defRPr sz="5333">
          <a:solidFill>
            <a:schemeClr val="bg1"/>
          </a:solidFill>
          <a:latin typeface="Arial" pitchFamily="34" charset="0"/>
          <a:ea typeface="Geneva" charset="0"/>
          <a:cs typeface="Geneva" charset="0"/>
        </a:defRPr>
      </a:lvl5pPr>
      <a:lvl6pPr marL="609570" algn="ctr" defTabSz="609570" rtl="0" eaLnBrk="1" fontAlgn="base" hangingPunct="1">
        <a:spcBef>
          <a:spcPct val="0"/>
        </a:spcBef>
        <a:spcAft>
          <a:spcPct val="0"/>
        </a:spcAft>
        <a:defRPr sz="5867">
          <a:solidFill>
            <a:schemeClr val="tx1"/>
          </a:solidFill>
          <a:latin typeface="Calibri" charset="0"/>
          <a:ea typeface="Geneva" charset="0"/>
          <a:cs typeface="Geneva" charset="0"/>
        </a:defRPr>
      </a:lvl6pPr>
      <a:lvl7pPr marL="1219140" algn="ctr" defTabSz="609570" rtl="0" eaLnBrk="1" fontAlgn="base" hangingPunct="1">
        <a:spcBef>
          <a:spcPct val="0"/>
        </a:spcBef>
        <a:spcAft>
          <a:spcPct val="0"/>
        </a:spcAft>
        <a:defRPr sz="5867">
          <a:solidFill>
            <a:schemeClr val="tx1"/>
          </a:solidFill>
          <a:latin typeface="Calibri" charset="0"/>
          <a:ea typeface="Geneva" charset="0"/>
          <a:cs typeface="Geneva" charset="0"/>
        </a:defRPr>
      </a:lvl7pPr>
      <a:lvl8pPr marL="1828709" algn="ctr" defTabSz="609570" rtl="0" eaLnBrk="1" fontAlgn="base" hangingPunct="1">
        <a:spcBef>
          <a:spcPct val="0"/>
        </a:spcBef>
        <a:spcAft>
          <a:spcPct val="0"/>
        </a:spcAft>
        <a:defRPr sz="5867">
          <a:solidFill>
            <a:schemeClr val="tx1"/>
          </a:solidFill>
          <a:latin typeface="Calibri" charset="0"/>
          <a:ea typeface="Geneva" charset="0"/>
          <a:cs typeface="Geneva" charset="0"/>
        </a:defRPr>
      </a:lvl8pPr>
      <a:lvl9pPr marL="2438278" algn="ctr" defTabSz="609570" rtl="0" eaLnBrk="1" fontAlgn="base" hangingPunct="1">
        <a:spcBef>
          <a:spcPct val="0"/>
        </a:spcBef>
        <a:spcAft>
          <a:spcPct val="0"/>
        </a:spcAft>
        <a:defRPr sz="5867">
          <a:solidFill>
            <a:schemeClr val="tx1"/>
          </a:solidFill>
          <a:latin typeface="Calibri" charset="0"/>
          <a:ea typeface="Geneva" charset="0"/>
          <a:cs typeface="Geneva" charset="0"/>
        </a:defRPr>
      </a:lvl9pPr>
    </p:titleStyle>
    <p:bodyStyle>
      <a:lvl1pPr marL="239989" marR="0" indent="-239989" algn="l" defTabSz="609570" rtl="0" eaLnBrk="1" fontAlgn="base" latinLnBrk="0" hangingPunct="1">
        <a:lnSpc>
          <a:spcPct val="100000"/>
        </a:lnSpc>
        <a:spcBef>
          <a:spcPts val="0"/>
        </a:spcBef>
        <a:spcAft>
          <a:spcPts val="533"/>
        </a:spcAft>
        <a:buClrTx/>
        <a:buSzTx/>
        <a:buFont typeface="Arial"/>
        <a:buChar char="•"/>
        <a:tabLst/>
        <a:defRPr lang="en-US" sz="2133" kern="1200" baseline="0" dirty="0" smtClean="0">
          <a:solidFill>
            <a:schemeClr val="bg1"/>
          </a:solidFill>
          <a:latin typeface="+mj-lt"/>
          <a:ea typeface="Geneva" charset="0"/>
          <a:cs typeface="Geneva" charset="0"/>
        </a:defRPr>
      </a:lvl1pPr>
      <a:lvl2pPr marL="620968" marR="0" indent="-380981" algn="l" defTabSz="609570" rtl="0" eaLnBrk="1" fontAlgn="base" latinLnBrk="0" hangingPunct="1">
        <a:lnSpc>
          <a:spcPct val="100000"/>
        </a:lnSpc>
        <a:spcBef>
          <a:spcPct val="0"/>
        </a:spcBef>
        <a:spcAft>
          <a:spcPts val="533"/>
        </a:spcAft>
        <a:buClrTx/>
        <a:buSzTx/>
        <a:buFont typeface="Lucida Grande"/>
        <a:buChar char="–"/>
        <a:tabLst/>
        <a:defRPr sz="2133" kern="1200" baseline="0">
          <a:solidFill>
            <a:srgbClr val="FFFFFF"/>
          </a:solidFill>
          <a:latin typeface="+mn-lt"/>
          <a:ea typeface="Geneva" charset="0"/>
          <a:cs typeface="+mn-cs"/>
        </a:defRPr>
      </a:lvl2pPr>
      <a:lvl3pPr marL="860957" marR="0" indent="-380981" algn="l" defTabSz="609570" rtl="0" eaLnBrk="1" fontAlgn="base" latinLnBrk="0" hangingPunct="1">
        <a:lnSpc>
          <a:spcPct val="100000"/>
        </a:lnSpc>
        <a:spcBef>
          <a:spcPct val="0"/>
        </a:spcBef>
        <a:spcAft>
          <a:spcPts val="533"/>
        </a:spcAft>
        <a:buClrTx/>
        <a:buSzTx/>
        <a:buFont typeface="Wingdings" charset="2"/>
        <a:buChar char="§"/>
        <a:tabLst/>
        <a:defRPr sz="2133" kern="1200" baseline="0">
          <a:solidFill>
            <a:srgbClr val="FFFFFF"/>
          </a:solidFill>
          <a:latin typeface="+mn-lt"/>
          <a:ea typeface="Geneva" charset="0"/>
          <a:cs typeface="+mn-cs"/>
        </a:defRPr>
      </a:lvl3pPr>
      <a:lvl4pPr marL="671966" indent="-335984" algn="l" defTabSz="609570" rtl="0" eaLnBrk="1" fontAlgn="base" hangingPunct="1">
        <a:spcBef>
          <a:spcPts val="0"/>
        </a:spcBef>
        <a:spcAft>
          <a:spcPts val="533"/>
        </a:spcAft>
        <a:buFont typeface="Arial" pitchFamily="34" charset="0"/>
        <a:buChar char="–"/>
        <a:defRPr sz="1867" kern="1200" baseline="0">
          <a:solidFill>
            <a:srgbClr val="FFFFFF"/>
          </a:solidFill>
          <a:latin typeface="+mn-lt"/>
          <a:ea typeface="Geneva" charset="0"/>
          <a:cs typeface="+mn-cs"/>
        </a:defRPr>
      </a:lvl4pPr>
      <a:lvl5pPr marL="671966" indent="-335984" algn="l" defTabSz="609570" rtl="0" eaLnBrk="1" fontAlgn="base" hangingPunct="1">
        <a:spcBef>
          <a:spcPts val="0"/>
        </a:spcBef>
        <a:spcAft>
          <a:spcPts val="533"/>
        </a:spcAft>
        <a:buFont typeface="Arial" pitchFamily="34" charset="0"/>
        <a:buChar char="»"/>
        <a:defRPr sz="1867" kern="1200" baseline="0">
          <a:solidFill>
            <a:srgbClr val="FFFFFF"/>
          </a:solidFill>
          <a:latin typeface="+mn-lt"/>
          <a:ea typeface="Geneva" charset="0"/>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CSIRO_White-Transparent.ai">
            <a:extLst>
              <a:ext uri="{FF2B5EF4-FFF2-40B4-BE49-F238E27FC236}">
                <a16:creationId xmlns:a16="http://schemas.microsoft.com/office/drawing/2014/main" id="{710C4C41-7BC5-4F03-9BC8-6318F561D9BB}"/>
              </a:ext>
            </a:extLst>
          </p:cNvPr>
          <p:cNvPicPr>
            <a:picLocks noChangeAspect="1"/>
          </p:cNvPicPr>
          <p:nvPr userDrawn="1"/>
        </p:nvPicPr>
        <p:blipFill>
          <a:blip r:embed="rId6" cstate="screen">
            <a:extLst>
              <a:ext uri="{28A0092B-C50C-407E-A947-70E740481C1C}">
                <a14:useLocalDpi xmlns:a14="http://schemas.microsoft.com/office/drawing/2010/main"/>
              </a:ext>
            </a:extLst>
          </a:blip>
          <a:srcRect l="36717" t="40308" r="36275" b="40472"/>
          <a:stretch>
            <a:fillRect/>
          </a:stretch>
        </p:blipFill>
        <p:spPr bwMode="auto">
          <a:xfrm>
            <a:off x="7761817" y="6038851"/>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8F42FEDB-0873-46AD-8F21-A88B3A7A4F8A}"/>
              </a:ext>
            </a:extLst>
          </p:cNvPr>
          <p:cNvSpPr>
            <a:spLocks noGrp="1"/>
          </p:cNvSpPr>
          <p:nvPr>
            <p:ph type="sldNum" sz="quarter" idx="4"/>
          </p:nvPr>
        </p:nvSpPr>
        <p:spPr>
          <a:xfrm>
            <a:off x="9315275" y="6348254"/>
            <a:ext cx="2743200" cy="366183"/>
          </a:xfrm>
          <a:prstGeom prst="rect">
            <a:avLst/>
          </a:prstGeom>
        </p:spPr>
        <p:txBody>
          <a:bodyPr vert="horz" lIns="91440" tIns="45720" rIns="91440" bIns="45720" rtlCol="0" anchor="ctr"/>
          <a:lstStyle>
            <a:lvl1pPr algn="r">
              <a:defRPr sz="1067" baseline="0">
                <a:solidFill>
                  <a:schemeClr val="tx1">
                    <a:tint val="75000"/>
                  </a:schemeClr>
                </a:solidFill>
              </a:defRPr>
            </a:lvl1pPr>
          </a:lstStyle>
          <a:p>
            <a:fld id="{B183B5E7-A643-4438-85EC-D358BBD0B8C9}" type="slidenum">
              <a:rPr lang="en-AU" smtClean="0"/>
              <a:pPr/>
              <a:t>‹#›</a:t>
            </a:fld>
            <a:endParaRPr lang="en-AU" sz="1067"/>
          </a:p>
        </p:txBody>
      </p:sp>
    </p:spTree>
    <p:extLst>
      <p:ext uri="{BB962C8B-B14F-4D97-AF65-F5344CB8AC3E}">
        <p14:creationId xmlns:p14="http://schemas.microsoft.com/office/powerpoint/2010/main" val="1494935252"/>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Lst>
  <p:hf hdr="0" ftr="0" dt="0"/>
  <p:txStyles>
    <p:titleStyle>
      <a:lvl1pPr algn="ctr" defTabSz="609585" rtl="0" eaLnBrk="0" fontAlgn="base" hangingPunct="0">
        <a:spcBef>
          <a:spcPct val="0"/>
        </a:spcBef>
        <a:spcAft>
          <a:spcPct val="0"/>
        </a:spcAft>
        <a:defRPr sz="3200" b="1" kern="1200">
          <a:solidFill>
            <a:schemeClr val="bg1"/>
          </a:solidFill>
          <a:latin typeface="Arial"/>
          <a:ea typeface="MS PGothic" pitchFamily="34" charset="-128"/>
          <a:cs typeface="Arial"/>
        </a:defRPr>
      </a:lvl1pPr>
      <a:lvl2pPr algn="ctr" defTabSz="609585" rtl="0" eaLnBrk="0" fontAlgn="base" hangingPunct="0">
        <a:spcBef>
          <a:spcPct val="0"/>
        </a:spcBef>
        <a:spcAft>
          <a:spcPct val="0"/>
        </a:spcAft>
        <a:defRPr sz="3200" b="1">
          <a:solidFill>
            <a:schemeClr val="bg1"/>
          </a:solidFill>
          <a:latin typeface="Arial" charset="0"/>
          <a:ea typeface="MS PGothic" pitchFamily="34" charset="-128"/>
          <a:cs typeface="Arial" charset="0"/>
        </a:defRPr>
      </a:lvl2pPr>
      <a:lvl3pPr algn="ctr" defTabSz="609585" rtl="0" eaLnBrk="0" fontAlgn="base" hangingPunct="0">
        <a:spcBef>
          <a:spcPct val="0"/>
        </a:spcBef>
        <a:spcAft>
          <a:spcPct val="0"/>
        </a:spcAft>
        <a:defRPr sz="3200" b="1">
          <a:solidFill>
            <a:schemeClr val="bg1"/>
          </a:solidFill>
          <a:latin typeface="Arial" charset="0"/>
          <a:ea typeface="MS PGothic" pitchFamily="34" charset="-128"/>
          <a:cs typeface="Arial" charset="0"/>
        </a:defRPr>
      </a:lvl3pPr>
      <a:lvl4pPr algn="ctr" defTabSz="609585" rtl="0" eaLnBrk="0" fontAlgn="base" hangingPunct="0">
        <a:spcBef>
          <a:spcPct val="0"/>
        </a:spcBef>
        <a:spcAft>
          <a:spcPct val="0"/>
        </a:spcAft>
        <a:defRPr sz="3200" b="1">
          <a:solidFill>
            <a:schemeClr val="bg1"/>
          </a:solidFill>
          <a:latin typeface="Arial" charset="0"/>
          <a:ea typeface="MS PGothic" pitchFamily="34" charset="-128"/>
          <a:cs typeface="Arial" charset="0"/>
        </a:defRPr>
      </a:lvl4pPr>
      <a:lvl5pPr algn="ctr" defTabSz="609585" rtl="0" eaLnBrk="0" fontAlgn="base" hangingPunct="0">
        <a:spcBef>
          <a:spcPct val="0"/>
        </a:spcBef>
        <a:spcAft>
          <a:spcPct val="0"/>
        </a:spcAft>
        <a:defRPr sz="3200" b="1">
          <a:solidFill>
            <a:schemeClr val="bg1"/>
          </a:solidFill>
          <a:latin typeface="Arial" charset="0"/>
          <a:ea typeface="MS PGothic" pitchFamily="34" charset="-128"/>
          <a:cs typeface="Arial" charset="0"/>
        </a:defRPr>
      </a:lvl5pPr>
      <a:lvl6pPr marL="609585" algn="ctr" defTabSz="609585" rtl="0" fontAlgn="base">
        <a:spcBef>
          <a:spcPct val="0"/>
        </a:spcBef>
        <a:spcAft>
          <a:spcPct val="0"/>
        </a:spcAft>
        <a:defRPr sz="4267">
          <a:solidFill>
            <a:srgbClr val="010000"/>
          </a:solidFill>
          <a:latin typeface="Arial" charset="0"/>
          <a:ea typeface="ＭＳ Ｐゴシック" charset="-128"/>
        </a:defRPr>
      </a:lvl6pPr>
      <a:lvl7pPr marL="1219170" algn="ctr" defTabSz="609585" rtl="0" fontAlgn="base">
        <a:spcBef>
          <a:spcPct val="0"/>
        </a:spcBef>
        <a:spcAft>
          <a:spcPct val="0"/>
        </a:spcAft>
        <a:defRPr sz="4267">
          <a:solidFill>
            <a:srgbClr val="010000"/>
          </a:solidFill>
          <a:latin typeface="Arial" charset="0"/>
          <a:ea typeface="ＭＳ Ｐゴシック" charset="-128"/>
        </a:defRPr>
      </a:lvl7pPr>
      <a:lvl8pPr marL="1828754" algn="ctr" defTabSz="609585" rtl="0" fontAlgn="base">
        <a:spcBef>
          <a:spcPct val="0"/>
        </a:spcBef>
        <a:spcAft>
          <a:spcPct val="0"/>
        </a:spcAft>
        <a:defRPr sz="4267">
          <a:solidFill>
            <a:srgbClr val="010000"/>
          </a:solidFill>
          <a:latin typeface="Arial" charset="0"/>
          <a:ea typeface="ＭＳ Ｐゴシック" charset="-128"/>
        </a:defRPr>
      </a:lvl8pPr>
      <a:lvl9pPr marL="2438339" algn="ctr" defTabSz="609585" rtl="0" fontAlgn="base">
        <a:spcBef>
          <a:spcPct val="0"/>
        </a:spcBef>
        <a:spcAft>
          <a:spcPct val="0"/>
        </a:spcAft>
        <a:defRPr sz="4267">
          <a:solidFill>
            <a:srgbClr val="010000"/>
          </a:solidFill>
          <a:latin typeface="Arial" charset="0"/>
          <a:ea typeface="ＭＳ Ｐゴシック" charset="-128"/>
        </a:defRPr>
      </a:lvl9pPr>
    </p:titleStyle>
    <p:bodyStyle>
      <a:lvl1pPr marL="457189" indent="-457189" algn="l" rtl="0" eaLnBrk="0" fontAlgn="t" hangingPunct="0">
        <a:spcBef>
          <a:spcPct val="30000"/>
        </a:spcBef>
        <a:spcAft>
          <a:spcPct val="30000"/>
        </a:spcAft>
        <a:buChar char="•"/>
        <a:defRPr sz="2133" kern="1200">
          <a:solidFill>
            <a:schemeClr val="tx1"/>
          </a:solidFill>
          <a:latin typeface="Arial"/>
          <a:ea typeface="MS PGothic"/>
          <a:cs typeface="Arial"/>
        </a:defRPr>
      </a:lvl1pPr>
      <a:lvl2pPr marL="990575" indent="-380990" algn="l" rtl="0" eaLnBrk="0" fontAlgn="t" hangingPunct="0">
        <a:spcBef>
          <a:spcPct val="15000"/>
        </a:spcBef>
        <a:spcAft>
          <a:spcPct val="15000"/>
        </a:spcAft>
        <a:buFont typeface="Arial" panose="020B0604020202020204" pitchFamily="34" charset="0"/>
        <a:buChar char="–"/>
        <a:defRPr sz="2133" kern="1200">
          <a:solidFill>
            <a:schemeClr val="tx1"/>
          </a:solidFill>
          <a:latin typeface="Arial"/>
          <a:ea typeface="MS PGothic"/>
          <a:cs typeface="Arial"/>
        </a:defRPr>
      </a:lvl2pPr>
      <a:lvl3pPr marL="1523962" indent="-304792" algn="l" rtl="0" eaLnBrk="0" fontAlgn="t" hangingPunct="0">
        <a:spcBef>
          <a:spcPct val="15000"/>
        </a:spcBef>
        <a:spcAft>
          <a:spcPct val="15000"/>
        </a:spcAft>
        <a:buChar char="•"/>
        <a:defRPr sz="2133" kern="1200">
          <a:solidFill>
            <a:schemeClr val="tx1"/>
          </a:solidFill>
          <a:latin typeface="Arial"/>
          <a:ea typeface="MS PGothic"/>
          <a:cs typeface="Arial"/>
        </a:defRPr>
      </a:lvl3pPr>
      <a:lvl4pPr marL="2133547" indent="-304792" algn="l" rtl="0" eaLnBrk="0" fontAlgn="t" hangingPunct="0">
        <a:spcBef>
          <a:spcPct val="15000"/>
        </a:spcBef>
        <a:spcAft>
          <a:spcPct val="15000"/>
        </a:spcAft>
        <a:buChar char="–"/>
        <a:defRPr sz="2133" kern="1200">
          <a:solidFill>
            <a:schemeClr val="tx1"/>
          </a:solidFill>
          <a:latin typeface="Arial"/>
          <a:ea typeface="MS PGothic"/>
          <a:cs typeface="Arial"/>
        </a:defRPr>
      </a:lvl4pPr>
      <a:lvl5pPr marL="2743131"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Arial"/>
          <a:ea typeface="MS PGothic" pitchFamily="34" charset="-128"/>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61A81AD-002C-DA42-8C96-FC0D7DC9025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809" y="3"/>
            <a:ext cx="12188379" cy="6857995"/>
          </a:xfrm>
          <a:prstGeom prst="rect">
            <a:avLst/>
          </a:prstGeom>
        </p:spPr>
      </p:pic>
    </p:spTree>
    <p:extLst>
      <p:ext uri="{BB962C8B-B14F-4D97-AF65-F5344CB8AC3E}">
        <p14:creationId xmlns:p14="http://schemas.microsoft.com/office/powerpoint/2010/main" val="3496056428"/>
      </p:ext>
    </p:extLst>
  </p:cSld>
  <p:clrMap bg1="lt1" tx1="dk1" bg2="lt2" tx2="dk2" accent1="accent1" accent2="accent2" accent3="accent3" accent4="accent4" accent5="accent5" accent6="accent6" hlink="hlink" folHlink="folHlink"/>
  <p:sldLayoutIdLst>
    <p:sldLayoutId id="2147483873"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987E89-4EF8-A642-AFE7-C851721566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3692CDE-B07C-B74F-83CD-CBD23A9D45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27CB2C1-25C0-494D-849B-A5A32A5A26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A30F85-629C-0B44-95D2-8E11BF13EA20}" type="datetimeFigureOut">
              <a:rPr lang="en-US" smtClean="0"/>
              <a:t>7/13/2021</a:t>
            </a:fld>
            <a:endParaRPr lang="en-US" dirty="0"/>
          </a:p>
        </p:txBody>
      </p:sp>
      <p:sp>
        <p:nvSpPr>
          <p:cNvPr id="5" name="Footer Placeholder 4">
            <a:extLst>
              <a:ext uri="{FF2B5EF4-FFF2-40B4-BE49-F238E27FC236}">
                <a16:creationId xmlns:a16="http://schemas.microsoft.com/office/drawing/2014/main" id="{30C3FAEE-30E5-8C44-B8BA-0C13C1F547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2D03A79-50E5-5043-8046-D7A7C87816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FA9C6D-F1FC-6D4D-862C-11A274DF70F3}" type="slidenum">
              <a:rPr lang="en-US" smtClean="0"/>
              <a:t>‹#›</a:t>
            </a:fld>
            <a:endParaRPr lang="en-US" dirty="0"/>
          </a:p>
        </p:txBody>
      </p:sp>
    </p:spTree>
    <p:extLst>
      <p:ext uri="{BB962C8B-B14F-4D97-AF65-F5344CB8AC3E}">
        <p14:creationId xmlns:p14="http://schemas.microsoft.com/office/powerpoint/2010/main" val="4214524284"/>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CD12C7-109E-455E-BA78-11E47C502B30}" type="datetimeFigureOut">
              <a:rPr lang="en-IE" smtClean="0"/>
              <a:t>14/07/2021</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1FCAAF-ADD1-4ED9-8FE4-93EAD70E932A}" type="slidenum">
              <a:rPr lang="en-IE" smtClean="0"/>
              <a:t>‹#›</a:t>
            </a:fld>
            <a:endParaRPr lang="en-IE"/>
          </a:p>
        </p:txBody>
      </p:sp>
    </p:spTree>
    <p:extLst>
      <p:ext uri="{BB962C8B-B14F-4D97-AF65-F5344CB8AC3E}">
        <p14:creationId xmlns:p14="http://schemas.microsoft.com/office/powerpoint/2010/main" val="3768293710"/>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F94AC7-DCC1-4E52-AB6B-C5E25427A0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1FA74B92-C735-4496-AFF0-2F6A664ED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A90772D-CF28-4C63-9F41-9E9DD56EAB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AE92B-C239-4307-B080-03545244FBC5}" type="datetimeFigureOut">
              <a:rPr lang="en-ZA" smtClean="0"/>
              <a:t>2021/07/14</a:t>
            </a:fld>
            <a:endParaRPr lang="en-ZA"/>
          </a:p>
        </p:txBody>
      </p:sp>
      <p:sp>
        <p:nvSpPr>
          <p:cNvPr id="5" name="Footer Placeholder 4">
            <a:extLst>
              <a:ext uri="{FF2B5EF4-FFF2-40B4-BE49-F238E27FC236}">
                <a16:creationId xmlns:a16="http://schemas.microsoft.com/office/drawing/2014/main" id="{7DFE2D4A-FB64-4EF9-AE3D-CA64725138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B33AE7C7-E8F4-403E-8645-09CCBFE156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F6E4EA-17A3-4EB5-89AF-563A46778513}" type="slidenum">
              <a:rPr lang="en-ZA" smtClean="0"/>
              <a:t>‹#›</a:t>
            </a:fld>
            <a:endParaRPr lang="en-ZA"/>
          </a:p>
        </p:txBody>
      </p:sp>
    </p:spTree>
    <p:extLst>
      <p:ext uri="{BB962C8B-B14F-4D97-AF65-F5344CB8AC3E}">
        <p14:creationId xmlns:p14="http://schemas.microsoft.com/office/powerpoint/2010/main" val="2935231346"/>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20.xml"/><Relationship Id="rId5" Type="http://schemas.openxmlformats.org/officeDocument/2006/relationships/image" Target="../media/image42.jpeg"/><Relationship Id="rId4" Type="http://schemas.openxmlformats.org/officeDocument/2006/relationships/image" Target="../media/image41.jpeg"/></Relationships>
</file>

<file path=ppt/slides/_rels/slide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16.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18" Type="http://schemas.openxmlformats.org/officeDocument/2006/relationships/image" Target="../media/image71.png"/><Relationship Id="rId3" Type="http://schemas.openxmlformats.org/officeDocument/2006/relationships/image" Target="../media/image56.png"/><Relationship Id="rId21" Type="http://schemas.openxmlformats.org/officeDocument/2006/relationships/image" Target="../media/image74.png"/><Relationship Id="rId7" Type="http://schemas.openxmlformats.org/officeDocument/2006/relationships/image" Target="../media/image60.png"/><Relationship Id="rId12" Type="http://schemas.openxmlformats.org/officeDocument/2006/relationships/image" Target="../media/image65.png"/><Relationship Id="rId17" Type="http://schemas.openxmlformats.org/officeDocument/2006/relationships/image" Target="../media/image70.svg"/><Relationship Id="rId25" Type="http://schemas.openxmlformats.org/officeDocument/2006/relationships/image" Target="../media/image78.png"/><Relationship Id="rId2" Type="http://schemas.openxmlformats.org/officeDocument/2006/relationships/notesSlide" Target="../notesSlides/notesSlide10.xml"/><Relationship Id="rId16" Type="http://schemas.openxmlformats.org/officeDocument/2006/relationships/image" Target="../media/image69.png"/><Relationship Id="rId20" Type="http://schemas.openxmlformats.org/officeDocument/2006/relationships/image" Target="../media/image73.png"/><Relationship Id="rId1" Type="http://schemas.openxmlformats.org/officeDocument/2006/relationships/slideLayout" Target="../slideLayouts/slideLayout29.xml"/><Relationship Id="rId6" Type="http://schemas.openxmlformats.org/officeDocument/2006/relationships/image" Target="../media/image59.png"/><Relationship Id="rId11" Type="http://schemas.openxmlformats.org/officeDocument/2006/relationships/image" Target="../media/image64.png"/><Relationship Id="rId24" Type="http://schemas.openxmlformats.org/officeDocument/2006/relationships/image" Target="../media/image77.png"/><Relationship Id="rId5" Type="http://schemas.openxmlformats.org/officeDocument/2006/relationships/image" Target="../media/image58.png"/><Relationship Id="rId15" Type="http://schemas.openxmlformats.org/officeDocument/2006/relationships/image" Target="../media/image68.png"/><Relationship Id="rId23" Type="http://schemas.openxmlformats.org/officeDocument/2006/relationships/image" Target="../media/image76.png"/><Relationship Id="rId10" Type="http://schemas.openxmlformats.org/officeDocument/2006/relationships/image" Target="../media/image63.png"/><Relationship Id="rId19" Type="http://schemas.openxmlformats.org/officeDocument/2006/relationships/image" Target="../media/image72.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 Id="rId22" Type="http://schemas.openxmlformats.org/officeDocument/2006/relationships/image" Target="../media/image75.png"/></Relationships>
</file>

<file path=ppt/slides/_rels/slide17.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jpeg"/><Relationship Id="rId7" Type="http://schemas.openxmlformats.org/officeDocument/2006/relationships/image" Target="../media/image83.png"/><Relationship Id="rId2" Type="http://schemas.openxmlformats.org/officeDocument/2006/relationships/notesSlide" Target="../notesSlides/notesSlide11.xml"/><Relationship Id="rId1" Type="http://schemas.openxmlformats.org/officeDocument/2006/relationships/slideLayout" Target="../slideLayouts/slideLayout28.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8" Type="http://schemas.openxmlformats.org/officeDocument/2006/relationships/image" Target="../media/image93.jpeg"/><Relationship Id="rId13" Type="http://schemas.openxmlformats.org/officeDocument/2006/relationships/image" Target="../media/image98.png"/><Relationship Id="rId18" Type="http://schemas.openxmlformats.org/officeDocument/2006/relationships/image" Target="../media/image103.png"/><Relationship Id="rId26" Type="http://schemas.openxmlformats.org/officeDocument/2006/relationships/image" Target="../media/image111.png"/><Relationship Id="rId3" Type="http://schemas.openxmlformats.org/officeDocument/2006/relationships/image" Target="../media/image88.png"/><Relationship Id="rId21" Type="http://schemas.openxmlformats.org/officeDocument/2006/relationships/image" Target="../media/image106.jpeg"/><Relationship Id="rId7" Type="http://schemas.openxmlformats.org/officeDocument/2006/relationships/image" Target="../media/image92.png"/><Relationship Id="rId12" Type="http://schemas.openxmlformats.org/officeDocument/2006/relationships/image" Target="../media/image97.png"/><Relationship Id="rId17" Type="http://schemas.openxmlformats.org/officeDocument/2006/relationships/image" Target="../media/image102.png"/><Relationship Id="rId25" Type="http://schemas.openxmlformats.org/officeDocument/2006/relationships/image" Target="../media/image110.jpeg"/><Relationship Id="rId2" Type="http://schemas.openxmlformats.org/officeDocument/2006/relationships/image" Target="../media/image87.png"/><Relationship Id="rId16" Type="http://schemas.openxmlformats.org/officeDocument/2006/relationships/image" Target="../media/image101.png"/><Relationship Id="rId20" Type="http://schemas.openxmlformats.org/officeDocument/2006/relationships/image" Target="../media/image105.png"/><Relationship Id="rId1" Type="http://schemas.openxmlformats.org/officeDocument/2006/relationships/slideLayout" Target="../slideLayouts/slideLayout43.xml"/><Relationship Id="rId6" Type="http://schemas.openxmlformats.org/officeDocument/2006/relationships/image" Target="../media/image91.png"/><Relationship Id="rId11" Type="http://schemas.openxmlformats.org/officeDocument/2006/relationships/image" Target="../media/image96.png"/><Relationship Id="rId24" Type="http://schemas.openxmlformats.org/officeDocument/2006/relationships/image" Target="../media/image109.png"/><Relationship Id="rId5" Type="http://schemas.openxmlformats.org/officeDocument/2006/relationships/image" Target="../media/image90.png"/><Relationship Id="rId15" Type="http://schemas.openxmlformats.org/officeDocument/2006/relationships/image" Target="../media/image100.png"/><Relationship Id="rId23" Type="http://schemas.openxmlformats.org/officeDocument/2006/relationships/image" Target="../media/image108.png"/><Relationship Id="rId10" Type="http://schemas.openxmlformats.org/officeDocument/2006/relationships/image" Target="../media/image95.png"/><Relationship Id="rId19" Type="http://schemas.openxmlformats.org/officeDocument/2006/relationships/image" Target="../media/image104.jpeg"/><Relationship Id="rId4" Type="http://schemas.openxmlformats.org/officeDocument/2006/relationships/image" Target="../media/image89.png"/><Relationship Id="rId9" Type="http://schemas.openxmlformats.org/officeDocument/2006/relationships/image" Target="../media/image94.png"/><Relationship Id="rId14" Type="http://schemas.openxmlformats.org/officeDocument/2006/relationships/image" Target="../media/image99.png"/><Relationship Id="rId22" Type="http://schemas.openxmlformats.org/officeDocument/2006/relationships/image" Target="../media/image107.jpeg"/></Relationships>
</file>

<file path=ppt/slides/_rels/slide21.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43.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0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3.png"/><Relationship Id="rId4" Type="http://schemas.openxmlformats.org/officeDocument/2006/relationships/image" Target="../media/image22.png"/></Relationships>
</file>

<file path=ppt/slides/_rels/slide30.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18.gif"/><Relationship Id="rId2" Type="http://schemas.openxmlformats.org/officeDocument/2006/relationships/image" Target="../media/image117.png"/><Relationship Id="rId1" Type="http://schemas.openxmlformats.org/officeDocument/2006/relationships/slideLayout" Target="../slideLayouts/slideLayout54.xml"/><Relationship Id="rId4" Type="http://schemas.openxmlformats.org/officeDocument/2006/relationships/image" Target="../media/image119.png"/></Relationships>
</file>

<file path=ppt/slides/_rels/slide34.xml.rels><?xml version="1.0" encoding="UTF-8" standalone="yes"?>
<Relationships xmlns="http://schemas.openxmlformats.org/package/2006/relationships"><Relationship Id="rId3" Type="http://schemas.openxmlformats.org/officeDocument/2006/relationships/image" Target="../media/image118.gif"/><Relationship Id="rId2" Type="http://schemas.openxmlformats.org/officeDocument/2006/relationships/image" Target="../media/image117.png"/><Relationship Id="rId1" Type="http://schemas.openxmlformats.org/officeDocument/2006/relationships/slideLayout" Target="../slideLayouts/slideLayout54.xml"/><Relationship Id="rId4" Type="http://schemas.openxmlformats.org/officeDocument/2006/relationships/image" Target="../media/image119.png"/></Relationships>
</file>

<file path=ppt/slides/_rels/slide35.xml.rels><?xml version="1.0" encoding="UTF-8" standalone="yes"?>
<Relationships xmlns="http://schemas.openxmlformats.org/package/2006/relationships"><Relationship Id="rId3" Type="http://schemas.openxmlformats.org/officeDocument/2006/relationships/image" Target="../media/image118.gif"/><Relationship Id="rId2" Type="http://schemas.openxmlformats.org/officeDocument/2006/relationships/image" Target="../media/image117.png"/><Relationship Id="rId1" Type="http://schemas.openxmlformats.org/officeDocument/2006/relationships/slideLayout" Target="../slideLayouts/slideLayout54.xml"/><Relationship Id="rId4" Type="http://schemas.openxmlformats.org/officeDocument/2006/relationships/image" Target="../media/image119.png"/></Relationships>
</file>

<file path=ppt/slides/_rels/slide36.xml.rels><?xml version="1.0" encoding="UTF-8" standalone="yes"?>
<Relationships xmlns="http://schemas.openxmlformats.org/package/2006/relationships"><Relationship Id="rId3" Type="http://schemas.openxmlformats.org/officeDocument/2006/relationships/image" Target="../media/image118.gif"/><Relationship Id="rId2" Type="http://schemas.openxmlformats.org/officeDocument/2006/relationships/image" Target="../media/image117.png"/><Relationship Id="rId1" Type="http://schemas.openxmlformats.org/officeDocument/2006/relationships/slideLayout" Target="../slideLayouts/slideLayout54.xml"/><Relationship Id="rId4" Type="http://schemas.openxmlformats.org/officeDocument/2006/relationships/image" Target="../media/image119.png"/></Relationships>
</file>

<file path=ppt/slides/_rels/slide37.xml.rels><?xml version="1.0" encoding="UTF-8" standalone="yes"?>
<Relationships xmlns="http://schemas.openxmlformats.org/package/2006/relationships"><Relationship Id="rId3" Type="http://schemas.openxmlformats.org/officeDocument/2006/relationships/image" Target="../media/image118.gif"/><Relationship Id="rId2" Type="http://schemas.openxmlformats.org/officeDocument/2006/relationships/image" Target="../media/image117.png"/><Relationship Id="rId1" Type="http://schemas.openxmlformats.org/officeDocument/2006/relationships/slideLayout" Target="../slideLayouts/slideLayout54.xml"/><Relationship Id="rId5" Type="http://schemas.openxmlformats.org/officeDocument/2006/relationships/image" Target="../media/image121.png"/><Relationship Id="rId4" Type="http://schemas.openxmlformats.org/officeDocument/2006/relationships/image" Target="../media/image120.png"/></Relationships>
</file>

<file path=ppt/slides/_rels/slide38.xml.rels><?xml version="1.0" encoding="UTF-8" standalone="yes"?>
<Relationships xmlns="http://schemas.openxmlformats.org/package/2006/relationships"><Relationship Id="rId3" Type="http://schemas.openxmlformats.org/officeDocument/2006/relationships/image" Target="../media/image118.gif"/><Relationship Id="rId2" Type="http://schemas.openxmlformats.org/officeDocument/2006/relationships/image" Target="../media/image117.png"/><Relationship Id="rId1" Type="http://schemas.openxmlformats.org/officeDocument/2006/relationships/slideLayout" Target="../slideLayouts/slideLayout54.xml"/><Relationship Id="rId4" Type="http://schemas.openxmlformats.org/officeDocument/2006/relationships/image" Target="../media/image122.jpeg"/></Relationships>
</file>

<file path=ppt/slides/_rels/slide39.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9.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32.png"/><Relationship Id="rId5" Type="http://schemas.openxmlformats.org/officeDocument/2006/relationships/diagramLayout" Target="../diagrams/layout1.xml"/><Relationship Id="rId10" Type="http://schemas.openxmlformats.org/officeDocument/2006/relationships/image" Target="../media/image31.png"/><Relationship Id="rId4" Type="http://schemas.openxmlformats.org/officeDocument/2006/relationships/diagramData" Target="../diagrams/data1.xml"/><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9.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image" Target="../media/image35.png"/><Relationship Id="rId5" Type="http://schemas.openxmlformats.org/officeDocument/2006/relationships/diagramLayout" Target="../diagrams/layout2.xml"/><Relationship Id="rId10" Type="http://schemas.openxmlformats.org/officeDocument/2006/relationships/image" Target="../media/image34.png"/><Relationship Id="rId4" Type="http://schemas.openxmlformats.org/officeDocument/2006/relationships/diagramData" Target="../diagrams/data2.xml"/><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8697" y="1465717"/>
            <a:ext cx="7315200" cy="4261679"/>
          </a:xfrm>
        </p:spPr>
        <p:txBody>
          <a:bodyPr>
            <a:normAutofit fontScale="90000"/>
          </a:bodyPr>
          <a:lstStyle/>
          <a:p>
            <a:r>
              <a:rPr lang="en-GB" dirty="0">
                <a:ea typeface="+mj-lt"/>
                <a:cs typeface="+mj-lt"/>
              </a:rPr>
              <a:t>Framing the Framework: </a:t>
            </a:r>
            <a:r>
              <a:rPr lang="en-GB" sz="4000" dirty="0">
                <a:ea typeface="+mj-lt"/>
                <a:cs typeface="+mj-lt"/>
              </a:rPr>
              <a:t>Addressing the need for a UK National Framework For Climate Services</a:t>
            </a:r>
            <a:br>
              <a:rPr lang="en-GB" sz="2000" dirty="0"/>
            </a:br>
            <a:br>
              <a:rPr lang="en-GB" dirty="0"/>
            </a:br>
            <a:r>
              <a:rPr lang="en-GB" sz="3200" dirty="0"/>
              <a:t>UKCR Webinar</a:t>
            </a:r>
            <a:br>
              <a:rPr lang="en-GB" sz="3200" dirty="0"/>
            </a:br>
            <a:r>
              <a:rPr lang="en-GB" sz="3200" dirty="0"/>
              <a:t>Nicola Golding, Louise Wilson</a:t>
            </a:r>
            <a:br>
              <a:rPr lang="en-GB" sz="3200" dirty="0"/>
            </a:br>
            <a:br>
              <a:rPr lang="en-GB" sz="3200" dirty="0"/>
            </a:br>
            <a:r>
              <a:rPr lang="en-GB" sz="3200" dirty="0"/>
              <a:t>July 2021</a:t>
            </a:r>
            <a:endParaRPr lang="en-GB" dirty="0"/>
          </a:p>
        </p:txBody>
      </p:sp>
      <p:pic>
        <p:nvPicPr>
          <p:cNvPr id="4" name="Picture 3" descr="A picture containing device&#10;&#10;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56374" y="930262"/>
            <a:ext cx="2562412" cy="2498738"/>
          </a:xfrm>
          <a:prstGeom prst="rect">
            <a:avLst/>
          </a:prstGeom>
        </p:spPr>
      </p:pic>
      <p:pic>
        <p:nvPicPr>
          <p:cNvPr id="5" name="Picture 49" descr="A picture containing drawing&#10;&#10;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0" y="6208957"/>
            <a:ext cx="3308279" cy="5284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6586542F-375F-4CFF-B292-FA1336DBB22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08955" y="6177013"/>
            <a:ext cx="1014349" cy="5690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3FE3F262-22C0-4F60-9ECB-0FE5C3F1DB7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493234" y="6164324"/>
            <a:ext cx="993169" cy="5817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close up of a sign&#10;&#10;Description automatically generated">
            <a:extLst>
              <a:ext uri="{FF2B5EF4-FFF2-40B4-BE49-F238E27FC236}">
                <a16:creationId xmlns:a16="http://schemas.microsoft.com/office/drawing/2014/main" id="{6D8816B7-5293-4E51-B30D-16D72E1A826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37447" y="6208957"/>
            <a:ext cx="1835416" cy="541163"/>
          </a:xfrm>
          <a:prstGeom prst="rect">
            <a:avLst/>
          </a:prstGeom>
        </p:spPr>
      </p:pic>
      <p:grpSp>
        <p:nvGrpSpPr>
          <p:cNvPr id="3" name="Group 2">
            <a:extLst>
              <a:ext uri="{FF2B5EF4-FFF2-40B4-BE49-F238E27FC236}">
                <a16:creationId xmlns:a16="http://schemas.microsoft.com/office/drawing/2014/main" id="{A7BEA35D-E6DC-4B67-98EE-FF5D4819E8CA}"/>
              </a:ext>
            </a:extLst>
          </p:cNvPr>
          <p:cNvGrpSpPr/>
          <p:nvPr/>
        </p:nvGrpSpPr>
        <p:grpSpPr>
          <a:xfrm>
            <a:off x="7360946" y="6164312"/>
            <a:ext cx="1806156" cy="680987"/>
            <a:chOff x="7350671" y="6164312"/>
            <a:chExt cx="1806156" cy="680987"/>
          </a:xfrm>
        </p:grpSpPr>
        <p:pic>
          <p:nvPicPr>
            <p:cNvPr id="11" name="Picture 2" descr="Climate Change Committee">
              <a:extLst>
                <a:ext uri="{FF2B5EF4-FFF2-40B4-BE49-F238E27FC236}">
                  <a16:creationId xmlns:a16="http://schemas.microsoft.com/office/drawing/2014/main" id="{3DCA67EE-5307-4347-9098-900B50C0F09C}"/>
                </a:ext>
              </a:extLst>
            </p:cNvPr>
            <p:cNvPicPr>
              <a:picLocks noChangeAspect="1" noChangeArrowheads="1"/>
            </p:cNvPicPr>
            <p:nvPr/>
          </p:nvPicPr>
          <p:blipFill rotWithShape="1">
            <a:blip r:embed="rId8" cstate="screen">
              <a:duotone>
                <a:prstClr val="black"/>
                <a:schemeClr val="tx2">
                  <a:tint val="45000"/>
                  <a:satMod val="400000"/>
                </a:schemeClr>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a:ext>
              </a:extLst>
            </a:blip>
            <a:srcRect r="-6364"/>
            <a:stretch/>
          </p:blipFill>
          <p:spPr bwMode="auto">
            <a:xfrm>
              <a:off x="7350671" y="6164324"/>
              <a:ext cx="1806156" cy="5731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limate Change Committee">
              <a:extLst>
                <a:ext uri="{FF2B5EF4-FFF2-40B4-BE49-F238E27FC236}">
                  <a16:creationId xmlns:a16="http://schemas.microsoft.com/office/drawing/2014/main" id="{C7E06416-D295-4CA0-83D4-546F7A7232BF}"/>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b="-18824"/>
            <a:stretch/>
          </p:blipFill>
          <p:spPr bwMode="auto">
            <a:xfrm>
              <a:off x="7350671" y="6164312"/>
              <a:ext cx="878929" cy="680987"/>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5" descr="Text&#10;&#10;Description automatically generated">
            <a:extLst>
              <a:ext uri="{FF2B5EF4-FFF2-40B4-BE49-F238E27FC236}">
                <a16:creationId xmlns:a16="http://schemas.microsoft.com/office/drawing/2014/main" id="{934B5F41-A13B-456B-9CB5-6E7731A3921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673786" y="6180141"/>
            <a:ext cx="1490971" cy="580318"/>
          </a:xfrm>
          <a:prstGeom prst="rect">
            <a:avLst/>
          </a:prstGeom>
        </p:spPr>
      </p:pic>
      <p:grpSp>
        <p:nvGrpSpPr>
          <p:cNvPr id="12" name="Group 11">
            <a:extLst>
              <a:ext uri="{FF2B5EF4-FFF2-40B4-BE49-F238E27FC236}">
                <a16:creationId xmlns:a16="http://schemas.microsoft.com/office/drawing/2014/main" id="{3BB69387-CB10-43B7-BAB3-37164FA21D10}"/>
              </a:ext>
            </a:extLst>
          </p:cNvPr>
          <p:cNvGrpSpPr/>
          <p:nvPr/>
        </p:nvGrpSpPr>
        <p:grpSpPr>
          <a:xfrm>
            <a:off x="5415379" y="3187144"/>
            <a:ext cx="3649287" cy="3217125"/>
            <a:chOff x="5415379" y="3187144"/>
            <a:chExt cx="3649287" cy="3217125"/>
          </a:xfrm>
        </p:grpSpPr>
        <p:pic>
          <p:nvPicPr>
            <p:cNvPr id="14" name="Picture 2">
              <a:extLst>
                <a:ext uri="{FF2B5EF4-FFF2-40B4-BE49-F238E27FC236}">
                  <a16:creationId xmlns:a16="http://schemas.microsoft.com/office/drawing/2014/main" id="{8551B4A7-97EF-4583-A2BD-202B72CB1F60}"/>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5415379" y="3187144"/>
              <a:ext cx="3649287" cy="3217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B7281063-42E8-4F5A-9613-6816DCFB1FD0}"/>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024625" y="3754005"/>
              <a:ext cx="2423605" cy="1406530"/>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425907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95982C2-8260-425A-8E36-53F994A0FA8B}"/>
              </a:ext>
            </a:extLst>
          </p:cNvPr>
          <p:cNvSpPr>
            <a:spLocks noGrp="1"/>
          </p:cNvSpPr>
          <p:nvPr>
            <p:ph type="title"/>
          </p:nvPr>
        </p:nvSpPr>
        <p:spPr>
          <a:xfrm>
            <a:off x="3867912" y="1298448"/>
            <a:ext cx="9543288" cy="3255264"/>
          </a:xfrm>
        </p:spPr>
        <p:txBody>
          <a:bodyPr>
            <a:normAutofit/>
          </a:bodyPr>
          <a:lstStyle/>
          <a:p>
            <a:br>
              <a:rPr lang="en-GB" dirty="0"/>
            </a:br>
            <a:r>
              <a:rPr lang="en-GB" dirty="0"/>
              <a:t>Dr Karl Braganza</a:t>
            </a:r>
            <a:br>
              <a:rPr lang="en-GB" dirty="0"/>
            </a:br>
            <a:r>
              <a:rPr lang="en-GB" sz="4400" dirty="0"/>
              <a:t>Australian Bureau of Meteorology </a:t>
            </a:r>
            <a:endParaRPr lang="en-GB" dirty="0"/>
          </a:p>
        </p:txBody>
      </p:sp>
      <p:sp>
        <p:nvSpPr>
          <p:cNvPr id="8" name="Text Placeholder 7">
            <a:extLst>
              <a:ext uri="{FF2B5EF4-FFF2-40B4-BE49-F238E27FC236}">
                <a16:creationId xmlns:a16="http://schemas.microsoft.com/office/drawing/2014/main" id="{0F24CDE9-1ABC-4022-8BF4-1719412E5003}"/>
              </a:ext>
            </a:extLst>
          </p:cNvPr>
          <p:cNvSpPr>
            <a:spLocks noGrp="1"/>
          </p:cNvSpPr>
          <p:nvPr>
            <p:ph type="body" idx="1"/>
          </p:nvPr>
        </p:nvSpPr>
        <p:spPr/>
        <p:txBody>
          <a:bodyPr/>
          <a:lstStyle/>
          <a:p>
            <a:r>
              <a:rPr lang="en-GB" dirty="0"/>
              <a:t>National Climate Services Manager</a:t>
            </a:r>
          </a:p>
        </p:txBody>
      </p:sp>
    </p:spTree>
    <p:extLst>
      <p:ext uri="{BB962C8B-B14F-4D97-AF65-F5344CB8AC3E}">
        <p14:creationId xmlns:p14="http://schemas.microsoft.com/office/powerpoint/2010/main" val="220211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txBox="1">
            <a:spLocks/>
          </p:cNvSpPr>
          <p:nvPr/>
        </p:nvSpPr>
        <p:spPr bwMode="auto">
          <a:xfrm>
            <a:off x="3914364" y="255723"/>
            <a:ext cx="7408797" cy="71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pPr algn="r" defTabSz="609585" eaLnBrk="0" fontAlgn="base" hangingPunct="0">
              <a:spcBef>
                <a:spcPct val="0"/>
              </a:spcBef>
              <a:spcAft>
                <a:spcPct val="0"/>
              </a:spcAft>
            </a:pPr>
            <a:r>
              <a:rPr lang="en-AU" altLang="en-US" sz="2667" dirty="0">
                <a:solidFill>
                  <a:prstClr val="white"/>
                </a:solidFill>
                <a:effectLst>
                  <a:outerShdw blurRad="50800" dist="76200" dir="2700000" algn="tl" rotWithShape="0">
                    <a:prstClr val="black">
                      <a:alpha val="40000"/>
                    </a:prstClr>
                  </a:outerShdw>
                </a:effectLst>
              </a:rPr>
              <a:t>Unprecedented Bushfires</a:t>
            </a:r>
          </a:p>
        </p:txBody>
      </p:sp>
      <p:pic>
        <p:nvPicPr>
          <p:cNvPr id="6" name="Picture 4" descr="Fires and Smoke Engulf Southeastern Australia">
            <a:extLst>
              <a:ext uri="{FF2B5EF4-FFF2-40B4-BE49-F238E27FC236}">
                <a16:creationId xmlns:a16="http://schemas.microsoft.com/office/drawing/2014/main" id="{B5C92A8F-F478-F94E-B1EC-F809CEB3DA7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77684" y="1750944"/>
            <a:ext cx="3086688" cy="323691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2F85521-FC6D-B845-8DBA-2D96626196A8}"/>
              </a:ext>
            </a:extLst>
          </p:cNvPr>
          <p:cNvSpPr txBox="1"/>
          <p:nvPr/>
        </p:nvSpPr>
        <p:spPr>
          <a:xfrm>
            <a:off x="4866700" y="4659564"/>
            <a:ext cx="2781496" cy="297454"/>
          </a:xfrm>
          <a:prstGeom prst="rect">
            <a:avLst/>
          </a:prstGeom>
          <a:noFill/>
        </p:spPr>
        <p:txBody>
          <a:bodyPr wrap="square">
            <a:spAutoFit/>
          </a:bodyPr>
          <a:lstStyle/>
          <a:p>
            <a:pPr defTabSz="609585" eaLnBrk="0" fontAlgn="base" hangingPunct="0">
              <a:spcBef>
                <a:spcPct val="0"/>
              </a:spcBef>
              <a:spcAft>
                <a:spcPct val="0"/>
              </a:spcAft>
              <a:defRPr/>
            </a:pPr>
            <a:r>
              <a:rPr lang="en-US" sz="1333" dirty="0">
                <a:solidFill>
                  <a:prstClr val="white"/>
                </a:solidFill>
                <a:effectLst>
                  <a:outerShdw blurRad="50800" dist="76200" dir="5400000" algn="t" rotWithShape="0">
                    <a:prstClr val="black">
                      <a:alpha val="40000"/>
                    </a:prstClr>
                  </a:outerShdw>
                </a:effectLst>
                <a:latin typeface="Arial" charset="0"/>
                <a:ea typeface="MS PGothic" charset="-128"/>
              </a:rPr>
              <a:t>4</a:t>
            </a:r>
            <a:r>
              <a:rPr lang="is-IS" sz="1333" dirty="0">
                <a:solidFill>
                  <a:prstClr val="white"/>
                </a:solidFill>
                <a:effectLst>
                  <a:outerShdw blurRad="50800" dist="76200" dir="5400000" algn="t" rotWithShape="0">
                    <a:prstClr val="black">
                      <a:alpha val="40000"/>
                    </a:prstClr>
                  </a:outerShdw>
                </a:effectLst>
                <a:latin typeface="Arial" charset="0"/>
                <a:ea typeface="MS PGothic" charset="-128"/>
              </a:rPr>
              <a:t> January 2020</a:t>
            </a:r>
            <a:endParaRPr lang="en-US" sz="1333" dirty="0">
              <a:solidFill>
                <a:prstClr val="white"/>
              </a:solidFill>
              <a:effectLst>
                <a:outerShdw blurRad="50800" dist="76200" dir="5400000" algn="t" rotWithShape="0">
                  <a:prstClr val="black">
                    <a:alpha val="40000"/>
                  </a:prstClr>
                </a:outerShdw>
              </a:effectLst>
              <a:latin typeface="Arial" charset="0"/>
              <a:ea typeface="MS PGothic" charset="-128"/>
            </a:endParaRPr>
          </a:p>
        </p:txBody>
      </p:sp>
      <p:pic>
        <p:nvPicPr>
          <p:cNvPr id="5" name="Picture 3" descr="image002">
            <a:extLst>
              <a:ext uri="{FF2B5EF4-FFF2-40B4-BE49-F238E27FC236}">
                <a16:creationId xmlns:a16="http://schemas.microsoft.com/office/drawing/2014/main" id="{03A4D292-E36D-8141-9781-910834E7EE5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908534" y="867960"/>
            <a:ext cx="3018745" cy="260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2E578CD5-7092-FA4C-B907-787A3250A19F}"/>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172411" y="3772783"/>
            <a:ext cx="4150751" cy="2768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2A5EA057-1FE3-F347-9A22-CE1B95CDBDB3}"/>
              </a:ext>
            </a:extLst>
          </p:cNvPr>
          <p:cNvSpPr txBox="1"/>
          <p:nvPr/>
        </p:nvSpPr>
        <p:spPr>
          <a:xfrm>
            <a:off x="3419560" y="5498023"/>
            <a:ext cx="3752851" cy="502573"/>
          </a:xfrm>
          <a:prstGeom prst="rect">
            <a:avLst/>
          </a:prstGeom>
          <a:noFill/>
        </p:spPr>
        <p:txBody>
          <a:bodyPr wrap="square">
            <a:spAutoFit/>
          </a:bodyPr>
          <a:lstStyle/>
          <a:p>
            <a:pPr defTabSz="609585" eaLnBrk="0" fontAlgn="base" hangingPunct="0">
              <a:spcBef>
                <a:spcPct val="0"/>
              </a:spcBef>
              <a:spcAft>
                <a:spcPct val="0"/>
              </a:spcAft>
              <a:defRPr/>
            </a:pPr>
            <a:r>
              <a:rPr lang="en-US" sz="1333" dirty="0">
                <a:solidFill>
                  <a:prstClr val="white"/>
                </a:solidFill>
                <a:effectLst>
                  <a:outerShdw blurRad="50800" dist="76200" dir="5400000" algn="t" rotWithShape="0">
                    <a:prstClr val="black">
                      <a:alpha val="40000"/>
                    </a:prstClr>
                  </a:outerShdw>
                </a:effectLst>
                <a:latin typeface="Arial" charset="0"/>
                <a:ea typeface="MS PGothic" charset="-128"/>
              </a:rPr>
              <a:t>Bushfire plumes from the Himawari 8 Japanese weather satellite</a:t>
            </a:r>
          </a:p>
        </p:txBody>
      </p:sp>
      <p:sp>
        <p:nvSpPr>
          <p:cNvPr id="10" name="TextBox 9">
            <a:extLst>
              <a:ext uri="{FF2B5EF4-FFF2-40B4-BE49-F238E27FC236}">
                <a16:creationId xmlns:a16="http://schemas.microsoft.com/office/drawing/2014/main" id="{B44484F0-5615-7C48-A42C-48CB3C0E6D1B}"/>
              </a:ext>
            </a:extLst>
          </p:cNvPr>
          <p:cNvSpPr txBox="1"/>
          <p:nvPr/>
        </p:nvSpPr>
        <p:spPr>
          <a:xfrm>
            <a:off x="8299451" y="3132336"/>
            <a:ext cx="4385733" cy="297454"/>
          </a:xfrm>
          <a:prstGeom prst="rect">
            <a:avLst/>
          </a:prstGeom>
          <a:noFill/>
        </p:spPr>
        <p:txBody>
          <a:bodyPr>
            <a:spAutoFit/>
          </a:bodyPr>
          <a:lstStyle/>
          <a:p>
            <a:pPr defTabSz="609585" eaLnBrk="0" fontAlgn="base" hangingPunct="0">
              <a:spcBef>
                <a:spcPct val="0"/>
              </a:spcBef>
              <a:spcAft>
                <a:spcPct val="0"/>
              </a:spcAft>
              <a:defRPr/>
            </a:pPr>
            <a:r>
              <a:rPr lang="is-IS" sz="1333" dirty="0">
                <a:solidFill>
                  <a:prstClr val="white"/>
                </a:solidFill>
                <a:effectLst>
                  <a:outerShdw blurRad="50800" dist="76200" dir="5400000" algn="t" rotWithShape="0">
                    <a:prstClr val="black">
                      <a:alpha val="40000"/>
                    </a:prstClr>
                  </a:outerShdw>
                </a:effectLst>
                <a:latin typeface="Arial" charset="0"/>
                <a:ea typeface="MS PGothic" charset="-128"/>
              </a:rPr>
              <a:t>29 January 2019</a:t>
            </a:r>
            <a:endParaRPr lang="en-US" sz="1333" dirty="0">
              <a:solidFill>
                <a:prstClr val="white"/>
              </a:solidFill>
              <a:effectLst>
                <a:outerShdw blurRad="50800" dist="76200" dir="5400000" algn="t" rotWithShape="0">
                  <a:prstClr val="black">
                    <a:alpha val="40000"/>
                  </a:prstClr>
                </a:outerShdw>
              </a:effectLst>
              <a:latin typeface="Arial" charset="0"/>
              <a:ea typeface="MS PGothic" charset="-128"/>
            </a:endParaRPr>
          </a:p>
        </p:txBody>
      </p:sp>
      <p:sp>
        <p:nvSpPr>
          <p:cNvPr id="11" name="TextBox 10">
            <a:extLst>
              <a:ext uri="{FF2B5EF4-FFF2-40B4-BE49-F238E27FC236}">
                <a16:creationId xmlns:a16="http://schemas.microsoft.com/office/drawing/2014/main" id="{BA50604D-B019-2B4E-8D69-EDC3B5F3E1A7}"/>
              </a:ext>
            </a:extLst>
          </p:cNvPr>
          <p:cNvSpPr txBox="1"/>
          <p:nvPr/>
        </p:nvSpPr>
        <p:spPr>
          <a:xfrm>
            <a:off x="9502431" y="6213372"/>
            <a:ext cx="4385733" cy="297454"/>
          </a:xfrm>
          <a:prstGeom prst="rect">
            <a:avLst/>
          </a:prstGeom>
          <a:noFill/>
        </p:spPr>
        <p:txBody>
          <a:bodyPr>
            <a:spAutoFit/>
          </a:bodyPr>
          <a:lstStyle/>
          <a:p>
            <a:pPr defTabSz="609585" eaLnBrk="0" fontAlgn="base" hangingPunct="0">
              <a:spcBef>
                <a:spcPct val="0"/>
              </a:spcBef>
              <a:spcAft>
                <a:spcPct val="0"/>
              </a:spcAft>
              <a:defRPr/>
            </a:pPr>
            <a:r>
              <a:rPr lang="is-IS" sz="1333" dirty="0">
                <a:solidFill>
                  <a:prstClr val="white"/>
                </a:solidFill>
                <a:effectLst>
                  <a:outerShdw blurRad="50800" dist="76200" dir="5400000" algn="t" rotWithShape="0">
                    <a:prstClr val="black">
                      <a:alpha val="40000"/>
                    </a:prstClr>
                  </a:outerShdw>
                </a:effectLst>
                <a:latin typeface="Arial" charset="0"/>
                <a:ea typeface="MS PGothic" charset="-128"/>
              </a:rPr>
              <a:t>29 November 2018</a:t>
            </a:r>
            <a:endParaRPr lang="en-US" sz="1333" dirty="0">
              <a:solidFill>
                <a:prstClr val="white"/>
              </a:solidFill>
              <a:effectLst>
                <a:outerShdw blurRad="50800" dist="76200" dir="5400000" algn="t" rotWithShape="0">
                  <a:prstClr val="black">
                    <a:alpha val="40000"/>
                  </a:prstClr>
                </a:outerShdw>
              </a:effectLst>
              <a:latin typeface="Arial" charset="0"/>
              <a:ea typeface="MS PGothic" charset="-128"/>
            </a:endParaRPr>
          </a:p>
        </p:txBody>
      </p:sp>
      <p:sp>
        <p:nvSpPr>
          <p:cNvPr id="12" name="Shape 337">
            <a:extLst>
              <a:ext uri="{FF2B5EF4-FFF2-40B4-BE49-F238E27FC236}">
                <a16:creationId xmlns:a16="http://schemas.microsoft.com/office/drawing/2014/main" id="{9D5A0589-79F7-8643-83B0-D31BCAD345F6}"/>
              </a:ext>
            </a:extLst>
          </p:cNvPr>
          <p:cNvSpPr>
            <a:spLocks noChangeArrowheads="1"/>
          </p:cNvSpPr>
          <p:nvPr/>
        </p:nvSpPr>
        <p:spPr bwMode="auto">
          <a:xfrm>
            <a:off x="287867" y="419101"/>
            <a:ext cx="27813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60959" rIns="60959">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pPr defTabSz="609585" eaLnBrk="0" fontAlgn="base" hangingPunct="0">
              <a:spcBef>
                <a:spcPct val="0"/>
              </a:spcBef>
              <a:spcAft>
                <a:spcPct val="0"/>
              </a:spcAft>
            </a:pPr>
            <a:r>
              <a:rPr lang="x-none" altLang="x-none" sz="3200">
                <a:solidFill>
                  <a:srgbClr val="FFFFFF"/>
                </a:solidFill>
              </a:rPr>
              <a:t>Changes already happening</a:t>
            </a:r>
            <a:r>
              <a:rPr lang="en-US" altLang="x-none" sz="3200" dirty="0">
                <a:solidFill>
                  <a:srgbClr val="FFFFFF"/>
                </a:solidFill>
              </a:rPr>
              <a:t> in Australia </a:t>
            </a:r>
            <a:endParaRPr lang="x-none" altLang="x-none" sz="3200">
              <a:solidFill>
                <a:srgbClr val="FFFFFF"/>
              </a:solidFill>
            </a:endParaRPr>
          </a:p>
        </p:txBody>
      </p:sp>
    </p:spTree>
    <p:extLst>
      <p:ext uri="{BB962C8B-B14F-4D97-AF65-F5344CB8AC3E}">
        <p14:creationId xmlns:p14="http://schemas.microsoft.com/office/powerpoint/2010/main" val="315875670"/>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23" descr="A person sitting at a desk&#10;&#10;Description automatically generated with medium confidence">
            <a:extLst>
              <a:ext uri="{FF2B5EF4-FFF2-40B4-BE49-F238E27FC236}">
                <a16:creationId xmlns:a16="http://schemas.microsoft.com/office/drawing/2014/main" id="{BC4A1E48-79C3-4E6B-8238-6F36D17B0A8F}"/>
              </a:ext>
            </a:extLst>
          </p:cNvPr>
          <p:cNvPicPr>
            <a:picLocks noGrp="1" noChangeAspect="1"/>
          </p:cNvPicPr>
          <p:nvPr>
            <p:ph type="pic" sz="quarter" idx="4294967295"/>
          </p:nvPr>
        </p:nvPicPr>
        <p:blipFill>
          <a:blip r:embed="rId2" cstate="screen">
            <a:extLst>
              <a:ext uri="{28A0092B-C50C-407E-A947-70E740481C1C}">
                <a14:useLocalDpi xmlns:a14="http://schemas.microsoft.com/office/drawing/2010/main"/>
              </a:ext>
            </a:extLst>
          </a:blip>
          <a:srcRect/>
          <a:stretch>
            <a:fillRect/>
          </a:stretch>
        </p:blipFill>
        <p:spPr>
          <a:xfrm>
            <a:off x="3081815" y="1135745"/>
            <a:ext cx="8688916" cy="5166784"/>
          </a:xfrm>
          <a:prstGeom prst="rect">
            <a:avLst/>
          </a:prstGeom>
        </p:spPr>
      </p:pic>
      <p:sp>
        <p:nvSpPr>
          <p:cNvPr id="5" name="Rectangle 4">
            <a:extLst>
              <a:ext uri="{FF2B5EF4-FFF2-40B4-BE49-F238E27FC236}">
                <a16:creationId xmlns:a16="http://schemas.microsoft.com/office/drawing/2014/main" id="{F42DB5D3-2E4B-4E43-97EB-47A1AB4D247F}"/>
              </a:ext>
            </a:extLst>
          </p:cNvPr>
          <p:cNvSpPr/>
          <p:nvPr/>
        </p:nvSpPr>
        <p:spPr>
          <a:xfrm>
            <a:off x="283447" y="764686"/>
            <a:ext cx="2512741" cy="4402167"/>
          </a:xfrm>
          <a:prstGeom prst="rect">
            <a:avLst/>
          </a:prstGeom>
        </p:spPr>
        <p:txBody>
          <a:bodyPr wrap="square">
            <a:spAutoFit/>
          </a:bodyPr>
          <a:lstStyle/>
          <a:p>
            <a:pPr marL="228594" indent="-228594" defTabSz="609585" eaLnBrk="0" fontAlgn="base" hangingPunct="0">
              <a:spcBef>
                <a:spcPct val="0"/>
              </a:spcBef>
              <a:spcAft>
                <a:spcPct val="0"/>
              </a:spcAft>
              <a:buFont typeface="Arial" panose="020B0604020202020204" pitchFamily="34" charset="0"/>
              <a:buChar char="•"/>
              <a:defRPr/>
            </a:pPr>
            <a:r>
              <a:rPr lang="en-AU" sz="1867" dirty="0">
                <a:solidFill>
                  <a:srgbClr val="FFFFFF"/>
                </a:solidFill>
                <a:latin typeface="Arial" charset="0"/>
                <a:ea typeface="MS PGothic" charset="-128"/>
              </a:rPr>
              <a:t>The National Resilience and Recovery Agency (NRRA)</a:t>
            </a:r>
          </a:p>
          <a:p>
            <a:pPr marL="228594" indent="-228594" defTabSz="609585" eaLnBrk="0" fontAlgn="base" hangingPunct="0">
              <a:spcBef>
                <a:spcPct val="0"/>
              </a:spcBef>
              <a:spcAft>
                <a:spcPct val="0"/>
              </a:spcAft>
              <a:buFont typeface="Arial" panose="020B0604020202020204" pitchFamily="34" charset="0"/>
              <a:buChar char="•"/>
              <a:defRPr/>
            </a:pPr>
            <a:endParaRPr lang="en-AU" sz="1867" dirty="0">
              <a:solidFill>
                <a:srgbClr val="FFFFFF"/>
              </a:solidFill>
              <a:latin typeface="Arial" charset="0"/>
              <a:ea typeface="MS PGothic" charset="-128"/>
            </a:endParaRPr>
          </a:p>
          <a:p>
            <a:pPr marL="228594" indent="-228594" defTabSz="609585" eaLnBrk="0" fontAlgn="base" hangingPunct="0">
              <a:spcBef>
                <a:spcPct val="0"/>
              </a:spcBef>
              <a:spcAft>
                <a:spcPct val="0"/>
              </a:spcAft>
              <a:buFont typeface="Arial" panose="020B0604020202020204" pitchFamily="34" charset="0"/>
              <a:buChar char="•"/>
              <a:defRPr/>
            </a:pPr>
            <a:endParaRPr lang="en-AU" sz="1867" dirty="0">
              <a:solidFill>
                <a:srgbClr val="FFFFFF"/>
              </a:solidFill>
              <a:latin typeface="Arial" charset="0"/>
              <a:ea typeface="MS PGothic" charset="-128"/>
            </a:endParaRPr>
          </a:p>
          <a:p>
            <a:pPr marL="228594" indent="-228594" defTabSz="609585" eaLnBrk="0" fontAlgn="base" hangingPunct="0">
              <a:spcBef>
                <a:spcPct val="0"/>
              </a:spcBef>
              <a:spcAft>
                <a:spcPct val="0"/>
              </a:spcAft>
              <a:buFont typeface="Arial" panose="020B0604020202020204" pitchFamily="34" charset="0"/>
              <a:buChar char="•"/>
              <a:defRPr/>
            </a:pPr>
            <a:r>
              <a:rPr lang="en-AU" sz="1867" dirty="0">
                <a:solidFill>
                  <a:srgbClr val="FFFFFF"/>
                </a:solidFill>
                <a:latin typeface="Arial" charset="0"/>
                <a:ea typeface="MS PGothic" charset="-128"/>
              </a:rPr>
              <a:t>An </a:t>
            </a:r>
            <a:r>
              <a:rPr lang="en-AU" sz="1867" i="1" dirty="0">
                <a:solidFill>
                  <a:srgbClr val="FFFFFF"/>
                </a:solidFill>
                <a:latin typeface="Arial" charset="0"/>
                <a:ea typeface="MS PGothic" charset="-128"/>
              </a:rPr>
              <a:t>Enhanced</a:t>
            </a:r>
            <a:r>
              <a:rPr lang="en-AU" sz="1867" dirty="0">
                <a:solidFill>
                  <a:srgbClr val="FFFFFF"/>
                </a:solidFill>
                <a:latin typeface="Arial" charset="0"/>
                <a:ea typeface="MS PGothic" charset="-128"/>
              </a:rPr>
              <a:t> Emergency Management Australia (EMA)</a:t>
            </a:r>
          </a:p>
          <a:p>
            <a:pPr marL="228594" indent="-228594" defTabSz="609585" eaLnBrk="0" fontAlgn="base" hangingPunct="0">
              <a:spcBef>
                <a:spcPct val="0"/>
              </a:spcBef>
              <a:spcAft>
                <a:spcPct val="0"/>
              </a:spcAft>
              <a:buFont typeface="Arial" panose="020B0604020202020204" pitchFamily="34" charset="0"/>
              <a:buChar char="•"/>
              <a:defRPr/>
            </a:pPr>
            <a:endParaRPr lang="en-AU" sz="1867" dirty="0">
              <a:solidFill>
                <a:srgbClr val="FFFFFF"/>
              </a:solidFill>
              <a:latin typeface="Arial" charset="0"/>
              <a:ea typeface="MS PGothic" charset="-128"/>
            </a:endParaRPr>
          </a:p>
          <a:p>
            <a:pPr marL="228594" indent="-228594" defTabSz="609585" eaLnBrk="0" fontAlgn="base" hangingPunct="0">
              <a:spcBef>
                <a:spcPct val="0"/>
              </a:spcBef>
              <a:spcAft>
                <a:spcPct val="0"/>
              </a:spcAft>
              <a:buFont typeface="Arial" panose="020B0604020202020204" pitchFamily="34" charset="0"/>
              <a:buChar char="•"/>
              <a:defRPr/>
            </a:pPr>
            <a:endParaRPr lang="en-AU" sz="1867" dirty="0">
              <a:solidFill>
                <a:srgbClr val="FFFFFF"/>
              </a:solidFill>
              <a:latin typeface="Arial" charset="0"/>
              <a:ea typeface="MS PGothic" charset="-128"/>
            </a:endParaRPr>
          </a:p>
          <a:p>
            <a:pPr marL="228594" indent="-228594" defTabSz="609585" eaLnBrk="0" fontAlgn="base" hangingPunct="0">
              <a:spcBef>
                <a:spcPct val="0"/>
              </a:spcBef>
              <a:spcAft>
                <a:spcPct val="0"/>
              </a:spcAft>
              <a:buFont typeface="Arial" panose="020B0604020202020204" pitchFamily="34" charset="0"/>
              <a:buChar char="•"/>
              <a:defRPr/>
            </a:pPr>
            <a:r>
              <a:rPr lang="en-AU" sz="1867" dirty="0">
                <a:solidFill>
                  <a:srgbClr val="FFFFFF"/>
                </a:solidFill>
                <a:latin typeface="Arial" charset="0"/>
                <a:ea typeface="MS PGothic" charset="-128"/>
              </a:rPr>
              <a:t>The Australian </a:t>
            </a:r>
            <a:r>
              <a:rPr lang="en-AU" sz="1867" dirty="0" err="1">
                <a:solidFill>
                  <a:srgbClr val="FFFFFF"/>
                </a:solidFill>
                <a:latin typeface="Arial" charset="0"/>
                <a:ea typeface="MS PGothic" charset="-128"/>
              </a:rPr>
              <a:t>Climat</a:t>
            </a:r>
            <a:r>
              <a:rPr lang="en-AU" sz="1867" dirty="0">
                <a:solidFill>
                  <a:srgbClr val="FFFFFF"/>
                </a:solidFill>
                <a:latin typeface="Arial" charset="0"/>
                <a:ea typeface="MS PGothic" charset="-128"/>
              </a:rPr>
              <a:t>e Service (ACS)</a:t>
            </a:r>
          </a:p>
        </p:txBody>
      </p:sp>
      <p:sp>
        <p:nvSpPr>
          <p:cNvPr id="6" name="Text Placeholder 2">
            <a:extLst>
              <a:ext uri="{FF2B5EF4-FFF2-40B4-BE49-F238E27FC236}">
                <a16:creationId xmlns:a16="http://schemas.microsoft.com/office/drawing/2014/main" id="{00ADCEA7-0492-4D27-82D9-F2D07FE1EDA5}"/>
              </a:ext>
            </a:extLst>
          </p:cNvPr>
          <p:cNvSpPr txBox="1">
            <a:spLocks/>
          </p:cNvSpPr>
          <p:nvPr/>
        </p:nvSpPr>
        <p:spPr>
          <a:xfrm>
            <a:off x="3241956" y="651055"/>
            <a:ext cx="8368633" cy="449759"/>
          </a:xfrm>
          <a:prstGeom prst="rect">
            <a:avLst/>
          </a:prstGeom>
        </p:spPr>
        <p:txBody>
          <a:bodyPr/>
          <a:lstStyle>
            <a:lvl1pPr marL="342900" indent="-342900" algn="l" rtl="0" eaLnBrk="0" fontAlgn="t" hangingPunct="0">
              <a:spcBef>
                <a:spcPct val="30000"/>
              </a:spcBef>
              <a:spcAft>
                <a:spcPct val="30000"/>
              </a:spcAft>
              <a:buChar char="•"/>
              <a:defRPr sz="1600" kern="1200">
                <a:solidFill>
                  <a:schemeClr val="tx1"/>
                </a:solidFill>
                <a:latin typeface="Arial"/>
                <a:ea typeface="MS PGothic"/>
                <a:cs typeface="Arial"/>
              </a:defRPr>
            </a:lvl1pPr>
            <a:lvl2pPr marL="742950" indent="-285750" algn="l" rtl="0" eaLnBrk="0" fontAlgn="t" hangingPunct="0">
              <a:spcBef>
                <a:spcPct val="15000"/>
              </a:spcBef>
              <a:spcAft>
                <a:spcPct val="15000"/>
              </a:spcAft>
              <a:buFont typeface="Arial" panose="020B0604020202020204" pitchFamily="34" charset="0"/>
              <a:buChar char="–"/>
              <a:defRPr sz="1600" kern="1200">
                <a:solidFill>
                  <a:schemeClr val="tx1"/>
                </a:solidFill>
                <a:latin typeface="Arial"/>
                <a:ea typeface="MS PGothic"/>
                <a:cs typeface="Arial"/>
              </a:defRPr>
            </a:lvl2pPr>
            <a:lvl3pPr marL="1143000" indent="-228600" algn="l" rtl="0" eaLnBrk="0" fontAlgn="t" hangingPunct="0">
              <a:spcBef>
                <a:spcPct val="15000"/>
              </a:spcBef>
              <a:spcAft>
                <a:spcPct val="15000"/>
              </a:spcAft>
              <a:buChar char="•"/>
              <a:defRPr sz="1600" kern="1200">
                <a:solidFill>
                  <a:schemeClr val="tx1"/>
                </a:solidFill>
                <a:latin typeface="Arial"/>
                <a:ea typeface="MS PGothic"/>
                <a:cs typeface="Arial"/>
              </a:defRPr>
            </a:lvl3pPr>
            <a:lvl4pPr marL="1600200" indent="-228600" algn="l" rtl="0" eaLnBrk="0" fontAlgn="t" hangingPunct="0">
              <a:spcBef>
                <a:spcPct val="15000"/>
              </a:spcBef>
              <a:spcAft>
                <a:spcPct val="15000"/>
              </a:spcAft>
              <a:buChar char="–"/>
              <a:defRPr sz="1600" kern="1200">
                <a:solidFill>
                  <a:schemeClr val="tx1"/>
                </a:solidFill>
                <a:latin typeface="Arial"/>
                <a:ea typeface="MS PGothic"/>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1219170">
              <a:buNone/>
              <a:defRPr/>
            </a:pPr>
            <a:r>
              <a:rPr lang="en-AU" dirty="0">
                <a:solidFill>
                  <a:prstClr val="white"/>
                </a:solidFill>
              </a:rPr>
              <a:t>Response to Royal Commission into National Natural Disaster Arrangements </a:t>
            </a:r>
          </a:p>
          <a:p>
            <a:pPr marL="990575" lvl="1" indent="-457189" defTabSz="1219170">
              <a:spcBef>
                <a:spcPct val="30000"/>
              </a:spcBef>
              <a:spcAft>
                <a:spcPct val="30000"/>
              </a:spcAft>
              <a:buFontTx/>
              <a:buChar char="•"/>
              <a:defRPr/>
            </a:pPr>
            <a:endParaRPr lang="en-AU" dirty="0">
              <a:solidFill>
                <a:prstClr val="white"/>
              </a:solidFill>
            </a:endParaRPr>
          </a:p>
        </p:txBody>
      </p:sp>
    </p:spTree>
    <p:extLst>
      <p:ext uri="{BB962C8B-B14F-4D97-AF65-F5344CB8AC3E}">
        <p14:creationId xmlns:p14="http://schemas.microsoft.com/office/powerpoint/2010/main" val="3172956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D3BFE5E-F9E1-6748-A004-DF0CAA5DFA75}"/>
              </a:ext>
            </a:extLst>
          </p:cNvPr>
          <p:cNvGrpSpPr/>
          <p:nvPr/>
        </p:nvGrpSpPr>
        <p:grpSpPr>
          <a:xfrm>
            <a:off x="2700679" y="406116"/>
            <a:ext cx="8545823" cy="6045768"/>
            <a:chOff x="2734633" y="284437"/>
            <a:chExt cx="6409367" cy="4534326"/>
          </a:xfrm>
        </p:grpSpPr>
        <p:sp>
          <p:nvSpPr>
            <p:cNvPr id="25" name="Rectangle: Rounded Corners 24">
              <a:extLst>
                <a:ext uri="{FF2B5EF4-FFF2-40B4-BE49-F238E27FC236}">
                  <a16:creationId xmlns:a16="http://schemas.microsoft.com/office/drawing/2014/main" id="{A1BD8E5C-3BBD-4C5D-B7EC-6293183CCCAE}"/>
                </a:ext>
              </a:extLst>
            </p:cNvPr>
            <p:cNvSpPr/>
            <p:nvPr/>
          </p:nvSpPr>
          <p:spPr>
            <a:xfrm>
              <a:off x="2734633" y="284437"/>
              <a:ext cx="6067514" cy="1205206"/>
            </a:xfrm>
            <a:prstGeom prst="roundRect">
              <a:avLst/>
            </a:prstGeom>
            <a:solidFill>
              <a:schemeClr val="accent2">
                <a:lumMod val="20000"/>
                <a:lumOff val="80000"/>
              </a:schemeClr>
            </a:solidFill>
            <a:ln>
              <a:solidFill>
                <a:schemeClr val="tx1">
                  <a:lumMod val="65000"/>
                  <a:lumOff val="35000"/>
                </a:schemeClr>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defTabSz="609585" eaLnBrk="0" fontAlgn="base" hangingPunct="0">
                <a:spcBef>
                  <a:spcPct val="0"/>
                </a:spcBef>
                <a:spcAft>
                  <a:spcPct val="0"/>
                </a:spcAft>
              </a:pPr>
              <a:endParaRPr lang="en-AU" sz="2400">
                <a:solidFill>
                  <a:prstClr val="black"/>
                </a:solidFill>
                <a:latin typeface="Arial"/>
              </a:endParaRPr>
            </a:p>
          </p:txBody>
        </p:sp>
        <p:sp>
          <p:nvSpPr>
            <p:cNvPr id="24" name="Rectangle: Rounded Corners 23">
              <a:extLst>
                <a:ext uri="{FF2B5EF4-FFF2-40B4-BE49-F238E27FC236}">
                  <a16:creationId xmlns:a16="http://schemas.microsoft.com/office/drawing/2014/main" id="{6BFA3CAF-3D08-4933-BB27-42E63F111CA4}"/>
                </a:ext>
              </a:extLst>
            </p:cNvPr>
            <p:cNvSpPr/>
            <p:nvPr/>
          </p:nvSpPr>
          <p:spPr>
            <a:xfrm>
              <a:off x="2734633" y="3556577"/>
              <a:ext cx="6067514" cy="1262186"/>
            </a:xfrm>
            <a:prstGeom prst="roundRect">
              <a:avLst/>
            </a:prstGeom>
            <a:solidFill>
              <a:srgbClr val="002645"/>
            </a:solidFill>
            <a:ln>
              <a:solidFill>
                <a:schemeClr val="accent3">
                  <a:lumMod val="65000"/>
                </a:schemeClr>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defTabSz="609585" eaLnBrk="0" fontAlgn="base" hangingPunct="0">
                <a:spcBef>
                  <a:spcPct val="0"/>
                </a:spcBef>
                <a:spcAft>
                  <a:spcPct val="0"/>
                </a:spcAft>
              </a:pPr>
              <a:endParaRPr lang="en-AU" sz="2400" dirty="0">
                <a:solidFill>
                  <a:prstClr val="black"/>
                </a:solidFill>
                <a:latin typeface="Arial"/>
              </a:endParaRPr>
            </a:p>
            <a:p>
              <a:pPr algn="ctr" defTabSz="609585" eaLnBrk="0" fontAlgn="base" hangingPunct="0">
                <a:spcBef>
                  <a:spcPct val="0"/>
                </a:spcBef>
                <a:spcAft>
                  <a:spcPct val="0"/>
                </a:spcAft>
              </a:pPr>
              <a:endParaRPr lang="en-AU" sz="2400" dirty="0">
                <a:solidFill>
                  <a:prstClr val="black"/>
                </a:solidFill>
                <a:latin typeface="Arial"/>
              </a:endParaRPr>
            </a:p>
            <a:p>
              <a:pPr algn="ctr" defTabSz="609585" eaLnBrk="0" fontAlgn="base" hangingPunct="0">
                <a:spcBef>
                  <a:spcPct val="0"/>
                </a:spcBef>
                <a:spcAft>
                  <a:spcPct val="0"/>
                </a:spcAft>
              </a:pPr>
              <a:endParaRPr lang="en-AU" sz="2400" dirty="0">
                <a:solidFill>
                  <a:prstClr val="black"/>
                </a:solidFill>
                <a:latin typeface="Arial"/>
              </a:endParaRPr>
            </a:p>
            <a:p>
              <a:pPr algn="ctr" defTabSz="609585" eaLnBrk="0" fontAlgn="base" hangingPunct="0">
                <a:spcBef>
                  <a:spcPct val="0"/>
                </a:spcBef>
                <a:spcAft>
                  <a:spcPct val="0"/>
                </a:spcAft>
              </a:pPr>
              <a:endParaRPr lang="en-AU" sz="2400" dirty="0">
                <a:solidFill>
                  <a:prstClr val="black"/>
                </a:solidFill>
                <a:latin typeface="Arial"/>
              </a:endParaRPr>
            </a:p>
            <a:p>
              <a:pPr algn="ctr" defTabSz="609585" eaLnBrk="0" fontAlgn="base" hangingPunct="0">
                <a:spcBef>
                  <a:spcPct val="0"/>
                </a:spcBef>
                <a:spcAft>
                  <a:spcPct val="0"/>
                </a:spcAft>
              </a:pPr>
              <a:endParaRPr lang="en-AU" sz="2400" dirty="0">
                <a:solidFill>
                  <a:prstClr val="black"/>
                </a:solidFill>
                <a:latin typeface="Arial"/>
              </a:endParaRPr>
            </a:p>
            <a:p>
              <a:pPr algn="ctr" defTabSz="609585" eaLnBrk="0" fontAlgn="base" hangingPunct="0">
                <a:spcBef>
                  <a:spcPct val="0"/>
                </a:spcBef>
                <a:spcAft>
                  <a:spcPct val="0"/>
                </a:spcAft>
              </a:pPr>
              <a:endParaRPr lang="en-AU" sz="2400" dirty="0">
                <a:solidFill>
                  <a:prstClr val="black"/>
                </a:solidFill>
                <a:latin typeface="Arial"/>
              </a:endParaRPr>
            </a:p>
          </p:txBody>
        </p:sp>
        <p:sp>
          <p:nvSpPr>
            <p:cNvPr id="2" name="Flowchart: Alternate Process 1">
              <a:extLst>
                <a:ext uri="{FF2B5EF4-FFF2-40B4-BE49-F238E27FC236}">
                  <a16:creationId xmlns:a16="http://schemas.microsoft.com/office/drawing/2014/main" id="{3E98F47E-DAA1-4453-9BA4-8B904D8BC8E5}"/>
                </a:ext>
              </a:extLst>
            </p:cNvPr>
            <p:cNvSpPr/>
            <p:nvPr/>
          </p:nvSpPr>
          <p:spPr>
            <a:xfrm>
              <a:off x="2842920" y="422001"/>
              <a:ext cx="2788758" cy="940423"/>
            </a:xfrm>
            <a:prstGeom prst="flowChartAlternateProcess">
              <a:avLst/>
            </a:prstGeom>
            <a:solidFill>
              <a:schemeClr val="tx1">
                <a:lumMod val="65000"/>
                <a:lumOff val="3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eaLnBrk="0" fontAlgn="base" hangingPunct="0">
                <a:spcBef>
                  <a:spcPct val="0"/>
                </a:spcBef>
                <a:spcAft>
                  <a:spcPct val="0"/>
                </a:spcAft>
              </a:pPr>
              <a:r>
                <a:rPr lang="en-AU" sz="2133" dirty="0">
                  <a:solidFill>
                    <a:prstClr val="white">
                      <a:lumMod val="95000"/>
                    </a:prstClr>
                  </a:solidFill>
                  <a:latin typeface="Arial"/>
                </a:rPr>
                <a:t>Emergency Management Australia</a:t>
              </a:r>
            </a:p>
            <a:p>
              <a:pPr algn="ctr" defTabSz="609585" eaLnBrk="0" fontAlgn="base" hangingPunct="0">
                <a:spcBef>
                  <a:spcPct val="0"/>
                </a:spcBef>
                <a:spcAft>
                  <a:spcPct val="0"/>
                </a:spcAft>
              </a:pPr>
              <a:r>
                <a:rPr lang="en-AU" sz="2133" dirty="0">
                  <a:solidFill>
                    <a:prstClr val="white">
                      <a:lumMod val="95000"/>
                    </a:prstClr>
                  </a:solidFill>
                  <a:latin typeface="Arial"/>
                </a:rPr>
                <a:t>(EMA)</a:t>
              </a:r>
            </a:p>
          </p:txBody>
        </p:sp>
        <p:sp>
          <p:nvSpPr>
            <p:cNvPr id="12" name="Flowchart: Alternate Process 11">
              <a:extLst>
                <a:ext uri="{FF2B5EF4-FFF2-40B4-BE49-F238E27FC236}">
                  <a16:creationId xmlns:a16="http://schemas.microsoft.com/office/drawing/2014/main" id="{E4E0279B-7548-4F65-924D-2909973866BE}"/>
                </a:ext>
              </a:extLst>
            </p:cNvPr>
            <p:cNvSpPr/>
            <p:nvPr/>
          </p:nvSpPr>
          <p:spPr>
            <a:xfrm>
              <a:off x="5803221" y="422000"/>
              <a:ext cx="2890640" cy="940423"/>
            </a:xfrm>
            <a:prstGeom prst="flowChartAlternateProcess">
              <a:avLst/>
            </a:prstGeom>
            <a:solidFill>
              <a:schemeClr val="tx1">
                <a:lumMod val="65000"/>
                <a:lumOff val="3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eaLnBrk="0" fontAlgn="base" hangingPunct="0">
                <a:spcBef>
                  <a:spcPct val="0"/>
                </a:spcBef>
                <a:spcAft>
                  <a:spcPct val="0"/>
                </a:spcAft>
              </a:pPr>
              <a:r>
                <a:rPr lang="en-AU" sz="2133" dirty="0">
                  <a:solidFill>
                    <a:prstClr val="white">
                      <a:lumMod val="95000"/>
                    </a:prstClr>
                  </a:solidFill>
                  <a:latin typeface="Arial"/>
                </a:rPr>
                <a:t>National Resilience and Recovery Agency</a:t>
              </a:r>
            </a:p>
            <a:p>
              <a:pPr algn="ctr" defTabSz="609585" eaLnBrk="0" fontAlgn="base" hangingPunct="0">
                <a:spcBef>
                  <a:spcPct val="0"/>
                </a:spcBef>
                <a:spcAft>
                  <a:spcPct val="0"/>
                </a:spcAft>
              </a:pPr>
              <a:r>
                <a:rPr lang="en-AU" sz="2133" dirty="0">
                  <a:solidFill>
                    <a:prstClr val="white">
                      <a:lumMod val="95000"/>
                    </a:prstClr>
                  </a:solidFill>
                  <a:latin typeface="Arial"/>
                </a:rPr>
                <a:t>(NRRA)</a:t>
              </a:r>
            </a:p>
          </p:txBody>
        </p:sp>
        <p:sp>
          <p:nvSpPr>
            <p:cNvPr id="3" name="Flowchart: Alternate Process 2">
              <a:extLst>
                <a:ext uri="{FF2B5EF4-FFF2-40B4-BE49-F238E27FC236}">
                  <a16:creationId xmlns:a16="http://schemas.microsoft.com/office/drawing/2014/main" id="{3F9DB004-1AB9-40C8-B4AD-01E2B6DAF6E4}"/>
                </a:ext>
              </a:extLst>
            </p:cNvPr>
            <p:cNvSpPr/>
            <p:nvPr/>
          </p:nvSpPr>
          <p:spPr>
            <a:xfrm>
              <a:off x="2734634" y="2094403"/>
              <a:ext cx="6067514" cy="846034"/>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09585" eaLnBrk="0" fontAlgn="base" hangingPunct="0">
                <a:spcBef>
                  <a:spcPct val="0"/>
                </a:spcBef>
                <a:spcAft>
                  <a:spcPct val="0"/>
                </a:spcAft>
              </a:pPr>
              <a:r>
                <a:rPr lang="en-AU" sz="3200" dirty="0">
                  <a:solidFill>
                    <a:prstClr val="white"/>
                  </a:solidFill>
                  <a:latin typeface="Arial"/>
                </a:rPr>
                <a:t>Australian Climate Service</a:t>
              </a:r>
            </a:p>
          </p:txBody>
        </p:sp>
        <p:sp>
          <p:nvSpPr>
            <p:cNvPr id="19" name="Flowchart: Alternate Process 18">
              <a:extLst>
                <a:ext uri="{FF2B5EF4-FFF2-40B4-BE49-F238E27FC236}">
                  <a16:creationId xmlns:a16="http://schemas.microsoft.com/office/drawing/2014/main" id="{110F5A37-8E41-4BD7-ADED-10A9D92F6FDA}"/>
                </a:ext>
              </a:extLst>
            </p:cNvPr>
            <p:cNvSpPr/>
            <p:nvPr/>
          </p:nvSpPr>
          <p:spPr>
            <a:xfrm>
              <a:off x="2933688" y="3717459"/>
              <a:ext cx="1128045" cy="940422"/>
            </a:xfrm>
            <a:prstGeom prst="flowChartAlternateProcess">
              <a:avLst/>
            </a:prstGeom>
            <a:gradFill rotWithShape="1">
              <a:gsLst>
                <a:gs pos="0">
                  <a:srgbClr val="666666">
                    <a:tint val="50000"/>
                    <a:satMod val="300000"/>
                  </a:srgbClr>
                </a:gs>
                <a:gs pos="35000">
                  <a:srgbClr val="666666">
                    <a:tint val="37000"/>
                    <a:satMod val="300000"/>
                  </a:srgbClr>
                </a:gs>
                <a:gs pos="100000">
                  <a:srgbClr val="666666">
                    <a:tint val="15000"/>
                    <a:satMod val="350000"/>
                  </a:srgbClr>
                </a:gs>
              </a:gsLst>
              <a:lin ang="16200000" scaled="1"/>
            </a:gradFill>
            <a:ln w="9525" cap="flat" cmpd="sng" algn="ctr">
              <a:solidFill>
                <a:srgbClr val="666666">
                  <a:shade val="95000"/>
                  <a:satMod val="105000"/>
                </a:srgbClr>
              </a:solidFill>
              <a:prstDash val="solid"/>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spcFirstLastPara="0" vert="horz" wrap="square" lIns="11853" tIns="11853" rIns="11853" bIns="11853" numCol="1" spcCol="1270" anchor="ctr" anchorCtr="0">
              <a:noAutofit/>
            </a:bodyPr>
            <a:lstStyle/>
            <a:p>
              <a:pPr algn="ctr" defTabSz="414856" eaLnBrk="0" fontAlgn="base" hangingPunct="0">
                <a:lnSpc>
                  <a:spcPct val="90000"/>
                </a:lnSpc>
                <a:spcBef>
                  <a:spcPct val="0"/>
                </a:spcBef>
                <a:spcAft>
                  <a:spcPct val="35000"/>
                </a:spcAft>
              </a:pPr>
              <a:r>
                <a:rPr lang="en-AU" sz="1400" dirty="0">
                  <a:solidFill>
                    <a:srgbClr val="EEECE1">
                      <a:lumMod val="10000"/>
                    </a:srgbClr>
                  </a:solidFill>
                  <a:latin typeface="Arial"/>
                </a:rPr>
                <a:t>Bureau of Meteorology</a:t>
              </a:r>
            </a:p>
            <a:p>
              <a:pPr algn="ctr" defTabSz="414856" eaLnBrk="0" fontAlgn="base" hangingPunct="0">
                <a:lnSpc>
                  <a:spcPct val="90000"/>
                </a:lnSpc>
                <a:spcBef>
                  <a:spcPct val="0"/>
                </a:spcBef>
                <a:spcAft>
                  <a:spcPct val="35000"/>
                </a:spcAft>
              </a:pPr>
              <a:r>
                <a:rPr lang="en-AU" sz="1400" b="1" dirty="0">
                  <a:solidFill>
                    <a:srgbClr val="EEECE1">
                      <a:lumMod val="10000"/>
                    </a:srgbClr>
                  </a:solidFill>
                  <a:latin typeface="Arial"/>
                </a:rPr>
                <a:t>BOM</a:t>
              </a:r>
            </a:p>
          </p:txBody>
        </p:sp>
        <p:sp>
          <p:nvSpPr>
            <p:cNvPr id="20" name="Flowchart: Alternate Process 19">
              <a:extLst>
                <a:ext uri="{FF2B5EF4-FFF2-40B4-BE49-F238E27FC236}">
                  <a16:creationId xmlns:a16="http://schemas.microsoft.com/office/drawing/2014/main" id="{CE06449B-2C6D-41A0-9F66-116A5D9E306E}"/>
                </a:ext>
              </a:extLst>
            </p:cNvPr>
            <p:cNvSpPr/>
            <p:nvPr/>
          </p:nvSpPr>
          <p:spPr>
            <a:xfrm>
              <a:off x="4438106" y="3717459"/>
              <a:ext cx="1128045" cy="940422"/>
            </a:xfrm>
            <a:prstGeom prst="flowChartAlternateProcess">
              <a:avLst/>
            </a:prstGeom>
            <a:gradFill rotWithShape="1">
              <a:gsLst>
                <a:gs pos="0">
                  <a:srgbClr val="666666">
                    <a:tint val="50000"/>
                    <a:satMod val="300000"/>
                  </a:srgbClr>
                </a:gs>
                <a:gs pos="35000">
                  <a:srgbClr val="666666">
                    <a:tint val="37000"/>
                    <a:satMod val="300000"/>
                  </a:srgbClr>
                </a:gs>
                <a:gs pos="100000">
                  <a:srgbClr val="666666">
                    <a:tint val="15000"/>
                    <a:satMod val="350000"/>
                  </a:srgbClr>
                </a:gs>
              </a:gsLst>
              <a:lin ang="16200000" scaled="1"/>
            </a:gradFill>
            <a:ln w="9525" cap="flat" cmpd="sng" algn="ctr">
              <a:solidFill>
                <a:srgbClr val="666666">
                  <a:shade val="95000"/>
                  <a:satMod val="105000"/>
                </a:srgbClr>
              </a:solidFill>
              <a:prstDash val="solid"/>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spcFirstLastPara="0" vert="horz" wrap="square" lIns="11853" tIns="11853" rIns="11853" bIns="11853" numCol="1" spcCol="1270" anchor="ctr" anchorCtr="0">
              <a:noAutofit/>
            </a:bodyPr>
            <a:lstStyle/>
            <a:p>
              <a:pPr algn="ctr" defTabSz="414856" eaLnBrk="0" fontAlgn="base" hangingPunct="0">
                <a:lnSpc>
                  <a:spcPct val="90000"/>
                </a:lnSpc>
                <a:spcBef>
                  <a:spcPct val="0"/>
                </a:spcBef>
                <a:spcAft>
                  <a:spcPct val="35000"/>
                </a:spcAft>
              </a:pPr>
              <a:r>
                <a:rPr lang="en-AU" sz="1400">
                  <a:solidFill>
                    <a:srgbClr val="EEECE1">
                      <a:lumMod val="10000"/>
                    </a:srgbClr>
                  </a:solidFill>
                  <a:latin typeface="Arial"/>
                </a:rPr>
                <a:t>Australian Bureau of Statistics </a:t>
              </a:r>
            </a:p>
            <a:p>
              <a:pPr algn="ctr" defTabSz="414856" eaLnBrk="0" fontAlgn="base" hangingPunct="0">
                <a:lnSpc>
                  <a:spcPct val="90000"/>
                </a:lnSpc>
                <a:spcBef>
                  <a:spcPct val="0"/>
                </a:spcBef>
                <a:spcAft>
                  <a:spcPct val="35000"/>
                </a:spcAft>
              </a:pPr>
              <a:r>
                <a:rPr lang="en-AU" sz="1400" b="1">
                  <a:solidFill>
                    <a:srgbClr val="EEECE1">
                      <a:lumMod val="10000"/>
                    </a:srgbClr>
                  </a:solidFill>
                  <a:latin typeface="Arial"/>
                </a:rPr>
                <a:t>ABS</a:t>
              </a:r>
            </a:p>
          </p:txBody>
        </p:sp>
        <p:sp>
          <p:nvSpPr>
            <p:cNvPr id="21" name="Flowchart: Alternate Process 20">
              <a:extLst>
                <a:ext uri="{FF2B5EF4-FFF2-40B4-BE49-F238E27FC236}">
                  <a16:creationId xmlns:a16="http://schemas.microsoft.com/office/drawing/2014/main" id="{2B28A5E4-FEB0-4E60-8ADB-4E29D5920F1C}"/>
                </a:ext>
              </a:extLst>
            </p:cNvPr>
            <p:cNvSpPr/>
            <p:nvPr/>
          </p:nvSpPr>
          <p:spPr>
            <a:xfrm>
              <a:off x="5942524" y="3725422"/>
              <a:ext cx="1128045" cy="940422"/>
            </a:xfrm>
            <a:prstGeom prst="flowChartAlternateProcess">
              <a:avLst/>
            </a:prstGeom>
            <a:gradFill rotWithShape="1">
              <a:gsLst>
                <a:gs pos="0">
                  <a:srgbClr val="666666">
                    <a:tint val="50000"/>
                    <a:satMod val="300000"/>
                  </a:srgbClr>
                </a:gs>
                <a:gs pos="35000">
                  <a:srgbClr val="666666">
                    <a:tint val="37000"/>
                    <a:satMod val="300000"/>
                  </a:srgbClr>
                </a:gs>
                <a:gs pos="100000">
                  <a:srgbClr val="666666">
                    <a:tint val="15000"/>
                    <a:satMod val="350000"/>
                  </a:srgbClr>
                </a:gs>
              </a:gsLst>
              <a:lin ang="16200000" scaled="1"/>
            </a:gradFill>
            <a:ln w="9525" cap="flat" cmpd="sng" algn="ctr">
              <a:solidFill>
                <a:srgbClr val="666666">
                  <a:shade val="95000"/>
                  <a:satMod val="105000"/>
                </a:srgbClr>
              </a:solidFill>
              <a:prstDash val="solid"/>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spcFirstLastPara="0" vert="horz" wrap="square" lIns="11853" tIns="11853" rIns="11853" bIns="11853" numCol="1" spcCol="1270" anchor="ctr" anchorCtr="0">
              <a:noAutofit/>
            </a:bodyPr>
            <a:lstStyle/>
            <a:p>
              <a:pPr algn="ctr" defTabSz="414856" eaLnBrk="0" fontAlgn="base" hangingPunct="0">
                <a:lnSpc>
                  <a:spcPct val="90000"/>
                </a:lnSpc>
                <a:spcBef>
                  <a:spcPct val="0"/>
                </a:spcBef>
                <a:spcAft>
                  <a:spcPct val="35000"/>
                </a:spcAft>
              </a:pPr>
              <a:r>
                <a:rPr lang="en-AU" sz="1400" dirty="0">
                  <a:solidFill>
                    <a:srgbClr val="EEECE1">
                      <a:lumMod val="10000"/>
                    </a:srgbClr>
                  </a:solidFill>
                  <a:latin typeface="Arial"/>
                </a:rPr>
                <a:t>Geoscience Australia</a:t>
              </a:r>
            </a:p>
            <a:p>
              <a:pPr algn="ctr" defTabSz="414856" eaLnBrk="0" fontAlgn="base" hangingPunct="0">
                <a:lnSpc>
                  <a:spcPct val="90000"/>
                </a:lnSpc>
                <a:spcBef>
                  <a:spcPct val="0"/>
                </a:spcBef>
                <a:spcAft>
                  <a:spcPct val="35000"/>
                </a:spcAft>
              </a:pPr>
              <a:r>
                <a:rPr lang="en-AU" sz="1400" b="1" dirty="0">
                  <a:solidFill>
                    <a:srgbClr val="EEECE1">
                      <a:lumMod val="10000"/>
                    </a:srgbClr>
                  </a:solidFill>
                  <a:latin typeface="Arial"/>
                </a:rPr>
                <a:t>GA</a:t>
              </a:r>
            </a:p>
          </p:txBody>
        </p:sp>
        <p:sp>
          <p:nvSpPr>
            <p:cNvPr id="22" name="Flowchart: Alternate Process 21">
              <a:extLst>
                <a:ext uri="{FF2B5EF4-FFF2-40B4-BE49-F238E27FC236}">
                  <a16:creationId xmlns:a16="http://schemas.microsoft.com/office/drawing/2014/main" id="{470E76C1-DDF9-47FE-879E-4FB00D2291CD}"/>
                </a:ext>
              </a:extLst>
            </p:cNvPr>
            <p:cNvSpPr/>
            <p:nvPr/>
          </p:nvSpPr>
          <p:spPr>
            <a:xfrm>
              <a:off x="7446942" y="3717459"/>
              <a:ext cx="1128045" cy="940422"/>
            </a:xfrm>
            <a:prstGeom prst="flowChartAlternateProcess">
              <a:avLst/>
            </a:prstGeom>
            <a:gradFill rotWithShape="1">
              <a:gsLst>
                <a:gs pos="0">
                  <a:srgbClr val="666666">
                    <a:tint val="50000"/>
                    <a:satMod val="300000"/>
                  </a:srgbClr>
                </a:gs>
                <a:gs pos="35000">
                  <a:srgbClr val="666666">
                    <a:tint val="37000"/>
                    <a:satMod val="300000"/>
                  </a:srgbClr>
                </a:gs>
                <a:gs pos="100000">
                  <a:srgbClr val="666666">
                    <a:tint val="15000"/>
                    <a:satMod val="350000"/>
                  </a:srgbClr>
                </a:gs>
              </a:gsLst>
              <a:lin ang="16200000" scaled="1"/>
            </a:gradFill>
            <a:ln w="9525" cap="flat" cmpd="sng" algn="ctr">
              <a:solidFill>
                <a:srgbClr val="666666">
                  <a:shade val="95000"/>
                  <a:satMod val="105000"/>
                </a:srgbClr>
              </a:solidFill>
              <a:prstDash val="solid"/>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spcFirstLastPara="0" vert="horz" wrap="square" lIns="11853" tIns="11853" rIns="11853" bIns="11853" numCol="1" spcCol="1270" anchor="ctr" anchorCtr="0">
              <a:noAutofit/>
            </a:bodyPr>
            <a:lstStyle/>
            <a:p>
              <a:pPr algn="ctr" defTabSz="414856" eaLnBrk="0" fontAlgn="base" hangingPunct="0">
                <a:lnSpc>
                  <a:spcPct val="90000"/>
                </a:lnSpc>
                <a:spcBef>
                  <a:spcPct val="0"/>
                </a:spcBef>
                <a:spcAft>
                  <a:spcPct val="35000"/>
                </a:spcAft>
              </a:pPr>
              <a:r>
                <a:rPr lang="en-AU" sz="1200" dirty="0">
                  <a:solidFill>
                    <a:srgbClr val="EEECE1">
                      <a:lumMod val="10000"/>
                    </a:srgbClr>
                  </a:solidFill>
                  <a:latin typeface="Arial"/>
                </a:rPr>
                <a:t>Commonwealth Scientific and Industrial Research Organisation</a:t>
              </a:r>
            </a:p>
            <a:p>
              <a:pPr algn="ctr" defTabSz="414856" eaLnBrk="0" fontAlgn="base" hangingPunct="0">
                <a:lnSpc>
                  <a:spcPct val="90000"/>
                </a:lnSpc>
                <a:spcBef>
                  <a:spcPct val="0"/>
                </a:spcBef>
                <a:spcAft>
                  <a:spcPct val="35000"/>
                </a:spcAft>
              </a:pPr>
              <a:r>
                <a:rPr lang="en-AU" sz="1400" b="1" dirty="0">
                  <a:solidFill>
                    <a:srgbClr val="EEECE1">
                      <a:lumMod val="10000"/>
                    </a:srgbClr>
                  </a:solidFill>
                  <a:latin typeface="Arial"/>
                </a:rPr>
                <a:t>CSIRO</a:t>
              </a:r>
            </a:p>
          </p:txBody>
        </p:sp>
        <p:sp>
          <p:nvSpPr>
            <p:cNvPr id="29" name="TextBox 28">
              <a:extLst>
                <a:ext uri="{FF2B5EF4-FFF2-40B4-BE49-F238E27FC236}">
                  <a16:creationId xmlns:a16="http://schemas.microsoft.com/office/drawing/2014/main" id="{99BB8D9F-C9A9-4DA0-9C2D-5FB6481014DA}"/>
                </a:ext>
              </a:extLst>
            </p:cNvPr>
            <p:cNvSpPr txBox="1"/>
            <p:nvPr/>
          </p:nvSpPr>
          <p:spPr>
            <a:xfrm>
              <a:off x="2957542" y="1632549"/>
              <a:ext cx="2788758" cy="253916"/>
            </a:xfrm>
            <a:prstGeom prst="rect">
              <a:avLst/>
            </a:prstGeom>
            <a:noFill/>
          </p:spPr>
          <p:txBody>
            <a:bodyPr wrap="square" rtlCol="0">
              <a:spAutoFit/>
            </a:bodyPr>
            <a:lstStyle/>
            <a:p>
              <a:pPr defTabSz="609585" eaLnBrk="0" fontAlgn="base" hangingPunct="0">
                <a:spcBef>
                  <a:spcPct val="0"/>
                </a:spcBef>
                <a:spcAft>
                  <a:spcPct val="0"/>
                </a:spcAft>
              </a:pPr>
              <a:r>
                <a:rPr lang="en-AU" sz="1600" dirty="0">
                  <a:solidFill>
                    <a:prstClr val="white">
                      <a:lumMod val="85000"/>
                    </a:prstClr>
                  </a:solidFill>
                  <a:latin typeface="Arial" charset="0"/>
                  <a:ea typeface="MS PGothic" charset="-128"/>
                </a:rPr>
                <a:t>Data, Information, Expertise</a:t>
              </a:r>
            </a:p>
          </p:txBody>
        </p:sp>
        <p:sp>
          <p:nvSpPr>
            <p:cNvPr id="30" name="Arrow: Up 29">
              <a:extLst>
                <a:ext uri="{FF2B5EF4-FFF2-40B4-BE49-F238E27FC236}">
                  <a16:creationId xmlns:a16="http://schemas.microsoft.com/office/drawing/2014/main" id="{0F8FE2F2-C453-47A0-9CB8-F304666941C0}"/>
                </a:ext>
              </a:extLst>
            </p:cNvPr>
            <p:cNvSpPr/>
            <p:nvPr/>
          </p:nvSpPr>
          <p:spPr>
            <a:xfrm>
              <a:off x="5402878" y="1500884"/>
              <a:ext cx="372139" cy="572627"/>
            </a:xfrm>
            <a:prstGeom prst="upArrow">
              <a:avLst/>
            </a:prstGeom>
            <a:solidFill>
              <a:schemeClr val="bg1">
                <a:lumMod val="6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09585" eaLnBrk="0" fontAlgn="base" hangingPunct="0">
                <a:spcBef>
                  <a:spcPct val="0"/>
                </a:spcBef>
                <a:spcAft>
                  <a:spcPct val="0"/>
                </a:spcAft>
              </a:pPr>
              <a:endParaRPr lang="en-AU" sz="2400">
                <a:solidFill>
                  <a:prstClr val="white"/>
                </a:solidFill>
                <a:latin typeface="Arial"/>
              </a:endParaRPr>
            </a:p>
          </p:txBody>
        </p:sp>
        <p:sp>
          <p:nvSpPr>
            <p:cNvPr id="31" name="Arrow: Up 30">
              <a:extLst>
                <a:ext uri="{FF2B5EF4-FFF2-40B4-BE49-F238E27FC236}">
                  <a16:creationId xmlns:a16="http://schemas.microsoft.com/office/drawing/2014/main" id="{05D8313E-1299-44A9-B80A-292C34CA0D38}"/>
                </a:ext>
              </a:extLst>
            </p:cNvPr>
            <p:cNvSpPr/>
            <p:nvPr/>
          </p:nvSpPr>
          <p:spPr>
            <a:xfrm rot="10800000">
              <a:off x="5817743" y="1500884"/>
              <a:ext cx="372139" cy="572628"/>
            </a:xfrm>
            <a:prstGeom prst="upArrow">
              <a:avLst/>
            </a:prstGeom>
            <a:solidFill>
              <a:schemeClr val="bg1">
                <a:lumMod val="6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09585" eaLnBrk="0" fontAlgn="base" hangingPunct="0">
                <a:spcBef>
                  <a:spcPct val="0"/>
                </a:spcBef>
                <a:spcAft>
                  <a:spcPct val="0"/>
                </a:spcAft>
              </a:pPr>
              <a:endParaRPr lang="en-AU" sz="2400">
                <a:solidFill>
                  <a:prstClr val="white"/>
                </a:solidFill>
                <a:latin typeface="Arial"/>
              </a:endParaRPr>
            </a:p>
          </p:txBody>
        </p:sp>
        <p:sp>
          <p:nvSpPr>
            <p:cNvPr id="32" name="Arrow: Up 31">
              <a:extLst>
                <a:ext uri="{FF2B5EF4-FFF2-40B4-BE49-F238E27FC236}">
                  <a16:creationId xmlns:a16="http://schemas.microsoft.com/office/drawing/2014/main" id="{30D988C8-BFA0-4CF1-AF8B-5FC2D33E332D}"/>
                </a:ext>
              </a:extLst>
            </p:cNvPr>
            <p:cNvSpPr/>
            <p:nvPr/>
          </p:nvSpPr>
          <p:spPr>
            <a:xfrm>
              <a:off x="5431082" y="2972709"/>
              <a:ext cx="372139" cy="572627"/>
            </a:xfrm>
            <a:prstGeom prst="upArrow">
              <a:avLst/>
            </a:prstGeom>
            <a:solidFill>
              <a:schemeClr val="bg1">
                <a:lumMod val="6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09585" eaLnBrk="0" fontAlgn="base" hangingPunct="0">
                <a:spcBef>
                  <a:spcPct val="0"/>
                </a:spcBef>
                <a:spcAft>
                  <a:spcPct val="0"/>
                </a:spcAft>
              </a:pPr>
              <a:endParaRPr lang="en-AU" sz="2400">
                <a:solidFill>
                  <a:prstClr val="white"/>
                </a:solidFill>
                <a:latin typeface="Arial"/>
              </a:endParaRPr>
            </a:p>
          </p:txBody>
        </p:sp>
        <p:sp>
          <p:nvSpPr>
            <p:cNvPr id="33" name="Arrow: Up 32">
              <a:extLst>
                <a:ext uri="{FF2B5EF4-FFF2-40B4-BE49-F238E27FC236}">
                  <a16:creationId xmlns:a16="http://schemas.microsoft.com/office/drawing/2014/main" id="{1194649D-F452-4351-BC16-8FF0A00909C8}"/>
                </a:ext>
              </a:extLst>
            </p:cNvPr>
            <p:cNvSpPr/>
            <p:nvPr/>
          </p:nvSpPr>
          <p:spPr>
            <a:xfrm rot="10800000">
              <a:off x="5845947" y="2972709"/>
              <a:ext cx="372139" cy="572628"/>
            </a:xfrm>
            <a:prstGeom prst="upArrow">
              <a:avLst/>
            </a:prstGeom>
            <a:solidFill>
              <a:schemeClr val="bg1">
                <a:lumMod val="6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09585" eaLnBrk="0" fontAlgn="base" hangingPunct="0">
                <a:spcBef>
                  <a:spcPct val="0"/>
                </a:spcBef>
                <a:spcAft>
                  <a:spcPct val="0"/>
                </a:spcAft>
              </a:pPr>
              <a:endParaRPr lang="en-AU" sz="2400">
                <a:solidFill>
                  <a:prstClr val="white"/>
                </a:solidFill>
                <a:latin typeface="Arial"/>
              </a:endParaRPr>
            </a:p>
          </p:txBody>
        </p:sp>
        <p:sp>
          <p:nvSpPr>
            <p:cNvPr id="23" name="TextBox 22">
              <a:extLst>
                <a:ext uri="{FF2B5EF4-FFF2-40B4-BE49-F238E27FC236}">
                  <a16:creationId xmlns:a16="http://schemas.microsoft.com/office/drawing/2014/main" id="{F1B90712-0C42-9A46-820D-0FD317039926}"/>
                </a:ext>
              </a:extLst>
            </p:cNvPr>
            <p:cNvSpPr txBox="1"/>
            <p:nvPr/>
          </p:nvSpPr>
          <p:spPr>
            <a:xfrm>
              <a:off x="6355242" y="3126659"/>
              <a:ext cx="2788758" cy="253916"/>
            </a:xfrm>
            <a:prstGeom prst="rect">
              <a:avLst/>
            </a:prstGeom>
            <a:noFill/>
          </p:spPr>
          <p:txBody>
            <a:bodyPr wrap="square" rtlCol="0">
              <a:spAutoFit/>
            </a:bodyPr>
            <a:lstStyle>
              <a:defPPr>
                <a:defRPr lang="en-AU"/>
              </a:defPPr>
              <a:lvl1pPr>
                <a:defRPr sz="1200">
                  <a:solidFill>
                    <a:schemeClr val="bg1">
                      <a:lumMod val="85000"/>
                    </a:schemeClr>
                  </a:solidFill>
                </a:defRPr>
              </a:lvl1pPr>
            </a:lstStyle>
            <a:p>
              <a:pPr defTabSz="609585" eaLnBrk="0" fontAlgn="base" hangingPunct="0">
                <a:spcBef>
                  <a:spcPct val="0"/>
                </a:spcBef>
                <a:spcAft>
                  <a:spcPct val="0"/>
                </a:spcAft>
              </a:pPr>
              <a:r>
                <a:rPr lang="en-AU" sz="1600" dirty="0">
                  <a:solidFill>
                    <a:prstClr val="white">
                      <a:lumMod val="85000"/>
                    </a:prstClr>
                  </a:solidFill>
                  <a:latin typeface="Arial" charset="0"/>
                  <a:ea typeface="MS PGothic" charset="-128"/>
                </a:rPr>
                <a:t>Data, Information, Expertise</a:t>
              </a:r>
            </a:p>
          </p:txBody>
        </p:sp>
      </p:grpSp>
    </p:spTree>
    <p:extLst>
      <p:ext uri="{BB962C8B-B14F-4D97-AF65-F5344CB8AC3E}">
        <p14:creationId xmlns:p14="http://schemas.microsoft.com/office/powerpoint/2010/main" val="672880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3" name="Text Box 3"/>
          <p:cNvSpPr txBox="1">
            <a:spLocks noChangeArrowheads="1"/>
          </p:cNvSpPr>
          <p:nvPr/>
        </p:nvSpPr>
        <p:spPr bwMode="auto">
          <a:xfrm>
            <a:off x="814918" y="806451"/>
            <a:ext cx="4379383" cy="625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pPr defTabSz="609585" eaLnBrk="0" fontAlgn="base" hangingPunct="0">
              <a:spcBef>
                <a:spcPct val="50000"/>
              </a:spcBef>
              <a:spcAft>
                <a:spcPct val="0"/>
              </a:spcAft>
              <a:defRPr/>
            </a:pPr>
            <a:endParaRPr lang="en-US" altLang="en-US" sz="3467">
              <a:solidFill>
                <a:prstClr val="black"/>
              </a:solidFill>
            </a:endParaRPr>
          </a:p>
        </p:txBody>
      </p:sp>
      <p:sp>
        <p:nvSpPr>
          <p:cNvPr id="72707" name="Title 1"/>
          <p:cNvSpPr txBox="1">
            <a:spLocks/>
          </p:cNvSpPr>
          <p:nvPr/>
        </p:nvSpPr>
        <p:spPr bwMode="auto">
          <a:xfrm>
            <a:off x="287867" y="419101"/>
            <a:ext cx="2781300" cy="2459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pPr defTabSz="609585" eaLnBrk="0" fontAlgn="base" hangingPunct="0">
              <a:spcBef>
                <a:spcPct val="0"/>
              </a:spcBef>
              <a:spcAft>
                <a:spcPct val="0"/>
              </a:spcAft>
            </a:pPr>
            <a:endParaRPr lang="en-AU" altLang="en-US" sz="5867">
              <a:solidFill>
                <a:prstClr val="white"/>
              </a:solidFill>
            </a:endParaRPr>
          </a:p>
        </p:txBody>
      </p:sp>
      <p:sp>
        <p:nvSpPr>
          <p:cNvPr id="72710" name="Title 1"/>
          <p:cNvSpPr txBox="1">
            <a:spLocks/>
          </p:cNvSpPr>
          <p:nvPr/>
        </p:nvSpPr>
        <p:spPr bwMode="auto">
          <a:xfrm>
            <a:off x="287868" y="502911"/>
            <a:ext cx="3157697" cy="259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pPr defTabSz="609585" eaLnBrk="0" fontAlgn="base" hangingPunct="0">
              <a:spcBef>
                <a:spcPct val="0"/>
              </a:spcBef>
              <a:spcAft>
                <a:spcPct val="0"/>
              </a:spcAft>
            </a:pPr>
            <a:r>
              <a:rPr lang="en-AU" altLang="en-US" sz="3200" dirty="0">
                <a:solidFill>
                  <a:prstClr val="white"/>
                </a:solidFill>
              </a:rPr>
              <a:t>What does the Service look like?</a:t>
            </a:r>
          </a:p>
        </p:txBody>
      </p:sp>
      <p:sp>
        <p:nvSpPr>
          <p:cNvPr id="15" name="Text Placeholder 8"/>
          <p:cNvSpPr txBox="1">
            <a:spLocks/>
          </p:cNvSpPr>
          <p:nvPr/>
        </p:nvSpPr>
        <p:spPr>
          <a:xfrm>
            <a:off x="3599168" y="364767"/>
            <a:ext cx="8304965" cy="5676900"/>
          </a:xfrm>
          <a:prstGeom prst="rect">
            <a:avLst/>
          </a:prstGeom>
        </p:spPr>
        <p:txBody>
          <a:bodyPr/>
          <a:lstStyle>
            <a:lvl1pPr marL="342900" indent="-342900" algn="l" rtl="0" eaLnBrk="0" fontAlgn="t" hangingPunct="0">
              <a:spcBef>
                <a:spcPct val="30000"/>
              </a:spcBef>
              <a:spcAft>
                <a:spcPct val="30000"/>
              </a:spcAft>
              <a:buChar char="•"/>
              <a:defRPr sz="1600" kern="1200">
                <a:solidFill>
                  <a:schemeClr val="tx1"/>
                </a:solidFill>
                <a:latin typeface="Arial"/>
                <a:ea typeface="MS PGothic"/>
                <a:cs typeface="Arial"/>
              </a:defRPr>
            </a:lvl1pPr>
            <a:lvl2pPr marL="742950" indent="-285750" algn="l" rtl="0" eaLnBrk="0" fontAlgn="t" hangingPunct="0">
              <a:spcBef>
                <a:spcPct val="15000"/>
              </a:spcBef>
              <a:spcAft>
                <a:spcPct val="15000"/>
              </a:spcAft>
              <a:buFont typeface="Arial" charset="0"/>
              <a:buChar char="–"/>
              <a:defRPr sz="1600" kern="1200">
                <a:solidFill>
                  <a:schemeClr val="tx1"/>
                </a:solidFill>
                <a:latin typeface="Arial"/>
                <a:ea typeface="MS PGothic"/>
                <a:cs typeface="Arial"/>
              </a:defRPr>
            </a:lvl2pPr>
            <a:lvl3pPr marL="1143000" indent="-228600" algn="l" rtl="0" eaLnBrk="0" fontAlgn="t" hangingPunct="0">
              <a:spcBef>
                <a:spcPct val="15000"/>
              </a:spcBef>
              <a:spcAft>
                <a:spcPct val="15000"/>
              </a:spcAft>
              <a:buChar char="•"/>
              <a:defRPr sz="1600" kern="1200">
                <a:solidFill>
                  <a:schemeClr val="tx1"/>
                </a:solidFill>
                <a:latin typeface="Arial"/>
                <a:ea typeface="MS PGothic"/>
                <a:cs typeface="Arial"/>
              </a:defRPr>
            </a:lvl3pPr>
            <a:lvl4pPr marL="1600200" indent="-228600" algn="l" rtl="0" eaLnBrk="0" fontAlgn="t" hangingPunct="0">
              <a:spcBef>
                <a:spcPct val="15000"/>
              </a:spcBef>
              <a:spcAft>
                <a:spcPct val="15000"/>
              </a:spcAft>
              <a:buChar char="–"/>
              <a:defRPr sz="1600" kern="1200">
                <a:solidFill>
                  <a:schemeClr val="tx1"/>
                </a:solidFill>
                <a:latin typeface="Arial"/>
                <a:ea typeface="MS PGothic"/>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189" indent="-457189" defTabSz="609585"/>
            <a:r>
              <a:rPr lang="en-US" b="1" dirty="0">
                <a:solidFill>
                  <a:prstClr val="white"/>
                </a:solidFill>
                <a:effectLst>
                  <a:outerShdw blurRad="50800" dist="38100" dir="2700000" algn="tl" rotWithShape="0">
                    <a:prstClr val="black">
                      <a:alpha val="40000"/>
                    </a:prstClr>
                  </a:outerShdw>
                </a:effectLst>
              </a:rPr>
              <a:t>Exposure, vulnerability and decision-making data</a:t>
            </a:r>
          </a:p>
          <a:p>
            <a:pPr marL="480472" indent="0" defTabSz="609585">
              <a:buNone/>
            </a:pPr>
            <a:r>
              <a:rPr lang="en-US" sz="1333" dirty="0">
                <a:solidFill>
                  <a:prstClr val="white"/>
                </a:solidFill>
                <a:effectLst>
                  <a:outerShdw blurRad="50800" dist="38100" dir="2700000" algn="tl" rotWithShape="0">
                    <a:prstClr val="black">
                      <a:alpha val="40000"/>
                    </a:prstClr>
                  </a:outerShdw>
                </a:effectLst>
              </a:rPr>
              <a:t>Support integration of future uncertainties and disaster risks in management, planning and investment decisions.</a:t>
            </a:r>
          </a:p>
          <a:p>
            <a:pPr marL="480472" indent="0" defTabSz="609585">
              <a:buNone/>
            </a:pPr>
            <a:endParaRPr lang="en-AU" sz="1333" dirty="0">
              <a:solidFill>
                <a:prstClr val="white"/>
              </a:solidFill>
              <a:effectLst>
                <a:outerShdw blurRad="50800" dist="38100" dir="2700000" algn="tl" rotWithShape="0">
                  <a:prstClr val="black">
                    <a:alpha val="40000"/>
                  </a:prstClr>
                </a:outerShdw>
              </a:effectLst>
            </a:endParaRPr>
          </a:p>
          <a:p>
            <a:pPr marL="457189" indent="-457189" defTabSz="609585"/>
            <a:r>
              <a:rPr lang="en-AU" b="1" dirty="0">
                <a:solidFill>
                  <a:prstClr val="white"/>
                </a:solidFill>
                <a:effectLst>
                  <a:outerShdw blurRad="50800" dist="38100" dir="2700000" algn="tl" rotWithShape="0">
                    <a:prstClr val="black">
                      <a:alpha val="40000"/>
                    </a:prstClr>
                  </a:outerShdw>
                </a:effectLst>
              </a:rPr>
              <a:t>Seamless weather and climate data</a:t>
            </a:r>
          </a:p>
          <a:p>
            <a:pPr marL="480472" indent="0" defTabSz="609585">
              <a:buNone/>
            </a:pPr>
            <a:r>
              <a:rPr lang="en-AU" sz="1333" dirty="0">
                <a:solidFill>
                  <a:prstClr val="white"/>
                </a:solidFill>
                <a:effectLst>
                  <a:outerShdw blurRad="50800" dist="38100" dir="2700000" algn="tl" rotWithShape="0">
                    <a:prstClr val="black">
                      <a:alpha val="40000"/>
                    </a:prstClr>
                  </a:outerShdw>
                </a:effectLst>
              </a:rPr>
              <a:t>Routine schedule for running high-resolution regional reanalysis and future downscaling, using a set-up of the BoM operational weather and seasonal forecast model. Seamless risk narratives.</a:t>
            </a:r>
          </a:p>
          <a:p>
            <a:pPr marL="480472" indent="0" defTabSz="609585">
              <a:buNone/>
            </a:pPr>
            <a:endParaRPr lang="en-AU" sz="1333" dirty="0">
              <a:solidFill>
                <a:prstClr val="white"/>
              </a:solidFill>
              <a:effectLst>
                <a:outerShdw blurRad="50800" dist="38100" dir="2700000" algn="tl" rotWithShape="0">
                  <a:prstClr val="black">
                    <a:alpha val="40000"/>
                  </a:prstClr>
                </a:outerShdw>
              </a:effectLst>
            </a:endParaRPr>
          </a:p>
          <a:p>
            <a:pPr marL="457189" indent="-457189" defTabSz="609585"/>
            <a:r>
              <a:rPr lang="en-AU" b="1" dirty="0">
                <a:solidFill>
                  <a:prstClr val="white"/>
                </a:solidFill>
                <a:effectLst>
                  <a:outerShdw blurRad="50800" dist="38100" dir="2700000" algn="tl" rotWithShape="0">
                    <a:prstClr val="black">
                      <a:alpha val="40000"/>
                    </a:prstClr>
                  </a:outerShdw>
                </a:effectLst>
              </a:rPr>
              <a:t>Seamless </a:t>
            </a:r>
            <a:r>
              <a:rPr lang="en-AU" b="1" i="1" dirty="0">
                <a:solidFill>
                  <a:prstClr val="white"/>
                </a:solidFill>
                <a:effectLst>
                  <a:outerShdw blurRad="50800" dist="38100" dir="2700000" algn="tl" rotWithShape="0">
                    <a:prstClr val="black">
                      <a:alpha val="40000"/>
                    </a:prstClr>
                  </a:outerShdw>
                </a:effectLst>
              </a:rPr>
              <a:t>risk </a:t>
            </a:r>
            <a:r>
              <a:rPr lang="en-AU" b="1" dirty="0">
                <a:solidFill>
                  <a:prstClr val="white"/>
                </a:solidFill>
                <a:effectLst>
                  <a:outerShdw blurRad="50800" dist="38100" dir="2700000" algn="tl" rotWithShape="0">
                    <a:prstClr val="black">
                      <a:alpha val="40000"/>
                    </a:prstClr>
                  </a:outerShdw>
                </a:effectLst>
              </a:rPr>
              <a:t>data and information</a:t>
            </a:r>
          </a:p>
          <a:p>
            <a:pPr marL="480472" indent="0" defTabSz="609585">
              <a:buNone/>
            </a:pPr>
            <a:r>
              <a:rPr lang="en-AU" sz="1333" dirty="0">
                <a:solidFill>
                  <a:prstClr val="white"/>
                </a:solidFill>
                <a:effectLst>
                  <a:outerShdw blurRad="50800" dist="38100" dir="2700000" algn="tl" rotWithShape="0">
                    <a:prstClr val="black">
                      <a:alpha val="40000"/>
                    </a:prstClr>
                  </a:outerShdw>
                </a:effectLst>
              </a:rPr>
              <a:t>Derived from physical modelling and vulnerability assessments to inform disaster analysis, recovery, and future projected natural hazard and climate impact and risk scenarios.</a:t>
            </a:r>
          </a:p>
          <a:p>
            <a:pPr marL="480472" indent="0" defTabSz="609585">
              <a:buNone/>
            </a:pPr>
            <a:endParaRPr lang="en-AU" sz="1333" dirty="0">
              <a:solidFill>
                <a:prstClr val="white"/>
              </a:solidFill>
              <a:effectLst>
                <a:outerShdw blurRad="50800" dist="38100" dir="2700000" algn="tl" rotWithShape="0">
                  <a:prstClr val="black">
                    <a:alpha val="40000"/>
                  </a:prstClr>
                </a:outerShdw>
              </a:effectLst>
            </a:endParaRPr>
          </a:p>
          <a:p>
            <a:pPr marL="457189" indent="-457189" defTabSz="609585"/>
            <a:r>
              <a:rPr lang="en-AU" b="1" dirty="0">
                <a:solidFill>
                  <a:prstClr val="white"/>
                </a:solidFill>
                <a:effectLst>
                  <a:outerShdw blurRad="50800" dist="38100" dir="2700000" algn="tl" rotWithShape="0">
                    <a:prstClr val="black">
                      <a:alpha val="40000"/>
                    </a:prstClr>
                  </a:outerShdw>
                </a:effectLst>
              </a:rPr>
              <a:t>Knowledge brokering, decision-making assessments and consulting services</a:t>
            </a:r>
          </a:p>
          <a:p>
            <a:pPr marL="480472" indent="0" defTabSz="609585">
              <a:buNone/>
            </a:pPr>
            <a:r>
              <a:rPr lang="en-AU" sz="1333" dirty="0">
                <a:solidFill>
                  <a:prstClr val="white"/>
                </a:solidFill>
                <a:effectLst>
                  <a:outerShdw blurRad="50800" dist="38100" dir="2700000" algn="tl" rotWithShape="0">
                    <a:prstClr val="black">
                      <a:alpha val="40000"/>
                    </a:prstClr>
                  </a:outerShdw>
                </a:effectLst>
              </a:rPr>
              <a:t>Deep industry engagement to support decision making, and facilitate awareness, understanding and adoption of the Service's data and information for a more resilient Australia. </a:t>
            </a:r>
          </a:p>
          <a:p>
            <a:pPr marL="480472" indent="0" defTabSz="609585">
              <a:buNone/>
            </a:pPr>
            <a:endParaRPr lang="en-AU" sz="1333" dirty="0">
              <a:solidFill>
                <a:prstClr val="white"/>
              </a:solidFill>
              <a:effectLst>
                <a:outerShdw blurRad="50800" dist="38100" dir="2700000" algn="tl" rotWithShape="0">
                  <a:prstClr val="black">
                    <a:alpha val="40000"/>
                  </a:prstClr>
                </a:outerShdw>
              </a:effectLst>
            </a:endParaRPr>
          </a:p>
          <a:p>
            <a:pPr marL="457189" indent="-457189" defTabSz="609585"/>
            <a:r>
              <a:rPr lang="en-AU" b="1" dirty="0">
                <a:solidFill>
                  <a:prstClr val="white"/>
                </a:solidFill>
                <a:effectLst>
                  <a:outerShdw blurRad="50800" dist="38100" dir="2700000" algn="tl" rotWithShape="0">
                    <a:prstClr val="black">
                      <a:alpha val="40000"/>
                    </a:prstClr>
                  </a:outerShdw>
                </a:effectLst>
              </a:rPr>
              <a:t>Nationally standardised methods</a:t>
            </a:r>
          </a:p>
          <a:p>
            <a:pPr marL="480472" indent="0" defTabSz="609585">
              <a:buNone/>
            </a:pPr>
            <a:r>
              <a:rPr lang="en-AU" sz="1333" dirty="0">
                <a:solidFill>
                  <a:prstClr val="white"/>
                </a:solidFill>
                <a:effectLst>
                  <a:outerShdw blurRad="50800" dist="38100" dir="2700000" algn="tl" rotWithShape="0">
                    <a:prstClr val="black">
                      <a:alpha val="40000"/>
                    </a:prstClr>
                  </a:outerShdw>
                </a:effectLst>
              </a:rPr>
              <a:t>An overarching framework to analyse natural disaster risk, including the measurement and tracking of resilience in Australia to enable a uniform approach to natural disaster management across jurisdictions and the private sector.  </a:t>
            </a:r>
          </a:p>
          <a:p>
            <a:pPr marL="465655" indent="0" defTabSz="1219170">
              <a:buNone/>
              <a:defRPr/>
            </a:pPr>
            <a:endParaRPr lang="en-US" altLang="en-US" sz="1333" dirty="0">
              <a:solidFill>
                <a:prstClr val="white"/>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2332598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Oval 96">
            <a:extLst>
              <a:ext uri="{FF2B5EF4-FFF2-40B4-BE49-F238E27FC236}">
                <a16:creationId xmlns:a16="http://schemas.microsoft.com/office/drawing/2014/main" id="{E1B68DA7-5A65-4145-8016-6F1A402A9DE8}"/>
              </a:ext>
            </a:extLst>
          </p:cNvPr>
          <p:cNvSpPr/>
          <p:nvPr/>
        </p:nvSpPr>
        <p:spPr>
          <a:xfrm>
            <a:off x="3322524" y="850262"/>
            <a:ext cx="5452088" cy="5565253"/>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eaLnBrk="0" fontAlgn="base" hangingPunct="0">
              <a:spcBef>
                <a:spcPct val="0"/>
              </a:spcBef>
              <a:spcAft>
                <a:spcPct val="0"/>
              </a:spcAft>
            </a:pPr>
            <a:endParaRPr lang="en-AU" sz="2400">
              <a:solidFill>
                <a:srgbClr val="FFFFFF"/>
              </a:solidFill>
              <a:latin typeface="Arial" panose="020B0604020202020204"/>
            </a:endParaRPr>
          </a:p>
        </p:txBody>
      </p:sp>
      <p:grpSp>
        <p:nvGrpSpPr>
          <p:cNvPr id="75" name="Group 74">
            <a:extLst>
              <a:ext uri="{FF2B5EF4-FFF2-40B4-BE49-F238E27FC236}">
                <a16:creationId xmlns:a16="http://schemas.microsoft.com/office/drawing/2014/main" id="{87321C20-093E-8C47-964C-708A8C878C8F}"/>
              </a:ext>
            </a:extLst>
          </p:cNvPr>
          <p:cNvGrpSpPr/>
          <p:nvPr/>
        </p:nvGrpSpPr>
        <p:grpSpPr>
          <a:xfrm>
            <a:off x="1219902" y="1009175"/>
            <a:ext cx="3870455" cy="4419492"/>
            <a:chOff x="-1161377" y="1341514"/>
            <a:chExt cx="125559141" cy="5145657"/>
          </a:xfrm>
        </p:grpSpPr>
        <p:cxnSp>
          <p:nvCxnSpPr>
            <p:cNvPr id="15" name="Straight Connector 14">
              <a:extLst>
                <a:ext uri="{FF2B5EF4-FFF2-40B4-BE49-F238E27FC236}">
                  <a16:creationId xmlns:a16="http://schemas.microsoft.com/office/drawing/2014/main" id="{31301DAA-160A-1D43-89B4-8D1D499EEC60}"/>
                </a:ext>
              </a:extLst>
            </p:cNvPr>
            <p:cNvCxnSpPr>
              <a:cxnSpLocks/>
              <a:stCxn id="18" idx="3"/>
              <a:endCxn id="49" idx="1"/>
            </p:cNvCxnSpPr>
            <p:nvPr/>
          </p:nvCxnSpPr>
          <p:spPr>
            <a:xfrm>
              <a:off x="-695148" y="4200212"/>
              <a:ext cx="125092912" cy="201786"/>
            </a:xfrm>
            <a:prstGeom prst="line">
              <a:avLst/>
            </a:prstGeom>
            <a:ln w="12700">
              <a:solidFill>
                <a:srgbClr val="00B5DF"/>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AF48770-B8C8-FF41-83E3-48629E3168E7}"/>
                </a:ext>
              </a:extLst>
            </p:cNvPr>
            <p:cNvCxnSpPr>
              <a:cxnSpLocks/>
              <a:stCxn id="11" idx="3"/>
              <a:endCxn id="49" idx="1"/>
            </p:cNvCxnSpPr>
            <p:nvPr/>
          </p:nvCxnSpPr>
          <p:spPr>
            <a:xfrm>
              <a:off x="-1161377" y="1341514"/>
              <a:ext cx="125559141" cy="3060484"/>
            </a:xfrm>
            <a:prstGeom prst="line">
              <a:avLst/>
            </a:prstGeom>
            <a:ln w="12700">
              <a:solidFill>
                <a:srgbClr val="00B5DF"/>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9F03DEC-846E-F24C-BDF1-9C21420E3781}"/>
                </a:ext>
              </a:extLst>
            </p:cNvPr>
            <p:cNvCxnSpPr>
              <a:cxnSpLocks/>
              <a:stCxn id="13" idx="3"/>
              <a:endCxn id="49" idx="1"/>
            </p:cNvCxnSpPr>
            <p:nvPr/>
          </p:nvCxnSpPr>
          <p:spPr>
            <a:xfrm>
              <a:off x="-695148" y="1917936"/>
              <a:ext cx="125092912" cy="2484062"/>
            </a:xfrm>
            <a:prstGeom prst="line">
              <a:avLst/>
            </a:prstGeom>
            <a:ln w="12700">
              <a:solidFill>
                <a:srgbClr val="00B5DF"/>
              </a:solidFill>
              <a:prstDash val="soli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154C681-0426-0D46-93C7-70A3EDE0300C}"/>
                </a:ext>
              </a:extLst>
            </p:cNvPr>
            <p:cNvCxnSpPr>
              <a:cxnSpLocks/>
              <a:stCxn id="14" idx="3"/>
              <a:endCxn id="49" idx="1"/>
            </p:cNvCxnSpPr>
            <p:nvPr/>
          </p:nvCxnSpPr>
          <p:spPr>
            <a:xfrm>
              <a:off x="-695148" y="2489675"/>
              <a:ext cx="125092912" cy="1912323"/>
            </a:xfrm>
            <a:prstGeom prst="line">
              <a:avLst/>
            </a:prstGeom>
            <a:ln w="12700">
              <a:solidFill>
                <a:srgbClr val="00B5DF"/>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D80F032-7C62-0D4B-B730-8D0A8290155A}"/>
                </a:ext>
              </a:extLst>
            </p:cNvPr>
            <p:cNvCxnSpPr>
              <a:cxnSpLocks/>
              <a:stCxn id="16" idx="3"/>
              <a:endCxn id="49" idx="1"/>
            </p:cNvCxnSpPr>
            <p:nvPr/>
          </p:nvCxnSpPr>
          <p:spPr>
            <a:xfrm>
              <a:off x="-695148" y="3056733"/>
              <a:ext cx="125092912" cy="1345265"/>
            </a:xfrm>
            <a:prstGeom prst="line">
              <a:avLst/>
            </a:prstGeom>
            <a:ln w="12700">
              <a:solidFill>
                <a:srgbClr val="00B5DF"/>
              </a:solidFill>
              <a:prstDash val="soli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5694F93-AA49-B747-9AB1-C0BDF9952E34}"/>
                </a:ext>
              </a:extLst>
            </p:cNvPr>
            <p:cNvCxnSpPr>
              <a:cxnSpLocks/>
              <a:stCxn id="17" idx="3"/>
              <a:endCxn id="49" idx="1"/>
            </p:cNvCxnSpPr>
            <p:nvPr/>
          </p:nvCxnSpPr>
          <p:spPr>
            <a:xfrm>
              <a:off x="-695148" y="3628473"/>
              <a:ext cx="125092912" cy="773525"/>
            </a:xfrm>
            <a:prstGeom prst="line">
              <a:avLst/>
            </a:prstGeom>
            <a:ln w="12700">
              <a:solidFill>
                <a:srgbClr val="00B5DF"/>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AF89868-8E43-6349-949A-3986C6439503}"/>
                </a:ext>
              </a:extLst>
            </p:cNvPr>
            <p:cNvCxnSpPr>
              <a:cxnSpLocks/>
              <a:stCxn id="19" idx="3"/>
              <a:endCxn id="49" idx="1"/>
            </p:cNvCxnSpPr>
            <p:nvPr/>
          </p:nvCxnSpPr>
          <p:spPr>
            <a:xfrm flipV="1">
              <a:off x="-695148" y="4401998"/>
              <a:ext cx="125092912" cy="369954"/>
            </a:xfrm>
            <a:prstGeom prst="line">
              <a:avLst/>
            </a:prstGeom>
            <a:ln w="12700">
              <a:solidFill>
                <a:srgbClr val="00B5DF"/>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D4A16AD-2F37-E948-8B29-66010EDBAC28}"/>
                </a:ext>
              </a:extLst>
            </p:cNvPr>
            <p:cNvCxnSpPr>
              <a:cxnSpLocks/>
              <a:stCxn id="20" idx="3"/>
              <a:endCxn id="49" idx="1"/>
            </p:cNvCxnSpPr>
            <p:nvPr/>
          </p:nvCxnSpPr>
          <p:spPr>
            <a:xfrm flipV="1">
              <a:off x="-695191" y="4401998"/>
              <a:ext cx="125092955" cy="946376"/>
            </a:xfrm>
            <a:prstGeom prst="line">
              <a:avLst/>
            </a:prstGeom>
            <a:ln w="12700">
              <a:solidFill>
                <a:srgbClr val="00B5DF"/>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D225F18-7C11-2B47-81BE-9724BB2594B0}"/>
                </a:ext>
              </a:extLst>
            </p:cNvPr>
            <p:cNvCxnSpPr>
              <a:cxnSpLocks/>
              <a:stCxn id="21" idx="3"/>
              <a:endCxn id="49" idx="1"/>
            </p:cNvCxnSpPr>
            <p:nvPr/>
          </p:nvCxnSpPr>
          <p:spPr>
            <a:xfrm flipV="1">
              <a:off x="-821449" y="4401998"/>
              <a:ext cx="125219213" cy="1518114"/>
            </a:xfrm>
            <a:prstGeom prst="line">
              <a:avLst/>
            </a:prstGeom>
            <a:ln w="12700">
              <a:solidFill>
                <a:srgbClr val="00B5DF"/>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7EA4B45-629F-C747-8DF1-12A244AFC32F}"/>
                </a:ext>
              </a:extLst>
            </p:cNvPr>
            <p:cNvCxnSpPr>
              <a:cxnSpLocks/>
              <a:stCxn id="22" idx="3"/>
              <a:endCxn id="49" idx="1"/>
            </p:cNvCxnSpPr>
            <p:nvPr/>
          </p:nvCxnSpPr>
          <p:spPr>
            <a:xfrm flipV="1">
              <a:off x="-695140" y="4401998"/>
              <a:ext cx="125092904" cy="2085173"/>
            </a:xfrm>
            <a:prstGeom prst="line">
              <a:avLst/>
            </a:prstGeom>
            <a:ln w="12700">
              <a:solidFill>
                <a:srgbClr val="00B5DF"/>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2AFF3164-C742-CB47-86D7-95F1DEC855CC}"/>
              </a:ext>
            </a:extLst>
          </p:cNvPr>
          <p:cNvGrpSpPr/>
          <p:nvPr/>
        </p:nvGrpSpPr>
        <p:grpSpPr>
          <a:xfrm>
            <a:off x="729481" y="759875"/>
            <a:ext cx="504793" cy="4918092"/>
            <a:chOff x="134623" y="668302"/>
            <a:chExt cx="706711" cy="6772381"/>
          </a:xfrm>
        </p:grpSpPr>
        <p:pic>
          <p:nvPicPr>
            <p:cNvPr id="11" name="Picture 10">
              <a:extLst>
                <a:ext uri="{FF2B5EF4-FFF2-40B4-BE49-F238E27FC236}">
                  <a16:creationId xmlns:a16="http://schemas.microsoft.com/office/drawing/2014/main" id="{60718E20-05E6-184E-AA9B-52139CA813D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34623" y="668302"/>
              <a:ext cx="686590" cy="686590"/>
            </a:xfrm>
            <a:prstGeom prst="rect">
              <a:avLst/>
            </a:prstGeom>
          </p:spPr>
        </p:pic>
        <p:pic>
          <p:nvPicPr>
            <p:cNvPr id="13" name="Picture 12">
              <a:extLst>
                <a:ext uri="{FF2B5EF4-FFF2-40B4-BE49-F238E27FC236}">
                  <a16:creationId xmlns:a16="http://schemas.microsoft.com/office/drawing/2014/main" id="{2AC23C08-7720-C744-8192-776E7B4BE5E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54744" y="1344501"/>
              <a:ext cx="686590" cy="697664"/>
            </a:xfrm>
            <a:prstGeom prst="rect">
              <a:avLst/>
            </a:prstGeom>
          </p:spPr>
        </p:pic>
        <p:pic>
          <p:nvPicPr>
            <p:cNvPr id="14" name="Picture 13">
              <a:extLst>
                <a:ext uri="{FF2B5EF4-FFF2-40B4-BE49-F238E27FC236}">
                  <a16:creationId xmlns:a16="http://schemas.microsoft.com/office/drawing/2014/main" id="{C9EE1D21-B243-A841-AF5E-AFA10419E59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54744" y="2026237"/>
              <a:ext cx="686590" cy="686590"/>
            </a:xfrm>
            <a:prstGeom prst="rect">
              <a:avLst/>
            </a:prstGeom>
          </p:spPr>
        </p:pic>
        <p:pic>
          <p:nvPicPr>
            <p:cNvPr id="16" name="Picture 15">
              <a:extLst>
                <a:ext uri="{FF2B5EF4-FFF2-40B4-BE49-F238E27FC236}">
                  <a16:creationId xmlns:a16="http://schemas.microsoft.com/office/drawing/2014/main" id="{7199D9E6-A126-9440-857B-CDCB5186F5F2}"/>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54744" y="2696899"/>
              <a:ext cx="686590" cy="686590"/>
            </a:xfrm>
            <a:prstGeom prst="rect">
              <a:avLst/>
            </a:prstGeom>
          </p:spPr>
        </p:pic>
        <p:pic>
          <p:nvPicPr>
            <p:cNvPr id="17" name="Picture 16">
              <a:extLst>
                <a:ext uri="{FF2B5EF4-FFF2-40B4-BE49-F238E27FC236}">
                  <a16:creationId xmlns:a16="http://schemas.microsoft.com/office/drawing/2014/main" id="{AF073964-1636-8447-865D-BE8025F9163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54744" y="3367561"/>
              <a:ext cx="686590" cy="697664"/>
            </a:xfrm>
            <a:prstGeom prst="rect">
              <a:avLst/>
            </a:prstGeom>
          </p:spPr>
        </p:pic>
        <p:pic>
          <p:nvPicPr>
            <p:cNvPr id="18" name="Picture 17">
              <a:extLst>
                <a:ext uri="{FF2B5EF4-FFF2-40B4-BE49-F238E27FC236}">
                  <a16:creationId xmlns:a16="http://schemas.microsoft.com/office/drawing/2014/main" id="{DB990573-6241-704B-BEBD-CDF2B89CC23E}"/>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54744" y="4049297"/>
              <a:ext cx="686590" cy="686590"/>
            </a:xfrm>
            <a:prstGeom prst="rect">
              <a:avLst/>
            </a:prstGeom>
          </p:spPr>
        </p:pic>
        <p:pic>
          <p:nvPicPr>
            <p:cNvPr id="19" name="Picture 18">
              <a:extLst>
                <a:ext uri="{FF2B5EF4-FFF2-40B4-BE49-F238E27FC236}">
                  <a16:creationId xmlns:a16="http://schemas.microsoft.com/office/drawing/2014/main" id="{D820F1F7-5CBF-F341-8B90-A94C5F46247E}"/>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154744" y="4725496"/>
              <a:ext cx="686590" cy="686590"/>
            </a:xfrm>
            <a:prstGeom prst="rect">
              <a:avLst/>
            </a:prstGeom>
          </p:spPr>
        </p:pic>
        <p:pic>
          <p:nvPicPr>
            <p:cNvPr id="20" name="Picture 19">
              <a:extLst>
                <a:ext uri="{FF2B5EF4-FFF2-40B4-BE49-F238E27FC236}">
                  <a16:creationId xmlns:a16="http://schemas.microsoft.com/office/drawing/2014/main" id="{A7FE451C-FD26-D94E-AE4C-A5C6A76823AB}"/>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154744" y="5401695"/>
              <a:ext cx="686589" cy="697664"/>
            </a:xfrm>
            <a:prstGeom prst="rect">
              <a:avLst/>
            </a:prstGeom>
          </p:spPr>
        </p:pic>
        <p:pic>
          <p:nvPicPr>
            <p:cNvPr id="21" name="Picture 20">
              <a:extLst>
                <a:ext uri="{FF2B5EF4-FFF2-40B4-BE49-F238E27FC236}">
                  <a16:creationId xmlns:a16="http://schemas.microsoft.com/office/drawing/2014/main" id="{A06A211E-C678-A14D-B53E-4DF528EE3772}"/>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160193" y="6083431"/>
              <a:ext cx="675691" cy="686590"/>
            </a:xfrm>
            <a:prstGeom prst="rect">
              <a:avLst/>
            </a:prstGeom>
          </p:spPr>
        </p:pic>
        <p:pic>
          <p:nvPicPr>
            <p:cNvPr id="22" name="Picture 21">
              <a:extLst>
                <a:ext uri="{FF2B5EF4-FFF2-40B4-BE49-F238E27FC236}">
                  <a16:creationId xmlns:a16="http://schemas.microsoft.com/office/drawing/2014/main" id="{00B136C2-0704-DC4B-A80A-CB1AD9B4A44F}"/>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154744" y="6754093"/>
              <a:ext cx="686590" cy="686590"/>
            </a:xfrm>
            <a:prstGeom prst="rect">
              <a:avLst/>
            </a:prstGeom>
          </p:spPr>
        </p:pic>
      </p:grpSp>
      <p:pic>
        <p:nvPicPr>
          <p:cNvPr id="49" name="Picture 48" descr="Icon&#10;&#10;Description automatically generated">
            <a:extLst>
              <a:ext uri="{FF2B5EF4-FFF2-40B4-BE49-F238E27FC236}">
                <a16:creationId xmlns:a16="http://schemas.microsoft.com/office/drawing/2014/main" id="{E5FB1BBB-4CAA-1842-B7BC-5650A7F6EEE6}"/>
              </a:ext>
            </a:extLst>
          </p:cNvPr>
          <p:cNvPicPr>
            <a:picLocks noChangeAspect="1"/>
          </p:cNvPicPr>
          <p:nvPr/>
        </p:nvPicPr>
        <p:blipFill>
          <a:blip r:embed="rId13"/>
          <a:stretch>
            <a:fillRect/>
          </a:stretch>
        </p:blipFill>
        <p:spPr>
          <a:xfrm>
            <a:off x="5090356" y="2691124"/>
            <a:ext cx="1893267" cy="1893267"/>
          </a:xfrm>
          <a:prstGeom prst="rect">
            <a:avLst/>
          </a:prstGeom>
        </p:spPr>
      </p:pic>
      <p:grpSp>
        <p:nvGrpSpPr>
          <p:cNvPr id="115" name="Group 114">
            <a:extLst>
              <a:ext uri="{FF2B5EF4-FFF2-40B4-BE49-F238E27FC236}">
                <a16:creationId xmlns:a16="http://schemas.microsoft.com/office/drawing/2014/main" id="{7766C502-0F6C-494D-8D05-3CCAD8AF53CA}"/>
              </a:ext>
            </a:extLst>
          </p:cNvPr>
          <p:cNvGrpSpPr/>
          <p:nvPr/>
        </p:nvGrpSpPr>
        <p:grpSpPr>
          <a:xfrm>
            <a:off x="8370545" y="2781075"/>
            <a:ext cx="1895403" cy="798037"/>
            <a:chOff x="5071475" y="2788924"/>
            <a:chExt cx="1334165" cy="548048"/>
          </a:xfrm>
        </p:grpSpPr>
        <p:sp>
          <p:nvSpPr>
            <p:cNvPr id="116" name="TextBox 115">
              <a:extLst>
                <a:ext uri="{FF2B5EF4-FFF2-40B4-BE49-F238E27FC236}">
                  <a16:creationId xmlns:a16="http://schemas.microsoft.com/office/drawing/2014/main" id="{8C3418F5-F719-164B-A264-A91761B7F2D8}"/>
                </a:ext>
              </a:extLst>
            </p:cNvPr>
            <p:cNvSpPr txBox="1"/>
            <p:nvPr/>
          </p:nvSpPr>
          <p:spPr>
            <a:xfrm>
              <a:off x="5614701" y="2940517"/>
              <a:ext cx="790939" cy="244566"/>
            </a:xfrm>
            <a:prstGeom prst="rect">
              <a:avLst/>
            </a:prstGeom>
            <a:noFill/>
          </p:spPr>
          <p:txBody>
            <a:bodyPr wrap="square" rtlCol="0">
              <a:spAutoFit/>
            </a:bodyPr>
            <a:lstStyle/>
            <a:p>
              <a:pPr algn="ctr" defTabSz="609585" eaLnBrk="0" fontAlgn="base" hangingPunct="0">
                <a:spcBef>
                  <a:spcPct val="0"/>
                </a:spcBef>
                <a:spcAft>
                  <a:spcPct val="0"/>
                </a:spcAft>
              </a:pPr>
              <a:r>
                <a:rPr lang="en-AU" sz="857" b="1">
                  <a:solidFill>
                    <a:srgbClr val="FFFFFF"/>
                  </a:solidFill>
                  <a:latin typeface="Arial" charset="0"/>
                  <a:ea typeface="MS PGothic" charset="-128"/>
                </a:rPr>
                <a:t>Prevention and Preparedness</a:t>
              </a:r>
            </a:p>
          </p:txBody>
        </p:sp>
        <p:sp>
          <p:nvSpPr>
            <p:cNvPr id="117" name="Google Shape;1318;p29">
              <a:extLst>
                <a:ext uri="{FF2B5EF4-FFF2-40B4-BE49-F238E27FC236}">
                  <a16:creationId xmlns:a16="http://schemas.microsoft.com/office/drawing/2014/main" id="{EA770451-263F-8043-9760-D40C368BFA98}"/>
                </a:ext>
              </a:extLst>
            </p:cNvPr>
            <p:cNvSpPr/>
            <p:nvPr/>
          </p:nvSpPr>
          <p:spPr>
            <a:xfrm>
              <a:off x="5071475" y="2788924"/>
              <a:ext cx="546216" cy="548048"/>
            </a:xfrm>
            <a:prstGeom prst="ellipse">
              <a:avLst/>
            </a:prstGeom>
            <a:solidFill>
              <a:srgbClr val="993366"/>
            </a:solidFill>
            <a:ln>
              <a:noFill/>
            </a:ln>
          </p:spPr>
          <p:txBody>
            <a:bodyPr spcFirstLastPara="1" wrap="square" lIns="48977" tIns="24483" rIns="48977" bIns="24483" anchor="t" anchorCtr="0">
              <a:noAutofit/>
            </a:bodyPr>
            <a:lstStyle/>
            <a:p>
              <a:pPr defTabSz="609585" eaLnBrk="0" fontAlgn="base" hangingPunct="0">
                <a:spcBef>
                  <a:spcPct val="0"/>
                </a:spcBef>
                <a:spcAft>
                  <a:spcPct val="0"/>
                </a:spcAft>
              </a:pPr>
              <a:endParaRPr sz="428">
                <a:solidFill>
                  <a:srgbClr val="666666"/>
                </a:solidFill>
                <a:latin typeface="Calibri"/>
                <a:ea typeface="Calibri"/>
                <a:cs typeface="Calibri"/>
                <a:sym typeface="Calibri"/>
              </a:endParaRPr>
            </a:p>
          </p:txBody>
        </p:sp>
        <p:sp>
          <p:nvSpPr>
            <p:cNvPr id="118" name="Shape 390">
              <a:extLst>
                <a:ext uri="{FF2B5EF4-FFF2-40B4-BE49-F238E27FC236}">
                  <a16:creationId xmlns:a16="http://schemas.microsoft.com/office/drawing/2014/main" id="{B0FC7F15-951E-8245-A023-1345DEFC4DEC}"/>
                </a:ext>
              </a:extLst>
            </p:cNvPr>
            <p:cNvSpPr/>
            <p:nvPr/>
          </p:nvSpPr>
          <p:spPr>
            <a:xfrm>
              <a:off x="5212469" y="2940517"/>
              <a:ext cx="277882" cy="220640"/>
            </a:xfrm>
            <a:custGeom>
              <a:avLst/>
              <a:gdLst/>
              <a:ahLst/>
              <a:cxnLst/>
              <a:rect l="0" t="0" r="0" b="0"/>
              <a:pathLst>
                <a:path w="16266" h="14215" extrusionOk="0">
                  <a:moveTo>
                    <a:pt x="8597" y="4397"/>
                  </a:moveTo>
                  <a:lnTo>
                    <a:pt x="8719" y="4421"/>
                  </a:lnTo>
                  <a:lnTo>
                    <a:pt x="8866" y="4445"/>
                  </a:lnTo>
                  <a:lnTo>
                    <a:pt x="8988" y="4519"/>
                  </a:lnTo>
                  <a:lnTo>
                    <a:pt x="9085" y="4616"/>
                  </a:lnTo>
                  <a:lnTo>
                    <a:pt x="9159" y="4714"/>
                  </a:lnTo>
                  <a:lnTo>
                    <a:pt x="9208" y="4836"/>
                  </a:lnTo>
                  <a:lnTo>
                    <a:pt x="9232" y="4958"/>
                  </a:lnTo>
                  <a:lnTo>
                    <a:pt x="9256" y="5105"/>
                  </a:lnTo>
                  <a:lnTo>
                    <a:pt x="8963" y="8939"/>
                  </a:lnTo>
                  <a:lnTo>
                    <a:pt x="8939" y="9086"/>
                  </a:lnTo>
                  <a:lnTo>
                    <a:pt x="8890" y="9232"/>
                  </a:lnTo>
                  <a:lnTo>
                    <a:pt x="8817" y="9330"/>
                  </a:lnTo>
                  <a:lnTo>
                    <a:pt x="8719" y="9452"/>
                  </a:lnTo>
                  <a:lnTo>
                    <a:pt x="8597" y="9525"/>
                  </a:lnTo>
                  <a:lnTo>
                    <a:pt x="8475" y="9599"/>
                  </a:lnTo>
                  <a:lnTo>
                    <a:pt x="8353" y="9648"/>
                  </a:lnTo>
                  <a:lnTo>
                    <a:pt x="7913" y="9648"/>
                  </a:lnTo>
                  <a:lnTo>
                    <a:pt x="7791" y="9599"/>
                  </a:lnTo>
                  <a:lnTo>
                    <a:pt x="7669" y="9525"/>
                  </a:lnTo>
                  <a:lnTo>
                    <a:pt x="7547" y="9452"/>
                  </a:lnTo>
                  <a:lnTo>
                    <a:pt x="7449" y="9330"/>
                  </a:lnTo>
                  <a:lnTo>
                    <a:pt x="7376" y="9232"/>
                  </a:lnTo>
                  <a:lnTo>
                    <a:pt x="7327" y="9086"/>
                  </a:lnTo>
                  <a:lnTo>
                    <a:pt x="7303" y="8939"/>
                  </a:lnTo>
                  <a:lnTo>
                    <a:pt x="7010" y="5105"/>
                  </a:lnTo>
                  <a:lnTo>
                    <a:pt x="7034" y="4958"/>
                  </a:lnTo>
                  <a:lnTo>
                    <a:pt x="7058" y="4836"/>
                  </a:lnTo>
                  <a:lnTo>
                    <a:pt x="7107" y="4714"/>
                  </a:lnTo>
                  <a:lnTo>
                    <a:pt x="7180" y="4616"/>
                  </a:lnTo>
                  <a:lnTo>
                    <a:pt x="7278" y="4519"/>
                  </a:lnTo>
                  <a:lnTo>
                    <a:pt x="7400" y="4445"/>
                  </a:lnTo>
                  <a:lnTo>
                    <a:pt x="7547" y="4421"/>
                  </a:lnTo>
                  <a:lnTo>
                    <a:pt x="7669" y="4397"/>
                  </a:lnTo>
                  <a:close/>
                  <a:moveTo>
                    <a:pt x="8133" y="10429"/>
                  </a:moveTo>
                  <a:lnTo>
                    <a:pt x="8328" y="10454"/>
                  </a:lnTo>
                  <a:lnTo>
                    <a:pt x="8499" y="10502"/>
                  </a:lnTo>
                  <a:lnTo>
                    <a:pt x="8670" y="10600"/>
                  </a:lnTo>
                  <a:lnTo>
                    <a:pt x="8817" y="10722"/>
                  </a:lnTo>
                  <a:lnTo>
                    <a:pt x="8939" y="10869"/>
                  </a:lnTo>
                  <a:lnTo>
                    <a:pt x="9037" y="11040"/>
                  </a:lnTo>
                  <a:lnTo>
                    <a:pt x="9085" y="11211"/>
                  </a:lnTo>
                  <a:lnTo>
                    <a:pt x="9110" y="11406"/>
                  </a:lnTo>
                  <a:lnTo>
                    <a:pt x="9085" y="11601"/>
                  </a:lnTo>
                  <a:lnTo>
                    <a:pt x="9037" y="11797"/>
                  </a:lnTo>
                  <a:lnTo>
                    <a:pt x="8939" y="11943"/>
                  </a:lnTo>
                  <a:lnTo>
                    <a:pt x="8817" y="12090"/>
                  </a:lnTo>
                  <a:lnTo>
                    <a:pt x="8670" y="12212"/>
                  </a:lnTo>
                  <a:lnTo>
                    <a:pt x="8499" y="12310"/>
                  </a:lnTo>
                  <a:lnTo>
                    <a:pt x="8328" y="12359"/>
                  </a:lnTo>
                  <a:lnTo>
                    <a:pt x="8133" y="12383"/>
                  </a:lnTo>
                  <a:lnTo>
                    <a:pt x="7938" y="12359"/>
                  </a:lnTo>
                  <a:lnTo>
                    <a:pt x="7742" y="12310"/>
                  </a:lnTo>
                  <a:lnTo>
                    <a:pt x="7596" y="12212"/>
                  </a:lnTo>
                  <a:lnTo>
                    <a:pt x="7449" y="12090"/>
                  </a:lnTo>
                  <a:lnTo>
                    <a:pt x="7327" y="11943"/>
                  </a:lnTo>
                  <a:lnTo>
                    <a:pt x="7229" y="11797"/>
                  </a:lnTo>
                  <a:lnTo>
                    <a:pt x="7180" y="11601"/>
                  </a:lnTo>
                  <a:lnTo>
                    <a:pt x="7156" y="11406"/>
                  </a:lnTo>
                  <a:lnTo>
                    <a:pt x="7180" y="11211"/>
                  </a:lnTo>
                  <a:lnTo>
                    <a:pt x="7229" y="11040"/>
                  </a:lnTo>
                  <a:lnTo>
                    <a:pt x="7327" y="10869"/>
                  </a:lnTo>
                  <a:lnTo>
                    <a:pt x="7449" y="10722"/>
                  </a:lnTo>
                  <a:lnTo>
                    <a:pt x="7596" y="10600"/>
                  </a:lnTo>
                  <a:lnTo>
                    <a:pt x="7742" y="10502"/>
                  </a:lnTo>
                  <a:lnTo>
                    <a:pt x="7938" y="10454"/>
                  </a:lnTo>
                  <a:lnTo>
                    <a:pt x="8133" y="10429"/>
                  </a:lnTo>
                  <a:close/>
                  <a:moveTo>
                    <a:pt x="7986" y="0"/>
                  </a:moveTo>
                  <a:lnTo>
                    <a:pt x="7864" y="25"/>
                  </a:lnTo>
                  <a:lnTo>
                    <a:pt x="7742" y="74"/>
                  </a:lnTo>
                  <a:lnTo>
                    <a:pt x="7620" y="123"/>
                  </a:lnTo>
                  <a:lnTo>
                    <a:pt x="7522" y="196"/>
                  </a:lnTo>
                  <a:lnTo>
                    <a:pt x="7425" y="294"/>
                  </a:lnTo>
                  <a:lnTo>
                    <a:pt x="7327" y="391"/>
                  </a:lnTo>
                  <a:lnTo>
                    <a:pt x="7254" y="489"/>
                  </a:lnTo>
                  <a:lnTo>
                    <a:pt x="147" y="12700"/>
                  </a:lnTo>
                  <a:lnTo>
                    <a:pt x="73" y="12823"/>
                  </a:lnTo>
                  <a:lnTo>
                    <a:pt x="25" y="12945"/>
                  </a:lnTo>
                  <a:lnTo>
                    <a:pt x="0" y="13067"/>
                  </a:lnTo>
                  <a:lnTo>
                    <a:pt x="0" y="13213"/>
                  </a:lnTo>
                  <a:lnTo>
                    <a:pt x="0" y="13335"/>
                  </a:lnTo>
                  <a:lnTo>
                    <a:pt x="25" y="13458"/>
                  </a:lnTo>
                  <a:lnTo>
                    <a:pt x="73" y="13604"/>
                  </a:lnTo>
                  <a:lnTo>
                    <a:pt x="147" y="13726"/>
                  </a:lnTo>
                  <a:lnTo>
                    <a:pt x="220" y="13824"/>
                  </a:lnTo>
                  <a:lnTo>
                    <a:pt x="293" y="13922"/>
                  </a:lnTo>
                  <a:lnTo>
                    <a:pt x="391" y="14019"/>
                  </a:lnTo>
                  <a:lnTo>
                    <a:pt x="513" y="14093"/>
                  </a:lnTo>
                  <a:lnTo>
                    <a:pt x="635" y="14141"/>
                  </a:lnTo>
                  <a:lnTo>
                    <a:pt x="757" y="14190"/>
                  </a:lnTo>
                  <a:lnTo>
                    <a:pt x="879" y="14215"/>
                  </a:lnTo>
                  <a:lnTo>
                    <a:pt x="15387" y="14215"/>
                  </a:lnTo>
                  <a:lnTo>
                    <a:pt x="15509" y="14190"/>
                  </a:lnTo>
                  <a:lnTo>
                    <a:pt x="15631" y="14141"/>
                  </a:lnTo>
                  <a:lnTo>
                    <a:pt x="15753" y="14093"/>
                  </a:lnTo>
                  <a:lnTo>
                    <a:pt x="15875" y="14019"/>
                  </a:lnTo>
                  <a:lnTo>
                    <a:pt x="15973" y="13922"/>
                  </a:lnTo>
                  <a:lnTo>
                    <a:pt x="16046" y="13824"/>
                  </a:lnTo>
                  <a:lnTo>
                    <a:pt x="16119" y="13726"/>
                  </a:lnTo>
                  <a:lnTo>
                    <a:pt x="16193" y="13604"/>
                  </a:lnTo>
                  <a:lnTo>
                    <a:pt x="16241" y="13458"/>
                  </a:lnTo>
                  <a:lnTo>
                    <a:pt x="16266" y="13335"/>
                  </a:lnTo>
                  <a:lnTo>
                    <a:pt x="16266" y="13213"/>
                  </a:lnTo>
                  <a:lnTo>
                    <a:pt x="16266" y="13067"/>
                  </a:lnTo>
                  <a:lnTo>
                    <a:pt x="16241" y="12945"/>
                  </a:lnTo>
                  <a:lnTo>
                    <a:pt x="16193" y="12823"/>
                  </a:lnTo>
                  <a:lnTo>
                    <a:pt x="16119" y="12700"/>
                  </a:lnTo>
                  <a:lnTo>
                    <a:pt x="9012" y="489"/>
                  </a:lnTo>
                  <a:lnTo>
                    <a:pt x="8939" y="391"/>
                  </a:lnTo>
                  <a:lnTo>
                    <a:pt x="8841" y="294"/>
                  </a:lnTo>
                  <a:lnTo>
                    <a:pt x="8744" y="196"/>
                  </a:lnTo>
                  <a:lnTo>
                    <a:pt x="8646" y="123"/>
                  </a:lnTo>
                  <a:lnTo>
                    <a:pt x="8524" y="74"/>
                  </a:lnTo>
                  <a:lnTo>
                    <a:pt x="8402" y="25"/>
                  </a:lnTo>
                  <a:lnTo>
                    <a:pt x="8255" y="0"/>
                  </a:lnTo>
                  <a:close/>
                </a:path>
              </a:pathLst>
            </a:custGeom>
            <a:solidFill>
              <a:schemeClr val="bg1"/>
            </a:solidFill>
            <a:ln>
              <a:noFill/>
            </a:ln>
          </p:spPr>
          <p:txBody>
            <a:bodyPr lIns="48977" tIns="48977" rIns="48977" bIns="48977" anchor="ctr" anchorCtr="0">
              <a:noAutofit/>
            </a:bodyPr>
            <a:lstStyle/>
            <a:p>
              <a:pPr defTabSz="609585" eaLnBrk="0" fontAlgn="base" hangingPunct="0">
                <a:spcBef>
                  <a:spcPct val="0"/>
                </a:spcBef>
                <a:spcAft>
                  <a:spcPct val="0"/>
                </a:spcAft>
              </a:pPr>
              <a:endParaRPr sz="428">
                <a:solidFill>
                  <a:srgbClr val="000000"/>
                </a:solidFill>
                <a:latin typeface="Arial" charset="0"/>
                <a:ea typeface="MS PGothic" charset="-128"/>
              </a:endParaRPr>
            </a:p>
          </p:txBody>
        </p:sp>
      </p:grpSp>
      <p:grpSp>
        <p:nvGrpSpPr>
          <p:cNvPr id="102" name="Group 101">
            <a:extLst>
              <a:ext uri="{FF2B5EF4-FFF2-40B4-BE49-F238E27FC236}">
                <a16:creationId xmlns:a16="http://schemas.microsoft.com/office/drawing/2014/main" id="{D439B30A-15D8-054E-B6BB-9F18C029211A}"/>
              </a:ext>
            </a:extLst>
          </p:cNvPr>
          <p:cNvGrpSpPr/>
          <p:nvPr/>
        </p:nvGrpSpPr>
        <p:grpSpPr>
          <a:xfrm>
            <a:off x="6454230" y="5747252"/>
            <a:ext cx="1703231" cy="781048"/>
            <a:chOff x="446860" y="1270151"/>
            <a:chExt cx="1562219" cy="730730"/>
          </a:xfrm>
        </p:grpSpPr>
        <p:sp>
          <p:nvSpPr>
            <p:cNvPr id="103" name="Google Shape;1317;p29">
              <a:extLst>
                <a:ext uri="{FF2B5EF4-FFF2-40B4-BE49-F238E27FC236}">
                  <a16:creationId xmlns:a16="http://schemas.microsoft.com/office/drawing/2014/main" id="{2FA7B9C9-3281-734E-9028-4FF7A33EFE75}"/>
                </a:ext>
              </a:extLst>
            </p:cNvPr>
            <p:cNvSpPr/>
            <p:nvPr/>
          </p:nvSpPr>
          <p:spPr>
            <a:xfrm>
              <a:off x="446860" y="1270151"/>
              <a:ext cx="728288" cy="730730"/>
            </a:xfrm>
            <a:prstGeom prst="ellipse">
              <a:avLst/>
            </a:prstGeom>
            <a:solidFill>
              <a:srgbClr val="FFC000"/>
            </a:solidFill>
            <a:ln>
              <a:noFill/>
            </a:ln>
          </p:spPr>
          <p:txBody>
            <a:bodyPr spcFirstLastPara="1" wrap="square" lIns="48977" tIns="24483" rIns="48977" bIns="24483" anchor="t" anchorCtr="0">
              <a:noAutofit/>
            </a:bodyPr>
            <a:lstStyle/>
            <a:p>
              <a:pPr defTabSz="609585" eaLnBrk="0" fontAlgn="base" hangingPunct="0">
                <a:spcBef>
                  <a:spcPct val="0"/>
                </a:spcBef>
                <a:spcAft>
                  <a:spcPct val="0"/>
                </a:spcAft>
              </a:pPr>
              <a:endParaRPr sz="428">
                <a:solidFill>
                  <a:srgbClr val="666666"/>
                </a:solidFill>
                <a:latin typeface="Calibri"/>
                <a:ea typeface="Calibri"/>
                <a:cs typeface="Calibri"/>
                <a:sym typeface="Calibri"/>
              </a:endParaRPr>
            </a:p>
          </p:txBody>
        </p:sp>
        <p:grpSp>
          <p:nvGrpSpPr>
            <p:cNvPr id="104" name="Group 103">
              <a:extLst>
                <a:ext uri="{FF2B5EF4-FFF2-40B4-BE49-F238E27FC236}">
                  <a16:creationId xmlns:a16="http://schemas.microsoft.com/office/drawing/2014/main" id="{C17530BA-371A-F14C-80EF-43BC471EA051}"/>
                </a:ext>
              </a:extLst>
            </p:cNvPr>
            <p:cNvGrpSpPr/>
            <p:nvPr/>
          </p:nvGrpSpPr>
          <p:grpSpPr>
            <a:xfrm>
              <a:off x="700134" y="1442276"/>
              <a:ext cx="1308945" cy="430168"/>
              <a:chOff x="659473" y="1325222"/>
              <a:chExt cx="1308945" cy="430168"/>
            </a:xfrm>
          </p:grpSpPr>
          <p:sp>
            <p:nvSpPr>
              <p:cNvPr id="105" name="TextBox 104">
                <a:extLst>
                  <a:ext uri="{FF2B5EF4-FFF2-40B4-BE49-F238E27FC236}">
                    <a16:creationId xmlns:a16="http://schemas.microsoft.com/office/drawing/2014/main" id="{92190CAA-F4B9-654C-AE65-1D6206A90CA4}"/>
                  </a:ext>
                </a:extLst>
              </p:cNvPr>
              <p:cNvSpPr txBox="1"/>
              <p:nvPr/>
            </p:nvSpPr>
            <p:spPr>
              <a:xfrm>
                <a:off x="1002408" y="1545607"/>
                <a:ext cx="966010" cy="209783"/>
              </a:xfrm>
              <a:prstGeom prst="rect">
                <a:avLst/>
              </a:prstGeom>
              <a:noFill/>
            </p:spPr>
            <p:txBody>
              <a:bodyPr wrap="square" rtlCol="0">
                <a:spAutoFit/>
              </a:bodyPr>
              <a:lstStyle/>
              <a:p>
                <a:pPr algn="ctr" defTabSz="609585" eaLnBrk="0" fontAlgn="base" hangingPunct="0">
                  <a:spcBef>
                    <a:spcPct val="0"/>
                  </a:spcBef>
                  <a:spcAft>
                    <a:spcPct val="0"/>
                  </a:spcAft>
                </a:pPr>
                <a:r>
                  <a:rPr lang="en-AU" sz="857" b="1">
                    <a:solidFill>
                      <a:srgbClr val="FFFFFF"/>
                    </a:solidFill>
                    <a:latin typeface="Arial" charset="0"/>
                    <a:ea typeface="MS PGothic" charset="-128"/>
                  </a:rPr>
                  <a:t>Response</a:t>
                </a:r>
              </a:p>
            </p:txBody>
          </p:sp>
          <p:pic>
            <p:nvPicPr>
              <p:cNvPr id="106" name="Picture 105">
                <a:extLst>
                  <a:ext uri="{FF2B5EF4-FFF2-40B4-BE49-F238E27FC236}">
                    <a16:creationId xmlns:a16="http://schemas.microsoft.com/office/drawing/2014/main" id="{B0A8C041-9EC7-8941-8853-CFC812EC557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59473" y="1325222"/>
                <a:ext cx="198151" cy="357773"/>
              </a:xfrm>
              <a:prstGeom prst="rect">
                <a:avLst/>
              </a:prstGeom>
            </p:spPr>
          </p:pic>
        </p:grpSp>
      </p:grpSp>
      <p:grpSp>
        <p:nvGrpSpPr>
          <p:cNvPr id="45" name="Group 44">
            <a:extLst>
              <a:ext uri="{FF2B5EF4-FFF2-40B4-BE49-F238E27FC236}">
                <a16:creationId xmlns:a16="http://schemas.microsoft.com/office/drawing/2014/main" id="{42FAC06E-419C-7443-AA7C-9CA766E537BF}"/>
              </a:ext>
            </a:extLst>
          </p:cNvPr>
          <p:cNvGrpSpPr/>
          <p:nvPr/>
        </p:nvGrpSpPr>
        <p:grpSpPr>
          <a:xfrm>
            <a:off x="2227539" y="3544270"/>
            <a:ext cx="1641568" cy="798247"/>
            <a:chOff x="7127100" y="2778238"/>
            <a:chExt cx="1518099" cy="730730"/>
          </a:xfrm>
        </p:grpSpPr>
        <p:sp>
          <p:nvSpPr>
            <p:cNvPr id="47" name="Google Shape;1321;p29">
              <a:extLst>
                <a:ext uri="{FF2B5EF4-FFF2-40B4-BE49-F238E27FC236}">
                  <a16:creationId xmlns:a16="http://schemas.microsoft.com/office/drawing/2014/main" id="{78491A13-D354-A144-8F4E-DDAD65500526}"/>
                </a:ext>
              </a:extLst>
            </p:cNvPr>
            <p:cNvSpPr/>
            <p:nvPr/>
          </p:nvSpPr>
          <p:spPr>
            <a:xfrm>
              <a:off x="7915282" y="2778238"/>
              <a:ext cx="729917" cy="730730"/>
            </a:xfrm>
            <a:prstGeom prst="ellipse">
              <a:avLst/>
            </a:prstGeom>
            <a:solidFill>
              <a:srgbClr val="065280"/>
            </a:solidFill>
            <a:ln>
              <a:noFill/>
            </a:ln>
          </p:spPr>
          <p:txBody>
            <a:bodyPr spcFirstLastPara="1" wrap="square" lIns="48977" tIns="24483" rIns="48977" bIns="24483" anchor="t" anchorCtr="0">
              <a:noAutofit/>
            </a:bodyPr>
            <a:lstStyle/>
            <a:p>
              <a:pPr defTabSz="609585" eaLnBrk="0" fontAlgn="base" hangingPunct="0">
                <a:spcBef>
                  <a:spcPct val="0"/>
                </a:spcBef>
                <a:spcAft>
                  <a:spcPct val="0"/>
                </a:spcAft>
              </a:pPr>
              <a:endParaRPr sz="428">
                <a:solidFill>
                  <a:srgbClr val="666666"/>
                </a:solidFill>
                <a:latin typeface="Calibri"/>
                <a:ea typeface="Calibri"/>
                <a:cs typeface="Calibri"/>
                <a:sym typeface="Calibri"/>
              </a:endParaRPr>
            </a:p>
          </p:txBody>
        </p:sp>
        <p:sp>
          <p:nvSpPr>
            <p:cNvPr id="52" name="Google Shape;1330;p29">
              <a:extLst>
                <a:ext uri="{FF2B5EF4-FFF2-40B4-BE49-F238E27FC236}">
                  <a16:creationId xmlns:a16="http://schemas.microsoft.com/office/drawing/2014/main" id="{87D9349C-2D00-634B-B42A-1DCCC86107C1}"/>
                </a:ext>
              </a:extLst>
            </p:cNvPr>
            <p:cNvSpPr/>
            <p:nvPr/>
          </p:nvSpPr>
          <p:spPr>
            <a:xfrm>
              <a:off x="8104957" y="2960913"/>
              <a:ext cx="345406" cy="342963"/>
            </a:xfrm>
            <a:custGeom>
              <a:avLst/>
              <a:gdLst/>
              <a:ahLst/>
              <a:cxnLst/>
              <a:rect l="l" t="t" r="r" b="b"/>
              <a:pathLst>
                <a:path w="196" h="194" extrusionOk="0">
                  <a:moveTo>
                    <a:pt x="4" y="121"/>
                  </a:moveTo>
                  <a:cubicBezTo>
                    <a:pt x="3" y="118"/>
                    <a:pt x="2" y="116"/>
                    <a:pt x="2" y="113"/>
                  </a:cubicBezTo>
                  <a:cubicBezTo>
                    <a:pt x="0" y="100"/>
                    <a:pt x="0" y="87"/>
                    <a:pt x="3" y="74"/>
                  </a:cubicBezTo>
                  <a:cubicBezTo>
                    <a:pt x="6" y="62"/>
                    <a:pt x="12" y="51"/>
                    <a:pt x="19" y="40"/>
                  </a:cubicBezTo>
                  <a:cubicBezTo>
                    <a:pt x="26" y="30"/>
                    <a:pt x="35" y="22"/>
                    <a:pt x="46" y="15"/>
                  </a:cubicBezTo>
                  <a:cubicBezTo>
                    <a:pt x="57" y="8"/>
                    <a:pt x="69" y="3"/>
                    <a:pt x="82" y="1"/>
                  </a:cubicBezTo>
                  <a:cubicBezTo>
                    <a:pt x="86" y="1"/>
                    <a:pt x="89" y="0"/>
                    <a:pt x="93" y="0"/>
                  </a:cubicBezTo>
                  <a:cubicBezTo>
                    <a:pt x="113" y="24"/>
                    <a:pt x="113" y="24"/>
                    <a:pt x="113" y="24"/>
                  </a:cubicBezTo>
                  <a:cubicBezTo>
                    <a:pt x="93" y="45"/>
                    <a:pt x="93" y="45"/>
                    <a:pt x="93" y="45"/>
                  </a:cubicBezTo>
                  <a:cubicBezTo>
                    <a:pt x="92" y="45"/>
                    <a:pt x="91" y="45"/>
                    <a:pt x="89" y="46"/>
                  </a:cubicBezTo>
                  <a:cubicBezTo>
                    <a:pt x="61" y="50"/>
                    <a:pt x="42" y="77"/>
                    <a:pt x="46" y="106"/>
                  </a:cubicBezTo>
                  <a:cubicBezTo>
                    <a:pt x="47" y="108"/>
                    <a:pt x="47" y="110"/>
                    <a:pt x="48" y="113"/>
                  </a:cubicBezTo>
                  <a:cubicBezTo>
                    <a:pt x="48" y="113"/>
                    <a:pt x="48" y="113"/>
                    <a:pt x="48" y="113"/>
                  </a:cubicBezTo>
                  <a:cubicBezTo>
                    <a:pt x="29" y="109"/>
                    <a:pt x="29" y="109"/>
                    <a:pt x="29" y="109"/>
                  </a:cubicBezTo>
                  <a:cubicBezTo>
                    <a:pt x="19" y="106"/>
                    <a:pt x="19" y="106"/>
                    <a:pt x="19" y="106"/>
                  </a:cubicBezTo>
                  <a:cubicBezTo>
                    <a:pt x="15" y="117"/>
                    <a:pt x="15" y="117"/>
                    <a:pt x="15" y="117"/>
                  </a:cubicBezTo>
                  <a:cubicBezTo>
                    <a:pt x="9" y="135"/>
                    <a:pt x="9" y="135"/>
                    <a:pt x="9" y="135"/>
                  </a:cubicBezTo>
                  <a:cubicBezTo>
                    <a:pt x="8" y="133"/>
                    <a:pt x="7" y="131"/>
                    <a:pt x="6" y="129"/>
                  </a:cubicBezTo>
                  <a:cubicBezTo>
                    <a:pt x="6" y="128"/>
                    <a:pt x="6" y="127"/>
                    <a:pt x="5" y="127"/>
                  </a:cubicBezTo>
                  <a:cubicBezTo>
                    <a:pt x="5" y="125"/>
                    <a:pt x="4" y="123"/>
                    <a:pt x="4" y="121"/>
                  </a:cubicBezTo>
                  <a:close/>
                  <a:moveTo>
                    <a:pt x="156" y="159"/>
                  </a:moveTo>
                  <a:cubicBezTo>
                    <a:pt x="145" y="161"/>
                    <a:pt x="145" y="161"/>
                    <a:pt x="145" y="161"/>
                  </a:cubicBezTo>
                  <a:cubicBezTo>
                    <a:pt x="142" y="151"/>
                    <a:pt x="142" y="151"/>
                    <a:pt x="142" y="151"/>
                  </a:cubicBezTo>
                  <a:cubicBezTo>
                    <a:pt x="137" y="132"/>
                    <a:pt x="137" y="132"/>
                    <a:pt x="137" y="132"/>
                  </a:cubicBezTo>
                  <a:cubicBezTo>
                    <a:pt x="136" y="133"/>
                    <a:pt x="135" y="133"/>
                    <a:pt x="135" y="134"/>
                  </a:cubicBezTo>
                  <a:cubicBezTo>
                    <a:pt x="134" y="134"/>
                    <a:pt x="134" y="134"/>
                    <a:pt x="134" y="134"/>
                  </a:cubicBezTo>
                  <a:cubicBezTo>
                    <a:pt x="133" y="135"/>
                    <a:pt x="132" y="136"/>
                    <a:pt x="131" y="137"/>
                  </a:cubicBezTo>
                  <a:cubicBezTo>
                    <a:pt x="131" y="138"/>
                    <a:pt x="130" y="138"/>
                    <a:pt x="130" y="138"/>
                  </a:cubicBezTo>
                  <a:cubicBezTo>
                    <a:pt x="129" y="139"/>
                    <a:pt x="128" y="140"/>
                    <a:pt x="127" y="141"/>
                  </a:cubicBezTo>
                  <a:cubicBezTo>
                    <a:pt x="126" y="141"/>
                    <a:pt x="126" y="141"/>
                    <a:pt x="125" y="141"/>
                  </a:cubicBezTo>
                  <a:cubicBezTo>
                    <a:pt x="124" y="142"/>
                    <a:pt x="123" y="143"/>
                    <a:pt x="122" y="143"/>
                  </a:cubicBezTo>
                  <a:cubicBezTo>
                    <a:pt x="121" y="144"/>
                    <a:pt x="121" y="144"/>
                    <a:pt x="120" y="144"/>
                  </a:cubicBezTo>
                  <a:cubicBezTo>
                    <a:pt x="119" y="145"/>
                    <a:pt x="118" y="145"/>
                    <a:pt x="117" y="146"/>
                  </a:cubicBezTo>
                  <a:cubicBezTo>
                    <a:pt x="116" y="146"/>
                    <a:pt x="115" y="146"/>
                    <a:pt x="114" y="147"/>
                  </a:cubicBezTo>
                  <a:cubicBezTo>
                    <a:pt x="113" y="147"/>
                    <a:pt x="113" y="147"/>
                    <a:pt x="112" y="147"/>
                  </a:cubicBezTo>
                  <a:cubicBezTo>
                    <a:pt x="110" y="148"/>
                    <a:pt x="108" y="148"/>
                    <a:pt x="106" y="149"/>
                  </a:cubicBezTo>
                  <a:cubicBezTo>
                    <a:pt x="104" y="149"/>
                    <a:pt x="102" y="149"/>
                    <a:pt x="99" y="149"/>
                  </a:cubicBezTo>
                  <a:cubicBezTo>
                    <a:pt x="99" y="149"/>
                    <a:pt x="99" y="149"/>
                    <a:pt x="98" y="149"/>
                  </a:cubicBezTo>
                  <a:cubicBezTo>
                    <a:pt x="98" y="149"/>
                    <a:pt x="98" y="149"/>
                    <a:pt x="98" y="149"/>
                  </a:cubicBezTo>
                  <a:cubicBezTo>
                    <a:pt x="96" y="149"/>
                    <a:pt x="93" y="149"/>
                    <a:pt x="91" y="149"/>
                  </a:cubicBezTo>
                  <a:cubicBezTo>
                    <a:pt x="91" y="149"/>
                    <a:pt x="91" y="149"/>
                    <a:pt x="91" y="149"/>
                  </a:cubicBezTo>
                  <a:cubicBezTo>
                    <a:pt x="89" y="148"/>
                    <a:pt x="87" y="148"/>
                    <a:pt x="85" y="148"/>
                  </a:cubicBezTo>
                  <a:cubicBezTo>
                    <a:pt x="84" y="147"/>
                    <a:pt x="83" y="147"/>
                    <a:pt x="82" y="147"/>
                  </a:cubicBezTo>
                  <a:cubicBezTo>
                    <a:pt x="81" y="146"/>
                    <a:pt x="80" y="146"/>
                    <a:pt x="78" y="145"/>
                  </a:cubicBezTo>
                  <a:cubicBezTo>
                    <a:pt x="77" y="145"/>
                    <a:pt x="77" y="145"/>
                    <a:pt x="76" y="144"/>
                  </a:cubicBezTo>
                  <a:cubicBezTo>
                    <a:pt x="75" y="144"/>
                    <a:pt x="73" y="143"/>
                    <a:pt x="72" y="142"/>
                  </a:cubicBezTo>
                  <a:cubicBezTo>
                    <a:pt x="71" y="142"/>
                    <a:pt x="71" y="142"/>
                    <a:pt x="70" y="141"/>
                  </a:cubicBezTo>
                  <a:cubicBezTo>
                    <a:pt x="69" y="140"/>
                    <a:pt x="68" y="140"/>
                    <a:pt x="66" y="139"/>
                  </a:cubicBezTo>
                  <a:cubicBezTo>
                    <a:pt x="66" y="138"/>
                    <a:pt x="65" y="138"/>
                    <a:pt x="64" y="137"/>
                  </a:cubicBezTo>
                  <a:cubicBezTo>
                    <a:pt x="63" y="136"/>
                    <a:pt x="62" y="135"/>
                    <a:pt x="61" y="134"/>
                  </a:cubicBezTo>
                  <a:cubicBezTo>
                    <a:pt x="60" y="134"/>
                    <a:pt x="60" y="133"/>
                    <a:pt x="59" y="133"/>
                  </a:cubicBezTo>
                  <a:cubicBezTo>
                    <a:pt x="58" y="131"/>
                    <a:pt x="57" y="129"/>
                    <a:pt x="55" y="127"/>
                  </a:cubicBezTo>
                  <a:cubicBezTo>
                    <a:pt x="26" y="120"/>
                    <a:pt x="26" y="120"/>
                    <a:pt x="26" y="120"/>
                  </a:cubicBezTo>
                  <a:cubicBezTo>
                    <a:pt x="16" y="150"/>
                    <a:pt x="16" y="150"/>
                    <a:pt x="16" y="150"/>
                  </a:cubicBezTo>
                  <a:cubicBezTo>
                    <a:pt x="23" y="160"/>
                    <a:pt x="31" y="169"/>
                    <a:pt x="41" y="176"/>
                  </a:cubicBezTo>
                  <a:cubicBezTo>
                    <a:pt x="51" y="183"/>
                    <a:pt x="63" y="189"/>
                    <a:pt x="75" y="192"/>
                  </a:cubicBezTo>
                  <a:cubicBezTo>
                    <a:pt x="78" y="192"/>
                    <a:pt x="82" y="193"/>
                    <a:pt x="85" y="193"/>
                  </a:cubicBezTo>
                  <a:cubicBezTo>
                    <a:pt x="87" y="194"/>
                    <a:pt x="88" y="194"/>
                    <a:pt x="89" y="194"/>
                  </a:cubicBezTo>
                  <a:cubicBezTo>
                    <a:pt x="91" y="194"/>
                    <a:pt x="94" y="194"/>
                    <a:pt x="96" y="194"/>
                  </a:cubicBezTo>
                  <a:cubicBezTo>
                    <a:pt x="98" y="194"/>
                    <a:pt x="100" y="194"/>
                    <a:pt x="102" y="194"/>
                  </a:cubicBezTo>
                  <a:cubicBezTo>
                    <a:pt x="103" y="194"/>
                    <a:pt x="104" y="194"/>
                    <a:pt x="105" y="194"/>
                  </a:cubicBezTo>
                  <a:cubicBezTo>
                    <a:pt x="108" y="194"/>
                    <a:pt x="110" y="193"/>
                    <a:pt x="113" y="193"/>
                  </a:cubicBezTo>
                  <a:cubicBezTo>
                    <a:pt x="126" y="191"/>
                    <a:pt x="139" y="186"/>
                    <a:pt x="150" y="179"/>
                  </a:cubicBezTo>
                  <a:cubicBezTo>
                    <a:pt x="160" y="173"/>
                    <a:pt x="168" y="165"/>
                    <a:pt x="176" y="155"/>
                  </a:cubicBezTo>
                  <a:lnTo>
                    <a:pt x="156" y="159"/>
                  </a:lnTo>
                  <a:close/>
                  <a:moveTo>
                    <a:pt x="194" y="81"/>
                  </a:moveTo>
                  <a:cubicBezTo>
                    <a:pt x="191" y="68"/>
                    <a:pt x="187" y="56"/>
                    <a:pt x="180" y="45"/>
                  </a:cubicBezTo>
                  <a:cubicBezTo>
                    <a:pt x="173" y="35"/>
                    <a:pt x="165" y="26"/>
                    <a:pt x="154" y="18"/>
                  </a:cubicBezTo>
                  <a:cubicBezTo>
                    <a:pt x="144" y="11"/>
                    <a:pt x="133" y="6"/>
                    <a:pt x="121" y="3"/>
                  </a:cubicBezTo>
                  <a:cubicBezTo>
                    <a:pt x="117" y="2"/>
                    <a:pt x="113" y="1"/>
                    <a:pt x="110" y="1"/>
                  </a:cubicBezTo>
                  <a:cubicBezTo>
                    <a:pt x="109" y="1"/>
                    <a:pt x="109" y="1"/>
                    <a:pt x="109" y="1"/>
                  </a:cubicBezTo>
                  <a:cubicBezTo>
                    <a:pt x="109" y="1"/>
                    <a:pt x="109" y="1"/>
                    <a:pt x="109" y="1"/>
                  </a:cubicBezTo>
                  <a:cubicBezTo>
                    <a:pt x="122" y="16"/>
                    <a:pt x="122" y="16"/>
                    <a:pt x="122" y="16"/>
                  </a:cubicBezTo>
                  <a:cubicBezTo>
                    <a:pt x="130" y="24"/>
                    <a:pt x="130" y="24"/>
                    <a:pt x="130" y="24"/>
                  </a:cubicBezTo>
                  <a:cubicBezTo>
                    <a:pt x="122" y="32"/>
                    <a:pt x="122" y="32"/>
                    <a:pt x="122" y="32"/>
                  </a:cubicBezTo>
                  <a:cubicBezTo>
                    <a:pt x="108" y="46"/>
                    <a:pt x="108" y="46"/>
                    <a:pt x="108" y="46"/>
                  </a:cubicBezTo>
                  <a:cubicBezTo>
                    <a:pt x="129" y="50"/>
                    <a:pt x="146" y="67"/>
                    <a:pt x="149" y="89"/>
                  </a:cubicBezTo>
                  <a:cubicBezTo>
                    <a:pt x="151" y="99"/>
                    <a:pt x="149" y="110"/>
                    <a:pt x="145" y="119"/>
                  </a:cubicBezTo>
                  <a:cubicBezTo>
                    <a:pt x="154" y="147"/>
                    <a:pt x="154" y="147"/>
                    <a:pt x="154" y="147"/>
                  </a:cubicBezTo>
                  <a:cubicBezTo>
                    <a:pt x="184" y="141"/>
                    <a:pt x="184" y="141"/>
                    <a:pt x="184" y="141"/>
                  </a:cubicBezTo>
                  <a:cubicBezTo>
                    <a:pt x="188" y="134"/>
                    <a:pt x="190" y="127"/>
                    <a:pt x="192" y="120"/>
                  </a:cubicBezTo>
                  <a:cubicBezTo>
                    <a:pt x="195" y="107"/>
                    <a:pt x="196" y="94"/>
                    <a:pt x="194" y="81"/>
                  </a:cubicBezTo>
                  <a:close/>
                </a:path>
              </a:pathLst>
            </a:custGeom>
            <a:solidFill>
              <a:srgbClr val="FFFFFF"/>
            </a:solidFill>
            <a:ln>
              <a:noFill/>
            </a:ln>
          </p:spPr>
          <p:txBody>
            <a:bodyPr spcFirstLastPara="1" wrap="square" lIns="48977" tIns="24483" rIns="48977" bIns="24483" anchor="t" anchorCtr="0">
              <a:noAutofit/>
            </a:bodyPr>
            <a:lstStyle/>
            <a:p>
              <a:pPr defTabSz="609585" eaLnBrk="0" fontAlgn="base" hangingPunct="0">
                <a:spcBef>
                  <a:spcPct val="0"/>
                </a:spcBef>
                <a:spcAft>
                  <a:spcPct val="0"/>
                </a:spcAft>
              </a:pPr>
              <a:endParaRPr sz="428">
                <a:solidFill>
                  <a:srgbClr val="666666"/>
                </a:solidFill>
                <a:latin typeface="Calibri"/>
                <a:ea typeface="Calibri"/>
                <a:cs typeface="Calibri"/>
                <a:sym typeface="Calibri"/>
              </a:endParaRPr>
            </a:p>
          </p:txBody>
        </p:sp>
        <p:sp>
          <p:nvSpPr>
            <p:cNvPr id="54" name="TextBox 53">
              <a:extLst>
                <a:ext uri="{FF2B5EF4-FFF2-40B4-BE49-F238E27FC236}">
                  <a16:creationId xmlns:a16="http://schemas.microsoft.com/office/drawing/2014/main" id="{FD047D27-D5A1-DF48-BDA5-B35CCDA6797A}"/>
                </a:ext>
              </a:extLst>
            </p:cNvPr>
            <p:cNvSpPr txBox="1"/>
            <p:nvPr/>
          </p:nvSpPr>
          <p:spPr>
            <a:xfrm>
              <a:off x="7127100" y="2966494"/>
              <a:ext cx="867902" cy="326002"/>
            </a:xfrm>
            <a:prstGeom prst="rect">
              <a:avLst/>
            </a:prstGeom>
            <a:noFill/>
          </p:spPr>
          <p:txBody>
            <a:bodyPr wrap="square" rtlCol="0">
              <a:spAutoFit/>
            </a:bodyPr>
            <a:lstStyle/>
            <a:p>
              <a:pPr algn="ctr" defTabSz="609585" eaLnBrk="0" fontAlgn="base" hangingPunct="0">
                <a:spcBef>
                  <a:spcPct val="0"/>
                </a:spcBef>
                <a:spcAft>
                  <a:spcPct val="0"/>
                </a:spcAft>
              </a:pPr>
              <a:r>
                <a:rPr lang="en-AU" sz="857" b="1">
                  <a:solidFill>
                    <a:srgbClr val="FFFFFF"/>
                  </a:solidFill>
                  <a:latin typeface="Arial" charset="0"/>
                  <a:ea typeface="MS PGothic" charset="-128"/>
                </a:rPr>
                <a:t>Relief and Recovery</a:t>
              </a:r>
            </a:p>
          </p:txBody>
        </p:sp>
      </p:grpSp>
      <p:grpSp>
        <p:nvGrpSpPr>
          <p:cNvPr id="56" name="Group 55">
            <a:extLst>
              <a:ext uri="{FF2B5EF4-FFF2-40B4-BE49-F238E27FC236}">
                <a16:creationId xmlns:a16="http://schemas.microsoft.com/office/drawing/2014/main" id="{69A1D5B4-6155-2A42-8A59-9AC526224022}"/>
              </a:ext>
            </a:extLst>
          </p:cNvPr>
          <p:cNvGrpSpPr/>
          <p:nvPr/>
        </p:nvGrpSpPr>
        <p:grpSpPr>
          <a:xfrm>
            <a:off x="4774881" y="122903"/>
            <a:ext cx="1352331" cy="1330771"/>
            <a:chOff x="7610609" y="3581728"/>
            <a:chExt cx="1313863" cy="1265416"/>
          </a:xfrm>
        </p:grpSpPr>
        <p:sp>
          <p:nvSpPr>
            <p:cNvPr id="57" name="Google Shape;1321;p29">
              <a:extLst>
                <a:ext uri="{FF2B5EF4-FFF2-40B4-BE49-F238E27FC236}">
                  <a16:creationId xmlns:a16="http://schemas.microsoft.com/office/drawing/2014/main" id="{A23B9D60-DE56-CC4B-ABCF-7F5F2AFFDED2}"/>
                </a:ext>
              </a:extLst>
            </p:cNvPr>
            <p:cNvSpPr/>
            <p:nvPr/>
          </p:nvSpPr>
          <p:spPr>
            <a:xfrm>
              <a:off x="7907046" y="4116414"/>
              <a:ext cx="729917" cy="730730"/>
            </a:xfrm>
            <a:prstGeom prst="ellipse">
              <a:avLst/>
            </a:prstGeom>
            <a:solidFill>
              <a:srgbClr val="2A5BAA"/>
            </a:solidFill>
            <a:ln>
              <a:noFill/>
            </a:ln>
          </p:spPr>
          <p:txBody>
            <a:bodyPr spcFirstLastPara="1" wrap="square" lIns="48977" tIns="24483" rIns="48977" bIns="24483" anchor="t" anchorCtr="0">
              <a:noAutofit/>
            </a:bodyPr>
            <a:lstStyle/>
            <a:p>
              <a:pPr defTabSz="609585" eaLnBrk="0" fontAlgn="base" hangingPunct="0">
                <a:spcBef>
                  <a:spcPct val="0"/>
                </a:spcBef>
                <a:spcAft>
                  <a:spcPct val="0"/>
                </a:spcAft>
              </a:pPr>
              <a:endParaRPr sz="428">
                <a:solidFill>
                  <a:srgbClr val="666666"/>
                </a:solidFill>
                <a:latin typeface="Calibri"/>
                <a:ea typeface="Calibri"/>
                <a:cs typeface="Calibri"/>
                <a:sym typeface="Calibri"/>
              </a:endParaRPr>
            </a:p>
          </p:txBody>
        </p:sp>
        <p:sp>
          <p:nvSpPr>
            <p:cNvPr id="58" name="TextBox 57">
              <a:extLst>
                <a:ext uri="{FF2B5EF4-FFF2-40B4-BE49-F238E27FC236}">
                  <a16:creationId xmlns:a16="http://schemas.microsoft.com/office/drawing/2014/main" id="{9273458E-A280-4D42-9B10-616C024CBDF0}"/>
                </a:ext>
              </a:extLst>
            </p:cNvPr>
            <p:cNvSpPr txBox="1"/>
            <p:nvPr/>
          </p:nvSpPr>
          <p:spPr>
            <a:xfrm>
              <a:off x="7610609" y="3581728"/>
              <a:ext cx="1313863" cy="464052"/>
            </a:xfrm>
            <a:prstGeom prst="rect">
              <a:avLst/>
            </a:prstGeom>
            <a:noFill/>
          </p:spPr>
          <p:txBody>
            <a:bodyPr wrap="square" rtlCol="0">
              <a:spAutoFit/>
            </a:bodyPr>
            <a:lstStyle/>
            <a:p>
              <a:pPr algn="ctr" defTabSz="609585" eaLnBrk="0" fontAlgn="base" hangingPunct="0">
                <a:spcBef>
                  <a:spcPct val="0"/>
                </a:spcBef>
                <a:spcAft>
                  <a:spcPct val="0"/>
                </a:spcAft>
              </a:pPr>
              <a:r>
                <a:rPr lang="en-AU" sz="857" b="1">
                  <a:solidFill>
                    <a:srgbClr val="FFFFFF"/>
                  </a:solidFill>
                  <a:latin typeface="Arial" charset="0"/>
                  <a:ea typeface="MS PGothic" charset="-128"/>
                </a:rPr>
                <a:t>Resilience, Reconstruction and Risk Reduction</a:t>
              </a:r>
            </a:p>
          </p:txBody>
        </p:sp>
        <p:grpSp>
          <p:nvGrpSpPr>
            <p:cNvPr id="60" name="Google Shape;3868;p19">
              <a:extLst>
                <a:ext uri="{FF2B5EF4-FFF2-40B4-BE49-F238E27FC236}">
                  <a16:creationId xmlns:a16="http://schemas.microsoft.com/office/drawing/2014/main" id="{CDBEC7ED-B525-7B48-BA9A-516483654156}"/>
                </a:ext>
              </a:extLst>
            </p:cNvPr>
            <p:cNvGrpSpPr>
              <a:grpSpLocks noChangeAspect="1"/>
            </p:cNvGrpSpPr>
            <p:nvPr/>
          </p:nvGrpSpPr>
          <p:grpSpPr>
            <a:xfrm>
              <a:off x="8094505" y="4335333"/>
              <a:ext cx="307281" cy="270473"/>
              <a:chOff x="7942263" y="285750"/>
              <a:chExt cx="569912" cy="501651"/>
            </a:xfrm>
            <a:solidFill>
              <a:schemeClr val="bg1"/>
            </a:solidFill>
          </p:grpSpPr>
          <p:sp>
            <p:nvSpPr>
              <p:cNvPr id="62" name="Google Shape;3869;p19">
                <a:extLst>
                  <a:ext uri="{FF2B5EF4-FFF2-40B4-BE49-F238E27FC236}">
                    <a16:creationId xmlns:a16="http://schemas.microsoft.com/office/drawing/2014/main" id="{D387F579-E9B0-4249-A5A3-E6479DD36A58}"/>
                  </a:ext>
                </a:extLst>
              </p:cNvPr>
              <p:cNvSpPr/>
              <p:nvPr/>
            </p:nvSpPr>
            <p:spPr>
              <a:xfrm>
                <a:off x="8316913" y="614363"/>
                <a:ext cx="180975" cy="173038"/>
              </a:xfrm>
              <a:custGeom>
                <a:avLst/>
                <a:gdLst/>
                <a:ahLst/>
                <a:cxnLst/>
                <a:rect l="l" t="t" r="r" b="b"/>
                <a:pathLst>
                  <a:path w="114" h="109" extrusionOk="0">
                    <a:moveTo>
                      <a:pt x="0" y="48"/>
                    </a:moveTo>
                    <a:lnTo>
                      <a:pt x="114" y="0"/>
                    </a:lnTo>
                    <a:lnTo>
                      <a:pt x="114" y="58"/>
                    </a:lnTo>
                    <a:lnTo>
                      <a:pt x="2" y="109"/>
                    </a:lnTo>
                    <a:lnTo>
                      <a:pt x="0" y="48"/>
                    </a:lnTo>
                    <a:close/>
                  </a:path>
                </a:pathLst>
              </a:custGeom>
              <a:grpFill/>
              <a:ln>
                <a:noFill/>
              </a:ln>
            </p:spPr>
            <p:txBody>
              <a:bodyPr spcFirstLastPara="1" wrap="square" lIns="48977" tIns="24483" rIns="48977" bIns="24483" anchor="t" anchorCtr="0">
                <a:noAutofit/>
              </a:bodyPr>
              <a:lstStyle/>
              <a:p>
                <a:pPr defTabSz="609585" eaLnBrk="0" fontAlgn="base" hangingPunct="0">
                  <a:spcBef>
                    <a:spcPct val="0"/>
                  </a:spcBef>
                  <a:spcAft>
                    <a:spcPct val="0"/>
                  </a:spcAft>
                </a:pPr>
                <a:endParaRPr sz="428">
                  <a:solidFill>
                    <a:srgbClr val="666666"/>
                  </a:solidFill>
                  <a:latin typeface="Calibri"/>
                  <a:ea typeface="Calibri"/>
                  <a:cs typeface="Calibri"/>
                  <a:sym typeface="Calibri"/>
                </a:endParaRPr>
              </a:p>
            </p:txBody>
          </p:sp>
          <p:sp>
            <p:nvSpPr>
              <p:cNvPr id="64" name="Google Shape;3870;p19">
                <a:extLst>
                  <a:ext uri="{FF2B5EF4-FFF2-40B4-BE49-F238E27FC236}">
                    <a16:creationId xmlns:a16="http://schemas.microsoft.com/office/drawing/2014/main" id="{CCEDB897-1CBB-F14F-B2A1-4ACB7499D10D}"/>
                  </a:ext>
                </a:extLst>
              </p:cNvPr>
              <p:cNvSpPr/>
              <p:nvPr/>
            </p:nvSpPr>
            <p:spPr>
              <a:xfrm>
                <a:off x="8069263" y="522288"/>
                <a:ext cx="234950" cy="265113"/>
              </a:xfrm>
              <a:custGeom>
                <a:avLst/>
                <a:gdLst/>
                <a:ahLst/>
                <a:cxnLst/>
                <a:rect l="l" t="t" r="r" b="b"/>
                <a:pathLst>
                  <a:path w="148" h="167" extrusionOk="0">
                    <a:moveTo>
                      <a:pt x="148" y="106"/>
                    </a:moveTo>
                    <a:lnTo>
                      <a:pt x="0" y="0"/>
                    </a:lnTo>
                    <a:lnTo>
                      <a:pt x="2" y="58"/>
                    </a:lnTo>
                    <a:lnTo>
                      <a:pt x="148" y="167"/>
                    </a:lnTo>
                    <a:lnTo>
                      <a:pt x="148" y="106"/>
                    </a:lnTo>
                    <a:close/>
                  </a:path>
                </a:pathLst>
              </a:custGeom>
              <a:grpFill/>
              <a:ln>
                <a:noFill/>
              </a:ln>
            </p:spPr>
            <p:txBody>
              <a:bodyPr spcFirstLastPara="1" wrap="square" lIns="48977" tIns="24483" rIns="48977" bIns="24483" anchor="t" anchorCtr="0">
                <a:noAutofit/>
              </a:bodyPr>
              <a:lstStyle/>
              <a:p>
                <a:pPr defTabSz="609585" eaLnBrk="0" fontAlgn="base" hangingPunct="0">
                  <a:spcBef>
                    <a:spcPct val="0"/>
                  </a:spcBef>
                  <a:spcAft>
                    <a:spcPct val="0"/>
                  </a:spcAft>
                </a:pPr>
                <a:endParaRPr sz="428">
                  <a:solidFill>
                    <a:srgbClr val="666666"/>
                  </a:solidFill>
                  <a:latin typeface="Calibri"/>
                  <a:ea typeface="Calibri"/>
                  <a:cs typeface="Calibri"/>
                  <a:sym typeface="Calibri"/>
                </a:endParaRPr>
              </a:p>
            </p:txBody>
          </p:sp>
          <p:sp>
            <p:nvSpPr>
              <p:cNvPr id="67" name="Google Shape;3871;p19">
                <a:extLst>
                  <a:ext uri="{FF2B5EF4-FFF2-40B4-BE49-F238E27FC236}">
                    <a16:creationId xmlns:a16="http://schemas.microsoft.com/office/drawing/2014/main" id="{9A2E3C9B-81E9-3D4F-8638-25D8C0F24C52}"/>
                  </a:ext>
                </a:extLst>
              </p:cNvPr>
              <p:cNvSpPr/>
              <p:nvPr/>
            </p:nvSpPr>
            <p:spPr>
              <a:xfrm>
                <a:off x="8239125" y="285750"/>
                <a:ext cx="273050" cy="258763"/>
              </a:xfrm>
              <a:custGeom>
                <a:avLst/>
                <a:gdLst/>
                <a:ahLst/>
                <a:cxnLst/>
                <a:rect l="l" t="t" r="r" b="b"/>
                <a:pathLst>
                  <a:path w="101" h="96" extrusionOk="0">
                    <a:moveTo>
                      <a:pt x="101" y="36"/>
                    </a:moveTo>
                    <a:cubicBezTo>
                      <a:pt x="101" y="35"/>
                      <a:pt x="101" y="35"/>
                      <a:pt x="100" y="34"/>
                    </a:cubicBezTo>
                    <a:cubicBezTo>
                      <a:pt x="100" y="33"/>
                      <a:pt x="98" y="33"/>
                      <a:pt x="97" y="32"/>
                    </a:cubicBezTo>
                    <a:cubicBezTo>
                      <a:pt x="9" y="1"/>
                      <a:pt x="9" y="1"/>
                      <a:pt x="9" y="1"/>
                    </a:cubicBezTo>
                    <a:cubicBezTo>
                      <a:pt x="9" y="1"/>
                      <a:pt x="9" y="1"/>
                      <a:pt x="9" y="1"/>
                    </a:cubicBezTo>
                    <a:cubicBezTo>
                      <a:pt x="7" y="0"/>
                      <a:pt x="6" y="0"/>
                      <a:pt x="5" y="1"/>
                    </a:cubicBezTo>
                    <a:cubicBezTo>
                      <a:pt x="5" y="1"/>
                      <a:pt x="5" y="1"/>
                      <a:pt x="5" y="1"/>
                    </a:cubicBezTo>
                    <a:cubicBezTo>
                      <a:pt x="4" y="1"/>
                      <a:pt x="3" y="2"/>
                      <a:pt x="2" y="3"/>
                    </a:cubicBezTo>
                    <a:cubicBezTo>
                      <a:pt x="2" y="3"/>
                      <a:pt x="2" y="3"/>
                      <a:pt x="2" y="3"/>
                    </a:cubicBezTo>
                    <a:cubicBezTo>
                      <a:pt x="2" y="3"/>
                      <a:pt x="2" y="3"/>
                      <a:pt x="2" y="3"/>
                    </a:cubicBezTo>
                    <a:cubicBezTo>
                      <a:pt x="2" y="3"/>
                      <a:pt x="2" y="3"/>
                      <a:pt x="2" y="3"/>
                    </a:cubicBezTo>
                    <a:cubicBezTo>
                      <a:pt x="1" y="7"/>
                      <a:pt x="0" y="13"/>
                      <a:pt x="0" y="20"/>
                    </a:cubicBezTo>
                    <a:cubicBezTo>
                      <a:pt x="0" y="27"/>
                      <a:pt x="0" y="36"/>
                      <a:pt x="1" y="45"/>
                    </a:cubicBezTo>
                    <a:cubicBezTo>
                      <a:pt x="2" y="45"/>
                      <a:pt x="2" y="45"/>
                      <a:pt x="2" y="45"/>
                    </a:cubicBezTo>
                    <a:cubicBezTo>
                      <a:pt x="36" y="45"/>
                      <a:pt x="36" y="45"/>
                      <a:pt x="36" y="45"/>
                    </a:cubicBezTo>
                    <a:cubicBezTo>
                      <a:pt x="36" y="47"/>
                      <a:pt x="36" y="47"/>
                      <a:pt x="36" y="47"/>
                    </a:cubicBezTo>
                    <a:cubicBezTo>
                      <a:pt x="3" y="55"/>
                      <a:pt x="3" y="55"/>
                      <a:pt x="3" y="55"/>
                    </a:cubicBezTo>
                    <a:cubicBezTo>
                      <a:pt x="4" y="64"/>
                      <a:pt x="6" y="72"/>
                      <a:pt x="8" y="79"/>
                    </a:cubicBezTo>
                    <a:cubicBezTo>
                      <a:pt x="10" y="84"/>
                      <a:pt x="12" y="88"/>
                      <a:pt x="14" y="91"/>
                    </a:cubicBezTo>
                    <a:cubicBezTo>
                      <a:pt x="17" y="96"/>
                      <a:pt x="19" y="96"/>
                      <a:pt x="24" y="93"/>
                    </a:cubicBezTo>
                    <a:cubicBezTo>
                      <a:pt x="98" y="40"/>
                      <a:pt x="98" y="40"/>
                      <a:pt x="98" y="40"/>
                    </a:cubicBezTo>
                    <a:cubicBezTo>
                      <a:pt x="99" y="39"/>
                      <a:pt x="100" y="38"/>
                      <a:pt x="101" y="37"/>
                    </a:cubicBezTo>
                    <a:cubicBezTo>
                      <a:pt x="101" y="37"/>
                      <a:pt x="101" y="36"/>
                      <a:pt x="101" y="36"/>
                    </a:cubicBezTo>
                    <a:close/>
                  </a:path>
                </a:pathLst>
              </a:custGeom>
              <a:grpFill/>
              <a:ln>
                <a:noFill/>
              </a:ln>
            </p:spPr>
            <p:txBody>
              <a:bodyPr spcFirstLastPara="1" wrap="square" lIns="48977" tIns="24483" rIns="48977" bIns="24483" anchor="t" anchorCtr="0">
                <a:noAutofit/>
              </a:bodyPr>
              <a:lstStyle/>
              <a:p>
                <a:pPr defTabSz="609585" eaLnBrk="0" fontAlgn="base" hangingPunct="0">
                  <a:spcBef>
                    <a:spcPct val="0"/>
                  </a:spcBef>
                  <a:spcAft>
                    <a:spcPct val="0"/>
                  </a:spcAft>
                </a:pPr>
                <a:endParaRPr sz="428">
                  <a:solidFill>
                    <a:srgbClr val="666666"/>
                  </a:solidFill>
                  <a:latin typeface="Calibri"/>
                  <a:ea typeface="Calibri"/>
                  <a:cs typeface="Calibri"/>
                  <a:sym typeface="Calibri"/>
                </a:endParaRPr>
              </a:p>
            </p:txBody>
          </p:sp>
          <p:sp>
            <p:nvSpPr>
              <p:cNvPr id="68" name="Google Shape;3872;p19">
                <a:extLst>
                  <a:ext uri="{FF2B5EF4-FFF2-40B4-BE49-F238E27FC236}">
                    <a16:creationId xmlns:a16="http://schemas.microsoft.com/office/drawing/2014/main" id="{609A5F18-1AAF-6643-8530-85F10D97715D}"/>
                  </a:ext>
                </a:extLst>
              </p:cNvPr>
              <p:cNvSpPr/>
              <p:nvPr/>
            </p:nvSpPr>
            <p:spPr>
              <a:xfrm>
                <a:off x="8074025" y="447675"/>
                <a:ext cx="412750" cy="228600"/>
              </a:xfrm>
              <a:custGeom>
                <a:avLst/>
                <a:gdLst/>
                <a:ahLst/>
                <a:cxnLst/>
                <a:rect l="l" t="t" r="r" b="b"/>
                <a:pathLst>
                  <a:path w="153" h="85" extrusionOk="0">
                    <a:moveTo>
                      <a:pt x="0" y="22"/>
                    </a:moveTo>
                    <a:cubicBezTo>
                      <a:pt x="55" y="0"/>
                      <a:pt x="55" y="0"/>
                      <a:pt x="55" y="0"/>
                    </a:cubicBezTo>
                    <a:cubicBezTo>
                      <a:pt x="63" y="4"/>
                      <a:pt x="63" y="4"/>
                      <a:pt x="63" y="4"/>
                    </a:cubicBezTo>
                    <a:cubicBezTo>
                      <a:pt x="64" y="10"/>
                      <a:pt x="65" y="15"/>
                      <a:pt x="66" y="19"/>
                    </a:cubicBezTo>
                    <a:cubicBezTo>
                      <a:pt x="68" y="26"/>
                      <a:pt x="70" y="32"/>
                      <a:pt x="73" y="35"/>
                    </a:cubicBezTo>
                    <a:cubicBezTo>
                      <a:pt x="77" y="41"/>
                      <a:pt x="82" y="40"/>
                      <a:pt x="86" y="36"/>
                    </a:cubicBezTo>
                    <a:cubicBezTo>
                      <a:pt x="100" y="26"/>
                      <a:pt x="100" y="26"/>
                      <a:pt x="100" y="26"/>
                    </a:cubicBezTo>
                    <a:cubicBezTo>
                      <a:pt x="153" y="56"/>
                      <a:pt x="153" y="56"/>
                      <a:pt x="153" y="56"/>
                    </a:cubicBezTo>
                    <a:cubicBezTo>
                      <a:pt x="87" y="85"/>
                      <a:pt x="87" y="85"/>
                      <a:pt x="87" y="85"/>
                    </a:cubicBezTo>
                    <a:lnTo>
                      <a:pt x="0" y="22"/>
                    </a:lnTo>
                    <a:close/>
                  </a:path>
                </a:pathLst>
              </a:custGeom>
              <a:grpFill/>
              <a:ln>
                <a:noFill/>
              </a:ln>
            </p:spPr>
            <p:txBody>
              <a:bodyPr spcFirstLastPara="1" wrap="square" lIns="48977" tIns="24483" rIns="48977" bIns="24483" anchor="t" anchorCtr="0">
                <a:noAutofit/>
              </a:bodyPr>
              <a:lstStyle/>
              <a:p>
                <a:pPr defTabSz="609585" eaLnBrk="0" fontAlgn="base" hangingPunct="0">
                  <a:spcBef>
                    <a:spcPct val="0"/>
                  </a:spcBef>
                  <a:spcAft>
                    <a:spcPct val="0"/>
                  </a:spcAft>
                </a:pPr>
                <a:endParaRPr sz="428">
                  <a:solidFill>
                    <a:srgbClr val="666666"/>
                  </a:solidFill>
                  <a:latin typeface="Calibri"/>
                  <a:ea typeface="Calibri"/>
                  <a:cs typeface="Calibri"/>
                  <a:sym typeface="Calibri"/>
                </a:endParaRPr>
              </a:p>
            </p:txBody>
          </p:sp>
          <p:sp>
            <p:nvSpPr>
              <p:cNvPr id="69" name="Google Shape;3873;p19">
                <a:extLst>
                  <a:ext uri="{FF2B5EF4-FFF2-40B4-BE49-F238E27FC236}">
                    <a16:creationId xmlns:a16="http://schemas.microsoft.com/office/drawing/2014/main" id="{F1AC3F9E-84AD-5949-90B4-5286A3D9C16B}"/>
                  </a:ext>
                </a:extLst>
              </p:cNvPr>
              <p:cNvSpPr/>
              <p:nvPr/>
            </p:nvSpPr>
            <p:spPr>
              <a:xfrm>
                <a:off x="7942263" y="298450"/>
                <a:ext cx="300038" cy="141288"/>
              </a:xfrm>
              <a:custGeom>
                <a:avLst/>
                <a:gdLst/>
                <a:ahLst/>
                <a:cxnLst/>
                <a:rect l="l" t="t" r="r" b="b"/>
                <a:pathLst>
                  <a:path w="111" h="52" extrusionOk="0">
                    <a:moveTo>
                      <a:pt x="110" y="42"/>
                    </a:moveTo>
                    <a:cubicBezTo>
                      <a:pt x="106" y="42"/>
                      <a:pt x="106" y="42"/>
                      <a:pt x="106" y="42"/>
                    </a:cubicBezTo>
                    <a:cubicBezTo>
                      <a:pt x="97" y="44"/>
                      <a:pt x="89" y="45"/>
                      <a:pt x="83" y="45"/>
                    </a:cubicBezTo>
                    <a:cubicBezTo>
                      <a:pt x="75" y="44"/>
                      <a:pt x="70" y="40"/>
                      <a:pt x="69" y="26"/>
                    </a:cubicBezTo>
                    <a:cubicBezTo>
                      <a:pt x="79" y="18"/>
                      <a:pt x="74" y="0"/>
                      <a:pt x="58" y="2"/>
                    </a:cubicBezTo>
                    <a:cubicBezTo>
                      <a:pt x="50" y="3"/>
                      <a:pt x="50" y="3"/>
                      <a:pt x="50" y="3"/>
                    </a:cubicBezTo>
                    <a:cubicBezTo>
                      <a:pt x="18" y="8"/>
                      <a:pt x="18" y="8"/>
                      <a:pt x="18" y="8"/>
                    </a:cubicBezTo>
                    <a:cubicBezTo>
                      <a:pt x="0" y="10"/>
                      <a:pt x="4" y="36"/>
                      <a:pt x="23" y="34"/>
                    </a:cubicBezTo>
                    <a:cubicBezTo>
                      <a:pt x="50" y="30"/>
                      <a:pt x="50" y="30"/>
                      <a:pt x="50" y="30"/>
                    </a:cubicBezTo>
                    <a:cubicBezTo>
                      <a:pt x="61" y="28"/>
                      <a:pt x="61" y="28"/>
                      <a:pt x="61" y="28"/>
                    </a:cubicBezTo>
                    <a:cubicBezTo>
                      <a:pt x="63" y="46"/>
                      <a:pt x="70" y="52"/>
                      <a:pt x="83" y="52"/>
                    </a:cubicBezTo>
                    <a:cubicBezTo>
                      <a:pt x="90" y="52"/>
                      <a:pt x="97" y="51"/>
                      <a:pt x="107" y="50"/>
                    </a:cubicBezTo>
                    <a:cubicBezTo>
                      <a:pt x="111" y="49"/>
                      <a:pt x="111" y="49"/>
                      <a:pt x="111" y="49"/>
                    </a:cubicBezTo>
                    <a:lnTo>
                      <a:pt x="110" y="42"/>
                    </a:lnTo>
                    <a:close/>
                    <a:moveTo>
                      <a:pt x="58" y="9"/>
                    </a:moveTo>
                    <a:cubicBezTo>
                      <a:pt x="56" y="9"/>
                      <a:pt x="53" y="10"/>
                      <a:pt x="50" y="10"/>
                    </a:cubicBezTo>
                    <a:cubicBezTo>
                      <a:pt x="43" y="11"/>
                      <a:pt x="34" y="12"/>
                      <a:pt x="31" y="12"/>
                    </a:cubicBezTo>
                    <a:cubicBezTo>
                      <a:pt x="32" y="11"/>
                      <a:pt x="40" y="9"/>
                      <a:pt x="50" y="8"/>
                    </a:cubicBezTo>
                    <a:cubicBezTo>
                      <a:pt x="52" y="7"/>
                      <a:pt x="55" y="7"/>
                      <a:pt x="57" y="7"/>
                    </a:cubicBezTo>
                    <a:cubicBezTo>
                      <a:pt x="61" y="6"/>
                      <a:pt x="68" y="6"/>
                      <a:pt x="69" y="12"/>
                    </a:cubicBezTo>
                    <a:cubicBezTo>
                      <a:pt x="67" y="9"/>
                      <a:pt x="63" y="8"/>
                      <a:pt x="58" y="9"/>
                    </a:cubicBezTo>
                    <a:close/>
                  </a:path>
                </a:pathLst>
              </a:custGeom>
              <a:grpFill/>
              <a:ln>
                <a:noFill/>
              </a:ln>
            </p:spPr>
            <p:txBody>
              <a:bodyPr spcFirstLastPara="1" wrap="square" lIns="48977" tIns="24483" rIns="48977" bIns="24483" anchor="t" anchorCtr="0">
                <a:noAutofit/>
              </a:bodyPr>
              <a:lstStyle/>
              <a:p>
                <a:pPr defTabSz="609585" eaLnBrk="0" fontAlgn="base" hangingPunct="0">
                  <a:spcBef>
                    <a:spcPct val="0"/>
                  </a:spcBef>
                  <a:spcAft>
                    <a:spcPct val="0"/>
                  </a:spcAft>
                </a:pPr>
                <a:endParaRPr sz="428">
                  <a:solidFill>
                    <a:srgbClr val="666666"/>
                  </a:solidFill>
                  <a:latin typeface="Calibri"/>
                  <a:ea typeface="Calibri"/>
                  <a:cs typeface="Calibri"/>
                  <a:sym typeface="Calibri"/>
                </a:endParaRPr>
              </a:p>
            </p:txBody>
          </p:sp>
        </p:grpSp>
      </p:grpSp>
      <p:grpSp>
        <p:nvGrpSpPr>
          <p:cNvPr id="80" name="Group 79">
            <a:extLst>
              <a:ext uri="{FF2B5EF4-FFF2-40B4-BE49-F238E27FC236}">
                <a16:creationId xmlns:a16="http://schemas.microsoft.com/office/drawing/2014/main" id="{13DF44F9-B4C1-E149-AF0B-1428D308F31F}"/>
              </a:ext>
            </a:extLst>
          </p:cNvPr>
          <p:cNvGrpSpPr/>
          <p:nvPr/>
        </p:nvGrpSpPr>
        <p:grpSpPr>
          <a:xfrm>
            <a:off x="4336778" y="1945052"/>
            <a:ext cx="1051196" cy="1036803"/>
            <a:chOff x="448796" y="763682"/>
            <a:chExt cx="788397" cy="777602"/>
          </a:xfrm>
        </p:grpSpPr>
        <p:sp>
          <p:nvSpPr>
            <p:cNvPr id="81" name="Oval 80">
              <a:extLst>
                <a:ext uri="{FF2B5EF4-FFF2-40B4-BE49-F238E27FC236}">
                  <a16:creationId xmlns:a16="http://schemas.microsoft.com/office/drawing/2014/main" id="{56C8EE0E-74AA-5543-9CA9-1448E6E8174D}"/>
                </a:ext>
              </a:extLst>
            </p:cNvPr>
            <p:cNvSpPr/>
            <p:nvPr/>
          </p:nvSpPr>
          <p:spPr>
            <a:xfrm>
              <a:off x="448796" y="763682"/>
              <a:ext cx="788397" cy="777602"/>
            </a:xfrm>
            <a:prstGeom prst="ellipse">
              <a:avLst/>
            </a:prstGeom>
            <a:ln>
              <a:solidFill>
                <a:srgbClr val="00B0F0"/>
              </a:solidFill>
            </a:ln>
          </p:spPr>
          <p:style>
            <a:lnRef idx="1">
              <a:schemeClr val="dk1"/>
            </a:lnRef>
            <a:fillRef idx="2">
              <a:schemeClr val="dk1"/>
            </a:fillRef>
            <a:effectRef idx="1">
              <a:schemeClr val="dk1"/>
            </a:effectRef>
            <a:fontRef idx="minor">
              <a:schemeClr val="dk1"/>
            </a:fontRef>
          </p:style>
        </p:sp>
        <p:sp>
          <p:nvSpPr>
            <p:cNvPr id="82" name="Oval 4">
              <a:extLst>
                <a:ext uri="{FF2B5EF4-FFF2-40B4-BE49-F238E27FC236}">
                  <a16:creationId xmlns:a16="http://schemas.microsoft.com/office/drawing/2014/main" id="{5CE65653-A783-154E-B4E6-DFC4CFF1E824}"/>
                </a:ext>
              </a:extLst>
            </p:cNvPr>
            <p:cNvSpPr txBox="1"/>
            <p:nvPr/>
          </p:nvSpPr>
          <p:spPr>
            <a:xfrm>
              <a:off x="506524" y="889816"/>
              <a:ext cx="672939" cy="54984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6933" tIns="16933" rIns="16933" bIns="16933" numCol="1" spcCol="1270" anchor="ctr" anchorCtr="0">
              <a:noAutofit/>
            </a:bodyPr>
            <a:lstStyle/>
            <a:p>
              <a:pPr algn="ctr" defTabSz="592652" eaLnBrk="0" fontAlgn="base" hangingPunct="0">
                <a:lnSpc>
                  <a:spcPct val="90000"/>
                </a:lnSpc>
                <a:spcBef>
                  <a:spcPct val="0"/>
                </a:spcBef>
                <a:spcAft>
                  <a:spcPct val="35000"/>
                </a:spcAft>
              </a:pPr>
              <a:r>
                <a:rPr lang="en-AU" sz="1467">
                  <a:solidFill>
                    <a:srgbClr val="10ADDA">
                      <a:lumMod val="75000"/>
                    </a:srgbClr>
                  </a:solidFill>
                  <a:latin typeface="Arial" panose="020B0604020202020204"/>
                </a:rPr>
                <a:t>Strategic</a:t>
              </a:r>
            </a:p>
          </p:txBody>
        </p:sp>
      </p:grpSp>
      <p:grpSp>
        <p:nvGrpSpPr>
          <p:cNvPr id="83" name="Group 82">
            <a:extLst>
              <a:ext uri="{FF2B5EF4-FFF2-40B4-BE49-F238E27FC236}">
                <a16:creationId xmlns:a16="http://schemas.microsoft.com/office/drawing/2014/main" id="{C392BD41-378C-214B-B499-F4E547EF0883}"/>
              </a:ext>
            </a:extLst>
          </p:cNvPr>
          <p:cNvGrpSpPr/>
          <p:nvPr/>
        </p:nvGrpSpPr>
        <p:grpSpPr>
          <a:xfrm>
            <a:off x="7160933" y="2625456"/>
            <a:ext cx="1051196" cy="1036803"/>
            <a:chOff x="448796" y="763682"/>
            <a:chExt cx="788397" cy="777602"/>
          </a:xfrm>
        </p:grpSpPr>
        <p:sp>
          <p:nvSpPr>
            <p:cNvPr id="84" name="Oval 83">
              <a:extLst>
                <a:ext uri="{FF2B5EF4-FFF2-40B4-BE49-F238E27FC236}">
                  <a16:creationId xmlns:a16="http://schemas.microsoft.com/office/drawing/2014/main" id="{203907ED-F394-9644-900C-CB1202578265}"/>
                </a:ext>
              </a:extLst>
            </p:cNvPr>
            <p:cNvSpPr/>
            <p:nvPr/>
          </p:nvSpPr>
          <p:spPr>
            <a:xfrm>
              <a:off x="448796" y="763682"/>
              <a:ext cx="788397" cy="777602"/>
            </a:xfrm>
            <a:prstGeom prst="ellipse">
              <a:avLst/>
            </a:prstGeom>
            <a:ln>
              <a:solidFill>
                <a:srgbClr val="00B0F0"/>
              </a:solidFill>
            </a:ln>
          </p:spPr>
          <p:style>
            <a:lnRef idx="1">
              <a:schemeClr val="dk1"/>
            </a:lnRef>
            <a:fillRef idx="2">
              <a:schemeClr val="dk1"/>
            </a:fillRef>
            <a:effectRef idx="1">
              <a:schemeClr val="dk1"/>
            </a:effectRef>
            <a:fontRef idx="minor">
              <a:schemeClr val="dk1"/>
            </a:fontRef>
          </p:style>
        </p:sp>
        <p:sp>
          <p:nvSpPr>
            <p:cNvPr id="85" name="Oval 4">
              <a:extLst>
                <a:ext uri="{FF2B5EF4-FFF2-40B4-BE49-F238E27FC236}">
                  <a16:creationId xmlns:a16="http://schemas.microsoft.com/office/drawing/2014/main" id="{580CED3F-7FF1-AD40-8B28-BAD8411357E7}"/>
                </a:ext>
              </a:extLst>
            </p:cNvPr>
            <p:cNvSpPr txBox="1"/>
            <p:nvPr/>
          </p:nvSpPr>
          <p:spPr>
            <a:xfrm>
              <a:off x="506524" y="889816"/>
              <a:ext cx="672939" cy="54984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6933" tIns="16933" rIns="16933" bIns="16933" numCol="1" spcCol="1270" anchor="ctr" anchorCtr="0">
              <a:noAutofit/>
            </a:bodyPr>
            <a:lstStyle/>
            <a:p>
              <a:pPr algn="ctr" defTabSz="592652" eaLnBrk="0" fontAlgn="base" hangingPunct="0">
                <a:lnSpc>
                  <a:spcPct val="90000"/>
                </a:lnSpc>
                <a:spcBef>
                  <a:spcPct val="0"/>
                </a:spcBef>
                <a:spcAft>
                  <a:spcPct val="35000"/>
                </a:spcAft>
              </a:pPr>
              <a:r>
                <a:rPr lang="en-AU" sz="1467">
                  <a:solidFill>
                    <a:srgbClr val="10ADDA">
                      <a:lumMod val="75000"/>
                    </a:srgbClr>
                  </a:solidFill>
                  <a:latin typeface="Arial" panose="020B0604020202020204"/>
                </a:rPr>
                <a:t>Tactical</a:t>
              </a:r>
            </a:p>
          </p:txBody>
        </p:sp>
      </p:grpSp>
      <p:grpSp>
        <p:nvGrpSpPr>
          <p:cNvPr id="86" name="Group 85">
            <a:extLst>
              <a:ext uri="{FF2B5EF4-FFF2-40B4-BE49-F238E27FC236}">
                <a16:creationId xmlns:a16="http://schemas.microsoft.com/office/drawing/2014/main" id="{F2719B74-8CAA-DD40-9C34-64804241DD30}"/>
              </a:ext>
            </a:extLst>
          </p:cNvPr>
          <p:cNvGrpSpPr/>
          <p:nvPr/>
        </p:nvGrpSpPr>
        <p:grpSpPr>
          <a:xfrm>
            <a:off x="5036625" y="4747440"/>
            <a:ext cx="1096043" cy="1036803"/>
            <a:chOff x="441998" y="763682"/>
            <a:chExt cx="822032" cy="777602"/>
          </a:xfrm>
        </p:grpSpPr>
        <p:sp>
          <p:nvSpPr>
            <p:cNvPr id="87" name="Oval 86">
              <a:extLst>
                <a:ext uri="{FF2B5EF4-FFF2-40B4-BE49-F238E27FC236}">
                  <a16:creationId xmlns:a16="http://schemas.microsoft.com/office/drawing/2014/main" id="{07835DD0-C03D-F74A-8C5D-6A2D0D17EDC7}"/>
                </a:ext>
              </a:extLst>
            </p:cNvPr>
            <p:cNvSpPr/>
            <p:nvPr/>
          </p:nvSpPr>
          <p:spPr>
            <a:xfrm>
              <a:off x="448796" y="763682"/>
              <a:ext cx="788397" cy="777602"/>
            </a:xfrm>
            <a:prstGeom prst="ellipse">
              <a:avLst/>
            </a:prstGeom>
            <a:ln>
              <a:solidFill>
                <a:srgbClr val="00B0F0"/>
              </a:solidFill>
            </a:ln>
          </p:spPr>
          <p:style>
            <a:lnRef idx="1">
              <a:schemeClr val="dk1"/>
            </a:lnRef>
            <a:fillRef idx="2">
              <a:schemeClr val="dk1"/>
            </a:fillRef>
            <a:effectRef idx="1">
              <a:schemeClr val="dk1"/>
            </a:effectRef>
            <a:fontRef idx="minor">
              <a:schemeClr val="dk1"/>
            </a:fontRef>
          </p:style>
        </p:sp>
        <p:sp>
          <p:nvSpPr>
            <p:cNvPr id="88" name="Oval 4">
              <a:extLst>
                <a:ext uri="{FF2B5EF4-FFF2-40B4-BE49-F238E27FC236}">
                  <a16:creationId xmlns:a16="http://schemas.microsoft.com/office/drawing/2014/main" id="{326A935C-6E5F-CD43-BFDD-52196D375FBA}"/>
                </a:ext>
              </a:extLst>
            </p:cNvPr>
            <p:cNvSpPr txBox="1"/>
            <p:nvPr/>
          </p:nvSpPr>
          <p:spPr>
            <a:xfrm>
              <a:off x="441998" y="898502"/>
              <a:ext cx="822032" cy="54984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6933" tIns="16933" rIns="16933" bIns="16933" numCol="1" spcCol="1270" anchor="ctr" anchorCtr="0">
              <a:noAutofit/>
            </a:bodyPr>
            <a:lstStyle/>
            <a:p>
              <a:pPr algn="ctr" defTabSz="592652" eaLnBrk="0" fontAlgn="base" hangingPunct="0">
                <a:lnSpc>
                  <a:spcPct val="90000"/>
                </a:lnSpc>
                <a:spcBef>
                  <a:spcPct val="0"/>
                </a:spcBef>
                <a:spcAft>
                  <a:spcPct val="35000"/>
                </a:spcAft>
              </a:pPr>
              <a:r>
                <a:rPr lang="en-AU" sz="1467">
                  <a:solidFill>
                    <a:srgbClr val="10ADDA">
                      <a:lumMod val="75000"/>
                    </a:srgbClr>
                  </a:solidFill>
                  <a:latin typeface="Arial" panose="020B0604020202020204"/>
                </a:rPr>
                <a:t>Operational</a:t>
              </a:r>
            </a:p>
          </p:txBody>
        </p:sp>
      </p:grpSp>
      <p:sp>
        <p:nvSpPr>
          <p:cNvPr id="111" name="Arc 110">
            <a:extLst>
              <a:ext uri="{FF2B5EF4-FFF2-40B4-BE49-F238E27FC236}">
                <a16:creationId xmlns:a16="http://schemas.microsoft.com/office/drawing/2014/main" id="{0640C062-703E-FE47-810F-545702C1F80A}"/>
              </a:ext>
            </a:extLst>
          </p:cNvPr>
          <p:cNvSpPr/>
          <p:nvPr/>
        </p:nvSpPr>
        <p:spPr>
          <a:xfrm rot="12358403">
            <a:off x="4195439" y="2132749"/>
            <a:ext cx="3141053" cy="3177648"/>
          </a:xfrm>
          <a:prstGeom prst="arc">
            <a:avLst>
              <a:gd name="adj1" fmla="val 16744130"/>
              <a:gd name="adj2" fmla="val 152207"/>
            </a:avLst>
          </a:prstGeom>
          <a:ln w="76200">
            <a:solidFill>
              <a:schemeClr val="bg1">
                <a:lumMod val="95000"/>
              </a:schemeClr>
            </a:solidFill>
            <a:headEnd type="triangle"/>
            <a:tailEnd type="triangle"/>
          </a:ln>
        </p:spPr>
        <p:style>
          <a:lnRef idx="2">
            <a:schemeClr val="accent3"/>
          </a:lnRef>
          <a:fillRef idx="0">
            <a:schemeClr val="accent3"/>
          </a:fillRef>
          <a:effectRef idx="1">
            <a:schemeClr val="accent3"/>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eaLnBrk="0" fontAlgn="base" hangingPunct="0">
              <a:spcBef>
                <a:spcPct val="0"/>
              </a:spcBef>
              <a:spcAft>
                <a:spcPct val="0"/>
              </a:spcAft>
            </a:pPr>
            <a:endParaRPr lang="en-AU" sz="2400">
              <a:solidFill>
                <a:srgbClr val="666666"/>
              </a:solidFill>
              <a:latin typeface="Arial" panose="020B0604020202020204"/>
            </a:endParaRPr>
          </a:p>
        </p:txBody>
      </p:sp>
      <p:sp>
        <p:nvSpPr>
          <p:cNvPr id="113" name="Arc 112">
            <a:extLst>
              <a:ext uri="{FF2B5EF4-FFF2-40B4-BE49-F238E27FC236}">
                <a16:creationId xmlns:a16="http://schemas.microsoft.com/office/drawing/2014/main" id="{21A50E33-8348-D247-9177-8FE5172F68DF}"/>
              </a:ext>
            </a:extLst>
          </p:cNvPr>
          <p:cNvSpPr/>
          <p:nvPr/>
        </p:nvSpPr>
        <p:spPr>
          <a:xfrm rot="19446210">
            <a:off x="4556686" y="1755177"/>
            <a:ext cx="3141053" cy="3177648"/>
          </a:xfrm>
          <a:prstGeom prst="arc">
            <a:avLst>
              <a:gd name="adj1" fmla="val 16744130"/>
              <a:gd name="adj2" fmla="val 152207"/>
            </a:avLst>
          </a:prstGeom>
          <a:ln w="76200">
            <a:solidFill>
              <a:schemeClr val="bg1">
                <a:lumMod val="95000"/>
              </a:schemeClr>
            </a:solidFill>
            <a:headEnd type="triangle"/>
            <a:tailEnd type="triangle"/>
          </a:ln>
        </p:spPr>
        <p:style>
          <a:lnRef idx="2">
            <a:schemeClr val="accent3"/>
          </a:lnRef>
          <a:fillRef idx="0">
            <a:schemeClr val="accent3"/>
          </a:fillRef>
          <a:effectRef idx="1">
            <a:schemeClr val="accent3"/>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eaLnBrk="0" fontAlgn="base" hangingPunct="0">
              <a:spcBef>
                <a:spcPct val="0"/>
              </a:spcBef>
              <a:spcAft>
                <a:spcPct val="0"/>
              </a:spcAft>
            </a:pPr>
            <a:endParaRPr lang="en-AU" sz="2400">
              <a:solidFill>
                <a:srgbClr val="666666"/>
              </a:solidFill>
              <a:latin typeface="Arial" panose="020B0604020202020204"/>
            </a:endParaRPr>
          </a:p>
        </p:txBody>
      </p:sp>
      <p:sp>
        <p:nvSpPr>
          <p:cNvPr id="119" name="Arc 118">
            <a:extLst>
              <a:ext uri="{FF2B5EF4-FFF2-40B4-BE49-F238E27FC236}">
                <a16:creationId xmlns:a16="http://schemas.microsoft.com/office/drawing/2014/main" id="{4D8AC28D-9A41-FD44-AE53-BEA0E4146710}"/>
              </a:ext>
            </a:extLst>
          </p:cNvPr>
          <p:cNvSpPr/>
          <p:nvPr/>
        </p:nvSpPr>
        <p:spPr>
          <a:xfrm rot="4803348">
            <a:off x="4671926" y="2258240"/>
            <a:ext cx="3141053" cy="3177648"/>
          </a:xfrm>
          <a:prstGeom prst="arc">
            <a:avLst>
              <a:gd name="adj1" fmla="val 16744130"/>
              <a:gd name="adj2" fmla="val 152207"/>
            </a:avLst>
          </a:prstGeom>
          <a:ln w="76200">
            <a:solidFill>
              <a:schemeClr val="bg1">
                <a:lumMod val="95000"/>
              </a:schemeClr>
            </a:solidFill>
            <a:headEnd type="triangle"/>
            <a:tailEnd type="triangle"/>
          </a:ln>
        </p:spPr>
        <p:style>
          <a:lnRef idx="2">
            <a:schemeClr val="accent3"/>
          </a:lnRef>
          <a:fillRef idx="0">
            <a:schemeClr val="accent3"/>
          </a:fillRef>
          <a:effectRef idx="1">
            <a:schemeClr val="accent3"/>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eaLnBrk="0" fontAlgn="base" hangingPunct="0">
              <a:spcBef>
                <a:spcPct val="0"/>
              </a:spcBef>
              <a:spcAft>
                <a:spcPct val="0"/>
              </a:spcAft>
            </a:pPr>
            <a:endParaRPr lang="en-AU" sz="2400">
              <a:solidFill>
                <a:srgbClr val="666666"/>
              </a:solidFill>
              <a:latin typeface="Arial" panose="020B0604020202020204"/>
            </a:endParaRPr>
          </a:p>
        </p:txBody>
      </p:sp>
      <p:sp>
        <p:nvSpPr>
          <p:cNvPr id="2" name="Rounded Rectangle 1">
            <a:extLst>
              <a:ext uri="{FF2B5EF4-FFF2-40B4-BE49-F238E27FC236}">
                <a16:creationId xmlns:a16="http://schemas.microsoft.com/office/drawing/2014/main" id="{3E0A63C5-1F17-2842-87DC-E8D19500C5BE}"/>
              </a:ext>
            </a:extLst>
          </p:cNvPr>
          <p:cNvSpPr/>
          <p:nvPr/>
        </p:nvSpPr>
        <p:spPr>
          <a:xfrm>
            <a:off x="1662390" y="761931"/>
            <a:ext cx="2760465" cy="1293971"/>
          </a:xfrm>
          <a:prstGeom prst="roundRect">
            <a:avLst/>
          </a:prstGeom>
          <a:solidFill>
            <a:srgbClr val="002645"/>
          </a:solidFill>
          <a:ln>
            <a:solidFill>
              <a:srgbClr val="002645"/>
            </a:solidFill>
          </a:ln>
        </p:spPr>
        <p:txBody>
          <a:bodyPr wrap="square" rtlCol="0" anchor="ctr" anchorCtr="0">
            <a:spAutoFit/>
          </a:bodyPr>
          <a:lstStyle/>
          <a:p>
            <a:pPr defTabSz="609585" eaLnBrk="0" fontAlgn="base" hangingPunct="0">
              <a:spcBef>
                <a:spcPct val="0"/>
              </a:spcBef>
              <a:spcAft>
                <a:spcPct val="0"/>
              </a:spcAft>
            </a:pPr>
            <a:r>
              <a:rPr lang="en-AU" sz="1400" dirty="0">
                <a:solidFill>
                  <a:srgbClr val="FFFFFF"/>
                </a:solidFill>
                <a:latin typeface="Arial" charset="0"/>
                <a:ea typeface="MS PGothic" charset="-128"/>
              </a:rPr>
              <a:t>Properly constructed narrative scenarios will see each element of information improve every sphere of decision-making</a:t>
            </a:r>
          </a:p>
        </p:txBody>
      </p:sp>
      <p:sp>
        <p:nvSpPr>
          <p:cNvPr id="71" name="Rounded Rectangle 70">
            <a:extLst>
              <a:ext uri="{FF2B5EF4-FFF2-40B4-BE49-F238E27FC236}">
                <a16:creationId xmlns:a16="http://schemas.microsoft.com/office/drawing/2014/main" id="{BC60DD3C-622A-AC48-9FAF-E8DE9A5B9BEE}"/>
              </a:ext>
            </a:extLst>
          </p:cNvPr>
          <p:cNvSpPr/>
          <p:nvPr/>
        </p:nvSpPr>
        <p:spPr>
          <a:xfrm>
            <a:off x="7578218" y="964816"/>
            <a:ext cx="2760465" cy="1055608"/>
          </a:xfrm>
          <a:prstGeom prst="roundRect">
            <a:avLst/>
          </a:prstGeom>
          <a:solidFill>
            <a:srgbClr val="002645"/>
          </a:solidFill>
          <a:ln>
            <a:solidFill>
              <a:srgbClr val="002645"/>
            </a:solidFill>
          </a:ln>
        </p:spPr>
        <p:txBody>
          <a:bodyPr wrap="square" rtlCol="0" anchor="ctr" anchorCtr="0">
            <a:spAutoFit/>
          </a:bodyPr>
          <a:lstStyle/>
          <a:p>
            <a:pPr defTabSz="609585" eaLnBrk="0" fontAlgn="base" hangingPunct="0">
              <a:spcBef>
                <a:spcPct val="0"/>
              </a:spcBef>
              <a:spcAft>
                <a:spcPct val="0"/>
              </a:spcAft>
            </a:pPr>
            <a:r>
              <a:rPr lang="en-AU" sz="1400" dirty="0">
                <a:solidFill>
                  <a:srgbClr val="FFFFFF"/>
                </a:solidFill>
                <a:latin typeface="Arial" charset="0"/>
                <a:ea typeface="MS PGothic" charset="-128"/>
              </a:rPr>
              <a:t>Strategic decisions aimed at resilience that improves  tactical and operational environments</a:t>
            </a:r>
          </a:p>
        </p:txBody>
      </p:sp>
      <p:sp>
        <p:nvSpPr>
          <p:cNvPr id="72" name="Rounded Rectangle 71">
            <a:extLst>
              <a:ext uri="{FF2B5EF4-FFF2-40B4-BE49-F238E27FC236}">
                <a16:creationId xmlns:a16="http://schemas.microsoft.com/office/drawing/2014/main" id="{B3212CF5-39D6-E347-81BA-859A8BD1C8BD}"/>
              </a:ext>
            </a:extLst>
          </p:cNvPr>
          <p:cNvSpPr/>
          <p:nvPr/>
        </p:nvSpPr>
        <p:spPr>
          <a:xfrm>
            <a:off x="8078621" y="4816477"/>
            <a:ext cx="2760465" cy="1055608"/>
          </a:xfrm>
          <a:prstGeom prst="roundRect">
            <a:avLst/>
          </a:prstGeom>
          <a:solidFill>
            <a:srgbClr val="002645"/>
          </a:solidFill>
          <a:ln>
            <a:solidFill>
              <a:srgbClr val="002645"/>
            </a:solidFill>
          </a:ln>
        </p:spPr>
        <p:txBody>
          <a:bodyPr wrap="square" rtlCol="0" anchor="ctr" anchorCtr="0">
            <a:spAutoFit/>
          </a:bodyPr>
          <a:lstStyle/>
          <a:p>
            <a:pPr defTabSz="609585" eaLnBrk="0" fontAlgn="base" hangingPunct="0">
              <a:spcBef>
                <a:spcPct val="0"/>
              </a:spcBef>
              <a:spcAft>
                <a:spcPct val="0"/>
              </a:spcAft>
            </a:pPr>
            <a:r>
              <a:rPr lang="en-AU" sz="1400" dirty="0">
                <a:solidFill>
                  <a:srgbClr val="FFFFFF"/>
                </a:solidFill>
                <a:latin typeface="Arial" charset="0"/>
                <a:ea typeface="MS PGothic" charset="-128"/>
              </a:rPr>
              <a:t>More tactical options for prevention and preparedness, increased degrees of freedom for less stressed operations</a:t>
            </a:r>
          </a:p>
        </p:txBody>
      </p:sp>
      <p:sp>
        <p:nvSpPr>
          <p:cNvPr id="73" name="Rounded Rectangle 72">
            <a:extLst>
              <a:ext uri="{FF2B5EF4-FFF2-40B4-BE49-F238E27FC236}">
                <a16:creationId xmlns:a16="http://schemas.microsoft.com/office/drawing/2014/main" id="{FD8FD6C6-98E0-6E49-A9B8-E873591E71F6}"/>
              </a:ext>
            </a:extLst>
          </p:cNvPr>
          <p:cNvSpPr/>
          <p:nvPr/>
        </p:nvSpPr>
        <p:spPr>
          <a:xfrm>
            <a:off x="1888645" y="5353150"/>
            <a:ext cx="2760465" cy="578882"/>
          </a:xfrm>
          <a:prstGeom prst="roundRect">
            <a:avLst/>
          </a:prstGeom>
          <a:solidFill>
            <a:srgbClr val="002645"/>
          </a:solidFill>
          <a:ln>
            <a:solidFill>
              <a:srgbClr val="002645"/>
            </a:solidFill>
          </a:ln>
        </p:spPr>
        <p:txBody>
          <a:bodyPr wrap="square" rtlCol="0" anchor="ctr" anchorCtr="0">
            <a:spAutoFit/>
          </a:bodyPr>
          <a:lstStyle/>
          <a:p>
            <a:pPr defTabSz="609585" eaLnBrk="0" fontAlgn="base" hangingPunct="0">
              <a:spcBef>
                <a:spcPct val="0"/>
              </a:spcBef>
              <a:spcAft>
                <a:spcPct val="0"/>
              </a:spcAft>
            </a:pPr>
            <a:r>
              <a:rPr lang="en-AU" sz="1400" dirty="0">
                <a:solidFill>
                  <a:srgbClr val="FFFFFF"/>
                </a:solidFill>
                <a:latin typeface="Arial" charset="0"/>
                <a:ea typeface="MS PGothic" charset="-128"/>
              </a:rPr>
              <a:t>Greatly reduced downtime and recovery costs</a:t>
            </a:r>
          </a:p>
        </p:txBody>
      </p:sp>
    </p:spTree>
    <p:extLst>
      <p:ext uri="{BB962C8B-B14F-4D97-AF65-F5344CB8AC3E}">
        <p14:creationId xmlns:p14="http://schemas.microsoft.com/office/powerpoint/2010/main" val="2602444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07829FE-FD95-4F46-9EF7-DCBD587DCBC3}"/>
              </a:ext>
            </a:extLst>
          </p:cNvPr>
          <p:cNvGrpSpPr/>
          <p:nvPr/>
        </p:nvGrpSpPr>
        <p:grpSpPr>
          <a:xfrm>
            <a:off x="86562" y="56253"/>
            <a:ext cx="11936759" cy="6467339"/>
            <a:chOff x="64921" y="42189"/>
            <a:chExt cx="8952569" cy="4850504"/>
          </a:xfrm>
        </p:grpSpPr>
        <p:sp>
          <p:nvSpPr>
            <p:cNvPr id="90" name="Rectangle: Rounded Corners 78">
              <a:extLst>
                <a:ext uri="{FF2B5EF4-FFF2-40B4-BE49-F238E27FC236}">
                  <a16:creationId xmlns:a16="http://schemas.microsoft.com/office/drawing/2014/main" id="{01776E42-71E8-9940-AD0D-BE296463EBE4}"/>
                </a:ext>
              </a:extLst>
            </p:cNvPr>
            <p:cNvSpPr/>
            <p:nvPr/>
          </p:nvSpPr>
          <p:spPr>
            <a:xfrm>
              <a:off x="1766283" y="177819"/>
              <a:ext cx="4177323" cy="2997811"/>
            </a:xfrm>
            <a:prstGeom prst="roundRect">
              <a:avLst/>
            </a:prstGeom>
            <a:solidFill>
              <a:srgbClr val="29597A"/>
            </a:solidFill>
            <a:ln>
              <a:solidFill>
                <a:schemeClr val="tx1">
                  <a:lumMod val="85000"/>
                  <a:lumOff val="15000"/>
                </a:schemeClr>
              </a:solidFill>
            </a:ln>
          </p:spPr>
          <p:style>
            <a:lnRef idx="2">
              <a:schemeClr val="accent2">
                <a:shade val="50000"/>
              </a:schemeClr>
            </a:lnRef>
            <a:fillRef idx="1">
              <a:schemeClr val="accent2"/>
            </a:fillRef>
            <a:effectRef idx="0">
              <a:schemeClr val="accent2"/>
            </a:effectRef>
            <a:fontRef idx="minor">
              <a:schemeClr val="lt1"/>
            </a:fontRef>
          </p:style>
          <p:txBody>
            <a:bodyPr lIns="121920" tIns="60960" rIns="121920" bIns="60960" rtlCol="0" anchor="ctr"/>
            <a:lstStyle/>
            <a:p>
              <a:pPr defTabSz="609585" eaLnBrk="0" fontAlgn="base" hangingPunct="0">
                <a:spcBef>
                  <a:spcPct val="0"/>
                </a:spcBef>
                <a:spcAft>
                  <a:spcPct val="0"/>
                </a:spcAft>
                <a:defRPr/>
              </a:pPr>
              <a:r>
                <a:rPr lang="en-AU" sz="2133" b="1" dirty="0">
                  <a:solidFill>
                    <a:srgbClr val="FFFFFF"/>
                  </a:solidFill>
                  <a:latin typeface="Arial" panose="020B0604020202020204"/>
                  <a:ea typeface="+mn-lt"/>
                  <a:cs typeface="Arial" panose="020B0604020202020204"/>
                </a:rPr>
                <a:t>Australian Climate Service</a:t>
              </a:r>
            </a:p>
            <a:p>
              <a:pPr defTabSz="609585" eaLnBrk="0" fontAlgn="base" hangingPunct="0">
                <a:spcBef>
                  <a:spcPct val="0"/>
                </a:spcBef>
                <a:spcAft>
                  <a:spcPct val="0"/>
                </a:spcAft>
                <a:defRPr/>
              </a:pPr>
              <a:endParaRPr lang="en-AU" sz="1067" b="1" dirty="0">
                <a:solidFill>
                  <a:srgbClr val="FFFFFF"/>
                </a:solidFill>
                <a:latin typeface="Arial" panose="020B0604020202020204"/>
                <a:ea typeface="+mn-lt"/>
                <a:cs typeface="Arial" panose="020B0604020202020204"/>
              </a:endParaRPr>
            </a:p>
            <a:p>
              <a:pPr defTabSz="609585" eaLnBrk="0" fontAlgn="base" hangingPunct="0">
                <a:spcBef>
                  <a:spcPct val="0"/>
                </a:spcBef>
                <a:spcAft>
                  <a:spcPct val="0"/>
                </a:spcAft>
                <a:defRPr/>
              </a:pPr>
              <a:r>
                <a:rPr lang="en-AU" sz="1067" b="1" dirty="0">
                  <a:solidFill>
                    <a:srgbClr val="FFFFFF"/>
                  </a:solidFill>
                  <a:latin typeface="Arial" panose="020B0604020202020204"/>
                  <a:ea typeface="+mn-lt"/>
                  <a:cs typeface="Arial" panose="020B0604020202020204"/>
                </a:rPr>
                <a:t>Better hazard, risk and impact information:</a:t>
              </a:r>
            </a:p>
            <a:p>
              <a:pPr defTabSz="609585" eaLnBrk="0" fontAlgn="base" hangingPunct="0">
                <a:spcBef>
                  <a:spcPct val="0"/>
                </a:spcBef>
                <a:spcAft>
                  <a:spcPct val="0"/>
                </a:spcAft>
                <a:defRPr/>
              </a:pPr>
              <a:endParaRPr lang="en-AU" sz="1067" b="1" dirty="0">
                <a:solidFill>
                  <a:srgbClr val="FFFFFF"/>
                </a:solidFill>
                <a:latin typeface="Arial" panose="020B0604020202020204"/>
                <a:ea typeface="+mn-lt"/>
                <a:cs typeface="Arial" panose="020B0604020202020204"/>
              </a:endParaRPr>
            </a:p>
            <a:p>
              <a:pPr defTabSz="609585" eaLnBrk="0" fontAlgn="base" hangingPunct="0">
                <a:spcBef>
                  <a:spcPct val="0"/>
                </a:spcBef>
                <a:spcAft>
                  <a:spcPct val="0"/>
                </a:spcAft>
                <a:defRPr/>
              </a:pPr>
              <a:endParaRPr lang="en-AU" sz="1067" dirty="0">
                <a:solidFill>
                  <a:srgbClr val="FFFFFF"/>
                </a:solidFill>
                <a:latin typeface="Arial" panose="020B0604020202020204"/>
                <a:ea typeface="+mn-lt"/>
                <a:cs typeface="Arial" panose="020B0604020202020204"/>
              </a:endParaRPr>
            </a:p>
            <a:p>
              <a:pPr defTabSz="609585" eaLnBrk="0" fontAlgn="base" hangingPunct="0">
                <a:spcBef>
                  <a:spcPct val="0"/>
                </a:spcBef>
                <a:spcAft>
                  <a:spcPct val="0"/>
                </a:spcAft>
                <a:defRPr/>
              </a:pPr>
              <a:endParaRPr lang="en-AU" sz="1067" dirty="0">
                <a:solidFill>
                  <a:srgbClr val="FFFFFF"/>
                </a:solidFill>
                <a:latin typeface="Arial" panose="020B0604020202020204"/>
                <a:ea typeface="+mn-lt"/>
                <a:cs typeface="Arial" panose="020B0604020202020204"/>
              </a:endParaRPr>
            </a:p>
            <a:p>
              <a:pPr marL="228594" indent="-228594" defTabSz="609585" eaLnBrk="0" fontAlgn="base" hangingPunct="0">
                <a:spcBef>
                  <a:spcPct val="0"/>
                </a:spcBef>
                <a:spcAft>
                  <a:spcPct val="0"/>
                </a:spcAft>
                <a:buFont typeface="Arial,Sans-Serif"/>
                <a:buChar char="•"/>
                <a:defRPr/>
              </a:pPr>
              <a:r>
                <a:rPr lang="en-AU" sz="1067" dirty="0">
                  <a:solidFill>
                    <a:srgbClr val="FFFFFF"/>
                  </a:solidFill>
                  <a:latin typeface="Arial" panose="020B0604020202020204"/>
                  <a:ea typeface="+mn-lt"/>
                  <a:cs typeface="Arial" panose="020B0604020202020204"/>
                </a:rPr>
                <a:t>Improved access to exposure and vulnerability data</a:t>
              </a:r>
              <a:endParaRPr lang="en-US" sz="1067">
                <a:solidFill>
                  <a:srgbClr val="FFFFFF"/>
                </a:solidFill>
                <a:latin typeface="Arial" panose="020B0604020202020204"/>
                <a:ea typeface="+mn-lt"/>
                <a:cs typeface="Arial" panose="020B0604020202020204"/>
              </a:endParaRPr>
            </a:p>
            <a:p>
              <a:pPr marL="228594" indent="-228594" defTabSz="609585" eaLnBrk="0" fontAlgn="base" hangingPunct="0">
                <a:spcBef>
                  <a:spcPct val="0"/>
                </a:spcBef>
                <a:spcAft>
                  <a:spcPct val="0"/>
                </a:spcAft>
                <a:buFont typeface="Arial,Sans-Serif"/>
                <a:buChar char="•"/>
                <a:defRPr/>
              </a:pPr>
              <a:endParaRPr lang="en-AU" sz="1067" dirty="0">
                <a:solidFill>
                  <a:srgbClr val="FFFFFF"/>
                </a:solidFill>
                <a:latin typeface="Arial" panose="020B0604020202020204"/>
                <a:ea typeface="+mn-lt"/>
                <a:cs typeface="Arial" panose="020B0604020202020204"/>
              </a:endParaRPr>
            </a:p>
            <a:p>
              <a:pPr marL="228594" indent="-228594" defTabSz="609585" eaLnBrk="0" fontAlgn="base" hangingPunct="0">
                <a:spcBef>
                  <a:spcPct val="0"/>
                </a:spcBef>
                <a:spcAft>
                  <a:spcPct val="0"/>
                </a:spcAft>
                <a:buFont typeface="Arial,Sans-Serif"/>
                <a:buChar char="•"/>
                <a:defRPr/>
              </a:pPr>
              <a:r>
                <a:rPr lang="en-AU" sz="1067" dirty="0">
                  <a:solidFill>
                    <a:srgbClr val="FFFFFF"/>
                  </a:solidFill>
                  <a:latin typeface="Arial" panose="020B0604020202020204"/>
                  <a:ea typeface="+mn-lt"/>
                  <a:cs typeface="Arial" panose="020B0604020202020204"/>
                </a:rPr>
                <a:t>National ensembles of physical hazard modelling</a:t>
              </a:r>
            </a:p>
            <a:p>
              <a:pPr marL="228594" indent="-228594" defTabSz="609585" eaLnBrk="0" fontAlgn="base" hangingPunct="0">
                <a:spcBef>
                  <a:spcPct val="0"/>
                </a:spcBef>
                <a:spcAft>
                  <a:spcPct val="0"/>
                </a:spcAft>
                <a:buFont typeface="Arial,Sans-Serif"/>
                <a:buChar char="•"/>
                <a:defRPr/>
              </a:pPr>
              <a:endParaRPr lang="en-AU" sz="1067" dirty="0">
                <a:solidFill>
                  <a:srgbClr val="FFFFFF"/>
                </a:solidFill>
                <a:latin typeface="Arial" panose="020B0604020202020204"/>
                <a:ea typeface="+mn-lt"/>
                <a:cs typeface="Arial" panose="020B0604020202020204"/>
              </a:endParaRPr>
            </a:p>
            <a:p>
              <a:pPr marL="228594" indent="-228594" defTabSz="609585" eaLnBrk="0" fontAlgn="base" hangingPunct="0">
                <a:spcBef>
                  <a:spcPct val="0"/>
                </a:spcBef>
                <a:spcAft>
                  <a:spcPct val="0"/>
                </a:spcAft>
                <a:buFont typeface="Arial,Sans-Serif"/>
                <a:buChar char="•"/>
                <a:defRPr/>
              </a:pPr>
              <a:r>
                <a:rPr lang="en-AU" sz="1067" dirty="0">
                  <a:solidFill>
                    <a:srgbClr val="FFFFFF"/>
                  </a:solidFill>
                  <a:latin typeface="Arial" panose="020B0604020202020204"/>
                  <a:ea typeface="+mn-lt"/>
                  <a:cs typeface="Arial" panose="020B0604020202020204"/>
                </a:rPr>
                <a:t>Risk and impact modelling and information</a:t>
              </a:r>
              <a:endParaRPr lang="en-US" sz="1067">
                <a:solidFill>
                  <a:srgbClr val="FFFFFF"/>
                </a:solidFill>
                <a:latin typeface="Arial" panose="020B0604020202020204"/>
                <a:ea typeface="+mn-lt"/>
                <a:cs typeface="Arial" panose="020B0604020202020204"/>
              </a:endParaRPr>
            </a:p>
            <a:p>
              <a:pPr marL="228594" indent="-228594" defTabSz="609585" eaLnBrk="0" fontAlgn="base" hangingPunct="0">
                <a:spcBef>
                  <a:spcPct val="0"/>
                </a:spcBef>
                <a:spcAft>
                  <a:spcPct val="0"/>
                </a:spcAft>
                <a:buFont typeface="Arial,Sans-Serif"/>
                <a:buChar char="•"/>
                <a:defRPr/>
              </a:pPr>
              <a:endParaRPr lang="en-AU" sz="1067" dirty="0">
                <a:solidFill>
                  <a:srgbClr val="FFFFFF"/>
                </a:solidFill>
                <a:latin typeface="Arial" panose="020B0604020202020204"/>
                <a:ea typeface="+mn-lt"/>
                <a:cs typeface="Arial" panose="020B0604020202020204"/>
              </a:endParaRPr>
            </a:p>
            <a:p>
              <a:pPr marL="228594" indent="-228594" defTabSz="609585" eaLnBrk="0" fontAlgn="base" hangingPunct="0">
                <a:spcBef>
                  <a:spcPct val="0"/>
                </a:spcBef>
                <a:spcAft>
                  <a:spcPct val="0"/>
                </a:spcAft>
                <a:buFont typeface="Arial,Sans-Serif"/>
                <a:buChar char="•"/>
                <a:defRPr/>
              </a:pPr>
              <a:r>
                <a:rPr lang="en-AU" sz="1067" dirty="0">
                  <a:solidFill>
                    <a:srgbClr val="FFFFFF"/>
                  </a:solidFill>
                  <a:latin typeface="Arial" panose="020B0604020202020204"/>
                  <a:ea typeface="+mn-lt"/>
                  <a:cs typeface="Arial" panose="020B0604020202020204"/>
                </a:rPr>
                <a:t>Socio-economic modelling of damage, loss, value and opportunity</a:t>
              </a:r>
            </a:p>
            <a:p>
              <a:pPr marL="228594" indent="-228594" defTabSz="609585" eaLnBrk="0" fontAlgn="base" hangingPunct="0">
                <a:spcBef>
                  <a:spcPct val="0"/>
                </a:spcBef>
                <a:spcAft>
                  <a:spcPct val="0"/>
                </a:spcAft>
                <a:buFont typeface="Arial,Sans-Serif"/>
                <a:buChar char="•"/>
                <a:defRPr/>
              </a:pPr>
              <a:endParaRPr lang="en-AU" sz="1067" dirty="0">
                <a:solidFill>
                  <a:srgbClr val="FFFFFF"/>
                </a:solidFill>
                <a:latin typeface="Arial" panose="020B0604020202020204"/>
                <a:ea typeface="+mn-lt"/>
                <a:cs typeface="Arial" panose="020B0604020202020204"/>
              </a:endParaRPr>
            </a:p>
            <a:p>
              <a:pPr marL="228594" indent="-228594" defTabSz="609585" eaLnBrk="0" fontAlgn="base" hangingPunct="0">
                <a:spcBef>
                  <a:spcPct val="0"/>
                </a:spcBef>
                <a:spcAft>
                  <a:spcPct val="0"/>
                </a:spcAft>
                <a:buFont typeface="Arial,Sans-Serif"/>
                <a:buChar char="•"/>
                <a:defRPr/>
              </a:pPr>
              <a:r>
                <a:rPr lang="en-AU" sz="1067" dirty="0">
                  <a:solidFill>
                    <a:srgbClr val="FFFFFF"/>
                  </a:solidFill>
                  <a:latin typeface="Arial" panose="020B0604020202020204"/>
                  <a:ea typeface="+mn-lt"/>
                  <a:cs typeface="Arial" panose="020B0604020202020204"/>
                </a:rPr>
                <a:t>Investment and modelling for cost-benefit of betterment and disaster risk reduction</a:t>
              </a:r>
            </a:p>
            <a:p>
              <a:pPr marL="228594" indent="-228594" defTabSz="609585" eaLnBrk="0" fontAlgn="base" hangingPunct="0">
                <a:spcBef>
                  <a:spcPct val="0"/>
                </a:spcBef>
                <a:spcAft>
                  <a:spcPct val="0"/>
                </a:spcAft>
                <a:buFont typeface="Arial,Sans-Serif"/>
                <a:buChar char="•"/>
                <a:defRPr/>
              </a:pPr>
              <a:endParaRPr lang="en-AU" sz="1067" dirty="0">
                <a:solidFill>
                  <a:srgbClr val="FFFFFF"/>
                </a:solidFill>
                <a:latin typeface="Arial" panose="020B0604020202020204"/>
                <a:ea typeface="+mn-lt"/>
                <a:cs typeface="Arial" panose="020B0604020202020204"/>
              </a:endParaRPr>
            </a:p>
            <a:p>
              <a:pPr marL="228594" indent="-228594" defTabSz="609585" eaLnBrk="0" fontAlgn="base" hangingPunct="0">
                <a:spcBef>
                  <a:spcPct val="0"/>
                </a:spcBef>
                <a:spcAft>
                  <a:spcPct val="0"/>
                </a:spcAft>
                <a:buFont typeface="Arial,Sans-Serif"/>
                <a:buChar char="•"/>
                <a:defRPr/>
              </a:pPr>
              <a:r>
                <a:rPr lang="en-AU" sz="1067" dirty="0">
                  <a:solidFill>
                    <a:srgbClr val="FFFFFF"/>
                  </a:solidFill>
                  <a:latin typeface="Arial" panose="020B0604020202020204"/>
                  <a:ea typeface="+mn-lt"/>
                  <a:cs typeface="Arial" panose="020B0604020202020204"/>
                </a:rPr>
                <a:t>Tactical and strategic decision-making focus</a:t>
              </a:r>
            </a:p>
          </p:txBody>
        </p:sp>
        <p:cxnSp>
          <p:nvCxnSpPr>
            <p:cNvPr id="83" name="Elbow Connector 308">
              <a:extLst>
                <a:ext uri="{FF2B5EF4-FFF2-40B4-BE49-F238E27FC236}">
                  <a16:creationId xmlns:a16="http://schemas.microsoft.com/office/drawing/2014/main" id="{C97052D6-8C93-4A9A-9AC6-56D77DCE28BA}"/>
                </a:ext>
              </a:extLst>
            </p:cNvPr>
            <p:cNvCxnSpPr>
              <a:cxnSpLocks/>
              <a:endCxn id="82" idx="1"/>
            </p:cNvCxnSpPr>
            <p:nvPr/>
          </p:nvCxnSpPr>
          <p:spPr>
            <a:xfrm flipV="1">
              <a:off x="5943606" y="1652889"/>
              <a:ext cx="940461" cy="306994"/>
            </a:xfrm>
            <a:prstGeom prst="bentConnector3">
              <a:avLst/>
            </a:prstGeom>
            <a:ln>
              <a:tailEnd type="triangle"/>
            </a:ln>
          </p:spPr>
          <p:style>
            <a:lnRef idx="2">
              <a:schemeClr val="accent3"/>
            </a:lnRef>
            <a:fillRef idx="0">
              <a:schemeClr val="accent3"/>
            </a:fillRef>
            <a:effectRef idx="1">
              <a:schemeClr val="accent3"/>
            </a:effectRef>
            <a:fontRef idx="minor">
              <a:schemeClr val="tx1"/>
            </a:fontRef>
          </p:style>
        </p:cxnSp>
        <p:sp>
          <p:nvSpPr>
            <p:cNvPr id="28" name="TextBox 27">
              <a:extLst>
                <a:ext uri="{FF2B5EF4-FFF2-40B4-BE49-F238E27FC236}">
                  <a16:creationId xmlns:a16="http://schemas.microsoft.com/office/drawing/2014/main" id="{6A1F1F21-ABA9-244B-B283-674FD16C2C47}"/>
                </a:ext>
              </a:extLst>
            </p:cNvPr>
            <p:cNvSpPr txBox="1"/>
            <p:nvPr/>
          </p:nvSpPr>
          <p:spPr>
            <a:xfrm>
              <a:off x="640853" y="3186342"/>
              <a:ext cx="747267" cy="561884"/>
            </a:xfrm>
            <a:prstGeom prst="rect">
              <a:avLst/>
            </a:prstGeom>
            <a:solidFill>
              <a:srgbClr val="00B0F0"/>
            </a:solidFill>
            <a:ln>
              <a:solidFill>
                <a:srgbClr val="002645"/>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defTabSz="609585" eaLnBrk="0" fontAlgn="base" hangingPunct="0">
                <a:spcBef>
                  <a:spcPct val="0"/>
                </a:spcBef>
                <a:spcAft>
                  <a:spcPct val="0"/>
                </a:spcAft>
                <a:defRPr/>
              </a:pPr>
              <a:endParaRPr lang="en-AU" sz="1067" dirty="0">
                <a:solidFill>
                  <a:srgbClr val="666666">
                    <a:lumMod val="75000"/>
                  </a:srgbClr>
                </a:solidFill>
                <a:latin typeface="Arial" panose="020B0604020202020204"/>
              </a:endParaRPr>
            </a:p>
            <a:p>
              <a:pPr defTabSz="609585" eaLnBrk="0" fontAlgn="base" hangingPunct="0">
                <a:spcBef>
                  <a:spcPct val="0"/>
                </a:spcBef>
                <a:spcAft>
                  <a:spcPct val="0"/>
                </a:spcAft>
                <a:defRPr/>
              </a:pPr>
              <a:r>
                <a:rPr lang="en-AU" sz="1067" dirty="0">
                  <a:solidFill>
                    <a:srgbClr val="002645"/>
                  </a:solidFill>
                  <a:latin typeface="Arial" panose="020B0604020202020204"/>
                </a:rPr>
                <a:t>Bureau of Meteorology</a:t>
              </a:r>
            </a:p>
            <a:p>
              <a:pPr defTabSz="609585" eaLnBrk="0" fontAlgn="base" hangingPunct="0">
                <a:spcBef>
                  <a:spcPct val="0"/>
                </a:spcBef>
                <a:spcAft>
                  <a:spcPct val="0"/>
                </a:spcAft>
                <a:defRPr/>
              </a:pPr>
              <a:endParaRPr lang="en-AU" sz="1067" dirty="0">
                <a:solidFill>
                  <a:srgbClr val="666666">
                    <a:lumMod val="75000"/>
                  </a:srgbClr>
                </a:solidFill>
                <a:latin typeface="Arial" panose="020B0604020202020204"/>
              </a:endParaRPr>
            </a:p>
          </p:txBody>
        </p:sp>
        <p:sp>
          <p:nvSpPr>
            <p:cNvPr id="29" name="TextBox 28">
              <a:extLst>
                <a:ext uri="{FF2B5EF4-FFF2-40B4-BE49-F238E27FC236}">
                  <a16:creationId xmlns:a16="http://schemas.microsoft.com/office/drawing/2014/main" id="{5147CF60-BA50-9548-8722-43038A0F2669}"/>
                </a:ext>
              </a:extLst>
            </p:cNvPr>
            <p:cNvSpPr txBox="1"/>
            <p:nvPr/>
          </p:nvSpPr>
          <p:spPr>
            <a:xfrm>
              <a:off x="640853" y="4036988"/>
              <a:ext cx="747267" cy="530915"/>
            </a:xfrm>
            <a:prstGeom prst="rect">
              <a:avLst/>
            </a:prstGeom>
            <a:solidFill>
              <a:schemeClr val="tx1">
                <a:lumMod val="75000"/>
                <a:lumOff val="25000"/>
              </a:schemeClr>
            </a:solidFill>
            <a:ln>
              <a:solidFill>
                <a:schemeClr val="tx1">
                  <a:lumMod val="85000"/>
                  <a:lumOff val="15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defPPr>
                <a:defRPr lang="en-AU"/>
              </a:defPPr>
              <a:lvl1pPr>
                <a:defRPr sz="700">
                  <a:solidFill>
                    <a:schemeClr val="bg1"/>
                  </a:solidFill>
                </a:defRPr>
              </a:lvl1pPr>
            </a:lstStyle>
            <a:p>
              <a:pPr defTabSz="609585" eaLnBrk="0" fontAlgn="base" hangingPunct="0">
                <a:spcBef>
                  <a:spcPct val="0"/>
                </a:spcBef>
                <a:spcAft>
                  <a:spcPct val="0"/>
                </a:spcAft>
              </a:pPr>
              <a:endParaRPr lang="en-AU" sz="933" dirty="0">
                <a:solidFill>
                  <a:srgbClr val="FFFFFF"/>
                </a:solidFill>
                <a:latin typeface="Arial" panose="020B0604020202020204"/>
              </a:endParaRPr>
            </a:p>
            <a:p>
              <a:pPr defTabSz="609585" eaLnBrk="0" fontAlgn="base" hangingPunct="0">
                <a:spcBef>
                  <a:spcPct val="0"/>
                </a:spcBef>
                <a:spcAft>
                  <a:spcPct val="0"/>
                </a:spcAft>
              </a:pPr>
              <a:r>
                <a:rPr lang="en-AU" sz="1067" dirty="0">
                  <a:solidFill>
                    <a:srgbClr val="FFFFFF"/>
                  </a:solidFill>
                  <a:latin typeface="Arial" panose="020B0604020202020204"/>
                </a:rPr>
                <a:t>Geoscience Australia</a:t>
              </a:r>
            </a:p>
            <a:p>
              <a:pPr defTabSz="609585" eaLnBrk="0" fontAlgn="base" hangingPunct="0">
                <a:spcBef>
                  <a:spcPct val="0"/>
                </a:spcBef>
                <a:spcAft>
                  <a:spcPct val="0"/>
                </a:spcAft>
              </a:pPr>
              <a:endParaRPr lang="en-AU" sz="933" dirty="0">
                <a:solidFill>
                  <a:srgbClr val="FFFFFF"/>
                </a:solidFill>
                <a:latin typeface="Arial" panose="020B0604020202020204"/>
              </a:endParaRPr>
            </a:p>
          </p:txBody>
        </p:sp>
        <p:sp>
          <p:nvSpPr>
            <p:cNvPr id="32" name="TextBox 31">
              <a:extLst>
                <a:ext uri="{FF2B5EF4-FFF2-40B4-BE49-F238E27FC236}">
                  <a16:creationId xmlns:a16="http://schemas.microsoft.com/office/drawing/2014/main" id="{410BBE8C-D69F-D344-97CF-20309070E0DF}"/>
                </a:ext>
              </a:extLst>
            </p:cNvPr>
            <p:cNvSpPr txBox="1"/>
            <p:nvPr/>
          </p:nvSpPr>
          <p:spPr>
            <a:xfrm>
              <a:off x="2958186" y="3309452"/>
              <a:ext cx="904949" cy="315567"/>
            </a:xfrm>
            <a:prstGeom prst="rect">
              <a:avLst/>
            </a:prstGeom>
            <a:solidFill>
              <a:srgbClr val="00B0F0"/>
            </a:solidFill>
            <a:ln>
              <a:solidFill>
                <a:srgbClr val="002645"/>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defPPr>
                <a:defRPr lang="en-AU"/>
              </a:defPPr>
              <a:lvl1pPr marL="0" marR="0" lvl="0" indent="0" latinLnBrk="0">
                <a:lnSpc>
                  <a:spcPct val="100000"/>
                </a:lnSpc>
                <a:buClrTx/>
                <a:buSzTx/>
                <a:buFontTx/>
                <a:buNone/>
                <a:tabLst/>
                <a:defRPr kumimoji="0" sz="800" b="0" i="0" u="none" strike="noStrike" cap="none" spc="0" normalizeH="0" baseline="0">
                  <a:ln>
                    <a:noFill/>
                  </a:ln>
                  <a:solidFill>
                    <a:srgbClr val="666666">
                      <a:lumMod val="75000"/>
                    </a:srgbClr>
                  </a:solidFill>
                  <a:effectLst/>
                  <a:uLnTx/>
                  <a:uFillTx/>
                  <a:latin typeface="Arial" panose="020B0604020202020204"/>
                </a:defRPr>
              </a:lvl1pPr>
            </a:lstStyle>
            <a:p>
              <a:pPr defTabSz="609585" eaLnBrk="0" fontAlgn="base" hangingPunct="0">
                <a:spcBef>
                  <a:spcPct val="0"/>
                </a:spcBef>
                <a:spcAft>
                  <a:spcPct val="0"/>
                </a:spcAft>
              </a:pPr>
              <a:r>
                <a:rPr lang="en-AU" sz="1067">
                  <a:solidFill>
                    <a:srgbClr val="002645"/>
                  </a:solidFill>
                </a:rPr>
                <a:t>Weather Modelling</a:t>
              </a:r>
            </a:p>
          </p:txBody>
        </p:sp>
        <p:sp>
          <p:nvSpPr>
            <p:cNvPr id="33" name="TextBox 32">
              <a:extLst>
                <a:ext uri="{FF2B5EF4-FFF2-40B4-BE49-F238E27FC236}">
                  <a16:creationId xmlns:a16="http://schemas.microsoft.com/office/drawing/2014/main" id="{9CB0FA5F-420C-D941-A1B5-85C02B8590A2}"/>
                </a:ext>
              </a:extLst>
            </p:cNvPr>
            <p:cNvSpPr txBox="1"/>
            <p:nvPr/>
          </p:nvSpPr>
          <p:spPr>
            <a:xfrm>
              <a:off x="2939900" y="4145035"/>
              <a:ext cx="915342" cy="315567"/>
            </a:xfrm>
            <a:prstGeom prst="rect">
              <a:avLst/>
            </a:prstGeom>
            <a:solidFill>
              <a:schemeClr val="tx1">
                <a:lumMod val="75000"/>
                <a:lumOff val="25000"/>
              </a:schemeClr>
            </a:solidFill>
            <a:ln>
              <a:solidFill>
                <a:schemeClr val="tx1">
                  <a:lumMod val="85000"/>
                  <a:lumOff val="15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defPPr>
                <a:defRPr lang="en-AU"/>
              </a:defPPr>
              <a:lvl1pPr>
                <a:defRPr sz="700">
                  <a:solidFill>
                    <a:schemeClr val="bg1"/>
                  </a:solidFill>
                </a:defRPr>
              </a:lvl1pPr>
            </a:lstStyle>
            <a:p>
              <a:pPr defTabSz="609585" eaLnBrk="0" fontAlgn="base" hangingPunct="0">
                <a:spcBef>
                  <a:spcPct val="0"/>
                </a:spcBef>
                <a:spcAft>
                  <a:spcPct val="0"/>
                </a:spcAft>
              </a:pPr>
              <a:r>
                <a:rPr lang="en-AU" sz="1067" dirty="0">
                  <a:solidFill>
                    <a:srgbClr val="FFFFFF"/>
                  </a:solidFill>
                  <a:latin typeface="Arial" panose="020B0604020202020204"/>
                </a:rPr>
                <a:t>Geological Hazards</a:t>
              </a:r>
            </a:p>
          </p:txBody>
        </p:sp>
        <p:sp>
          <p:nvSpPr>
            <p:cNvPr id="34" name="TextBox 33">
              <a:extLst>
                <a:ext uri="{FF2B5EF4-FFF2-40B4-BE49-F238E27FC236}">
                  <a16:creationId xmlns:a16="http://schemas.microsoft.com/office/drawing/2014/main" id="{89BEB687-0A23-E244-B254-F5B365FB2A1E}"/>
                </a:ext>
              </a:extLst>
            </p:cNvPr>
            <p:cNvSpPr txBox="1"/>
            <p:nvPr/>
          </p:nvSpPr>
          <p:spPr>
            <a:xfrm>
              <a:off x="2958186" y="3783712"/>
              <a:ext cx="894557" cy="192409"/>
            </a:xfrm>
            <a:prstGeom prst="rect">
              <a:avLst/>
            </a:prstGeom>
            <a:solidFill>
              <a:schemeClr val="bg1">
                <a:lumMod val="75000"/>
              </a:schemeClr>
            </a:solidFill>
            <a:ln>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n-AU"/>
              </a:defPPr>
              <a:lvl1pPr marL="0" marR="0" lvl="0" indent="0" latinLnBrk="0">
                <a:lnSpc>
                  <a:spcPct val="100000"/>
                </a:lnSpc>
                <a:buClrTx/>
                <a:buSzTx/>
                <a:buFontTx/>
                <a:buNone/>
                <a:tabLst/>
                <a:defRPr kumimoji="0" sz="800" b="0" i="0" u="none" strike="noStrike" cap="none" spc="0" normalizeH="0" baseline="0">
                  <a:ln>
                    <a:noFill/>
                  </a:ln>
                  <a:solidFill>
                    <a:srgbClr val="2A597A">
                      <a:lumMod val="50000"/>
                    </a:srgbClr>
                  </a:solidFill>
                  <a:effectLst/>
                  <a:uLnTx/>
                  <a:uFillTx/>
                  <a:latin typeface="Arial" panose="020B0604020202020204"/>
                </a:defRPr>
              </a:lvl1pPr>
            </a:lstStyle>
            <a:p>
              <a:pPr defTabSz="609585" eaLnBrk="0" fontAlgn="base" hangingPunct="0">
                <a:spcBef>
                  <a:spcPct val="0"/>
                </a:spcBef>
                <a:spcAft>
                  <a:spcPct val="0"/>
                </a:spcAft>
              </a:pPr>
              <a:r>
                <a:rPr lang="en-AU" sz="1067"/>
                <a:t>Tsunami</a:t>
              </a:r>
            </a:p>
          </p:txBody>
        </p:sp>
        <p:sp>
          <p:nvSpPr>
            <p:cNvPr id="35" name="TextBox 34">
              <a:extLst>
                <a:ext uri="{FF2B5EF4-FFF2-40B4-BE49-F238E27FC236}">
                  <a16:creationId xmlns:a16="http://schemas.microsoft.com/office/drawing/2014/main" id="{813DEB7E-8DE1-8441-953A-55C5A79F72D1}"/>
                </a:ext>
              </a:extLst>
            </p:cNvPr>
            <p:cNvSpPr txBox="1"/>
            <p:nvPr/>
          </p:nvSpPr>
          <p:spPr>
            <a:xfrm>
              <a:off x="1790841" y="3599047"/>
              <a:ext cx="805251" cy="438726"/>
            </a:xfrm>
            <a:prstGeom prst="rect">
              <a:avLst/>
            </a:prstGeom>
            <a:solidFill>
              <a:schemeClr val="bg1">
                <a:lumMod val="75000"/>
              </a:schemeClr>
            </a:solidFill>
            <a:ln>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defTabSz="609585" eaLnBrk="0" fontAlgn="base" hangingPunct="0">
                <a:spcBef>
                  <a:spcPct val="0"/>
                </a:spcBef>
                <a:spcAft>
                  <a:spcPct val="0"/>
                </a:spcAft>
                <a:defRPr/>
              </a:pPr>
              <a:r>
                <a:rPr lang="en-AU" sz="1067">
                  <a:solidFill>
                    <a:srgbClr val="2A597A">
                      <a:lumMod val="50000"/>
                    </a:srgbClr>
                  </a:solidFill>
                  <a:latin typeface="Arial" panose="020B0604020202020204"/>
                </a:rPr>
                <a:t>Joint Tsunami Warning Centre</a:t>
              </a:r>
            </a:p>
          </p:txBody>
        </p:sp>
        <p:sp>
          <p:nvSpPr>
            <p:cNvPr id="36" name="TextBox 35">
              <a:extLst>
                <a:ext uri="{FF2B5EF4-FFF2-40B4-BE49-F238E27FC236}">
                  <a16:creationId xmlns:a16="http://schemas.microsoft.com/office/drawing/2014/main" id="{BF579569-5D4A-874E-9296-CD9C4E08676B}"/>
                </a:ext>
              </a:extLst>
            </p:cNvPr>
            <p:cNvSpPr txBox="1"/>
            <p:nvPr/>
          </p:nvSpPr>
          <p:spPr>
            <a:xfrm>
              <a:off x="640853" y="887296"/>
              <a:ext cx="753031" cy="581783"/>
            </a:xfrm>
            <a:prstGeom prst="rect">
              <a:avLst/>
            </a:prstGeom>
            <a:gradFill rotWithShape="1">
              <a:gsLst>
                <a:gs pos="0">
                  <a:srgbClr val="666666">
                    <a:tint val="50000"/>
                    <a:satMod val="300000"/>
                  </a:srgbClr>
                </a:gs>
                <a:gs pos="35000">
                  <a:srgbClr val="666666">
                    <a:tint val="37000"/>
                    <a:satMod val="300000"/>
                  </a:srgbClr>
                </a:gs>
                <a:gs pos="100000">
                  <a:srgbClr val="666666">
                    <a:tint val="15000"/>
                    <a:satMod val="350000"/>
                  </a:srgbClr>
                </a:gs>
              </a:gsLst>
              <a:lin ang="16200000" scaled="1"/>
            </a:gradFill>
            <a:ln w="9525" cap="flat" cmpd="sng" algn="ctr">
              <a:solidFill>
                <a:srgbClr val="666666">
                  <a:shade val="95000"/>
                  <a:satMod val="105000"/>
                </a:srgbClr>
              </a:solidFill>
              <a:prstDash val="solid"/>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spcFirstLastPara="0" vert="horz" wrap="square" lIns="11853" tIns="11853" rIns="11853" bIns="11853" numCol="1" spcCol="1270" anchor="ctr" anchorCtr="0">
              <a:noAutofit/>
            </a:bodyPr>
            <a:lstStyle>
              <a:defPPr>
                <a:defRPr lang="en-AU"/>
              </a:defPPr>
              <a:lvl1pPr algn="ctr" defTabSz="311150">
                <a:lnSpc>
                  <a:spcPct val="90000"/>
                </a:lnSpc>
                <a:spcAft>
                  <a:spcPct val="35000"/>
                </a:spcAft>
                <a:defRPr sz="1050">
                  <a:solidFill>
                    <a:srgbClr val="EEECE1">
                      <a:lumMod val="10000"/>
                    </a:srgbClr>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defTabSz="414856" eaLnBrk="0" fontAlgn="base" hangingPunct="0">
                <a:spcBef>
                  <a:spcPct val="0"/>
                </a:spcBef>
                <a:defRPr/>
              </a:pPr>
              <a:endParaRPr lang="en-AU" sz="1400">
                <a:latin typeface="Arial" panose="020B0604020202020204"/>
              </a:endParaRPr>
            </a:p>
            <a:p>
              <a:pPr defTabSz="414856" eaLnBrk="0" fontAlgn="base" hangingPunct="0">
                <a:spcBef>
                  <a:spcPct val="0"/>
                </a:spcBef>
                <a:defRPr/>
              </a:pPr>
              <a:r>
                <a:rPr lang="en-AU" sz="1067">
                  <a:latin typeface="Arial" panose="020B0604020202020204"/>
                </a:rPr>
                <a:t>CSIRO</a:t>
              </a:r>
            </a:p>
            <a:p>
              <a:pPr defTabSz="414856" eaLnBrk="0" fontAlgn="base" hangingPunct="0">
                <a:spcBef>
                  <a:spcPct val="0"/>
                </a:spcBef>
                <a:defRPr/>
              </a:pPr>
              <a:r>
                <a:rPr lang="en-AU" sz="1400">
                  <a:latin typeface="Arial" panose="020B0604020202020204"/>
                </a:rPr>
                <a:t> </a:t>
              </a:r>
            </a:p>
          </p:txBody>
        </p:sp>
        <p:cxnSp>
          <p:nvCxnSpPr>
            <p:cNvPr id="6" name="Elbow Connector 5">
              <a:extLst>
                <a:ext uri="{FF2B5EF4-FFF2-40B4-BE49-F238E27FC236}">
                  <a16:creationId xmlns:a16="http://schemas.microsoft.com/office/drawing/2014/main" id="{CB513077-B76A-D246-B8E1-9348E25ADE10}"/>
                </a:ext>
              </a:extLst>
            </p:cNvPr>
            <p:cNvCxnSpPr>
              <a:cxnSpLocks/>
              <a:stCxn id="28" idx="2"/>
              <a:endCxn id="35" idx="1"/>
            </p:cNvCxnSpPr>
            <p:nvPr/>
          </p:nvCxnSpPr>
          <p:spPr>
            <a:xfrm rot="16200000" flipH="1">
              <a:off x="1367572" y="3395140"/>
              <a:ext cx="70184" cy="776355"/>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Elbow Connector 7">
              <a:extLst>
                <a:ext uri="{FF2B5EF4-FFF2-40B4-BE49-F238E27FC236}">
                  <a16:creationId xmlns:a16="http://schemas.microsoft.com/office/drawing/2014/main" id="{D88C04A3-A205-E148-9E26-A009E1CA20DD}"/>
                </a:ext>
              </a:extLst>
            </p:cNvPr>
            <p:cNvCxnSpPr>
              <a:cxnSpLocks/>
              <a:stCxn id="29" idx="0"/>
              <a:endCxn id="35" idx="1"/>
            </p:cNvCxnSpPr>
            <p:nvPr/>
          </p:nvCxnSpPr>
          <p:spPr>
            <a:xfrm rot="5400000" flipH="1" flipV="1">
              <a:off x="1293375" y="3539522"/>
              <a:ext cx="218578" cy="776355"/>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7" name="Elbow Connector 106">
              <a:extLst>
                <a:ext uri="{FF2B5EF4-FFF2-40B4-BE49-F238E27FC236}">
                  <a16:creationId xmlns:a16="http://schemas.microsoft.com/office/drawing/2014/main" id="{5C6E1A58-5CE3-1E48-8F97-1F505AAF7AAE}"/>
                </a:ext>
              </a:extLst>
            </p:cNvPr>
            <p:cNvCxnSpPr>
              <a:cxnSpLocks/>
              <a:stCxn id="32" idx="3"/>
              <a:endCxn id="85" idx="1"/>
            </p:cNvCxnSpPr>
            <p:nvPr/>
          </p:nvCxnSpPr>
          <p:spPr>
            <a:xfrm>
              <a:off x="3863135" y="3467236"/>
              <a:ext cx="1308214" cy="152450"/>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0" name="Elbow Connector 109">
              <a:extLst>
                <a:ext uri="{FF2B5EF4-FFF2-40B4-BE49-F238E27FC236}">
                  <a16:creationId xmlns:a16="http://schemas.microsoft.com/office/drawing/2014/main" id="{497A5380-15B7-7049-A2AD-EF988E2A5AEE}"/>
                </a:ext>
              </a:extLst>
            </p:cNvPr>
            <p:cNvCxnSpPr>
              <a:cxnSpLocks/>
              <a:stCxn id="34" idx="3"/>
              <a:endCxn id="85" idx="1"/>
            </p:cNvCxnSpPr>
            <p:nvPr/>
          </p:nvCxnSpPr>
          <p:spPr>
            <a:xfrm flipV="1">
              <a:off x="3852743" y="3619686"/>
              <a:ext cx="1318606" cy="260231"/>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568A61E5-63AD-49E3-85B2-48E8CF776483}"/>
                </a:ext>
              </a:extLst>
            </p:cNvPr>
            <p:cNvGrpSpPr/>
            <p:nvPr/>
          </p:nvGrpSpPr>
          <p:grpSpPr>
            <a:xfrm>
              <a:off x="5925614" y="3183615"/>
              <a:ext cx="2025163" cy="1109425"/>
              <a:chOff x="5508823" y="3561513"/>
              <a:chExt cx="780122" cy="829008"/>
            </a:xfrm>
          </p:grpSpPr>
          <p:cxnSp>
            <p:nvCxnSpPr>
              <p:cNvPr id="141" name="Elbow Connector 140">
                <a:extLst>
                  <a:ext uri="{FF2B5EF4-FFF2-40B4-BE49-F238E27FC236}">
                    <a16:creationId xmlns:a16="http://schemas.microsoft.com/office/drawing/2014/main" id="{49511075-52AE-F340-BA4D-5BF6275BDB67}"/>
                  </a:ext>
                </a:extLst>
              </p:cNvPr>
              <p:cNvCxnSpPr>
                <a:cxnSpLocks/>
                <a:stCxn id="85" idx="3"/>
                <a:endCxn id="82" idx="2"/>
              </p:cNvCxnSpPr>
              <p:nvPr/>
            </p:nvCxnSpPr>
            <p:spPr>
              <a:xfrm flipV="1">
                <a:off x="5508823" y="3561514"/>
                <a:ext cx="780122" cy="325848"/>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0" name="Elbow Connector 149">
                <a:extLst>
                  <a:ext uri="{FF2B5EF4-FFF2-40B4-BE49-F238E27FC236}">
                    <a16:creationId xmlns:a16="http://schemas.microsoft.com/office/drawing/2014/main" id="{D9BBE766-7C3D-C240-B384-61EB947CB674}"/>
                  </a:ext>
                </a:extLst>
              </p:cNvPr>
              <p:cNvCxnSpPr>
                <a:cxnSpLocks/>
                <a:stCxn id="78" idx="3"/>
                <a:endCxn id="82" idx="2"/>
              </p:cNvCxnSpPr>
              <p:nvPr/>
            </p:nvCxnSpPr>
            <p:spPr>
              <a:xfrm flipV="1">
                <a:off x="5526809" y="3561513"/>
                <a:ext cx="762136" cy="829008"/>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grpSp>
        <p:cxnSp>
          <p:nvCxnSpPr>
            <p:cNvPr id="309" name="Elbow Connector 308">
              <a:extLst>
                <a:ext uri="{FF2B5EF4-FFF2-40B4-BE49-F238E27FC236}">
                  <a16:creationId xmlns:a16="http://schemas.microsoft.com/office/drawing/2014/main" id="{0A18000F-7EBA-5E45-9ACE-1532BEEEDE21}"/>
                </a:ext>
              </a:extLst>
            </p:cNvPr>
            <p:cNvCxnSpPr>
              <a:cxnSpLocks/>
              <a:stCxn id="35" idx="3"/>
              <a:endCxn id="34" idx="1"/>
            </p:cNvCxnSpPr>
            <p:nvPr/>
          </p:nvCxnSpPr>
          <p:spPr>
            <a:xfrm>
              <a:off x="2596092" y="3818410"/>
              <a:ext cx="362094" cy="61507"/>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85" name="TextBox 84">
              <a:extLst>
                <a:ext uri="{FF2B5EF4-FFF2-40B4-BE49-F238E27FC236}">
                  <a16:creationId xmlns:a16="http://schemas.microsoft.com/office/drawing/2014/main" id="{8169406D-E4F1-E04C-A9B7-CE90137E8FF6}"/>
                </a:ext>
              </a:extLst>
            </p:cNvPr>
            <p:cNvSpPr txBox="1"/>
            <p:nvPr/>
          </p:nvSpPr>
          <p:spPr>
            <a:xfrm>
              <a:off x="5171349" y="3338743"/>
              <a:ext cx="754267" cy="561884"/>
            </a:xfrm>
            <a:prstGeom prst="rect">
              <a:avLst/>
            </a:prstGeom>
            <a:solidFill>
              <a:srgbClr val="00B0F0"/>
            </a:solidFill>
            <a:ln>
              <a:solidFill>
                <a:srgbClr val="002645"/>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defPPr>
                <a:defRPr lang="en-AU"/>
              </a:defPPr>
              <a:lvl1pPr marL="0" marR="0" lvl="0" indent="0" latinLnBrk="0">
                <a:lnSpc>
                  <a:spcPct val="100000"/>
                </a:lnSpc>
                <a:buClrTx/>
                <a:buSzTx/>
                <a:buFontTx/>
                <a:buNone/>
                <a:tabLst/>
                <a:defRPr kumimoji="0" sz="800" b="0" i="0" u="none" strike="noStrike" cap="none" spc="0" normalizeH="0" baseline="0">
                  <a:ln>
                    <a:noFill/>
                  </a:ln>
                  <a:solidFill>
                    <a:srgbClr val="666666">
                      <a:lumMod val="75000"/>
                    </a:srgbClr>
                  </a:solidFill>
                  <a:effectLst/>
                  <a:uLnTx/>
                  <a:uFillTx/>
                  <a:latin typeface="Arial" panose="020B0604020202020204"/>
                </a:defRPr>
              </a:lvl1pPr>
            </a:lstStyle>
            <a:p>
              <a:pPr defTabSz="609585" eaLnBrk="0" fontAlgn="base" hangingPunct="0">
                <a:spcBef>
                  <a:spcPct val="0"/>
                </a:spcBef>
                <a:spcAft>
                  <a:spcPct val="0"/>
                </a:spcAft>
              </a:pPr>
              <a:r>
                <a:rPr lang="en-AU" sz="1067">
                  <a:solidFill>
                    <a:srgbClr val="002645"/>
                  </a:solidFill>
                </a:rPr>
                <a:t>Forecast and Warning Products</a:t>
              </a:r>
            </a:p>
            <a:p>
              <a:pPr defTabSz="609585" eaLnBrk="0" fontAlgn="base" hangingPunct="0">
                <a:spcBef>
                  <a:spcPct val="0"/>
                </a:spcBef>
                <a:spcAft>
                  <a:spcPct val="0"/>
                </a:spcAft>
              </a:pPr>
              <a:r>
                <a:rPr lang="en-AU" sz="1067">
                  <a:solidFill>
                    <a:srgbClr val="002645"/>
                  </a:solidFill>
                </a:rPr>
                <a:t>(Response)</a:t>
              </a:r>
            </a:p>
          </p:txBody>
        </p:sp>
        <p:cxnSp>
          <p:nvCxnSpPr>
            <p:cNvPr id="57" name="Connector: Elbow 56">
              <a:extLst>
                <a:ext uri="{FF2B5EF4-FFF2-40B4-BE49-F238E27FC236}">
                  <a16:creationId xmlns:a16="http://schemas.microsoft.com/office/drawing/2014/main" id="{6B347955-25BC-4A8E-86CA-E1D3BD0A7E32}"/>
                </a:ext>
              </a:extLst>
            </p:cNvPr>
            <p:cNvCxnSpPr>
              <a:cxnSpLocks/>
            </p:cNvCxnSpPr>
            <p:nvPr/>
          </p:nvCxnSpPr>
          <p:spPr>
            <a:xfrm flipV="1">
              <a:off x="1396358" y="1676725"/>
              <a:ext cx="369925" cy="630331"/>
            </a:xfrm>
            <a:prstGeom prst="bentConnector3">
              <a:avLst>
                <a:gd name="adj1" fmla="val 50000"/>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31" name="Connector: Elbow 130">
              <a:extLst>
                <a:ext uri="{FF2B5EF4-FFF2-40B4-BE49-F238E27FC236}">
                  <a16:creationId xmlns:a16="http://schemas.microsoft.com/office/drawing/2014/main" id="{DC637F87-1EC1-4D04-9CDF-25B8BAB81819}"/>
                </a:ext>
              </a:extLst>
            </p:cNvPr>
            <p:cNvCxnSpPr>
              <a:cxnSpLocks/>
              <a:stCxn id="36" idx="3"/>
            </p:cNvCxnSpPr>
            <p:nvPr/>
          </p:nvCxnSpPr>
          <p:spPr>
            <a:xfrm>
              <a:off x="1393884" y="1178188"/>
              <a:ext cx="372399" cy="498537"/>
            </a:xfrm>
            <a:prstGeom prst="bentConnector3">
              <a:avLst>
                <a:gd name="adj1" fmla="val 50000"/>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35" name="Connector: Elbow 134">
              <a:extLst>
                <a:ext uri="{FF2B5EF4-FFF2-40B4-BE49-F238E27FC236}">
                  <a16:creationId xmlns:a16="http://schemas.microsoft.com/office/drawing/2014/main" id="{F7F7B5CA-4A31-4A10-A7B5-915745D1B65E}"/>
                </a:ext>
              </a:extLst>
            </p:cNvPr>
            <p:cNvCxnSpPr>
              <a:cxnSpLocks/>
              <a:stCxn id="28" idx="3"/>
            </p:cNvCxnSpPr>
            <p:nvPr/>
          </p:nvCxnSpPr>
          <p:spPr>
            <a:xfrm flipV="1">
              <a:off x="1388120" y="1676726"/>
              <a:ext cx="378163" cy="1790558"/>
            </a:xfrm>
            <a:prstGeom prst="bentConnector2">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37" name="Connector: Elbow 136">
              <a:extLst>
                <a:ext uri="{FF2B5EF4-FFF2-40B4-BE49-F238E27FC236}">
                  <a16:creationId xmlns:a16="http://schemas.microsoft.com/office/drawing/2014/main" id="{46436815-4E2D-41BB-8F4B-6C1D67DE0BCF}"/>
                </a:ext>
              </a:extLst>
            </p:cNvPr>
            <p:cNvCxnSpPr>
              <a:cxnSpLocks/>
              <a:stCxn id="29" idx="3"/>
            </p:cNvCxnSpPr>
            <p:nvPr/>
          </p:nvCxnSpPr>
          <p:spPr>
            <a:xfrm flipV="1">
              <a:off x="1388120" y="1676725"/>
              <a:ext cx="378163" cy="2625721"/>
            </a:xfrm>
            <a:prstGeom prst="bentConnector2">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95" name="Straight Arrow Connector 94">
              <a:extLst>
                <a:ext uri="{FF2B5EF4-FFF2-40B4-BE49-F238E27FC236}">
                  <a16:creationId xmlns:a16="http://schemas.microsoft.com/office/drawing/2014/main" id="{0EAD3702-15D9-46BC-BBE0-0C25A034CB2D}"/>
                </a:ext>
              </a:extLst>
            </p:cNvPr>
            <p:cNvCxnSpPr>
              <a:cxnSpLocks/>
              <a:endCxn id="33" idx="1"/>
            </p:cNvCxnSpPr>
            <p:nvPr/>
          </p:nvCxnSpPr>
          <p:spPr>
            <a:xfrm flipV="1">
              <a:off x="1622861" y="4302819"/>
              <a:ext cx="1317039" cy="69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8" name="Straight Arrow Connector 157">
              <a:extLst>
                <a:ext uri="{FF2B5EF4-FFF2-40B4-BE49-F238E27FC236}">
                  <a16:creationId xmlns:a16="http://schemas.microsoft.com/office/drawing/2014/main" id="{CAB37624-1AB6-4143-A8B6-914039EE00B9}"/>
                </a:ext>
              </a:extLst>
            </p:cNvPr>
            <p:cNvCxnSpPr>
              <a:cxnSpLocks/>
              <a:stCxn id="33" idx="3"/>
              <a:endCxn id="78" idx="1"/>
            </p:cNvCxnSpPr>
            <p:nvPr/>
          </p:nvCxnSpPr>
          <p:spPr>
            <a:xfrm flipV="1">
              <a:off x="3855242" y="4293043"/>
              <a:ext cx="1336444" cy="97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6" name="Straight Arrow Connector 185">
              <a:extLst>
                <a:ext uri="{FF2B5EF4-FFF2-40B4-BE49-F238E27FC236}">
                  <a16:creationId xmlns:a16="http://schemas.microsoft.com/office/drawing/2014/main" id="{D28127AB-A101-4CE2-BDDC-D603A2823309}"/>
                </a:ext>
              </a:extLst>
            </p:cNvPr>
            <p:cNvCxnSpPr>
              <a:cxnSpLocks/>
              <a:endCxn id="32" idx="1"/>
            </p:cNvCxnSpPr>
            <p:nvPr/>
          </p:nvCxnSpPr>
          <p:spPr>
            <a:xfrm flipV="1">
              <a:off x="1595027" y="3467236"/>
              <a:ext cx="1363159" cy="216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2" name="TextBox 71">
              <a:extLst>
                <a:ext uri="{FF2B5EF4-FFF2-40B4-BE49-F238E27FC236}">
                  <a16:creationId xmlns:a16="http://schemas.microsoft.com/office/drawing/2014/main" id="{494F390F-C3CD-419B-A246-1BEAABFB3FB2}"/>
                </a:ext>
              </a:extLst>
            </p:cNvPr>
            <p:cNvSpPr txBox="1"/>
            <p:nvPr/>
          </p:nvSpPr>
          <p:spPr>
            <a:xfrm>
              <a:off x="3400267" y="4673634"/>
              <a:ext cx="1177915" cy="2179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AU"/>
              </a:defPPr>
              <a:lvl1pPr algn="ctr">
                <a:defRPr sz="800">
                  <a:solidFill>
                    <a:schemeClr val="accent3">
                      <a:lumMod val="95000"/>
                    </a:schemeClr>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defTabSz="609585" eaLnBrk="0" fontAlgn="base" hangingPunct="0">
                <a:spcBef>
                  <a:spcPct val="0"/>
                </a:spcBef>
                <a:spcAft>
                  <a:spcPct val="0"/>
                </a:spcAft>
                <a:defRPr/>
              </a:pPr>
              <a:r>
                <a:rPr lang="en-AU" sz="1067">
                  <a:solidFill>
                    <a:srgbClr val="FFFFFF">
                      <a:lumMod val="95000"/>
                    </a:srgbClr>
                  </a:solidFill>
                  <a:latin typeface="Arial" panose="020B0604020202020204"/>
                </a:rPr>
                <a:t>Near real-time feed</a:t>
              </a:r>
            </a:p>
          </p:txBody>
        </p:sp>
        <p:cxnSp>
          <p:nvCxnSpPr>
            <p:cNvPr id="75" name="Straight Arrow Connector 74">
              <a:extLst>
                <a:ext uri="{FF2B5EF4-FFF2-40B4-BE49-F238E27FC236}">
                  <a16:creationId xmlns:a16="http://schemas.microsoft.com/office/drawing/2014/main" id="{A4E21E05-3907-46E4-A6D8-CB13AD10162F}"/>
                </a:ext>
              </a:extLst>
            </p:cNvPr>
            <p:cNvCxnSpPr>
              <a:cxnSpLocks/>
              <a:stCxn id="72" idx="3"/>
            </p:cNvCxnSpPr>
            <p:nvPr/>
          </p:nvCxnSpPr>
          <p:spPr>
            <a:xfrm>
              <a:off x="4578182" y="4782592"/>
              <a:ext cx="1509182" cy="2532"/>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80" name="Straight Arrow Connector 79">
              <a:extLst>
                <a:ext uri="{FF2B5EF4-FFF2-40B4-BE49-F238E27FC236}">
                  <a16:creationId xmlns:a16="http://schemas.microsoft.com/office/drawing/2014/main" id="{A8FAE906-5EC3-4A0D-83D6-275138C0D43B}"/>
                </a:ext>
              </a:extLst>
            </p:cNvPr>
            <p:cNvCxnSpPr>
              <a:cxnSpLocks/>
              <a:stCxn id="72" idx="1"/>
            </p:cNvCxnSpPr>
            <p:nvPr/>
          </p:nvCxnSpPr>
          <p:spPr>
            <a:xfrm flipH="1">
              <a:off x="1653065" y="4782592"/>
              <a:ext cx="1747202"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82" name="Rectangle: Rounded Corners 81">
              <a:extLst>
                <a:ext uri="{FF2B5EF4-FFF2-40B4-BE49-F238E27FC236}">
                  <a16:creationId xmlns:a16="http://schemas.microsoft.com/office/drawing/2014/main" id="{B75A5991-E56E-4786-AA89-6DA997CB9D6A}"/>
                </a:ext>
              </a:extLst>
            </p:cNvPr>
            <p:cNvSpPr/>
            <p:nvPr/>
          </p:nvSpPr>
          <p:spPr>
            <a:xfrm>
              <a:off x="6884067" y="122161"/>
              <a:ext cx="2133423" cy="3061456"/>
            </a:xfrm>
            <a:prstGeom prst="roundRect">
              <a:avLst/>
            </a:prstGeom>
            <a:solidFill>
              <a:schemeClr val="tx2">
                <a:lumMod val="60000"/>
                <a:lumOff val="40000"/>
              </a:schemeClr>
            </a:solidFill>
            <a:ln>
              <a:solidFill>
                <a:srgbClr val="002645"/>
              </a:solidFill>
            </a:ln>
          </p:spPr>
          <p:style>
            <a:lnRef idx="2">
              <a:schemeClr val="accent2">
                <a:shade val="50000"/>
              </a:schemeClr>
            </a:lnRef>
            <a:fillRef idx="1">
              <a:schemeClr val="accent2"/>
            </a:fillRef>
            <a:effectRef idx="0">
              <a:schemeClr val="accent2"/>
            </a:effectRef>
            <a:fontRef idx="minor">
              <a:schemeClr val="lt1"/>
            </a:fontRef>
          </p:style>
          <p:txBody>
            <a:bodyPr lIns="121920" tIns="60960" rIns="121920" bIns="60960" rtlCol="0" anchor="ctr"/>
            <a:lstStyle/>
            <a:p>
              <a:pPr defTabSz="609585" eaLnBrk="0" fontAlgn="base" hangingPunct="0">
                <a:spcBef>
                  <a:spcPct val="0"/>
                </a:spcBef>
                <a:spcAft>
                  <a:spcPct val="0"/>
                </a:spcAft>
                <a:defRPr/>
              </a:pPr>
              <a:r>
                <a:rPr lang="en-AU" sz="2133" b="1" dirty="0">
                  <a:solidFill>
                    <a:srgbClr val="FFFFFF"/>
                  </a:solidFill>
                  <a:latin typeface="Arial" panose="020B0604020202020204"/>
                  <a:ea typeface="+mn-lt"/>
                  <a:cs typeface="Arial" panose="020B0604020202020204"/>
                </a:rPr>
                <a:t>Commonwealth Customers</a:t>
              </a:r>
            </a:p>
            <a:p>
              <a:pPr defTabSz="609585" eaLnBrk="0" fontAlgn="base" hangingPunct="0">
                <a:spcBef>
                  <a:spcPct val="0"/>
                </a:spcBef>
                <a:spcAft>
                  <a:spcPct val="0"/>
                </a:spcAft>
                <a:defRPr/>
              </a:pPr>
              <a:endParaRPr lang="en-AU" sz="2133" b="1" dirty="0">
                <a:solidFill>
                  <a:srgbClr val="FFFFFF"/>
                </a:solidFill>
                <a:latin typeface="Arial" panose="020B0604020202020204"/>
                <a:ea typeface="+mn-lt"/>
                <a:cs typeface="Arial" panose="020B0604020202020204"/>
              </a:endParaRPr>
            </a:p>
            <a:p>
              <a:pPr defTabSz="609585" eaLnBrk="0" fontAlgn="base" hangingPunct="0">
                <a:spcBef>
                  <a:spcPct val="0"/>
                </a:spcBef>
                <a:spcAft>
                  <a:spcPct val="0"/>
                </a:spcAft>
                <a:defRPr/>
              </a:pPr>
              <a:r>
                <a:rPr lang="en-AU" sz="1067" b="1" dirty="0">
                  <a:solidFill>
                    <a:srgbClr val="FFFFFF"/>
                  </a:solidFill>
                  <a:latin typeface="Arial" panose="020B0604020202020204"/>
                  <a:ea typeface="+mn-lt"/>
                  <a:cs typeface="Arial" panose="020B0604020202020204"/>
                </a:rPr>
                <a:t>Emergency Management Australia</a:t>
              </a:r>
            </a:p>
            <a:p>
              <a:pPr defTabSz="609585" eaLnBrk="0" fontAlgn="base" hangingPunct="0">
                <a:spcBef>
                  <a:spcPct val="0"/>
                </a:spcBef>
                <a:spcAft>
                  <a:spcPct val="0"/>
                </a:spcAft>
                <a:defRPr/>
              </a:pPr>
              <a:endParaRPr lang="en-AU" sz="1067" b="1" dirty="0">
                <a:solidFill>
                  <a:srgbClr val="FFFFFF"/>
                </a:solidFill>
                <a:latin typeface="Arial" panose="020B0604020202020204"/>
                <a:ea typeface="+mn-lt"/>
                <a:cs typeface="Arial" panose="020B0604020202020204"/>
              </a:endParaRPr>
            </a:p>
            <a:p>
              <a:pPr defTabSz="609585" eaLnBrk="0" fontAlgn="base" hangingPunct="0">
                <a:spcBef>
                  <a:spcPct val="0"/>
                </a:spcBef>
                <a:spcAft>
                  <a:spcPct val="0"/>
                </a:spcAft>
                <a:defRPr/>
              </a:pPr>
              <a:r>
                <a:rPr lang="en-AU" sz="1067" b="1" dirty="0">
                  <a:solidFill>
                    <a:srgbClr val="FFFFFF"/>
                  </a:solidFill>
                  <a:latin typeface="Arial" panose="020B0604020202020204"/>
                  <a:ea typeface="+mn-lt"/>
                  <a:cs typeface="Arial" panose="020B0604020202020204"/>
                </a:rPr>
                <a:t>Natural Resilience, Relief and Recovery Agency</a:t>
              </a:r>
            </a:p>
            <a:p>
              <a:pPr defTabSz="609585" eaLnBrk="0" fontAlgn="base" hangingPunct="0">
                <a:spcBef>
                  <a:spcPct val="0"/>
                </a:spcBef>
                <a:spcAft>
                  <a:spcPct val="0"/>
                </a:spcAft>
                <a:defRPr/>
              </a:pPr>
              <a:endParaRPr lang="en-AU" sz="1067" b="1" dirty="0">
                <a:solidFill>
                  <a:srgbClr val="FFFFFF"/>
                </a:solidFill>
                <a:latin typeface="Arial" panose="020B0604020202020204"/>
                <a:ea typeface="+mn-lt"/>
                <a:cs typeface="Arial" panose="020B0604020202020204"/>
              </a:endParaRPr>
            </a:p>
            <a:p>
              <a:pPr defTabSz="609585" eaLnBrk="0" fontAlgn="base" hangingPunct="0">
                <a:spcBef>
                  <a:spcPct val="0"/>
                </a:spcBef>
                <a:spcAft>
                  <a:spcPct val="0"/>
                </a:spcAft>
                <a:defRPr/>
              </a:pPr>
              <a:endParaRPr lang="en-AU" sz="1067" b="1" dirty="0">
                <a:solidFill>
                  <a:srgbClr val="FFFFFF"/>
                </a:solidFill>
                <a:latin typeface="Arial" panose="020B0604020202020204"/>
                <a:ea typeface="+mn-lt"/>
                <a:cs typeface="Arial" panose="020B0604020202020204"/>
              </a:endParaRPr>
            </a:p>
            <a:p>
              <a:pPr defTabSz="609585" eaLnBrk="0" fontAlgn="base" hangingPunct="0">
                <a:spcBef>
                  <a:spcPct val="0"/>
                </a:spcBef>
                <a:spcAft>
                  <a:spcPct val="0"/>
                </a:spcAft>
                <a:defRPr/>
              </a:pPr>
              <a:endParaRPr lang="en-AU" sz="1067" b="1" dirty="0">
                <a:solidFill>
                  <a:srgbClr val="FFFFFF"/>
                </a:solidFill>
                <a:latin typeface="Arial" panose="020B0604020202020204"/>
                <a:ea typeface="+mn-lt"/>
                <a:cs typeface="Arial" panose="020B0604020202020204"/>
              </a:endParaRPr>
            </a:p>
            <a:p>
              <a:pPr defTabSz="609585" eaLnBrk="0" fontAlgn="base" hangingPunct="0">
                <a:spcBef>
                  <a:spcPct val="0"/>
                </a:spcBef>
                <a:spcAft>
                  <a:spcPct val="0"/>
                </a:spcAft>
                <a:defRPr/>
              </a:pPr>
              <a:endParaRPr lang="en-AU" sz="1067" b="1" dirty="0">
                <a:solidFill>
                  <a:srgbClr val="FFFFFF"/>
                </a:solidFill>
                <a:latin typeface="Arial" panose="020B0604020202020204"/>
                <a:ea typeface="+mn-lt"/>
                <a:cs typeface="Arial" panose="020B0604020202020204"/>
              </a:endParaRPr>
            </a:p>
            <a:p>
              <a:pPr defTabSz="609585" eaLnBrk="0" fontAlgn="base" hangingPunct="0">
                <a:spcBef>
                  <a:spcPct val="0"/>
                </a:spcBef>
                <a:spcAft>
                  <a:spcPct val="0"/>
                </a:spcAft>
                <a:defRPr/>
              </a:pPr>
              <a:endParaRPr lang="en-AU" sz="1067" b="1" dirty="0">
                <a:solidFill>
                  <a:srgbClr val="FFFFFF"/>
                </a:solidFill>
                <a:latin typeface="Arial" panose="020B0604020202020204"/>
                <a:ea typeface="+mn-lt"/>
                <a:cs typeface="Arial" panose="020B0604020202020204"/>
              </a:endParaRPr>
            </a:p>
            <a:p>
              <a:pPr defTabSz="609585" eaLnBrk="0" fontAlgn="base" hangingPunct="0">
                <a:spcBef>
                  <a:spcPct val="0"/>
                </a:spcBef>
                <a:spcAft>
                  <a:spcPct val="0"/>
                </a:spcAft>
                <a:defRPr/>
              </a:pPr>
              <a:endParaRPr lang="en-AU" sz="1067" b="1" dirty="0">
                <a:solidFill>
                  <a:srgbClr val="FFFFFF"/>
                </a:solidFill>
                <a:latin typeface="Arial" panose="020B0604020202020204"/>
                <a:ea typeface="+mn-lt"/>
                <a:cs typeface="Arial" panose="020B0604020202020204"/>
              </a:endParaRPr>
            </a:p>
            <a:p>
              <a:pPr defTabSz="609585" eaLnBrk="0" fontAlgn="base" hangingPunct="0">
                <a:spcBef>
                  <a:spcPct val="0"/>
                </a:spcBef>
                <a:spcAft>
                  <a:spcPct val="0"/>
                </a:spcAft>
                <a:defRPr/>
              </a:pPr>
              <a:endParaRPr lang="en-AU" sz="1067" b="1" dirty="0">
                <a:solidFill>
                  <a:srgbClr val="FFFFFF"/>
                </a:solidFill>
                <a:latin typeface="Arial" panose="020B0604020202020204"/>
                <a:ea typeface="+mn-lt"/>
                <a:cs typeface="Arial" panose="020B0604020202020204"/>
              </a:endParaRPr>
            </a:p>
            <a:p>
              <a:pPr defTabSz="609585" eaLnBrk="0" fontAlgn="base" hangingPunct="0">
                <a:spcBef>
                  <a:spcPct val="0"/>
                </a:spcBef>
                <a:spcAft>
                  <a:spcPct val="0"/>
                </a:spcAft>
                <a:defRPr/>
              </a:pPr>
              <a:endParaRPr lang="en-AU" sz="1067" dirty="0">
                <a:solidFill>
                  <a:srgbClr val="FFFFFF"/>
                </a:solidFill>
                <a:latin typeface="Arial" panose="020B0604020202020204"/>
                <a:ea typeface="+mn-lt"/>
                <a:cs typeface="Arial" panose="020B0604020202020204"/>
              </a:endParaRPr>
            </a:p>
            <a:p>
              <a:pPr defTabSz="609585" eaLnBrk="0" fontAlgn="base" hangingPunct="0">
                <a:spcBef>
                  <a:spcPct val="0"/>
                </a:spcBef>
                <a:spcAft>
                  <a:spcPct val="0"/>
                </a:spcAft>
                <a:defRPr/>
              </a:pPr>
              <a:endParaRPr lang="en-AU" sz="1067" dirty="0">
                <a:solidFill>
                  <a:srgbClr val="FFFFFF"/>
                </a:solidFill>
                <a:latin typeface="Arial" panose="020B0604020202020204"/>
                <a:ea typeface="+mn-lt"/>
                <a:cs typeface="Arial" panose="020B0604020202020204"/>
              </a:endParaRPr>
            </a:p>
          </p:txBody>
        </p:sp>
        <p:sp>
          <p:nvSpPr>
            <p:cNvPr id="78" name="TextBox 77">
              <a:extLst>
                <a:ext uri="{FF2B5EF4-FFF2-40B4-BE49-F238E27FC236}">
                  <a16:creationId xmlns:a16="http://schemas.microsoft.com/office/drawing/2014/main" id="{2BA0B942-0991-3344-9D40-BD7D6D199D0C}"/>
                </a:ext>
              </a:extLst>
            </p:cNvPr>
            <p:cNvSpPr txBox="1"/>
            <p:nvPr/>
          </p:nvSpPr>
          <p:spPr>
            <a:xfrm>
              <a:off x="5191686" y="4135259"/>
              <a:ext cx="780620" cy="315567"/>
            </a:xfrm>
            <a:prstGeom prst="rect">
              <a:avLst/>
            </a:prstGeom>
            <a:solidFill>
              <a:schemeClr val="tx1">
                <a:lumMod val="75000"/>
                <a:lumOff val="25000"/>
              </a:schemeClr>
            </a:solidFill>
            <a:ln>
              <a:solidFill>
                <a:schemeClr val="tx1">
                  <a:lumMod val="85000"/>
                  <a:lumOff val="15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defPPr>
                <a:defRPr lang="en-AU"/>
              </a:defPPr>
              <a:lvl1pPr>
                <a:defRPr sz="800">
                  <a:solidFill>
                    <a:schemeClr val="bg1"/>
                  </a:solidFill>
                </a:defRPr>
              </a:lvl1pPr>
            </a:lstStyle>
            <a:p>
              <a:pPr defTabSz="609585" eaLnBrk="0" fontAlgn="base" hangingPunct="0">
                <a:spcBef>
                  <a:spcPct val="0"/>
                </a:spcBef>
                <a:spcAft>
                  <a:spcPct val="0"/>
                </a:spcAft>
              </a:pPr>
              <a:r>
                <a:rPr lang="en-AU" sz="1067" dirty="0">
                  <a:solidFill>
                    <a:srgbClr val="FFFFFF"/>
                  </a:solidFill>
                  <a:latin typeface="Arial" panose="020B0604020202020204"/>
                </a:rPr>
                <a:t>Geo Hazard Products</a:t>
              </a:r>
            </a:p>
          </p:txBody>
        </p:sp>
        <p:grpSp>
          <p:nvGrpSpPr>
            <p:cNvPr id="49" name="Group 48">
              <a:extLst>
                <a:ext uri="{FF2B5EF4-FFF2-40B4-BE49-F238E27FC236}">
                  <a16:creationId xmlns:a16="http://schemas.microsoft.com/office/drawing/2014/main" id="{886BEA63-F320-49FA-89E2-B016DDC7EBFB}"/>
                </a:ext>
              </a:extLst>
            </p:cNvPr>
            <p:cNvGrpSpPr/>
            <p:nvPr/>
          </p:nvGrpSpPr>
          <p:grpSpPr>
            <a:xfrm>
              <a:off x="64921" y="687877"/>
              <a:ext cx="542187" cy="4204816"/>
              <a:chOff x="133984" y="2116883"/>
              <a:chExt cx="722916" cy="5606426"/>
            </a:xfrm>
          </p:grpSpPr>
          <p:pic>
            <p:nvPicPr>
              <p:cNvPr id="50" name="Picture 49">
                <a:extLst>
                  <a:ext uri="{FF2B5EF4-FFF2-40B4-BE49-F238E27FC236}">
                    <a16:creationId xmlns:a16="http://schemas.microsoft.com/office/drawing/2014/main" id="{8A28709A-D86D-47FA-9218-41A3CEEEE63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62689" y="2116883"/>
                <a:ext cx="686590" cy="686591"/>
              </a:xfrm>
              <a:prstGeom prst="rect">
                <a:avLst/>
              </a:prstGeom>
            </p:spPr>
          </p:pic>
          <p:pic>
            <p:nvPicPr>
              <p:cNvPr id="51" name="Picture 50">
                <a:extLst>
                  <a:ext uri="{FF2B5EF4-FFF2-40B4-BE49-F238E27FC236}">
                    <a16:creationId xmlns:a16="http://schemas.microsoft.com/office/drawing/2014/main" id="{5FE309FA-2D80-411F-96A2-55125408E6F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33984" y="5119011"/>
                <a:ext cx="686588" cy="697665"/>
              </a:xfrm>
              <a:prstGeom prst="rect">
                <a:avLst/>
              </a:prstGeom>
            </p:spPr>
          </p:pic>
          <p:pic>
            <p:nvPicPr>
              <p:cNvPr id="52" name="Picture 51">
                <a:extLst>
                  <a:ext uri="{FF2B5EF4-FFF2-40B4-BE49-F238E27FC236}">
                    <a16:creationId xmlns:a16="http://schemas.microsoft.com/office/drawing/2014/main" id="{D26ADE30-474A-4CFE-917D-9FFD53140012}"/>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44009" y="5714611"/>
                <a:ext cx="686588" cy="686591"/>
              </a:xfrm>
              <a:prstGeom prst="rect">
                <a:avLst/>
              </a:prstGeom>
            </p:spPr>
          </p:pic>
          <p:pic>
            <p:nvPicPr>
              <p:cNvPr id="55" name="Picture 54">
                <a:extLst>
                  <a:ext uri="{FF2B5EF4-FFF2-40B4-BE49-F238E27FC236}">
                    <a16:creationId xmlns:a16="http://schemas.microsoft.com/office/drawing/2014/main" id="{C1D2699C-3406-4C3E-833C-ABD5FB65B7E6}"/>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70312" y="2687304"/>
                <a:ext cx="686588" cy="686591"/>
              </a:xfrm>
              <a:prstGeom prst="rect">
                <a:avLst/>
              </a:prstGeom>
            </p:spPr>
          </p:pic>
          <p:pic>
            <p:nvPicPr>
              <p:cNvPr id="56" name="Picture 55">
                <a:extLst>
                  <a:ext uri="{FF2B5EF4-FFF2-40B4-BE49-F238E27FC236}">
                    <a16:creationId xmlns:a16="http://schemas.microsoft.com/office/drawing/2014/main" id="{01AA600E-9D88-4681-8E4D-9D688178F877}"/>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54744" y="6445426"/>
                <a:ext cx="686590" cy="686590"/>
              </a:xfrm>
              <a:prstGeom prst="rect">
                <a:avLst/>
              </a:prstGeom>
            </p:spPr>
          </p:pic>
          <p:pic>
            <p:nvPicPr>
              <p:cNvPr id="58" name="Picture 57">
                <a:extLst>
                  <a:ext uri="{FF2B5EF4-FFF2-40B4-BE49-F238E27FC236}">
                    <a16:creationId xmlns:a16="http://schemas.microsoft.com/office/drawing/2014/main" id="{ADA69CB2-098C-4627-B464-D50C5BF79C08}"/>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54744" y="3572903"/>
                <a:ext cx="686588" cy="697665"/>
              </a:xfrm>
              <a:prstGeom prst="rect">
                <a:avLst/>
              </a:prstGeom>
            </p:spPr>
          </p:pic>
          <p:pic>
            <p:nvPicPr>
              <p:cNvPr id="59" name="Picture 58">
                <a:extLst>
                  <a:ext uri="{FF2B5EF4-FFF2-40B4-BE49-F238E27FC236}">
                    <a16:creationId xmlns:a16="http://schemas.microsoft.com/office/drawing/2014/main" id="{740CAFA5-7E9D-493D-BCBB-31D9948AE6C3}"/>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160193" y="4167555"/>
                <a:ext cx="675691" cy="686589"/>
              </a:xfrm>
              <a:prstGeom prst="rect">
                <a:avLst/>
              </a:prstGeom>
            </p:spPr>
          </p:pic>
          <p:pic>
            <p:nvPicPr>
              <p:cNvPr id="60" name="Picture 59">
                <a:extLst>
                  <a:ext uri="{FF2B5EF4-FFF2-40B4-BE49-F238E27FC236}">
                    <a16:creationId xmlns:a16="http://schemas.microsoft.com/office/drawing/2014/main" id="{9C89B708-7C7C-407D-8927-70A42A715010}"/>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154951" y="7036719"/>
                <a:ext cx="686590" cy="686590"/>
              </a:xfrm>
              <a:prstGeom prst="rect">
                <a:avLst/>
              </a:prstGeom>
            </p:spPr>
          </p:pic>
        </p:grpSp>
        <p:sp>
          <p:nvSpPr>
            <p:cNvPr id="2" name="Oval 1">
              <a:extLst>
                <a:ext uri="{FF2B5EF4-FFF2-40B4-BE49-F238E27FC236}">
                  <a16:creationId xmlns:a16="http://schemas.microsoft.com/office/drawing/2014/main" id="{6B78CB9F-13FB-4D02-B190-7B4129A70067}"/>
                </a:ext>
              </a:extLst>
            </p:cNvPr>
            <p:cNvSpPr/>
            <p:nvPr/>
          </p:nvSpPr>
          <p:spPr>
            <a:xfrm>
              <a:off x="6270960" y="2158124"/>
              <a:ext cx="1135009" cy="1135009"/>
            </a:xfrm>
            <a:prstGeom prst="ellipse">
              <a:avLst/>
            </a:prstGeom>
            <a:solidFill>
              <a:schemeClr val="bg1">
                <a:alpha val="86000"/>
              </a:schemeClr>
            </a:solidFill>
            <a:ln w="31750">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eaLnBrk="0" fontAlgn="base" hangingPunct="0">
                <a:spcBef>
                  <a:spcPct val="0"/>
                </a:spcBef>
                <a:spcAft>
                  <a:spcPct val="0"/>
                </a:spcAft>
              </a:pPr>
              <a:r>
                <a:rPr lang="en-AU" sz="1467" dirty="0">
                  <a:solidFill>
                    <a:srgbClr val="0070C0"/>
                  </a:solidFill>
                  <a:latin typeface="Arial" panose="020B0604020202020204"/>
                </a:rPr>
                <a:t>EMA common operating picture</a:t>
              </a:r>
            </a:p>
          </p:txBody>
        </p:sp>
        <p:pic>
          <p:nvPicPr>
            <p:cNvPr id="61" name="Picture 60">
              <a:extLst>
                <a:ext uri="{FF2B5EF4-FFF2-40B4-BE49-F238E27FC236}">
                  <a16:creationId xmlns:a16="http://schemas.microsoft.com/office/drawing/2014/main" id="{C4979030-3D42-4F05-8CAC-0AFBBA324936}"/>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7495085" y="1722158"/>
              <a:ext cx="1433288" cy="1433288"/>
            </a:xfrm>
            <a:prstGeom prst="rect">
              <a:avLst/>
            </a:prstGeom>
          </p:spPr>
        </p:pic>
        <p:pic>
          <p:nvPicPr>
            <p:cNvPr id="62" name="Picture 61">
              <a:extLst>
                <a:ext uri="{FF2B5EF4-FFF2-40B4-BE49-F238E27FC236}">
                  <a16:creationId xmlns:a16="http://schemas.microsoft.com/office/drawing/2014/main" id="{66F97A1B-4EB9-4F6D-B2AB-F2DDAF26B6EF}"/>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5474869" y="1269061"/>
              <a:ext cx="371475" cy="371475"/>
            </a:xfrm>
            <a:prstGeom prst="rect">
              <a:avLst/>
            </a:prstGeom>
          </p:spPr>
        </p:pic>
        <p:pic>
          <p:nvPicPr>
            <p:cNvPr id="63" name="Picture 62">
              <a:extLst>
                <a:ext uri="{FF2B5EF4-FFF2-40B4-BE49-F238E27FC236}">
                  <a16:creationId xmlns:a16="http://schemas.microsoft.com/office/drawing/2014/main" id="{BE118A3C-242F-4F74-A5C3-E5D78EB2FBC5}"/>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5534023" y="824282"/>
              <a:ext cx="487133" cy="488992"/>
            </a:xfrm>
            <a:prstGeom prst="rect">
              <a:avLst/>
            </a:prstGeom>
          </p:spPr>
        </p:pic>
        <p:pic>
          <p:nvPicPr>
            <p:cNvPr id="64" name="Picture 63">
              <a:extLst>
                <a:ext uri="{FF2B5EF4-FFF2-40B4-BE49-F238E27FC236}">
                  <a16:creationId xmlns:a16="http://schemas.microsoft.com/office/drawing/2014/main" id="{EF83E718-7FCB-4F70-B319-8A993546219C}"/>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a:off x="5141207" y="1107325"/>
              <a:ext cx="407275" cy="408829"/>
            </a:xfrm>
            <a:prstGeom prst="rect">
              <a:avLst/>
            </a:prstGeom>
          </p:spPr>
        </p:pic>
        <p:pic>
          <p:nvPicPr>
            <p:cNvPr id="65" name="Picture 64">
              <a:extLst>
                <a:ext uri="{FF2B5EF4-FFF2-40B4-BE49-F238E27FC236}">
                  <a16:creationId xmlns:a16="http://schemas.microsoft.com/office/drawing/2014/main" id="{D79AC579-1951-4575-9538-CD29E46EE55B}"/>
                </a:ext>
              </a:extLst>
            </p:cNvPr>
            <p:cNvPicPr>
              <a:picLocks noChangeAspect="1"/>
            </p:cNvPicPr>
            <p:nvPr/>
          </p:nvPicPr>
          <p:blipFill>
            <a:blip r:embed="rId15" cstate="screen">
              <a:extLst>
                <a:ext uri="{28A0092B-C50C-407E-A947-70E740481C1C}">
                  <a14:useLocalDpi xmlns:a14="http://schemas.microsoft.com/office/drawing/2010/main"/>
                </a:ext>
              </a:extLst>
            </a:blip>
            <a:srcRect/>
            <a:stretch/>
          </p:blipFill>
          <p:spPr>
            <a:xfrm>
              <a:off x="5191686" y="680708"/>
              <a:ext cx="439218" cy="439218"/>
            </a:xfrm>
            <a:prstGeom prst="rect">
              <a:avLst/>
            </a:prstGeom>
          </p:spPr>
        </p:pic>
        <p:pic>
          <p:nvPicPr>
            <p:cNvPr id="66" name="Picture 65">
              <a:extLst>
                <a:ext uri="{FF2B5EF4-FFF2-40B4-BE49-F238E27FC236}">
                  <a16:creationId xmlns:a16="http://schemas.microsoft.com/office/drawing/2014/main" id="{FB57FFAC-7B27-4B98-AB3D-8C9FF241D5FC}"/>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4763518" y="828610"/>
              <a:ext cx="514943" cy="514942"/>
            </a:xfrm>
            <a:prstGeom prst="rect">
              <a:avLst/>
            </a:prstGeom>
          </p:spPr>
        </p:pic>
        <p:pic>
          <p:nvPicPr>
            <p:cNvPr id="5" name="Graphic 4" descr="Filter outline">
              <a:extLst>
                <a:ext uri="{FF2B5EF4-FFF2-40B4-BE49-F238E27FC236}">
                  <a16:creationId xmlns:a16="http://schemas.microsoft.com/office/drawing/2014/main" id="{32B4C2D0-1BD7-406D-907D-686D38020EF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940901" y="1316849"/>
              <a:ext cx="1114177" cy="1114177"/>
            </a:xfrm>
            <a:prstGeom prst="rect">
              <a:avLst/>
            </a:prstGeom>
          </p:spPr>
        </p:pic>
        <p:pic>
          <p:nvPicPr>
            <p:cNvPr id="67" name="Picture 66">
              <a:extLst>
                <a:ext uri="{FF2B5EF4-FFF2-40B4-BE49-F238E27FC236}">
                  <a16:creationId xmlns:a16="http://schemas.microsoft.com/office/drawing/2014/main" id="{C800CB03-1A17-4262-BC1E-477E57F4E35C}"/>
                </a:ext>
              </a:extLst>
            </p:cNvPr>
            <p:cNvPicPr>
              <a:picLocks noChangeAspect="1"/>
            </p:cNvPicPr>
            <p:nvPr/>
          </p:nvPicPr>
          <p:blipFill>
            <a:blip r:embed="rId18" cstate="screen">
              <a:extLst>
                <a:ext uri="{28A0092B-C50C-407E-A947-70E740481C1C}">
                  <a14:useLocalDpi xmlns:a14="http://schemas.microsoft.com/office/drawing/2010/main"/>
                </a:ext>
              </a:extLst>
            </a:blip>
            <a:srcRect/>
            <a:stretch/>
          </p:blipFill>
          <p:spPr>
            <a:xfrm>
              <a:off x="5661363" y="406685"/>
              <a:ext cx="471161" cy="472959"/>
            </a:xfrm>
            <a:prstGeom prst="rect">
              <a:avLst/>
            </a:prstGeom>
          </p:spPr>
        </p:pic>
        <p:pic>
          <p:nvPicPr>
            <p:cNvPr id="68" name="Picture 67">
              <a:extLst>
                <a:ext uri="{FF2B5EF4-FFF2-40B4-BE49-F238E27FC236}">
                  <a16:creationId xmlns:a16="http://schemas.microsoft.com/office/drawing/2014/main" id="{03A0094C-3351-47DC-A7C7-7F7655AB5C9B}"/>
                </a:ext>
              </a:extLst>
            </p:cNvPr>
            <p:cNvPicPr>
              <a:picLocks noChangeAspect="1"/>
            </p:cNvPicPr>
            <p:nvPr/>
          </p:nvPicPr>
          <p:blipFill>
            <a:blip r:embed="rId19" cstate="screen">
              <a:extLst>
                <a:ext uri="{28A0092B-C50C-407E-A947-70E740481C1C}">
                  <a14:useLocalDpi xmlns:a14="http://schemas.microsoft.com/office/drawing/2010/main"/>
                </a:ext>
              </a:extLst>
            </a:blip>
            <a:srcRect/>
            <a:stretch/>
          </p:blipFill>
          <p:spPr>
            <a:xfrm>
              <a:off x="4717911" y="239014"/>
              <a:ext cx="622891" cy="625268"/>
            </a:xfrm>
            <a:prstGeom prst="rect">
              <a:avLst/>
            </a:prstGeom>
          </p:spPr>
        </p:pic>
        <p:pic>
          <p:nvPicPr>
            <p:cNvPr id="69" name="Picture 68">
              <a:extLst>
                <a:ext uri="{FF2B5EF4-FFF2-40B4-BE49-F238E27FC236}">
                  <a16:creationId xmlns:a16="http://schemas.microsoft.com/office/drawing/2014/main" id="{E5896F52-50E9-4432-B1B3-4AE290D3D056}"/>
                </a:ext>
              </a:extLst>
            </p:cNvPr>
            <p:cNvPicPr>
              <a:picLocks noChangeAspect="1"/>
            </p:cNvPicPr>
            <p:nvPr/>
          </p:nvPicPr>
          <p:blipFill>
            <a:blip r:embed="rId20" cstate="screen">
              <a:extLst>
                <a:ext uri="{28A0092B-C50C-407E-A947-70E740481C1C}">
                  <a14:useLocalDpi xmlns:a14="http://schemas.microsoft.com/office/drawing/2010/main"/>
                </a:ext>
              </a:extLst>
            </a:blip>
            <a:srcRect/>
            <a:stretch/>
          </p:blipFill>
          <p:spPr>
            <a:xfrm>
              <a:off x="5258349" y="335644"/>
              <a:ext cx="359360" cy="359360"/>
            </a:xfrm>
            <a:prstGeom prst="rect">
              <a:avLst/>
            </a:prstGeom>
          </p:spPr>
        </p:pic>
        <p:pic>
          <p:nvPicPr>
            <p:cNvPr id="70" name="Picture 69">
              <a:extLst>
                <a:ext uri="{FF2B5EF4-FFF2-40B4-BE49-F238E27FC236}">
                  <a16:creationId xmlns:a16="http://schemas.microsoft.com/office/drawing/2014/main" id="{18770E7E-10AC-454B-A674-DD4F5C6986B0}"/>
                </a:ext>
              </a:extLst>
            </p:cNvPr>
            <p:cNvPicPr>
              <a:picLocks noChangeAspect="1"/>
            </p:cNvPicPr>
            <p:nvPr/>
          </p:nvPicPr>
          <p:blipFill>
            <a:blip r:embed="rId21" cstate="screen">
              <a:extLst>
                <a:ext uri="{28A0092B-C50C-407E-A947-70E740481C1C}">
                  <a14:useLocalDpi xmlns:a14="http://schemas.microsoft.com/office/drawing/2010/main"/>
                </a:ext>
              </a:extLst>
            </a:blip>
            <a:srcRect/>
            <a:stretch/>
          </p:blipFill>
          <p:spPr>
            <a:xfrm>
              <a:off x="5475605" y="42189"/>
              <a:ext cx="439218" cy="439218"/>
            </a:xfrm>
            <a:prstGeom prst="rect">
              <a:avLst/>
            </a:prstGeom>
          </p:spPr>
        </p:pic>
        <p:sp>
          <p:nvSpPr>
            <p:cNvPr id="71" name="TextBox 70">
              <a:extLst>
                <a:ext uri="{FF2B5EF4-FFF2-40B4-BE49-F238E27FC236}">
                  <a16:creationId xmlns:a16="http://schemas.microsoft.com/office/drawing/2014/main" id="{ADAD5E30-B224-2E44-A686-D44587B9B198}"/>
                </a:ext>
              </a:extLst>
            </p:cNvPr>
            <p:cNvSpPr txBox="1"/>
            <p:nvPr/>
          </p:nvSpPr>
          <p:spPr>
            <a:xfrm>
              <a:off x="640854" y="4036989"/>
              <a:ext cx="747264" cy="561884"/>
            </a:xfrm>
            <a:prstGeom prst="rect">
              <a:avLst/>
            </a:prstGeom>
            <a:blipFill>
              <a:blip r:embed="rId22" cstate="screen">
                <a:extLst>
                  <a:ext uri="{28A0092B-C50C-407E-A947-70E740481C1C}">
                    <a14:useLocalDpi xmlns:a14="http://schemas.microsoft.com/office/drawing/2010/main"/>
                  </a:ext>
                </a:extLst>
              </a:blip>
              <a:stretch>
                <a:fillRect/>
              </a:stretch>
            </a:blipFill>
            <a:ln w="9525">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defPPr>
                <a:defRPr lang="en-AU"/>
              </a:defPPr>
              <a:lvl1pPr>
                <a:defRPr sz="800">
                  <a:solidFill>
                    <a:schemeClr val="bg1"/>
                  </a:solidFill>
                </a:defRPr>
              </a:lvl1pPr>
            </a:lstStyle>
            <a:p>
              <a:pPr defTabSz="609585" eaLnBrk="0" fontAlgn="base" hangingPunct="0">
                <a:spcBef>
                  <a:spcPct val="0"/>
                </a:spcBef>
                <a:spcAft>
                  <a:spcPct val="0"/>
                </a:spcAft>
                <a:defRPr/>
              </a:pPr>
              <a:endParaRPr lang="en-AU" sz="1067" dirty="0">
                <a:solidFill>
                  <a:srgbClr val="FFFFFF"/>
                </a:solidFill>
                <a:latin typeface="Arial" panose="020B0604020202020204"/>
              </a:endParaRPr>
            </a:p>
            <a:p>
              <a:pPr defTabSz="609585" eaLnBrk="0" fontAlgn="base" hangingPunct="0">
                <a:spcBef>
                  <a:spcPct val="0"/>
                </a:spcBef>
                <a:spcAft>
                  <a:spcPct val="0"/>
                </a:spcAft>
                <a:defRPr/>
              </a:pPr>
              <a:endParaRPr lang="en-AU" sz="1067" dirty="0">
                <a:solidFill>
                  <a:srgbClr val="FFFFFF"/>
                </a:solidFill>
                <a:latin typeface="Arial" panose="020B0604020202020204"/>
              </a:endParaRPr>
            </a:p>
            <a:p>
              <a:pPr defTabSz="609585" eaLnBrk="0" fontAlgn="base" hangingPunct="0">
                <a:spcBef>
                  <a:spcPct val="0"/>
                </a:spcBef>
                <a:spcAft>
                  <a:spcPct val="0"/>
                </a:spcAft>
                <a:defRPr/>
              </a:pPr>
              <a:endParaRPr lang="en-AU" sz="1067" dirty="0">
                <a:solidFill>
                  <a:srgbClr val="FFFFFF"/>
                </a:solidFill>
                <a:latin typeface="Arial" panose="020B0604020202020204"/>
              </a:endParaRPr>
            </a:p>
            <a:p>
              <a:pPr defTabSz="609585" eaLnBrk="0" fontAlgn="base" hangingPunct="0">
                <a:spcBef>
                  <a:spcPct val="0"/>
                </a:spcBef>
                <a:spcAft>
                  <a:spcPct val="0"/>
                </a:spcAft>
                <a:defRPr/>
              </a:pPr>
              <a:endParaRPr lang="en-AU" sz="1067" dirty="0">
                <a:solidFill>
                  <a:srgbClr val="FFFFFF"/>
                </a:solidFill>
                <a:latin typeface="Arial" panose="020B0604020202020204"/>
              </a:endParaRPr>
            </a:p>
          </p:txBody>
        </p:sp>
        <p:sp>
          <p:nvSpPr>
            <p:cNvPr id="73" name="TextBox 72">
              <a:extLst>
                <a:ext uri="{FF2B5EF4-FFF2-40B4-BE49-F238E27FC236}">
                  <a16:creationId xmlns:a16="http://schemas.microsoft.com/office/drawing/2014/main" id="{133B6092-4CA8-1E49-BC94-F4555FFC28B0}"/>
                </a:ext>
              </a:extLst>
            </p:cNvPr>
            <p:cNvSpPr txBox="1"/>
            <p:nvPr/>
          </p:nvSpPr>
          <p:spPr>
            <a:xfrm>
              <a:off x="648372" y="3186017"/>
              <a:ext cx="747267" cy="561884"/>
            </a:xfrm>
            <a:prstGeom prst="rect">
              <a:avLst/>
            </a:prstGeom>
            <a:blipFill>
              <a:blip r:embed="rId23" cstate="screen">
                <a:extLst>
                  <a:ext uri="{28A0092B-C50C-407E-A947-70E740481C1C}">
                    <a14:useLocalDpi xmlns:a14="http://schemas.microsoft.com/office/drawing/2010/main"/>
                  </a:ext>
                </a:extLst>
              </a:blip>
              <a:stretch>
                <a:fillRect/>
              </a:stretch>
            </a:blipFill>
            <a:ln w="9525">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defTabSz="609585" eaLnBrk="0" fontAlgn="base" hangingPunct="0">
                <a:spcBef>
                  <a:spcPct val="0"/>
                </a:spcBef>
                <a:spcAft>
                  <a:spcPct val="0"/>
                </a:spcAft>
                <a:defRPr/>
              </a:pPr>
              <a:endParaRPr lang="en-AU" sz="1067" dirty="0">
                <a:solidFill>
                  <a:srgbClr val="666666">
                    <a:lumMod val="75000"/>
                  </a:srgbClr>
                </a:solidFill>
                <a:latin typeface="Arial" panose="020B0604020202020204"/>
              </a:endParaRPr>
            </a:p>
            <a:p>
              <a:pPr defTabSz="609585" eaLnBrk="0" fontAlgn="base" hangingPunct="0">
                <a:spcBef>
                  <a:spcPct val="0"/>
                </a:spcBef>
                <a:spcAft>
                  <a:spcPct val="0"/>
                </a:spcAft>
                <a:defRPr/>
              </a:pPr>
              <a:endParaRPr lang="en-AU" sz="1067" dirty="0">
                <a:solidFill>
                  <a:srgbClr val="666666">
                    <a:lumMod val="75000"/>
                  </a:srgbClr>
                </a:solidFill>
                <a:latin typeface="Arial" panose="020B0604020202020204"/>
              </a:endParaRPr>
            </a:p>
            <a:p>
              <a:pPr defTabSz="609585" eaLnBrk="0" fontAlgn="base" hangingPunct="0">
                <a:spcBef>
                  <a:spcPct val="0"/>
                </a:spcBef>
                <a:spcAft>
                  <a:spcPct val="0"/>
                </a:spcAft>
                <a:defRPr/>
              </a:pPr>
              <a:endParaRPr lang="en-AU" sz="1067" dirty="0">
                <a:solidFill>
                  <a:srgbClr val="666666">
                    <a:lumMod val="75000"/>
                  </a:srgbClr>
                </a:solidFill>
                <a:latin typeface="Arial" panose="020B0604020202020204"/>
              </a:endParaRPr>
            </a:p>
            <a:p>
              <a:pPr defTabSz="609585" eaLnBrk="0" fontAlgn="base" hangingPunct="0">
                <a:spcBef>
                  <a:spcPct val="0"/>
                </a:spcBef>
                <a:spcAft>
                  <a:spcPct val="0"/>
                </a:spcAft>
                <a:defRPr/>
              </a:pPr>
              <a:endParaRPr lang="en-AU" sz="1067" dirty="0">
                <a:solidFill>
                  <a:srgbClr val="666666">
                    <a:lumMod val="75000"/>
                  </a:srgbClr>
                </a:solidFill>
                <a:latin typeface="Arial" panose="020B0604020202020204"/>
              </a:endParaRPr>
            </a:p>
          </p:txBody>
        </p:sp>
        <p:sp>
          <p:nvSpPr>
            <p:cNvPr id="74" name="TextBox 73">
              <a:extLst>
                <a:ext uri="{FF2B5EF4-FFF2-40B4-BE49-F238E27FC236}">
                  <a16:creationId xmlns:a16="http://schemas.microsoft.com/office/drawing/2014/main" id="{2347D3FA-E504-DF47-8B60-9B866C2AFA6C}"/>
                </a:ext>
              </a:extLst>
            </p:cNvPr>
            <p:cNvSpPr txBox="1"/>
            <p:nvPr/>
          </p:nvSpPr>
          <p:spPr>
            <a:xfrm>
              <a:off x="638715" y="2000820"/>
              <a:ext cx="747267" cy="561884"/>
            </a:xfrm>
            <a:prstGeom prst="rect">
              <a:avLst/>
            </a:prstGeom>
            <a:blipFill>
              <a:blip r:embed="rId24" cstate="screen">
                <a:extLst>
                  <a:ext uri="{28A0092B-C50C-407E-A947-70E740481C1C}">
                    <a14:useLocalDpi xmlns:a14="http://schemas.microsoft.com/office/drawing/2010/main"/>
                  </a:ext>
                </a:extLst>
              </a:blip>
              <a:stretch>
                <a:fillRect/>
              </a:stretch>
            </a:blipFill>
            <a:ln w="9525">
              <a:solidFill>
                <a:schemeClr val="accent1"/>
              </a:solidFill>
            </a:ln>
          </p:spPr>
          <p:txBody>
            <a:bodyPr wrap="square" rtlCol="0">
              <a:spAutoFit/>
            </a:bodyPr>
            <a:lstStyle>
              <a:defPPr>
                <a:defRPr lang="en-AU"/>
              </a:defPPr>
              <a:lvl1pPr>
                <a:defRPr sz="800">
                  <a:solidFill>
                    <a:srgbClr val="0070C0"/>
                  </a:solidFill>
                  <a:latin typeface="Arial" charset="0"/>
                  <a:ea typeface="MS PGothic" charset="-128"/>
                </a:defRPr>
              </a:lvl1pPr>
              <a:lvl2pPr>
                <a:defRPr>
                  <a:solidFill>
                    <a:schemeClr val="tx1"/>
                  </a:solidFill>
                  <a:latin typeface="Arial" charset="0"/>
                  <a:ea typeface="MS PGothic" charset="-128"/>
                </a:defRPr>
              </a:lvl2pPr>
              <a:lvl3pPr>
                <a:defRPr>
                  <a:solidFill>
                    <a:schemeClr val="tx1"/>
                  </a:solidFill>
                  <a:latin typeface="Arial" charset="0"/>
                  <a:ea typeface="MS PGothic" charset="-128"/>
                </a:defRPr>
              </a:lvl3pPr>
              <a:lvl4pPr>
                <a:defRPr>
                  <a:solidFill>
                    <a:schemeClr val="tx1"/>
                  </a:solidFill>
                  <a:latin typeface="Arial" charset="0"/>
                  <a:ea typeface="MS PGothic" charset="-128"/>
                </a:defRPr>
              </a:lvl4pPr>
              <a:lvl5pPr>
                <a:defRPr>
                  <a:solidFill>
                    <a:schemeClr val="tx1"/>
                  </a:solidFill>
                  <a:latin typeface="Arial" charset="0"/>
                  <a:ea typeface="MS PGothic" charset="-128"/>
                </a:defRPr>
              </a:lvl5pPr>
              <a:lvl6pPr>
                <a:defRPr>
                  <a:solidFill>
                    <a:schemeClr val="tx1"/>
                  </a:solidFill>
                  <a:latin typeface="Arial" charset="0"/>
                  <a:ea typeface="MS PGothic" charset="-128"/>
                </a:defRPr>
              </a:lvl6pPr>
              <a:lvl7pPr>
                <a:defRPr>
                  <a:solidFill>
                    <a:schemeClr val="tx1"/>
                  </a:solidFill>
                  <a:latin typeface="Arial" charset="0"/>
                  <a:ea typeface="MS PGothic" charset="-128"/>
                </a:defRPr>
              </a:lvl7pPr>
              <a:lvl8pPr>
                <a:defRPr>
                  <a:solidFill>
                    <a:schemeClr val="tx1"/>
                  </a:solidFill>
                  <a:latin typeface="Arial" charset="0"/>
                  <a:ea typeface="MS PGothic" charset="-128"/>
                </a:defRPr>
              </a:lvl8pPr>
              <a:lvl9pPr>
                <a:defRPr>
                  <a:solidFill>
                    <a:schemeClr val="tx1"/>
                  </a:solidFill>
                  <a:latin typeface="Arial" charset="0"/>
                  <a:ea typeface="MS PGothic" charset="-128"/>
                </a:defRPr>
              </a:lvl9pPr>
            </a:lstStyle>
            <a:p>
              <a:pPr defTabSz="609585" eaLnBrk="0" fontAlgn="base" hangingPunct="0">
                <a:spcBef>
                  <a:spcPct val="0"/>
                </a:spcBef>
                <a:spcAft>
                  <a:spcPct val="0"/>
                </a:spcAft>
                <a:defRPr/>
              </a:pPr>
              <a:endParaRPr lang="en-AU" sz="1067" dirty="0"/>
            </a:p>
            <a:p>
              <a:pPr defTabSz="609585" eaLnBrk="0" fontAlgn="base" hangingPunct="0">
                <a:spcBef>
                  <a:spcPct val="0"/>
                </a:spcBef>
                <a:spcAft>
                  <a:spcPct val="0"/>
                </a:spcAft>
                <a:defRPr/>
              </a:pPr>
              <a:endParaRPr lang="en-AU" sz="1067" dirty="0"/>
            </a:p>
            <a:p>
              <a:pPr defTabSz="609585" eaLnBrk="0" fontAlgn="base" hangingPunct="0">
                <a:spcBef>
                  <a:spcPct val="0"/>
                </a:spcBef>
                <a:spcAft>
                  <a:spcPct val="0"/>
                </a:spcAft>
                <a:defRPr/>
              </a:pPr>
              <a:endParaRPr lang="en-AU" sz="1067" dirty="0"/>
            </a:p>
            <a:p>
              <a:pPr defTabSz="609585" eaLnBrk="0" fontAlgn="base" hangingPunct="0">
                <a:spcBef>
                  <a:spcPct val="0"/>
                </a:spcBef>
                <a:spcAft>
                  <a:spcPct val="0"/>
                </a:spcAft>
                <a:defRPr/>
              </a:pPr>
              <a:endParaRPr lang="en-AU" sz="1067" dirty="0"/>
            </a:p>
          </p:txBody>
        </p:sp>
        <p:sp>
          <p:nvSpPr>
            <p:cNvPr id="76" name="TextBox 75">
              <a:extLst>
                <a:ext uri="{FF2B5EF4-FFF2-40B4-BE49-F238E27FC236}">
                  <a16:creationId xmlns:a16="http://schemas.microsoft.com/office/drawing/2014/main" id="{1E1E34B8-F1A6-114C-9DFF-351A97D47D2A}"/>
                </a:ext>
              </a:extLst>
            </p:cNvPr>
            <p:cNvSpPr txBox="1"/>
            <p:nvPr/>
          </p:nvSpPr>
          <p:spPr>
            <a:xfrm>
              <a:off x="646617" y="877100"/>
              <a:ext cx="753031" cy="581783"/>
            </a:xfrm>
            <a:prstGeom prst="rect">
              <a:avLst/>
            </a:prstGeom>
            <a:blipFill>
              <a:blip r:embed="rId25" cstate="screen">
                <a:extLst>
                  <a:ext uri="{28A0092B-C50C-407E-A947-70E740481C1C}">
                    <a14:useLocalDpi xmlns:a14="http://schemas.microsoft.com/office/drawing/2010/main"/>
                  </a:ext>
                </a:extLst>
              </a:blip>
              <a:stretch>
                <a:fillRect/>
              </a:stretch>
            </a:blipFill>
            <a:ln w="9525" cap="flat" cmpd="sng" algn="ctr">
              <a:solidFill>
                <a:schemeClr val="accent1"/>
              </a:solidFill>
              <a:prstDash val="solid"/>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spcFirstLastPara="0" vert="horz" wrap="square" lIns="11853" tIns="11853" rIns="11853" bIns="11853" numCol="1" spcCol="1270" anchor="ctr" anchorCtr="0">
              <a:noAutofit/>
            </a:bodyPr>
            <a:lstStyle>
              <a:defPPr>
                <a:defRPr lang="en-AU"/>
              </a:defPPr>
              <a:lvl1pPr algn="ctr" defTabSz="311150">
                <a:lnSpc>
                  <a:spcPct val="90000"/>
                </a:lnSpc>
                <a:spcAft>
                  <a:spcPct val="35000"/>
                </a:spcAft>
                <a:defRPr sz="1050">
                  <a:solidFill>
                    <a:srgbClr val="EEECE1">
                      <a:lumMod val="10000"/>
                    </a:srgbClr>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defTabSz="414856" eaLnBrk="0" fontAlgn="base" hangingPunct="0">
                <a:spcBef>
                  <a:spcPct val="0"/>
                </a:spcBef>
                <a:defRPr/>
              </a:pPr>
              <a:endParaRPr lang="en-AU" sz="1400" dirty="0">
                <a:latin typeface="Arial" panose="020B0604020202020204"/>
              </a:endParaRPr>
            </a:p>
            <a:p>
              <a:pPr defTabSz="414856" eaLnBrk="0" fontAlgn="base" hangingPunct="0">
                <a:spcBef>
                  <a:spcPct val="0"/>
                </a:spcBef>
                <a:defRPr/>
              </a:pPr>
              <a:endParaRPr lang="en-AU" sz="1067" dirty="0">
                <a:latin typeface="Arial" panose="020B0604020202020204"/>
              </a:endParaRPr>
            </a:p>
            <a:p>
              <a:pPr defTabSz="414856" eaLnBrk="0" fontAlgn="base" hangingPunct="0">
                <a:spcBef>
                  <a:spcPct val="0"/>
                </a:spcBef>
                <a:defRPr/>
              </a:pPr>
              <a:r>
                <a:rPr lang="en-AU" sz="1400" dirty="0">
                  <a:latin typeface="Arial" panose="020B0604020202020204"/>
                </a:rPr>
                <a:t> </a:t>
              </a:r>
            </a:p>
          </p:txBody>
        </p:sp>
        <p:sp>
          <p:nvSpPr>
            <p:cNvPr id="77" name="TextBox 76">
              <a:extLst>
                <a:ext uri="{FF2B5EF4-FFF2-40B4-BE49-F238E27FC236}">
                  <a16:creationId xmlns:a16="http://schemas.microsoft.com/office/drawing/2014/main" id="{9ECA1257-91CD-0241-97F3-66D9698085CC}"/>
                </a:ext>
              </a:extLst>
            </p:cNvPr>
            <p:cNvSpPr txBox="1"/>
            <p:nvPr/>
          </p:nvSpPr>
          <p:spPr>
            <a:xfrm>
              <a:off x="563303" y="644423"/>
              <a:ext cx="625412" cy="253915"/>
            </a:xfrm>
            <a:prstGeom prst="rect">
              <a:avLst/>
            </a:prstGeom>
            <a:noFill/>
          </p:spPr>
          <p:txBody>
            <a:bodyPr wrap="none" rtlCol="0">
              <a:spAutoFit/>
            </a:bodyPr>
            <a:lstStyle/>
            <a:p>
              <a:pPr defTabSz="609585" eaLnBrk="0" fontAlgn="base" hangingPunct="0">
                <a:spcBef>
                  <a:spcPct val="0"/>
                </a:spcBef>
                <a:spcAft>
                  <a:spcPct val="0"/>
                </a:spcAft>
              </a:pPr>
              <a:r>
                <a:rPr lang="en-AU" sz="1600" dirty="0">
                  <a:solidFill>
                    <a:srgbClr val="FFFFFF"/>
                  </a:solidFill>
                  <a:latin typeface="Arial" charset="0"/>
                  <a:ea typeface="MS PGothic" charset="-128"/>
                </a:rPr>
                <a:t>CSIRO</a:t>
              </a:r>
            </a:p>
          </p:txBody>
        </p:sp>
        <p:sp>
          <p:nvSpPr>
            <p:cNvPr id="81" name="TextBox 80">
              <a:extLst>
                <a:ext uri="{FF2B5EF4-FFF2-40B4-BE49-F238E27FC236}">
                  <a16:creationId xmlns:a16="http://schemas.microsoft.com/office/drawing/2014/main" id="{78FB7D87-6061-BD40-9F92-ED829254571B}"/>
                </a:ext>
              </a:extLst>
            </p:cNvPr>
            <p:cNvSpPr txBox="1"/>
            <p:nvPr/>
          </p:nvSpPr>
          <p:spPr>
            <a:xfrm>
              <a:off x="559131" y="1746027"/>
              <a:ext cx="445074" cy="253915"/>
            </a:xfrm>
            <a:prstGeom prst="rect">
              <a:avLst/>
            </a:prstGeom>
            <a:noFill/>
          </p:spPr>
          <p:txBody>
            <a:bodyPr wrap="none" rtlCol="0">
              <a:spAutoFit/>
            </a:bodyPr>
            <a:lstStyle/>
            <a:p>
              <a:pPr defTabSz="609585" eaLnBrk="0" fontAlgn="base" hangingPunct="0">
                <a:spcBef>
                  <a:spcPct val="0"/>
                </a:spcBef>
                <a:spcAft>
                  <a:spcPct val="0"/>
                </a:spcAft>
              </a:pPr>
              <a:r>
                <a:rPr lang="en-AU" sz="1600" dirty="0">
                  <a:solidFill>
                    <a:srgbClr val="FFFFFF"/>
                  </a:solidFill>
                  <a:latin typeface="Arial" charset="0"/>
                  <a:ea typeface="MS PGothic" charset="-128"/>
                </a:rPr>
                <a:t>ABS</a:t>
              </a:r>
            </a:p>
          </p:txBody>
        </p:sp>
        <p:sp>
          <p:nvSpPr>
            <p:cNvPr id="88" name="TextBox 87">
              <a:extLst>
                <a:ext uri="{FF2B5EF4-FFF2-40B4-BE49-F238E27FC236}">
                  <a16:creationId xmlns:a16="http://schemas.microsoft.com/office/drawing/2014/main" id="{E41F6181-B063-BD47-99D5-0F3D49ABA2BE}"/>
                </a:ext>
              </a:extLst>
            </p:cNvPr>
            <p:cNvSpPr txBox="1"/>
            <p:nvPr/>
          </p:nvSpPr>
          <p:spPr>
            <a:xfrm>
              <a:off x="550075" y="2950615"/>
              <a:ext cx="489557" cy="253915"/>
            </a:xfrm>
            <a:prstGeom prst="rect">
              <a:avLst/>
            </a:prstGeom>
            <a:noFill/>
          </p:spPr>
          <p:txBody>
            <a:bodyPr wrap="none" rtlCol="0">
              <a:spAutoFit/>
            </a:bodyPr>
            <a:lstStyle/>
            <a:p>
              <a:pPr defTabSz="609585" eaLnBrk="0" fontAlgn="base" hangingPunct="0">
                <a:spcBef>
                  <a:spcPct val="0"/>
                </a:spcBef>
                <a:spcAft>
                  <a:spcPct val="0"/>
                </a:spcAft>
              </a:pPr>
              <a:r>
                <a:rPr lang="en-AU" sz="1600" dirty="0">
                  <a:solidFill>
                    <a:srgbClr val="FFFFFF"/>
                  </a:solidFill>
                  <a:latin typeface="Arial" charset="0"/>
                  <a:ea typeface="MS PGothic" charset="-128"/>
                </a:rPr>
                <a:t>BOM</a:t>
              </a:r>
            </a:p>
          </p:txBody>
        </p:sp>
        <p:sp>
          <p:nvSpPr>
            <p:cNvPr id="89" name="TextBox 88">
              <a:extLst>
                <a:ext uri="{FF2B5EF4-FFF2-40B4-BE49-F238E27FC236}">
                  <a16:creationId xmlns:a16="http://schemas.microsoft.com/office/drawing/2014/main" id="{F8F6189C-A865-DD42-A9D3-E358E14E3A02}"/>
                </a:ext>
              </a:extLst>
            </p:cNvPr>
            <p:cNvSpPr txBox="1"/>
            <p:nvPr/>
          </p:nvSpPr>
          <p:spPr>
            <a:xfrm>
              <a:off x="533324" y="3803327"/>
              <a:ext cx="360916" cy="253915"/>
            </a:xfrm>
            <a:prstGeom prst="rect">
              <a:avLst/>
            </a:prstGeom>
            <a:noFill/>
          </p:spPr>
          <p:txBody>
            <a:bodyPr wrap="none" rtlCol="0">
              <a:spAutoFit/>
            </a:bodyPr>
            <a:lstStyle/>
            <a:p>
              <a:pPr defTabSz="609585" eaLnBrk="0" fontAlgn="base" hangingPunct="0">
                <a:spcBef>
                  <a:spcPct val="0"/>
                </a:spcBef>
                <a:spcAft>
                  <a:spcPct val="0"/>
                </a:spcAft>
              </a:pPr>
              <a:r>
                <a:rPr lang="en-AU" sz="1600" dirty="0">
                  <a:solidFill>
                    <a:srgbClr val="FFFFFF"/>
                  </a:solidFill>
                  <a:latin typeface="Arial" charset="0"/>
                  <a:ea typeface="MS PGothic" charset="-128"/>
                </a:rPr>
                <a:t>GA</a:t>
              </a:r>
            </a:p>
          </p:txBody>
        </p:sp>
      </p:grpSp>
    </p:spTree>
    <p:extLst>
      <p:ext uri="{BB962C8B-B14F-4D97-AF65-F5344CB8AC3E}">
        <p14:creationId xmlns:p14="http://schemas.microsoft.com/office/powerpoint/2010/main" val="541737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2889" y="1732733"/>
            <a:ext cx="3566979" cy="2853899"/>
          </a:xfrm>
          <a:prstGeom prst="rect">
            <a:avLst/>
          </a:prstGeom>
        </p:spPr>
      </p:pic>
      <p:pic>
        <p:nvPicPr>
          <p:cNvPr id="32" name="Picture 3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56586" y="1500459"/>
            <a:ext cx="3616895" cy="3885440"/>
          </a:xfrm>
          <a:prstGeom prst="rect">
            <a:avLst/>
          </a:prstGeom>
        </p:spPr>
      </p:pic>
      <p:pic>
        <p:nvPicPr>
          <p:cNvPr id="33" name="Picture 32"/>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bwMode="auto">
          <a:xfrm>
            <a:off x="4019943" y="4050701"/>
            <a:ext cx="1063399" cy="1306500"/>
          </a:xfrm>
          <a:prstGeom prst="rect">
            <a:avLst/>
          </a:prstGeom>
          <a:noFill/>
        </p:spPr>
      </p:pic>
      <p:sp>
        <p:nvSpPr>
          <p:cNvPr id="6" name="Rectangle 5"/>
          <p:cNvSpPr/>
          <p:nvPr/>
        </p:nvSpPr>
        <p:spPr>
          <a:xfrm>
            <a:off x="470017" y="301573"/>
            <a:ext cx="10748591" cy="1015663"/>
          </a:xfrm>
          <a:prstGeom prst="rect">
            <a:avLst/>
          </a:prstGeom>
        </p:spPr>
        <p:txBody>
          <a:bodyPr wrap="square">
            <a:spAutoFit/>
          </a:bodyPr>
          <a:lstStyle/>
          <a:p>
            <a:pPr defTabSz="609585" eaLnBrk="0" fontAlgn="base" hangingPunct="0">
              <a:spcBef>
                <a:spcPct val="0"/>
              </a:spcBef>
              <a:spcAft>
                <a:spcPct val="0"/>
              </a:spcAft>
            </a:pPr>
            <a:r>
              <a:rPr lang="en-AU" sz="3600" dirty="0">
                <a:solidFill>
                  <a:srgbClr val="FFFFFF"/>
                </a:solidFill>
                <a:latin typeface="Arial" charset="0"/>
                <a:ea typeface="MS PGothic" charset="-128"/>
              </a:rPr>
              <a:t>Health outcomes and heat vulnerability </a:t>
            </a:r>
          </a:p>
          <a:p>
            <a:pPr defTabSz="609585" eaLnBrk="0" fontAlgn="base" hangingPunct="0">
              <a:spcBef>
                <a:spcPct val="0"/>
              </a:spcBef>
              <a:spcAft>
                <a:spcPct val="0"/>
              </a:spcAft>
            </a:pPr>
            <a:r>
              <a:rPr lang="en-AU" sz="2400" dirty="0">
                <a:solidFill>
                  <a:srgbClr val="FFFFFF"/>
                </a:solidFill>
                <a:latin typeface="Arial" charset="0"/>
                <a:ea typeface="MS PGothic" charset="-128"/>
              </a:rPr>
              <a:t>Greater Melbourne</a:t>
            </a:r>
          </a:p>
        </p:txBody>
      </p:sp>
      <p:sp>
        <p:nvSpPr>
          <p:cNvPr id="2" name="TextBox 1"/>
          <p:cNvSpPr txBox="1"/>
          <p:nvPr/>
        </p:nvSpPr>
        <p:spPr>
          <a:xfrm>
            <a:off x="4431790" y="6340807"/>
            <a:ext cx="3807773" cy="369332"/>
          </a:xfrm>
          <a:prstGeom prst="rect">
            <a:avLst/>
          </a:prstGeom>
          <a:noFill/>
        </p:spPr>
        <p:txBody>
          <a:bodyPr wrap="square" rtlCol="0">
            <a:spAutoFit/>
          </a:bodyPr>
          <a:lstStyle/>
          <a:p>
            <a:pPr defTabSz="609585" eaLnBrk="0" fontAlgn="base" hangingPunct="0">
              <a:spcBef>
                <a:spcPct val="0"/>
              </a:spcBef>
              <a:spcAft>
                <a:spcPct val="0"/>
              </a:spcAft>
            </a:pPr>
            <a:r>
              <a:rPr lang="en-AU" sz="900" dirty="0">
                <a:solidFill>
                  <a:srgbClr val="FFFFFF"/>
                </a:solidFill>
                <a:latin typeface="Arial" charset="0"/>
                <a:ea typeface="Calibri" panose="020F0502020204030204" pitchFamily="34" charset="0"/>
              </a:rPr>
              <a:t>Boundaries based on Australian Statistic Geography Standard (ASGS) Statistical Area Level 2 (SA2) geography </a:t>
            </a:r>
            <a:endParaRPr lang="en-AU" sz="900" dirty="0">
              <a:solidFill>
                <a:srgbClr val="FFFFFF"/>
              </a:solidFill>
              <a:latin typeface="Arial" charset="0"/>
              <a:ea typeface="MS PGothic" charset="-128"/>
            </a:endParaRPr>
          </a:p>
        </p:txBody>
      </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78785" y="1134898"/>
            <a:ext cx="3571775" cy="3871503"/>
          </a:xfrm>
          <a:prstGeom prst="rect">
            <a:avLst/>
          </a:prstGeom>
        </p:spPr>
      </p:pic>
      <p:grpSp>
        <p:nvGrpSpPr>
          <p:cNvPr id="4" name="Group 3"/>
          <p:cNvGrpSpPr/>
          <p:nvPr/>
        </p:nvGrpSpPr>
        <p:grpSpPr>
          <a:xfrm>
            <a:off x="7742015" y="3402301"/>
            <a:ext cx="1827187" cy="957483"/>
            <a:chOff x="10174578" y="5325331"/>
            <a:chExt cx="1827187" cy="957482"/>
          </a:xfrm>
        </p:grpSpPr>
        <p:pic>
          <p:nvPicPr>
            <p:cNvPr id="15" name="Picture 14"/>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174578" y="5325331"/>
              <a:ext cx="1827187" cy="515030"/>
            </a:xfrm>
            <a:prstGeom prst="rect">
              <a:avLst/>
            </a:prstGeom>
            <a:noFill/>
          </p:spPr>
        </p:pic>
        <p:pic>
          <p:nvPicPr>
            <p:cNvPr id="16" name="Picture 15"/>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175172" y="5761225"/>
              <a:ext cx="1813556" cy="521588"/>
            </a:xfrm>
            <a:prstGeom prst="rect">
              <a:avLst/>
            </a:prstGeom>
            <a:noFill/>
          </p:spPr>
        </p:pic>
      </p:grpSp>
      <p:sp>
        <p:nvSpPr>
          <p:cNvPr id="19" name="TextBox 18"/>
          <p:cNvSpPr txBox="1"/>
          <p:nvPr/>
        </p:nvSpPr>
        <p:spPr>
          <a:xfrm>
            <a:off x="4431789" y="5432865"/>
            <a:ext cx="2957024" cy="1077026"/>
          </a:xfrm>
          <a:prstGeom prst="rect">
            <a:avLst/>
          </a:prstGeom>
          <a:noFill/>
        </p:spPr>
        <p:txBody>
          <a:bodyPr wrap="square" rtlCol="0">
            <a:spAutoFit/>
          </a:bodyPr>
          <a:lstStyle/>
          <a:p>
            <a:pPr defTabSz="609585" eaLnBrk="0" fontAlgn="base" hangingPunct="0">
              <a:spcBef>
                <a:spcPct val="0"/>
              </a:spcBef>
              <a:spcAft>
                <a:spcPct val="0"/>
              </a:spcAft>
            </a:pPr>
            <a:r>
              <a:rPr lang="en-AU" sz="2133" dirty="0">
                <a:solidFill>
                  <a:srgbClr val="FFFFFF"/>
                </a:solidFill>
                <a:latin typeface="Arial" charset="0"/>
                <a:ea typeface="MS PGothic" charset="-128"/>
              </a:rPr>
              <a:t>Heat Vulnerability Index (HVI)</a:t>
            </a:r>
            <a:br>
              <a:rPr lang="en-AU" sz="2133" dirty="0">
                <a:solidFill>
                  <a:srgbClr val="FFFFFF"/>
                </a:solidFill>
                <a:latin typeface="Arial" charset="0"/>
                <a:ea typeface="MS PGothic" charset="-128"/>
              </a:rPr>
            </a:br>
            <a:endParaRPr lang="en-AU" sz="2133" dirty="0">
              <a:solidFill>
                <a:srgbClr val="FFFFFF"/>
              </a:solidFill>
              <a:latin typeface="Arial" charset="0"/>
              <a:ea typeface="MS PGothic" charset="-128"/>
            </a:endParaRPr>
          </a:p>
        </p:txBody>
      </p:sp>
      <p:sp>
        <p:nvSpPr>
          <p:cNvPr id="20" name="TextBox 19"/>
          <p:cNvSpPr txBox="1"/>
          <p:nvPr/>
        </p:nvSpPr>
        <p:spPr>
          <a:xfrm>
            <a:off x="9278973" y="328385"/>
            <a:ext cx="2821743" cy="748795"/>
          </a:xfrm>
          <a:prstGeom prst="rect">
            <a:avLst/>
          </a:prstGeom>
          <a:noFill/>
        </p:spPr>
        <p:txBody>
          <a:bodyPr wrap="square" rtlCol="0">
            <a:spAutoFit/>
          </a:bodyPr>
          <a:lstStyle/>
          <a:p>
            <a:pPr defTabSz="609585" eaLnBrk="0" fontAlgn="base" hangingPunct="0">
              <a:spcBef>
                <a:spcPct val="0"/>
              </a:spcBef>
              <a:spcAft>
                <a:spcPct val="0"/>
              </a:spcAft>
            </a:pPr>
            <a:r>
              <a:rPr lang="en-AU" sz="2133" dirty="0">
                <a:solidFill>
                  <a:srgbClr val="FFFFFF"/>
                </a:solidFill>
                <a:latin typeface="Arial" charset="0"/>
                <a:ea typeface="MS PGothic" charset="-128"/>
              </a:rPr>
              <a:t>Heat vulnerability and health outcomes</a:t>
            </a:r>
          </a:p>
        </p:txBody>
      </p:sp>
    </p:spTree>
    <p:extLst>
      <p:ext uri="{BB962C8B-B14F-4D97-AF65-F5344CB8AC3E}">
        <p14:creationId xmlns:p14="http://schemas.microsoft.com/office/powerpoint/2010/main" val="739714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9DFDE-99D6-4BC8-BC55-2EBB5B4E97DE}"/>
              </a:ext>
            </a:extLst>
          </p:cNvPr>
          <p:cNvSpPr>
            <a:spLocks noGrp="1"/>
          </p:cNvSpPr>
          <p:nvPr>
            <p:ph type="title"/>
          </p:nvPr>
        </p:nvSpPr>
        <p:spPr/>
        <p:txBody>
          <a:bodyPr>
            <a:normAutofit/>
          </a:bodyPr>
          <a:lstStyle/>
          <a:p>
            <a:r>
              <a:rPr lang="en-GB" dirty="0"/>
              <a:t>Keith Lambkin</a:t>
            </a:r>
            <a:br>
              <a:rPr lang="en-GB" dirty="0"/>
            </a:br>
            <a:r>
              <a:rPr lang="en-GB" dirty="0"/>
              <a:t>Met </a:t>
            </a:r>
            <a:r>
              <a:rPr lang="en-GB" dirty="0" err="1"/>
              <a:t>Éireann</a:t>
            </a:r>
            <a:r>
              <a:rPr lang="en-GB" dirty="0"/>
              <a:t> </a:t>
            </a:r>
          </a:p>
        </p:txBody>
      </p:sp>
      <p:sp>
        <p:nvSpPr>
          <p:cNvPr id="3" name="Text Placeholder 2">
            <a:extLst>
              <a:ext uri="{FF2B5EF4-FFF2-40B4-BE49-F238E27FC236}">
                <a16:creationId xmlns:a16="http://schemas.microsoft.com/office/drawing/2014/main" id="{21CCD48F-A9D9-4D22-A910-D19B6A8DA121}"/>
              </a:ext>
            </a:extLst>
          </p:cNvPr>
          <p:cNvSpPr>
            <a:spLocks noGrp="1"/>
          </p:cNvSpPr>
          <p:nvPr>
            <p:ph type="body" idx="1"/>
          </p:nvPr>
        </p:nvSpPr>
        <p:spPr/>
        <p:txBody>
          <a:bodyPr/>
          <a:lstStyle/>
          <a:p>
            <a:r>
              <a:rPr lang="en-GB" dirty="0"/>
              <a:t>Senior Climatologist, Climate Services, Research and Applications Division</a:t>
            </a:r>
          </a:p>
        </p:txBody>
      </p:sp>
    </p:spTree>
    <p:extLst>
      <p:ext uri="{BB962C8B-B14F-4D97-AF65-F5344CB8AC3E}">
        <p14:creationId xmlns:p14="http://schemas.microsoft.com/office/powerpoint/2010/main" val="4129608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0817" y="544004"/>
            <a:ext cx="7997383" cy="2028715"/>
          </a:xfrm>
          <a:solidFill>
            <a:srgbClr val="008080"/>
          </a:solidFill>
        </p:spPr>
        <p:txBody>
          <a:bodyPr>
            <a:noAutofit/>
          </a:bodyPr>
          <a:lstStyle/>
          <a:p>
            <a:pPr algn="l">
              <a:lnSpc>
                <a:spcPct val="100000"/>
              </a:lnSpc>
            </a:pPr>
            <a:r>
              <a:rPr lang="en-IE" sz="1200" b="1" dirty="0">
                <a:solidFill>
                  <a:schemeClr val="bg1"/>
                </a:solidFill>
                <a:latin typeface="Calibri" panose="020F0502020204030204" pitchFamily="34" charset="0"/>
                <a:cs typeface="Aharoni" panose="02010803020104030203" pitchFamily="2" charset="-79"/>
              </a:rPr>
              <a:t>	</a:t>
            </a:r>
          </a:p>
          <a:p>
            <a:pPr algn="l">
              <a:lnSpc>
                <a:spcPct val="100000"/>
              </a:lnSpc>
            </a:pPr>
            <a:r>
              <a:rPr lang="en-IE" sz="3600" b="1" dirty="0">
                <a:solidFill>
                  <a:schemeClr val="bg1"/>
                </a:solidFill>
                <a:latin typeface="Calibri" panose="020F0502020204030204" pitchFamily="34" charset="0"/>
                <a:cs typeface="Aharoni" panose="02010803020104030203" pitchFamily="2" charset="-79"/>
              </a:rPr>
              <a:t>	Towards Standardised National</a:t>
            </a:r>
          </a:p>
          <a:p>
            <a:pPr algn="l">
              <a:lnSpc>
                <a:spcPct val="100000"/>
              </a:lnSpc>
            </a:pPr>
            <a:r>
              <a:rPr lang="en-IE" sz="3600" b="1" dirty="0">
                <a:solidFill>
                  <a:schemeClr val="bg1"/>
                </a:solidFill>
                <a:latin typeface="Calibri" panose="020F0502020204030204" pitchFamily="34" charset="0"/>
                <a:cs typeface="Aharoni" panose="02010803020104030203" pitchFamily="2" charset="-79"/>
              </a:rPr>
              <a:t>	Climate Services in Ireland</a:t>
            </a:r>
          </a:p>
        </p:txBody>
      </p:sp>
      <p:sp>
        <p:nvSpPr>
          <p:cNvPr id="4" name="Text Placeholder 3">
            <a:extLst>
              <a:ext uri="{FF2B5EF4-FFF2-40B4-BE49-F238E27FC236}">
                <a16:creationId xmlns:a16="http://schemas.microsoft.com/office/drawing/2014/main" id="{1184E71C-C3F7-4CF2-A4A5-10400FD4D2D1}"/>
              </a:ext>
            </a:extLst>
          </p:cNvPr>
          <p:cNvSpPr txBox="1">
            <a:spLocks/>
          </p:cNvSpPr>
          <p:nvPr/>
        </p:nvSpPr>
        <p:spPr>
          <a:xfrm>
            <a:off x="854121" y="2875852"/>
            <a:ext cx="7511716" cy="1723549"/>
          </a:xfrm>
          <a:prstGeom prst="rect">
            <a:avLst/>
          </a:prstGeom>
          <a:noFill/>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Keith Lambkin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Senior Climatologist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Met Éireann – The Irish Meteorological Service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16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Keith.Lambkin@met.ie</a:t>
            </a:r>
          </a:p>
        </p:txBody>
      </p:sp>
      <p:pic>
        <p:nvPicPr>
          <p:cNvPr id="5" name="Picture 4"/>
          <p:cNvPicPr>
            <a:picLocks noChangeAspect="1"/>
          </p:cNvPicPr>
          <p:nvPr/>
        </p:nvPicPr>
        <p:blipFill>
          <a:blip r:embed="rId2"/>
          <a:stretch>
            <a:fillRect/>
          </a:stretch>
        </p:blipFill>
        <p:spPr>
          <a:xfrm>
            <a:off x="0" y="5021825"/>
            <a:ext cx="12192000" cy="1385734"/>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88777" y="2106691"/>
            <a:ext cx="1379173" cy="2551471"/>
          </a:xfrm>
          <a:prstGeom prst="rect">
            <a:avLst/>
          </a:prstGeom>
        </p:spPr>
      </p:pic>
      <p:sp>
        <p:nvSpPr>
          <p:cNvPr id="7" name="Rectangle 6"/>
          <p:cNvSpPr/>
          <p:nvPr/>
        </p:nvSpPr>
        <p:spPr>
          <a:xfrm>
            <a:off x="8634048" y="411398"/>
            <a:ext cx="3288632" cy="1477328"/>
          </a:xfrm>
          <a:prstGeom prst="rect">
            <a:avLst/>
          </a:prstGeom>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Framing the Framework: Addressing the need for a UK National Framework For Climate Services (webinar)</a:t>
            </a:r>
            <a:r>
              <a:rPr kumimoji="0" lang="en-I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endPar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14</a:t>
            </a:r>
            <a:r>
              <a:rPr kumimoji="0" lang="en-IE" sz="1800" b="1" i="0" u="none" strike="noStrike" kern="1200" cap="none" spc="0" normalizeH="0" baseline="30000" noProof="0" dirty="0">
                <a:ln>
                  <a:noFill/>
                </a:ln>
                <a:solidFill>
                  <a:prstClr val="black"/>
                </a:solidFill>
                <a:effectLst/>
                <a:uLnTx/>
                <a:uFillTx/>
                <a:latin typeface="Calibri" panose="020F0502020204030204" pitchFamily="34" charset="0"/>
                <a:ea typeface="+mn-ea"/>
                <a:cs typeface="+mn-cs"/>
              </a:rPr>
              <a:t>th</a:t>
            </a:r>
            <a:r>
              <a:rPr kumimoji="0" lang="en-IE"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July 2021</a:t>
            </a:r>
          </a:p>
        </p:txBody>
      </p:sp>
    </p:spTree>
    <p:extLst>
      <p:ext uri="{BB962C8B-B14F-4D97-AF65-F5344CB8AC3E}">
        <p14:creationId xmlns:p14="http://schemas.microsoft.com/office/powerpoint/2010/main" val="3454996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6FE6818-C89F-427F-B01D-56F32B3A9F1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350454">
            <a:off x="7942419" y="408948"/>
            <a:ext cx="1009603" cy="1440000"/>
          </a:xfrm>
          <a:prstGeom prst="rect">
            <a:avLst/>
          </a:prstGeom>
          <a:ln>
            <a:noFill/>
          </a:ln>
          <a:effectLst>
            <a:outerShdw blurRad="292100" dist="139700" dir="2700000" algn="tl" rotWithShape="0">
              <a:srgbClr val="333333">
                <a:alpha val="65000"/>
              </a:srgbClr>
            </a:outerShdw>
          </a:effectLst>
        </p:spPr>
      </p:pic>
      <p:pic>
        <p:nvPicPr>
          <p:cNvPr id="50" name="Picture 49">
            <a:extLst>
              <a:ext uri="{FF2B5EF4-FFF2-40B4-BE49-F238E27FC236}">
                <a16:creationId xmlns:a16="http://schemas.microsoft.com/office/drawing/2014/main" id="{8F83BA9B-80CA-45EB-BA7C-8E1EAAF976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47191">
            <a:off x="8456161" y="3206902"/>
            <a:ext cx="1440000" cy="993104"/>
          </a:xfrm>
          <a:prstGeom prst="rect">
            <a:avLst/>
          </a:prstGeom>
          <a:ln>
            <a:noFill/>
          </a:ln>
          <a:effectLst>
            <a:outerShdw blurRad="292100" dist="139700" dir="2700000" algn="tl" rotWithShape="0">
              <a:srgbClr val="333333">
                <a:alpha val="65000"/>
              </a:srgbClr>
            </a:outerShdw>
          </a:effectLst>
        </p:spPr>
      </p:pic>
      <p:pic>
        <p:nvPicPr>
          <p:cNvPr id="49" name="Picture 48">
            <a:extLst>
              <a:ext uri="{FF2B5EF4-FFF2-40B4-BE49-F238E27FC236}">
                <a16:creationId xmlns:a16="http://schemas.microsoft.com/office/drawing/2014/main" id="{F6CEFC44-526F-495B-AA8D-CDCA13E455A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82896">
            <a:off x="6501624" y="4807582"/>
            <a:ext cx="1440000" cy="973395"/>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BCAFC78B-9BF1-48AE-AAA8-EDD908FBF3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30693" y="602882"/>
            <a:ext cx="1440000" cy="808286"/>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C20A1425-7437-475A-8052-7E6C630027C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20886376">
            <a:off x="4733385" y="3148649"/>
            <a:ext cx="1061839" cy="144000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6B9389C4-67B2-4670-A7E5-DA6ED658250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24025">
            <a:off x="11002351" y="1291455"/>
            <a:ext cx="1164145" cy="165600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E7410EB5-8CE0-4A5B-BDEB-516049A43602}"/>
              </a:ext>
            </a:extLst>
          </p:cNvPr>
          <p:cNvSpPr>
            <a:spLocks noGrp="1"/>
          </p:cNvSpPr>
          <p:nvPr>
            <p:ph type="title"/>
          </p:nvPr>
        </p:nvSpPr>
        <p:spPr/>
        <p:txBody>
          <a:bodyPr>
            <a:normAutofit/>
          </a:bodyPr>
          <a:lstStyle/>
          <a:p>
            <a:r>
              <a:rPr lang="en-GB" sz="3200" dirty="0"/>
              <a:t>A National Framework for Climate Services could address gaps in the provision of climate services in the UK. </a:t>
            </a:r>
          </a:p>
        </p:txBody>
      </p:sp>
      <p:sp>
        <p:nvSpPr>
          <p:cNvPr id="4" name="TextBox 3">
            <a:extLst>
              <a:ext uri="{FF2B5EF4-FFF2-40B4-BE49-F238E27FC236}">
                <a16:creationId xmlns:a16="http://schemas.microsoft.com/office/drawing/2014/main" id="{617C0A3A-C204-46D8-ADEA-5AF8D17D7681}"/>
              </a:ext>
            </a:extLst>
          </p:cNvPr>
          <p:cNvSpPr txBox="1"/>
          <p:nvPr/>
        </p:nvSpPr>
        <p:spPr>
          <a:xfrm>
            <a:off x="3943530" y="890211"/>
            <a:ext cx="1711174" cy="369332"/>
          </a:xfrm>
          <a:prstGeom prst="rect">
            <a:avLst/>
          </a:prstGeom>
          <a:noFill/>
        </p:spPr>
        <p:txBody>
          <a:bodyPr wrap="none" rtlCol="0">
            <a:spAutoFit/>
          </a:bodyPr>
          <a:lstStyle/>
          <a:p>
            <a:r>
              <a:rPr lang="en-GB" dirty="0"/>
              <a:t>Rapid Lit review</a:t>
            </a:r>
          </a:p>
        </p:txBody>
      </p:sp>
      <p:sp>
        <p:nvSpPr>
          <p:cNvPr id="21" name="TextBox 20">
            <a:extLst>
              <a:ext uri="{FF2B5EF4-FFF2-40B4-BE49-F238E27FC236}">
                <a16:creationId xmlns:a16="http://schemas.microsoft.com/office/drawing/2014/main" id="{B179D840-4222-4446-89E8-0CE5B0B62B02}"/>
              </a:ext>
            </a:extLst>
          </p:cNvPr>
          <p:cNvSpPr txBox="1"/>
          <p:nvPr/>
        </p:nvSpPr>
        <p:spPr>
          <a:xfrm>
            <a:off x="6762335" y="2347039"/>
            <a:ext cx="2376548" cy="646331"/>
          </a:xfrm>
          <a:prstGeom prst="rect">
            <a:avLst/>
          </a:prstGeom>
          <a:noFill/>
        </p:spPr>
        <p:txBody>
          <a:bodyPr wrap="none" rtlCol="0">
            <a:spAutoFit/>
          </a:bodyPr>
          <a:lstStyle/>
          <a:p>
            <a:r>
              <a:rPr lang="en-GB" dirty="0"/>
              <a:t>Start focused: </a:t>
            </a:r>
          </a:p>
          <a:p>
            <a:r>
              <a:rPr lang="en-GB" dirty="0"/>
              <a:t>Bilateral Conversations</a:t>
            </a:r>
          </a:p>
        </p:txBody>
      </p:sp>
      <p:sp>
        <p:nvSpPr>
          <p:cNvPr id="22" name="TextBox 21">
            <a:extLst>
              <a:ext uri="{FF2B5EF4-FFF2-40B4-BE49-F238E27FC236}">
                <a16:creationId xmlns:a16="http://schemas.microsoft.com/office/drawing/2014/main" id="{B1BCDB74-CF5F-4406-8530-09F51CE6F186}"/>
              </a:ext>
            </a:extLst>
          </p:cNvPr>
          <p:cNvSpPr txBox="1"/>
          <p:nvPr/>
        </p:nvSpPr>
        <p:spPr>
          <a:xfrm>
            <a:off x="9160268" y="890211"/>
            <a:ext cx="2330638" cy="369332"/>
          </a:xfrm>
          <a:prstGeom prst="rect">
            <a:avLst/>
          </a:prstGeom>
          <a:noFill/>
        </p:spPr>
        <p:txBody>
          <a:bodyPr wrap="none" rtlCol="0">
            <a:spAutoFit/>
          </a:bodyPr>
          <a:lstStyle/>
          <a:p>
            <a:r>
              <a:rPr lang="en-GB" dirty="0"/>
              <a:t>Met Office Conference</a:t>
            </a:r>
          </a:p>
        </p:txBody>
      </p:sp>
      <p:grpSp>
        <p:nvGrpSpPr>
          <p:cNvPr id="5" name="Group 4">
            <a:extLst>
              <a:ext uri="{FF2B5EF4-FFF2-40B4-BE49-F238E27FC236}">
                <a16:creationId xmlns:a16="http://schemas.microsoft.com/office/drawing/2014/main" id="{7C00BDF6-178D-4EDC-B265-41AEC5E227E3}"/>
              </a:ext>
            </a:extLst>
          </p:cNvPr>
          <p:cNvGrpSpPr/>
          <p:nvPr/>
        </p:nvGrpSpPr>
        <p:grpSpPr>
          <a:xfrm>
            <a:off x="3701356" y="1329234"/>
            <a:ext cx="7845162" cy="957671"/>
            <a:chOff x="3336553" y="1610156"/>
            <a:chExt cx="7845162" cy="957671"/>
          </a:xfrm>
        </p:grpSpPr>
        <p:grpSp>
          <p:nvGrpSpPr>
            <p:cNvPr id="37" name="Group 36">
              <a:extLst>
                <a:ext uri="{FF2B5EF4-FFF2-40B4-BE49-F238E27FC236}">
                  <a16:creationId xmlns:a16="http://schemas.microsoft.com/office/drawing/2014/main" id="{6394140D-C671-4C4F-BF82-BA600DC2AF0C}"/>
                </a:ext>
              </a:extLst>
            </p:cNvPr>
            <p:cNvGrpSpPr/>
            <p:nvPr/>
          </p:nvGrpSpPr>
          <p:grpSpPr>
            <a:xfrm>
              <a:off x="3777343" y="1611517"/>
              <a:ext cx="7404372" cy="956310"/>
              <a:chOff x="4095750" y="1062990"/>
              <a:chExt cx="6858000" cy="956310"/>
            </a:xfrm>
          </p:grpSpPr>
          <p:cxnSp>
            <p:nvCxnSpPr>
              <p:cNvPr id="30" name="Straight Arrow Connector 29">
                <a:extLst>
                  <a:ext uri="{FF2B5EF4-FFF2-40B4-BE49-F238E27FC236}">
                    <a16:creationId xmlns:a16="http://schemas.microsoft.com/office/drawing/2014/main" id="{3E5B2176-76B3-479E-8F81-494E67A71DFA}"/>
                  </a:ext>
                </a:extLst>
              </p:cNvPr>
              <p:cNvCxnSpPr/>
              <p:nvPr/>
            </p:nvCxnSpPr>
            <p:spPr>
              <a:xfrm>
                <a:off x="4095750" y="1485900"/>
                <a:ext cx="6858000" cy="0"/>
              </a:xfrm>
              <a:prstGeom prst="straightConnector1">
                <a:avLst/>
              </a:prstGeom>
              <a:ln w="168275">
                <a:tailEnd type="stealth"/>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251670B5-FEEB-4B54-A252-BD43E947BA39}"/>
                  </a:ext>
                </a:extLst>
              </p:cNvPr>
              <p:cNvSpPr/>
              <p:nvPr/>
            </p:nvSpPr>
            <p:spPr>
              <a:xfrm>
                <a:off x="9425174" y="1062990"/>
                <a:ext cx="840871" cy="9563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dirty="0"/>
                  <a:t>May</a:t>
                </a:r>
              </a:p>
            </p:txBody>
          </p:sp>
        </p:grpSp>
        <p:sp>
          <p:nvSpPr>
            <p:cNvPr id="23" name="Oval 22">
              <a:extLst>
                <a:ext uri="{FF2B5EF4-FFF2-40B4-BE49-F238E27FC236}">
                  <a16:creationId xmlns:a16="http://schemas.microsoft.com/office/drawing/2014/main" id="{9EE69161-72F8-4CD7-B08F-CB561E75AE95}"/>
                </a:ext>
              </a:extLst>
            </p:cNvPr>
            <p:cNvSpPr/>
            <p:nvPr/>
          </p:nvSpPr>
          <p:spPr>
            <a:xfrm>
              <a:off x="3336553" y="1610156"/>
              <a:ext cx="956310" cy="9563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t>2021</a:t>
              </a:r>
            </a:p>
          </p:txBody>
        </p:sp>
        <p:sp>
          <p:nvSpPr>
            <p:cNvPr id="26" name="Oval 25">
              <a:extLst>
                <a:ext uri="{FF2B5EF4-FFF2-40B4-BE49-F238E27FC236}">
                  <a16:creationId xmlns:a16="http://schemas.microsoft.com/office/drawing/2014/main" id="{1D8DDB6A-7106-40B3-951E-EF850DFE38E7}"/>
                </a:ext>
              </a:extLst>
            </p:cNvPr>
            <p:cNvSpPr/>
            <p:nvPr/>
          </p:nvSpPr>
          <p:spPr>
            <a:xfrm>
              <a:off x="5818717" y="1611517"/>
              <a:ext cx="956310" cy="9563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dirty="0"/>
                <a:t>Feb</a:t>
              </a:r>
            </a:p>
          </p:txBody>
        </p:sp>
        <p:sp>
          <p:nvSpPr>
            <p:cNvPr id="27" name="Oval 26">
              <a:extLst>
                <a:ext uri="{FF2B5EF4-FFF2-40B4-BE49-F238E27FC236}">
                  <a16:creationId xmlns:a16="http://schemas.microsoft.com/office/drawing/2014/main" id="{C3CDF6D1-2A0D-4EBB-8D42-4D9BE5466F8B}"/>
                </a:ext>
              </a:extLst>
            </p:cNvPr>
            <p:cNvSpPr/>
            <p:nvPr/>
          </p:nvSpPr>
          <p:spPr>
            <a:xfrm>
              <a:off x="4571986" y="1610156"/>
              <a:ext cx="956310" cy="9563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dirty="0"/>
                <a:t>Jan</a:t>
              </a:r>
            </a:p>
          </p:txBody>
        </p:sp>
        <p:sp>
          <p:nvSpPr>
            <p:cNvPr id="25" name="Oval 24">
              <a:extLst>
                <a:ext uri="{FF2B5EF4-FFF2-40B4-BE49-F238E27FC236}">
                  <a16:creationId xmlns:a16="http://schemas.microsoft.com/office/drawing/2014/main" id="{96246EE4-9645-4DCA-95D6-34880259D4DC}"/>
                </a:ext>
              </a:extLst>
            </p:cNvPr>
            <p:cNvSpPr/>
            <p:nvPr/>
          </p:nvSpPr>
          <p:spPr>
            <a:xfrm>
              <a:off x="7060492" y="1611517"/>
              <a:ext cx="956310" cy="9563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dirty="0"/>
                <a:t>Mar</a:t>
              </a:r>
            </a:p>
          </p:txBody>
        </p:sp>
        <p:sp>
          <p:nvSpPr>
            <p:cNvPr id="24" name="Oval 23">
              <a:extLst>
                <a:ext uri="{FF2B5EF4-FFF2-40B4-BE49-F238E27FC236}">
                  <a16:creationId xmlns:a16="http://schemas.microsoft.com/office/drawing/2014/main" id="{1303AC2D-E9DF-45DC-9E69-2BA2464D7180}"/>
                </a:ext>
              </a:extLst>
            </p:cNvPr>
            <p:cNvSpPr/>
            <p:nvPr/>
          </p:nvSpPr>
          <p:spPr>
            <a:xfrm>
              <a:off x="8295925" y="1611517"/>
              <a:ext cx="956310" cy="9563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dirty="0"/>
                <a:t>Apr</a:t>
              </a:r>
            </a:p>
          </p:txBody>
        </p:sp>
      </p:grpSp>
      <p:grpSp>
        <p:nvGrpSpPr>
          <p:cNvPr id="8" name="Group 7">
            <a:extLst>
              <a:ext uri="{FF2B5EF4-FFF2-40B4-BE49-F238E27FC236}">
                <a16:creationId xmlns:a16="http://schemas.microsoft.com/office/drawing/2014/main" id="{C89A0DDD-DD0F-4EEB-BDF1-D658DD8F7DD5}"/>
              </a:ext>
            </a:extLst>
          </p:cNvPr>
          <p:cNvGrpSpPr/>
          <p:nvPr/>
        </p:nvGrpSpPr>
        <p:grpSpPr>
          <a:xfrm>
            <a:off x="3850090" y="4056355"/>
            <a:ext cx="7696428" cy="1015365"/>
            <a:chOff x="3850090" y="3620927"/>
            <a:chExt cx="7696428" cy="1015365"/>
          </a:xfrm>
        </p:grpSpPr>
        <p:grpSp>
          <p:nvGrpSpPr>
            <p:cNvPr id="29" name="Group 28">
              <a:extLst>
                <a:ext uri="{FF2B5EF4-FFF2-40B4-BE49-F238E27FC236}">
                  <a16:creationId xmlns:a16="http://schemas.microsoft.com/office/drawing/2014/main" id="{297914A2-BCC5-45DC-86A7-9F53D1F8E357}"/>
                </a:ext>
              </a:extLst>
            </p:cNvPr>
            <p:cNvGrpSpPr/>
            <p:nvPr/>
          </p:nvGrpSpPr>
          <p:grpSpPr>
            <a:xfrm>
              <a:off x="3850090" y="3620927"/>
              <a:ext cx="7696428" cy="1015365"/>
              <a:chOff x="3485287" y="1552462"/>
              <a:chExt cx="7696428" cy="1015365"/>
            </a:xfrm>
          </p:grpSpPr>
          <p:grpSp>
            <p:nvGrpSpPr>
              <p:cNvPr id="32" name="Group 31">
                <a:extLst>
                  <a:ext uri="{FF2B5EF4-FFF2-40B4-BE49-F238E27FC236}">
                    <a16:creationId xmlns:a16="http://schemas.microsoft.com/office/drawing/2014/main" id="{97DC962C-B300-4411-995B-2F45EA27B176}"/>
                  </a:ext>
                </a:extLst>
              </p:cNvPr>
              <p:cNvGrpSpPr/>
              <p:nvPr/>
            </p:nvGrpSpPr>
            <p:grpSpPr>
              <a:xfrm>
                <a:off x="3777343" y="1611517"/>
                <a:ext cx="7404372" cy="956310"/>
                <a:chOff x="4095750" y="1062990"/>
                <a:chExt cx="6858000" cy="956310"/>
              </a:xfrm>
            </p:grpSpPr>
            <p:cxnSp>
              <p:nvCxnSpPr>
                <p:cNvPr id="44" name="Straight Arrow Connector 43">
                  <a:extLst>
                    <a:ext uri="{FF2B5EF4-FFF2-40B4-BE49-F238E27FC236}">
                      <a16:creationId xmlns:a16="http://schemas.microsoft.com/office/drawing/2014/main" id="{7817E95F-C326-4138-B138-DBFE545ECA70}"/>
                    </a:ext>
                  </a:extLst>
                </p:cNvPr>
                <p:cNvCxnSpPr/>
                <p:nvPr/>
              </p:nvCxnSpPr>
              <p:spPr>
                <a:xfrm>
                  <a:off x="4095750" y="1485900"/>
                  <a:ext cx="6858000" cy="0"/>
                </a:xfrm>
                <a:prstGeom prst="straightConnector1">
                  <a:avLst/>
                </a:prstGeom>
                <a:ln w="168275">
                  <a:tailEnd type="stealth"/>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81310F9A-95A4-421F-A40B-9BC2A110635A}"/>
                    </a:ext>
                  </a:extLst>
                </p:cNvPr>
                <p:cNvSpPr/>
                <p:nvPr/>
              </p:nvSpPr>
              <p:spPr>
                <a:xfrm>
                  <a:off x="9425174" y="1062990"/>
                  <a:ext cx="840871" cy="9563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dirty="0"/>
                    <a:t>…</a:t>
                  </a:r>
                </a:p>
              </p:txBody>
            </p:sp>
          </p:grpSp>
          <p:sp>
            <p:nvSpPr>
              <p:cNvPr id="38" name="Oval 37">
                <a:extLst>
                  <a:ext uri="{FF2B5EF4-FFF2-40B4-BE49-F238E27FC236}">
                    <a16:creationId xmlns:a16="http://schemas.microsoft.com/office/drawing/2014/main" id="{C75E78B8-CD9D-4B9B-AE11-0A9D2DD58AD1}"/>
                  </a:ext>
                </a:extLst>
              </p:cNvPr>
              <p:cNvSpPr/>
              <p:nvPr/>
            </p:nvSpPr>
            <p:spPr>
              <a:xfrm>
                <a:off x="3485287" y="1552462"/>
                <a:ext cx="956310" cy="9563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t>June</a:t>
                </a:r>
              </a:p>
            </p:txBody>
          </p:sp>
          <p:sp>
            <p:nvSpPr>
              <p:cNvPr id="40" name="Oval 39">
                <a:extLst>
                  <a:ext uri="{FF2B5EF4-FFF2-40B4-BE49-F238E27FC236}">
                    <a16:creationId xmlns:a16="http://schemas.microsoft.com/office/drawing/2014/main" id="{7C9C59F6-9989-4C61-BAA8-DAA13A27D81B}"/>
                  </a:ext>
                </a:extLst>
              </p:cNvPr>
              <p:cNvSpPr/>
              <p:nvPr/>
            </p:nvSpPr>
            <p:spPr>
              <a:xfrm>
                <a:off x="8295925" y="1611517"/>
                <a:ext cx="956310" cy="9563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dirty="0"/>
                  <a:t>Jul</a:t>
                </a:r>
              </a:p>
            </p:txBody>
          </p:sp>
        </p:grpSp>
        <p:grpSp>
          <p:nvGrpSpPr>
            <p:cNvPr id="13" name="Group 12">
              <a:extLst>
                <a:ext uri="{FF2B5EF4-FFF2-40B4-BE49-F238E27FC236}">
                  <a16:creationId xmlns:a16="http://schemas.microsoft.com/office/drawing/2014/main" id="{0FBC511F-41B3-412C-A080-9419BD5AC748}"/>
                </a:ext>
              </a:extLst>
            </p:cNvPr>
            <p:cNvGrpSpPr/>
            <p:nvPr/>
          </p:nvGrpSpPr>
          <p:grpSpPr>
            <a:xfrm>
              <a:off x="4799117" y="3840002"/>
              <a:ext cx="3078790" cy="525780"/>
              <a:chOff x="3967480" y="1226820"/>
              <a:chExt cx="3078790" cy="525780"/>
            </a:xfrm>
          </p:grpSpPr>
          <p:sp>
            <p:nvSpPr>
              <p:cNvPr id="15" name="Oval 14">
                <a:extLst>
                  <a:ext uri="{FF2B5EF4-FFF2-40B4-BE49-F238E27FC236}">
                    <a16:creationId xmlns:a16="http://schemas.microsoft.com/office/drawing/2014/main" id="{C6864C1A-BB59-4CAE-AE1C-D163B6E56008}"/>
                  </a:ext>
                </a:extLst>
              </p:cNvPr>
              <p:cNvSpPr/>
              <p:nvPr/>
            </p:nvSpPr>
            <p:spPr>
              <a:xfrm>
                <a:off x="3967480" y="1226820"/>
                <a:ext cx="518160" cy="518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16" name="Oval 15">
                <a:extLst>
                  <a:ext uri="{FF2B5EF4-FFF2-40B4-BE49-F238E27FC236}">
                    <a16:creationId xmlns:a16="http://schemas.microsoft.com/office/drawing/2014/main" id="{30FA7A5B-6B68-443F-9E99-172B2AA3A955}"/>
                  </a:ext>
                </a:extLst>
              </p:cNvPr>
              <p:cNvSpPr/>
              <p:nvPr/>
            </p:nvSpPr>
            <p:spPr>
              <a:xfrm>
                <a:off x="4477366" y="1234440"/>
                <a:ext cx="518160" cy="518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2</a:t>
                </a:r>
              </a:p>
            </p:txBody>
          </p:sp>
          <p:sp>
            <p:nvSpPr>
              <p:cNvPr id="17" name="Oval 16">
                <a:extLst>
                  <a:ext uri="{FF2B5EF4-FFF2-40B4-BE49-F238E27FC236}">
                    <a16:creationId xmlns:a16="http://schemas.microsoft.com/office/drawing/2014/main" id="{50A8D5E5-3514-4729-9352-68677ABDEA1E}"/>
                  </a:ext>
                </a:extLst>
              </p:cNvPr>
              <p:cNvSpPr/>
              <p:nvPr/>
            </p:nvSpPr>
            <p:spPr>
              <a:xfrm>
                <a:off x="4994908" y="1234440"/>
                <a:ext cx="518160" cy="518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18" name="Oval 17">
                <a:extLst>
                  <a:ext uri="{FF2B5EF4-FFF2-40B4-BE49-F238E27FC236}">
                    <a16:creationId xmlns:a16="http://schemas.microsoft.com/office/drawing/2014/main" id="{269C4D3B-BA8E-4667-AE0D-1BC2E236C321}"/>
                  </a:ext>
                </a:extLst>
              </p:cNvPr>
              <p:cNvSpPr/>
              <p:nvPr/>
            </p:nvSpPr>
            <p:spPr>
              <a:xfrm>
                <a:off x="5500551" y="1234440"/>
                <a:ext cx="518160" cy="518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p>
            </p:txBody>
          </p:sp>
          <p:sp>
            <p:nvSpPr>
              <p:cNvPr id="19" name="Oval 18">
                <a:extLst>
                  <a:ext uri="{FF2B5EF4-FFF2-40B4-BE49-F238E27FC236}">
                    <a16:creationId xmlns:a16="http://schemas.microsoft.com/office/drawing/2014/main" id="{5042B1E9-8C4F-4E88-96A1-27FA07B4B5F8}"/>
                  </a:ext>
                </a:extLst>
              </p:cNvPr>
              <p:cNvSpPr/>
              <p:nvPr/>
            </p:nvSpPr>
            <p:spPr>
              <a:xfrm>
                <a:off x="6018095" y="1234440"/>
                <a:ext cx="518160" cy="518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a:t>
                </a:r>
              </a:p>
            </p:txBody>
          </p:sp>
          <p:sp>
            <p:nvSpPr>
              <p:cNvPr id="20" name="Oval 19">
                <a:extLst>
                  <a:ext uri="{FF2B5EF4-FFF2-40B4-BE49-F238E27FC236}">
                    <a16:creationId xmlns:a16="http://schemas.microsoft.com/office/drawing/2014/main" id="{4310BC6D-9A58-494B-9429-F299C8EB5F15}"/>
                  </a:ext>
                </a:extLst>
              </p:cNvPr>
              <p:cNvSpPr/>
              <p:nvPr/>
            </p:nvSpPr>
            <p:spPr>
              <a:xfrm>
                <a:off x="6528110" y="1234440"/>
                <a:ext cx="518160" cy="518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6</a:t>
                </a:r>
              </a:p>
            </p:txBody>
          </p:sp>
        </p:grpSp>
      </p:grpSp>
      <p:sp>
        <p:nvSpPr>
          <p:cNvPr id="46" name="TextBox 45">
            <a:extLst>
              <a:ext uri="{FF2B5EF4-FFF2-40B4-BE49-F238E27FC236}">
                <a16:creationId xmlns:a16="http://schemas.microsoft.com/office/drawing/2014/main" id="{BFFB6726-1677-447D-8517-43D4AA3CA8FF}"/>
              </a:ext>
            </a:extLst>
          </p:cNvPr>
          <p:cNvSpPr txBox="1"/>
          <p:nvPr/>
        </p:nvSpPr>
        <p:spPr>
          <a:xfrm>
            <a:off x="5984162" y="3380830"/>
            <a:ext cx="1579185" cy="923330"/>
          </a:xfrm>
          <a:prstGeom prst="rect">
            <a:avLst/>
          </a:prstGeom>
          <a:noFill/>
        </p:spPr>
        <p:txBody>
          <a:bodyPr wrap="square" rtlCol="0">
            <a:spAutoFit/>
          </a:bodyPr>
          <a:lstStyle/>
          <a:p>
            <a:r>
              <a:rPr lang="en-GB" dirty="0"/>
              <a:t>Go broad: Engagement Workshops</a:t>
            </a:r>
          </a:p>
        </p:txBody>
      </p:sp>
      <p:sp>
        <p:nvSpPr>
          <p:cNvPr id="47" name="TextBox 46">
            <a:extLst>
              <a:ext uri="{FF2B5EF4-FFF2-40B4-BE49-F238E27FC236}">
                <a16:creationId xmlns:a16="http://schemas.microsoft.com/office/drawing/2014/main" id="{CCE38CC0-003B-456A-BC5B-E41180AB1578}"/>
              </a:ext>
            </a:extLst>
          </p:cNvPr>
          <p:cNvSpPr txBox="1"/>
          <p:nvPr/>
        </p:nvSpPr>
        <p:spPr>
          <a:xfrm>
            <a:off x="8487506" y="5178019"/>
            <a:ext cx="1574405" cy="646331"/>
          </a:xfrm>
          <a:prstGeom prst="rect">
            <a:avLst/>
          </a:prstGeom>
          <a:noFill/>
        </p:spPr>
        <p:txBody>
          <a:bodyPr wrap="none" rtlCol="0">
            <a:spAutoFit/>
          </a:bodyPr>
          <a:lstStyle/>
          <a:p>
            <a:r>
              <a:rPr lang="en-GB" dirty="0"/>
              <a:t>UKCR Forum</a:t>
            </a:r>
          </a:p>
          <a:p>
            <a:r>
              <a:rPr lang="en-GB" dirty="0"/>
              <a:t>UKCR Webinar</a:t>
            </a:r>
          </a:p>
        </p:txBody>
      </p:sp>
      <p:sp>
        <p:nvSpPr>
          <p:cNvPr id="48" name="TextBox 47">
            <a:extLst>
              <a:ext uri="{FF2B5EF4-FFF2-40B4-BE49-F238E27FC236}">
                <a16:creationId xmlns:a16="http://schemas.microsoft.com/office/drawing/2014/main" id="{97CE7AED-8F5C-4CD5-8787-DE06184F2A11}"/>
              </a:ext>
            </a:extLst>
          </p:cNvPr>
          <p:cNvSpPr txBox="1"/>
          <p:nvPr/>
        </p:nvSpPr>
        <p:spPr>
          <a:xfrm>
            <a:off x="3620168" y="5178019"/>
            <a:ext cx="2533001" cy="369332"/>
          </a:xfrm>
          <a:prstGeom prst="rect">
            <a:avLst/>
          </a:prstGeom>
          <a:noFill/>
        </p:spPr>
        <p:txBody>
          <a:bodyPr wrap="none" rtlCol="0">
            <a:spAutoFit/>
          </a:bodyPr>
          <a:lstStyle/>
          <a:p>
            <a:r>
              <a:rPr lang="en-GB" dirty="0"/>
              <a:t>Civil Service Live Session</a:t>
            </a:r>
          </a:p>
        </p:txBody>
      </p:sp>
      <p:pic>
        <p:nvPicPr>
          <p:cNvPr id="28" name="Picture 27">
            <a:extLst>
              <a:ext uri="{FF2B5EF4-FFF2-40B4-BE49-F238E27FC236}">
                <a16:creationId xmlns:a16="http://schemas.microsoft.com/office/drawing/2014/main" id="{B58C9AD9-F0A1-47A2-B7A4-BAD434DEDB2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94738" y="5549455"/>
            <a:ext cx="1440000" cy="776261"/>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3DD1527E-A5AF-4AA6-9A12-3B07390C6E05}"/>
              </a:ext>
            </a:extLst>
          </p:cNvPr>
          <p:cNvSpPr/>
          <p:nvPr/>
        </p:nvSpPr>
        <p:spPr>
          <a:xfrm>
            <a:off x="3702910" y="6355927"/>
            <a:ext cx="2710573" cy="461665"/>
          </a:xfrm>
          <a:prstGeom prst="rect">
            <a:avLst/>
          </a:prstGeom>
        </p:spPr>
        <p:txBody>
          <a:bodyPr wrap="square">
            <a:spAutoFit/>
          </a:bodyPr>
          <a:lstStyle/>
          <a:p>
            <a:r>
              <a:rPr lang="en-GB" sz="1200" dirty="0">
                <a:solidFill>
                  <a:srgbClr val="333333"/>
                </a:solidFill>
                <a:latin typeface="Arial" panose="020B0604020202020204" pitchFamily="34" charset="0"/>
                <a:ea typeface="Calibri" panose="020F0502020204030204" pitchFamily="34" charset="0"/>
              </a:rPr>
              <a:t>The future of climate services: informing security and prosperity</a:t>
            </a:r>
            <a:endParaRPr lang="en-GB" sz="1200" dirty="0"/>
          </a:p>
        </p:txBody>
      </p:sp>
    </p:spTree>
    <p:extLst>
      <p:ext uri="{BB962C8B-B14F-4D97-AF65-F5344CB8AC3E}">
        <p14:creationId xmlns:p14="http://schemas.microsoft.com/office/powerpoint/2010/main" val="51500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500"/>
                                        <p:tgtEl>
                                          <p:spTgt spid="48"/>
                                        </p:tgtEl>
                                      </p:cBhvr>
                                    </p:animEffect>
                                  </p:childTnLst>
                                </p:cTn>
                              </p:par>
                              <p:par>
                                <p:cTn id="29" presetID="10"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500"/>
                                        <p:tgtEl>
                                          <p:spTgt spid="46"/>
                                        </p:tgtEl>
                                      </p:cBhvr>
                                    </p:animEffect>
                                  </p:childTnLst>
                                </p:cTn>
                              </p:par>
                              <p:par>
                                <p:cTn id="42" presetID="10" presetClass="entr" presetSubtype="0"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500"/>
                                        <p:tgtEl>
                                          <p:spTgt spid="49"/>
                                        </p:tgtEl>
                                      </p:cBhvr>
                                    </p:animEffect>
                                  </p:childTnLst>
                                </p:cTn>
                              </p:par>
                            </p:childTnLst>
                          </p:cTn>
                        </p:par>
                        <p:par>
                          <p:cTn id="45" fill="hold">
                            <p:stCondLst>
                              <p:cond delay="3000"/>
                            </p:stCondLst>
                            <p:childTnLst>
                              <p:par>
                                <p:cTn id="46" presetID="10"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P spid="22" grpId="0"/>
      <p:bldP spid="46" grpId="0"/>
      <p:bldP spid="47" grpId="0"/>
      <p:bldP spid="48"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6031346" y="1267992"/>
            <a:ext cx="0" cy="4796523"/>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191176" y="237951"/>
            <a:ext cx="5636969" cy="739693"/>
          </a:xfrm>
          <a:prstGeom prst="rect">
            <a:avLst/>
          </a:prstGeom>
          <a:solidFill>
            <a:srgbClr val="00808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3600" b="1" i="0" u="none" strike="noStrike" kern="1200" cap="none" spc="0" normalizeH="0" baseline="0" noProof="0" dirty="0">
                <a:ln>
                  <a:noFill/>
                </a:ln>
                <a:solidFill>
                  <a:prstClr val="white"/>
                </a:solidFill>
                <a:effectLst/>
                <a:uLnTx/>
                <a:uFillTx/>
                <a:latin typeface="Calibri" panose="020F0502020204030204"/>
                <a:ea typeface="+mj-ea"/>
                <a:cs typeface="+mj-cs"/>
              </a:rPr>
              <a:t>Adaptation Plans</a:t>
            </a:r>
          </a:p>
        </p:txBody>
      </p:sp>
      <p:grpSp>
        <p:nvGrpSpPr>
          <p:cNvPr id="25" name="Group 24"/>
          <p:cNvGrpSpPr/>
          <p:nvPr/>
        </p:nvGrpSpPr>
        <p:grpSpPr>
          <a:xfrm>
            <a:off x="6207426" y="341509"/>
            <a:ext cx="5792608" cy="6191644"/>
            <a:chOff x="6170505" y="202965"/>
            <a:chExt cx="5792608" cy="6191644"/>
          </a:xfrm>
        </p:grpSpPr>
        <p:pic>
          <p:nvPicPr>
            <p:cNvPr id="6" name="Picture 5"/>
            <p:cNvPicPr>
              <a:picLocks noChangeAspect="1"/>
            </p:cNvPicPr>
            <p:nvPr/>
          </p:nvPicPr>
          <p:blipFill>
            <a:blip r:embed="rId2"/>
            <a:stretch>
              <a:fillRect/>
            </a:stretch>
          </p:blipFill>
          <p:spPr>
            <a:xfrm>
              <a:off x="6521988" y="1522205"/>
              <a:ext cx="5392919" cy="1714500"/>
            </a:xfrm>
            <a:prstGeom prst="rect">
              <a:avLst/>
            </a:prstGeom>
          </p:spPr>
        </p:pic>
        <p:sp>
          <p:nvSpPr>
            <p:cNvPr id="7" name="TextBox 6"/>
            <p:cNvSpPr txBox="1"/>
            <p:nvPr/>
          </p:nvSpPr>
          <p:spPr>
            <a:xfrm>
              <a:off x="6521988" y="3325829"/>
              <a:ext cx="5392919" cy="1077218"/>
            </a:xfrm>
            <a:prstGeom prst="rect">
              <a:avLst/>
            </a:prstGeom>
            <a:solidFill>
              <a:schemeClr val="tx1">
                <a:lumMod val="65000"/>
                <a:lumOff val="3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prstClr val="white"/>
                  </a:solidFill>
                  <a:effectLst/>
                  <a:uLnTx/>
                  <a:uFillTx/>
                  <a:latin typeface="Calibri" panose="020F0502020204030204"/>
                  <a:ea typeface="+mn-ea"/>
                  <a:cs typeface="+mn-cs"/>
                </a:rPr>
                <a:t>Aims: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IE" sz="1600" b="0" i="0" u="none" strike="noStrike" kern="1200" cap="none" spc="0" normalizeH="0" baseline="0" noProof="0" dirty="0">
                  <a:ln>
                    <a:noFill/>
                  </a:ln>
                  <a:solidFill>
                    <a:prstClr val="white"/>
                  </a:solidFill>
                  <a:effectLst/>
                  <a:uLnTx/>
                  <a:uFillTx/>
                  <a:latin typeface="Calibri" panose="020F0502020204030204"/>
                  <a:ea typeface="+mn-ea"/>
                  <a:cs typeface="+mn-cs"/>
                </a:rPr>
                <a:t>Standardising national climate projections for Ireland.</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IE" sz="1600" b="0" i="0" u="none" strike="noStrike" kern="1200" cap="none" spc="0" normalizeH="0" baseline="0" noProof="0" dirty="0">
                  <a:ln>
                    <a:noFill/>
                  </a:ln>
                  <a:solidFill>
                    <a:prstClr val="white"/>
                  </a:solidFill>
                  <a:effectLst/>
                  <a:uLnTx/>
                  <a:uFillTx/>
                  <a:latin typeface="Calibri" panose="020F0502020204030204"/>
                  <a:ea typeface="+mn-ea"/>
                  <a:cs typeface="+mn-cs"/>
                </a:rPr>
                <a:t>Developing climate services to meet the Irish adaptation sector’s climate information requirements.</a:t>
              </a:r>
            </a:p>
          </p:txBody>
        </p:sp>
        <p:pic>
          <p:nvPicPr>
            <p:cNvPr id="11" name="Picture 10"/>
            <p:cNvPicPr>
              <a:picLocks noChangeAspect="1"/>
            </p:cNvPicPr>
            <p:nvPr/>
          </p:nvPicPr>
          <p:blipFill>
            <a:blip r:embed="rId3"/>
            <a:stretch>
              <a:fillRect/>
            </a:stretch>
          </p:blipFill>
          <p:spPr>
            <a:xfrm>
              <a:off x="10378475" y="4815486"/>
              <a:ext cx="1584638" cy="701769"/>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26222" y="889368"/>
              <a:ext cx="1490224" cy="464291"/>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06588" y="211652"/>
              <a:ext cx="1058340" cy="764515"/>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77468" y="343905"/>
              <a:ext cx="785543" cy="785543"/>
            </a:xfrm>
            <a:prstGeom prst="rect">
              <a:avLst/>
            </a:prstGeom>
          </p:spPr>
        </p:pic>
        <p:pic>
          <p:nvPicPr>
            <p:cNvPr id="15" name="Picture 14"/>
            <p:cNvPicPr>
              <a:picLocks noChangeAspect="1"/>
            </p:cNvPicPr>
            <p:nvPr/>
          </p:nvPicPr>
          <p:blipFill>
            <a:blip r:embed="rId7"/>
            <a:stretch>
              <a:fillRect/>
            </a:stretch>
          </p:blipFill>
          <p:spPr>
            <a:xfrm>
              <a:off x="10055182" y="5898280"/>
              <a:ext cx="1907931" cy="419614"/>
            </a:xfrm>
            <a:prstGeom prst="rect">
              <a:avLst/>
            </a:prstGeom>
          </p:spPr>
        </p:pic>
        <p:pic>
          <p:nvPicPr>
            <p:cNvPr id="16" name="Picture 1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906421" y="202965"/>
              <a:ext cx="1508957" cy="700302"/>
            </a:xfrm>
            <a:prstGeom prst="rect">
              <a:avLst/>
            </a:prstGeom>
          </p:spPr>
        </p:pic>
        <p:pic>
          <p:nvPicPr>
            <p:cNvPr id="17" name="Picture 1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447685" y="202965"/>
              <a:ext cx="1116417" cy="639026"/>
            </a:xfrm>
            <a:prstGeom prst="rect">
              <a:avLst/>
            </a:prstGeom>
          </p:spPr>
        </p:pic>
        <p:pic>
          <p:nvPicPr>
            <p:cNvPr id="18" name="Picture 17"/>
            <p:cNvPicPr>
              <a:picLocks noChangeAspect="1"/>
            </p:cNvPicPr>
            <p:nvPr/>
          </p:nvPicPr>
          <p:blipFill>
            <a:blip r:embed="rId10"/>
            <a:stretch>
              <a:fillRect/>
            </a:stretch>
          </p:blipFill>
          <p:spPr>
            <a:xfrm>
              <a:off x="9158765" y="900718"/>
              <a:ext cx="1603856" cy="452941"/>
            </a:xfrm>
            <a:prstGeom prst="rect">
              <a:avLst/>
            </a:prstGeom>
          </p:spPr>
        </p:pic>
        <p:pic>
          <p:nvPicPr>
            <p:cNvPr id="19" name="Picture 18"/>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291112" y="4711745"/>
              <a:ext cx="929842" cy="929842"/>
            </a:xfrm>
            <a:prstGeom prst="rect">
              <a:avLst/>
            </a:prstGeom>
          </p:spPr>
        </p:pic>
        <p:pic>
          <p:nvPicPr>
            <p:cNvPr id="20" name="Picture 19"/>
            <p:cNvPicPr>
              <a:picLocks noChangeAspect="1"/>
            </p:cNvPicPr>
            <p:nvPr/>
          </p:nvPicPr>
          <p:blipFill>
            <a:blip r:embed="rId12"/>
            <a:stretch>
              <a:fillRect/>
            </a:stretch>
          </p:blipFill>
          <p:spPr>
            <a:xfrm>
              <a:off x="7927862" y="4744075"/>
              <a:ext cx="1232044" cy="788508"/>
            </a:xfrm>
            <a:prstGeom prst="rect">
              <a:avLst/>
            </a:prstGeom>
          </p:spPr>
        </p:pic>
        <p:pic>
          <p:nvPicPr>
            <p:cNvPr id="21" name="Picture 20"/>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124469" y="5875005"/>
              <a:ext cx="1759825" cy="442889"/>
            </a:xfrm>
            <a:prstGeom prst="rect">
              <a:avLst/>
            </a:prstGeom>
          </p:spPr>
        </p:pic>
        <p:pic>
          <p:nvPicPr>
            <p:cNvPr id="22" name="Picture 21"/>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277468" y="4947532"/>
              <a:ext cx="1599208" cy="412296"/>
            </a:xfrm>
            <a:prstGeom prst="rect">
              <a:avLst/>
            </a:prstGeom>
          </p:spPr>
        </p:pic>
        <p:pic>
          <p:nvPicPr>
            <p:cNvPr id="24" name="Picture 23"/>
            <p:cNvPicPr>
              <a:picLocks noChangeAspect="1"/>
            </p:cNvPicPr>
            <p:nvPr/>
          </p:nvPicPr>
          <p:blipFill>
            <a:blip r:embed="rId15"/>
            <a:stretch>
              <a:fillRect/>
            </a:stretch>
          </p:blipFill>
          <p:spPr>
            <a:xfrm>
              <a:off x="6170505" y="5821565"/>
              <a:ext cx="1900829" cy="573044"/>
            </a:xfrm>
            <a:prstGeom prst="rect">
              <a:avLst/>
            </a:prstGeom>
          </p:spPr>
        </p:pic>
      </p:grpSp>
      <p:pic>
        <p:nvPicPr>
          <p:cNvPr id="2" name="Picture 1"/>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91176" y="1114711"/>
            <a:ext cx="1491850" cy="2105487"/>
          </a:xfrm>
          <a:prstGeom prst="rect">
            <a:avLst/>
          </a:prstGeom>
        </p:spPr>
      </p:pic>
      <p:pic>
        <p:nvPicPr>
          <p:cNvPr id="29" name="Picture 28"/>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2411295" y="3375249"/>
            <a:ext cx="1542052" cy="1542052"/>
          </a:xfrm>
          <a:prstGeom prst="rect">
            <a:avLst/>
          </a:prstGeom>
        </p:spPr>
      </p:pic>
      <p:grpSp>
        <p:nvGrpSpPr>
          <p:cNvPr id="3" name="Group 2"/>
          <p:cNvGrpSpPr/>
          <p:nvPr/>
        </p:nvGrpSpPr>
        <p:grpSpPr>
          <a:xfrm>
            <a:off x="0" y="1188738"/>
            <a:ext cx="5651715" cy="5605651"/>
            <a:chOff x="0" y="1188738"/>
            <a:chExt cx="5651715" cy="5605651"/>
          </a:xfrm>
        </p:grpSpPr>
        <p:pic>
          <p:nvPicPr>
            <p:cNvPr id="30" name="Picture 29"/>
            <p:cNvPicPr>
              <a:picLocks noChangeAspect="1"/>
            </p:cNvPicPr>
            <p:nvPr/>
          </p:nvPicPr>
          <p:blipFill>
            <a:blip r:embed="rId18"/>
            <a:stretch>
              <a:fillRect/>
            </a:stretch>
          </p:blipFill>
          <p:spPr>
            <a:xfrm>
              <a:off x="0" y="5933125"/>
              <a:ext cx="3621081" cy="861264"/>
            </a:xfrm>
            <a:prstGeom prst="rect">
              <a:avLst/>
            </a:prstGeom>
          </p:spPr>
        </p:pic>
        <p:grpSp>
          <p:nvGrpSpPr>
            <p:cNvPr id="34" name="Group 33"/>
            <p:cNvGrpSpPr/>
            <p:nvPr/>
          </p:nvGrpSpPr>
          <p:grpSpPr>
            <a:xfrm>
              <a:off x="734307" y="1188738"/>
              <a:ext cx="4917408" cy="5174878"/>
              <a:chOff x="734307" y="1188738"/>
              <a:chExt cx="4917408" cy="5174878"/>
            </a:xfrm>
          </p:grpSpPr>
          <p:pic>
            <p:nvPicPr>
              <p:cNvPr id="23" name="Picture 22"/>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4129665" y="1188738"/>
                <a:ext cx="1365222" cy="1890755"/>
              </a:xfrm>
              <a:prstGeom prst="rect">
                <a:avLst/>
              </a:prstGeom>
              <a:ln>
                <a:solidFill>
                  <a:schemeClr val="tx1"/>
                </a:solidFill>
              </a:ln>
            </p:spPr>
          </p:pic>
          <p:pic>
            <p:nvPicPr>
              <p:cNvPr id="26" name="Picture 25"/>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1772933" y="1771953"/>
                <a:ext cx="1339270" cy="1894300"/>
              </a:xfrm>
              <a:prstGeom prst="rect">
                <a:avLst/>
              </a:prstGeom>
              <a:ln>
                <a:solidFill>
                  <a:schemeClr val="tx1"/>
                </a:solidFill>
              </a:ln>
            </p:spPr>
          </p:pic>
          <p:pic>
            <p:nvPicPr>
              <p:cNvPr id="27" name="Picture 26"/>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3706191" y="4499710"/>
                <a:ext cx="1302511" cy="1863906"/>
              </a:xfrm>
              <a:prstGeom prst="rect">
                <a:avLst/>
              </a:prstGeom>
              <a:ln>
                <a:solidFill>
                  <a:schemeClr val="tx1"/>
                </a:solidFill>
              </a:ln>
            </p:spPr>
          </p:pic>
          <p:pic>
            <p:nvPicPr>
              <p:cNvPr id="28" name="Picture 27"/>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4342886" y="2984223"/>
                <a:ext cx="1308829" cy="1853866"/>
              </a:xfrm>
              <a:prstGeom prst="rect">
                <a:avLst/>
              </a:prstGeom>
              <a:ln>
                <a:solidFill>
                  <a:schemeClr val="tx1"/>
                </a:solidFill>
              </a:ln>
            </p:spPr>
          </p:pic>
          <p:pic>
            <p:nvPicPr>
              <p:cNvPr id="4" name="Picture 3"/>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2895438" y="1358816"/>
                <a:ext cx="1340838" cy="1899205"/>
              </a:xfrm>
              <a:prstGeom prst="rect">
                <a:avLst/>
              </a:prstGeom>
              <a:ln>
                <a:solidFill>
                  <a:schemeClr val="tx1"/>
                </a:solidFill>
              </a:ln>
            </p:spPr>
          </p:pic>
          <p:pic>
            <p:nvPicPr>
              <p:cNvPr id="32" name="Picture 31"/>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734307" y="3570787"/>
                <a:ext cx="1473687" cy="2071523"/>
              </a:xfrm>
              <a:prstGeom prst="rect">
                <a:avLst/>
              </a:prstGeom>
              <a:ln>
                <a:solidFill>
                  <a:schemeClr val="tx1"/>
                </a:solidFill>
              </a:ln>
            </p:spPr>
          </p:pic>
          <p:pic>
            <p:nvPicPr>
              <p:cNvPr id="31" name="Picture 30"/>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2092594" y="4714463"/>
                <a:ext cx="873813" cy="1201493"/>
              </a:xfrm>
              <a:prstGeom prst="rect">
                <a:avLst/>
              </a:prstGeom>
              <a:ln>
                <a:solidFill>
                  <a:schemeClr val="tx1"/>
                </a:solidFill>
              </a:ln>
            </p:spPr>
          </p:pic>
          <p:pic>
            <p:nvPicPr>
              <p:cNvPr id="33" name="Picture 32"/>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2911855" y="4627610"/>
                <a:ext cx="903469" cy="1283878"/>
              </a:xfrm>
              <a:prstGeom prst="rect">
                <a:avLst/>
              </a:prstGeom>
              <a:ln>
                <a:solidFill>
                  <a:schemeClr val="tx1"/>
                </a:solidFill>
              </a:ln>
            </p:spPr>
          </p:pic>
        </p:grpSp>
      </p:grpSp>
    </p:spTree>
    <p:extLst>
      <p:ext uri="{BB962C8B-B14F-4D97-AF65-F5344CB8AC3E}">
        <p14:creationId xmlns:p14="http://schemas.microsoft.com/office/powerpoint/2010/main" val="189636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1500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654" y="1970871"/>
            <a:ext cx="3209840" cy="4442857"/>
          </a:xfrm>
          <a:prstGeom prst="rect">
            <a:avLst/>
          </a:prstGeom>
          <a:ln w="63500">
            <a:solidFill>
              <a:schemeClr val="bg1"/>
            </a:solidFill>
          </a:ln>
        </p:spPr>
      </p:pic>
      <p:grpSp>
        <p:nvGrpSpPr>
          <p:cNvPr id="2" name="Group 1"/>
          <p:cNvGrpSpPr/>
          <p:nvPr/>
        </p:nvGrpSpPr>
        <p:grpSpPr>
          <a:xfrm>
            <a:off x="3102830" y="1835086"/>
            <a:ext cx="8337140" cy="4881787"/>
            <a:chOff x="3102830" y="1835086"/>
            <a:chExt cx="8337140" cy="4881787"/>
          </a:xfrm>
        </p:grpSpPr>
        <p:sp>
          <p:nvSpPr>
            <p:cNvPr id="5" name="TextBox 4"/>
            <p:cNvSpPr txBox="1"/>
            <p:nvPr/>
          </p:nvSpPr>
          <p:spPr>
            <a:xfrm>
              <a:off x="3102830" y="6439874"/>
              <a:ext cx="831151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Example of a possible governance structure for an Irish National Framework of Climate Services (NFCC)</a:t>
              </a:r>
            </a:p>
          </p:txBody>
        </p:sp>
        <p:pic>
          <p:nvPicPr>
            <p:cNvPr id="6" name="Picture 5"/>
            <p:cNvPicPr>
              <a:picLocks noChangeAspect="1"/>
            </p:cNvPicPr>
            <p:nvPr/>
          </p:nvPicPr>
          <p:blipFill>
            <a:blip r:embed="rId3"/>
            <a:stretch>
              <a:fillRect/>
            </a:stretch>
          </p:blipFill>
          <p:spPr>
            <a:xfrm>
              <a:off x="3646848" y="1835086"/>
              <a:ext cx="7793122" cy="3449130"/>
            </a:xfrm>
            <a:prstGeom prst="rect">
              <a:avLst/>
            </a:prstGeom>
          </p:spPr>
        </p:pic>
        <p:sp>
          <p:nvSpPr>
            <p:cNvPr id="7" name="TextBox 6"/>
            <p:cNvSpPr txBox="1"/>
            <p:nvPr/>
          </p:nvSpPr>
          <p:spPr>
            <a:xfrm>
              <a:off x="5727847" y="5284216"/>
              <a:ext cx="5712123"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E" sz="1200" b="0" i="1"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Adapted from Fig 3 WMO No. 1206</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IE" sz="1200" b="0" i="1"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The most common governance structure of NFCS</a:t>
              </a:r>
            </a:p>
          </p:txBody>
        </p:sp>
      </p:grpSp>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30632" y="4771045"/>
            <a:ext cx="1542052" cy="1542052"/>
          </a:xfrm>
          <a:prstGeom prst="rect">
            <a:avLst/>
          </a:prstGeom>
        </p:spPr>
      </p:pic>
      <p:grpSp>
        <p:nvGrpSpPr>
          <p:cNvPr id="9" name="Group 8"/>
          <p:cNvGrpSpPr/>
          <p:nvPr/>
        </p:nvGrpSpPr>
        <p:grpSpPr>
          <a:xfrm>
            <a:off x="4315128" y="4016427"/>
            <a:ext cx="6456561" cy="661497"/>
            <a:chOff x="1368924" y="3898899"/>
            <a:chExt cx="6456561" cy="661497"/>
          </a:xfrm>
        </p:grpSpPr>
        <p:sp>
          <p:nvSpPr>
            <p:cNvPr id="10" name="Up-Down Arrow 9"/>
            <p:cNvSpPr/>
            <p:nvPr/>
          </p:nvSpPr>
          <p:spPr>
            <a:xfrm>
              <a:off x="1368924" y="3898899"/>
              <a:ext cx="282076" cy="661497"/>
            </a:xfrm>
            <a:prstGeom prst="up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Up-Down Arrow 10"/>
            <p:cNvSpPr/>
            <p:nvPr/>
          </p:nvSpPr>
          <p:spPr>
            <a:xfrm>
              <a:off x="2908863" y="3898899"/>
              <a:ext cx="282076" cy="661497"/>
            </a:xfrm>
            <a:prstGeom prst="up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Up-Down Arrow 11"/>
            <p:cNvSpPr/>
            <p:nvPr/>
          </p:nvSpPr>
          <p:spPr>
            <a:xfrm>
              <a:off x="4448802" y="3898899"/>
              <a:ext cx="282076" cy="661497"/>
            </a:xfrm>
            <a:prstGeom prst="up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Up-Down Arrow 12"/>
            <p:cNvSpPr/>
            <p:nvPr/>
          </p:nvSpPr>
          <p:spPr>
            <a:xfrm>
              <a:off x="5988741" y="3898899"/>
              <a:ext cx="282076" cy="661497"/>
            </a:xfrm>
            <a:prstGeom prst="up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Up-Down Arrow 13"/>
            <p:cNvSpPr/>
            <p:nvPr/>
          </p:nvSpPr>
          <p:spPr>
            <a:xfrm>
              <a:off x="7543409" y="3898899"/>
              <a:ext cx="282076" cy="661497"/>
            </a:xfrm>
            <a:prstGeom prst="up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Up-Down Arrow 14"/>
          <p:cNvSpPr/>
          <p:nvPr/>
        </p:nvSpPr>
        <p:spPr>
          <a:xfrm>
            <a:off x="7321397" y="2555928"/>
            <a:ext cx="291226" cy="673100"/>
          </a:xfrm>
          <a:prstGeom prst="up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itle 1"/>
          <p:cNvSpPr txBox="1">
            <a:spLocks/>
          </p:cNvSpPr>
          <p:nvPr/>
        </p:nvSpPr>
        <p:spPr>
          <a:xfrm>
            <a:off x="191176" y="237951"/>
            <a:ext cx="5636969" cy="1164537"/>
          </a:xfrm>
          <a:prstGeom prst="rect">
            <a:avLst/>
          </a:prstGeom>
          <a:solidFill>
            <a:srgbClr val="00808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3600" b="1" i="0" u="none" strike="noStrike" kern="1200" cap="none" spc="0" normalizeH="0" baseline="0" noProof="0" dirty="0">
                <a:ln>
                  <a:noFill/>
                </a:ln>
                <a:solidFill>
                  <a:prstClr val="white"/>
                </a:solidFill>
                <a:effectLst/>
                <a:uLnTx/>
                <a:uFillTx/>
                <a:latin typeface="Calibri" panose="020F0502020204030204"/>
                <a:ea typeface="+mj-ea"/>
                <a:cs typeface="+mj-cs"/>
              </a:rPr>
              <a:t>National Framework for</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3600" b="1" i="0" u="none" strike="noStrike" kern="1200" cap="none" spc="0" normalizeH="0" baseline="0" noProof="0" dirty="0">
                <a:ln>
                  <a:noFill/>
                </a:ln>
                <a:solidFill>
                  <a:prstClr val="white"/>
                </a:solidFill>
                <a:effectLst/>
                <a:uLnTx/>
                <a:uFillTx/>
                <a:latin typeface="Calibri" panose="020F0502020204030204"/>
                <a:ea typeface="+mj-ea"/>
                <a:cs typeface="+mj-cs"/>
              </a:rPr>
              <a:t>Climate Services</a:t>
            </a:r>
          </a:p>
        </p:txBody>
      </p:sp>
      <p:pic>
        <p:nvPicPr>
          <p:cNvPr id="25" name="Picture 2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10752" y="260108"/>
            <a:ext cx="5029218" cy="1155085"/>
          </a:xfrm>
          <a:prstGeom prst="rect">
            <a:avLst/>
          </a:prstGeom>
        </p:spPr>
      </p:pic>
      <p:pic>
        <p:nvPicPr>
          <p:cNvPr id="17" name="Picture 1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717664" y="6111200"/>
            <a:ext cx="355323" cy="657348"/>
          </a:xfrm>
          <a:prstGeom prst="rect">
            <a:avLst/>
          </a:prstGeom>
        </p:spPr>
      </p:pic>
    </p:spTree>
    <p:extLst>
      <p:ext uri="{BB962C8B-B14F-4D97-AF65-F5344CB8AC3E}">
        <p14:creationId xmlns:p14="http://schemas.microsoft.com/office/powerpoint/2010/main" val="1771360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70F8B-EA47-4105-9561-1CFB86E2C841}"/>
              </a:ext>
            </a:extLst>
          </p:cNvPr>
          <p:cNvSpPr>
            <a:spLocks noGrp="1"/>
          </p:cNvSpPr>
          <p:nvPr>
            <p:ph type="title"/>
          </p:nvPr>
        </p:nvSpPr>
        <p:spPr/>
        <p:txBody>
          <a:bodyPr>
            <a:normAutofit/>
          </a:bodyPr>
          <a:lstStyle/>
          <a:p>
            <a:br>
              <a:rPr lang="en-GB" dirty="0"/>
            </a:br>
            <a:r>
              <a:rPr lang="en-GB" dirty="0"/>
              <a:t>Roger Street</a:t>
            </a:r>
            <a:br>
              <a:rPr lang="en-GB" dirty="0"/>
            </a:br>
            <a:r>
              <a:rPr lang="en-GB" dirty="0"/>
              <a:t>University of Oxford </a:t>
            </a:r>
          </a:p>
        </p:txBody>
      </p:sp>
      <p:sp>
        <p:nvSpPr>
          <p:cNvPr id="3" name="Text Placeholder 2">
            <a:extLst>
              <a:ext uri="{FF2B5EF4-FFF2-40B4-BE49-F238E27FC236}">
                <a16:creationId xmlns:a16="http://schemas.microsoft.com/office/drawing/2014/main" id="{B25EC7BC-27A3-4F49-BAC0-E47FD64388FF}"/>
              </a:ext>
            </a:extLst>
          </p:cNvPr>
          <p:cNvSpPr>
            <a:spLocks noGrp="1"/>
          </p:cNvSpPr>
          <p:nvPr>
            <p:ph type="body" idx="1"/>
          </p:nvPr>
        </p:nvSpPr>
        <p:spPr/>
        <p:txBody>
          <a:bodyPr/>
          <a:lstStyle/>
          <a:p>
            <a:r>
              <a:rPr lang="en-GB" dirty="0"/>
              <a:t>Associate Fellow of Green Templeton College and Honorary Research Associate at the Environmental Change Institute</a:t>
            </a:r>
          </a:p>
        </p:txBody>
      </p:sp>
    </p:spTree>
    <p:extLst>
      <p:ext uri="{BB962C8B-B14F-4D97-AF65-F5344CB8AC3E}">
        <p14:creationId xmlns:p14="http://schemas.microsoft.com/office/powerpoint/2010/main" val="3535667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A5C9050-9A3E-2342-83EC-E176403EDD97}"/>
              </a:ext>
            </a:extLst>
          </p:cNvPr>
          <p:cNvSpPr>
            <a:spLocks noGrp="1"/>
          </p:cNvSpPr>
          <p:nvPr>
            <p:ph type="body" sz="quarter" idx="14"/>
          </p:nvPr>
        </p:nvSpPr>
        <p:spPr>
          <a:xfrm>
            <a:off x="1656522" y="2297299"/>
            <a:ext cx="4439479" cy="448733"/>
          </a:xfrm>
        </p:spPr>
        <p:txBody>
          <a:bodyPr/>
          <a:lstStyle/>
          <a:p>
            <a:r>
              <a:rPr lang="fr-FR" dirty="0"/>
              <a:t>Tuesday, 08th June 12:00-14:30</a:t>
            </a:r>
          </a:p>
        </p:txBody>
      </p:sp>
      <p:sp>
        <p:nvSpPr>
          <p:cNvPr id="3" name="Titre 2">
            <a:extLst>
              <a:ext uri="{FF2B5EF4-FFF2-40B4-BE49-F238E27FC236}">
                <a16:creationId xmlns:a16="http://schemas.microsoft.com/office/drawing/2014/main" id="{06C595A1-A91A-E34A-8B48-A060E0881770}"/>
              </a:ext>
            </a:extLst>
          </p:cNvPr>
          <p:cNvSpPr>
            <a:spLocks noGrp="1"/>
          </p:cNvSpPr>
          <p:nvPr>
            <p:ph type="title"/>
          </p:nvPr>
        </p:nvSpPr>
        <p:spPr>
          <a:xfrm>
            <a:off x="283471" y="2982035"/>
            <a:ext cx="5520000" cy="422400"/>
          </a:xfrm>
        </p:spPr>
        <p:txBody>
          <a:bodyPr/>
          <a:lstStyle/>
          <a:p>
            <a:r>
              <a:rPr lang="en-GB" dirty="0"/>
              <a:t>At your Service</a:t>
            </a:r>
          </a:p>
        </p:txBody>
      </p:sp>
      <p:sp>
        <p:nvSpPr>
          <p:cNvPr id="4" name="Espace réservé du texte 3">
            <a:extLst>
              <a:ext uri="{FF2B5EF4-FFF2-40B4-BE49-F238E27FC236}">
                <a16:creationId xmlns:a16="http://schemas.microsoft.com/office/drawing/2014/main" id="{925E14E5-B024-304B-BEBF-6B32CF5A8F08}"/>
              </a:ext>
            </a:extLst>
          </p:cNvPr>
          <p:cNvSpPr>
            <a:spLocks noGrp="1"/>
          </p:cNvSpPr>
          <p:nvPr>
            <p:ph type="body" sz="quarter" idx="15"/>
          </p:nvPr>
        </p:nvSpPr>
        <p:spPr>
          <a:xfrm>
            <a:off x="283468" y="3404435"/>
            <a:ext cx="5812532" cy="1594285"/>
          </a:xfrm>
        </p:spPr>
        <p:txBody>
          <a:bodyPr/>
          <a:lstStyle/>
          <a:p>
            <a:r>
              <a:rPr lang="en-GB" sz="2667" dirty="0"/>
              <a:t>Climate knowledge and information as enablers for climate action: Key Relevant Messages</a:t>
            </a:r>
          </a:p>
        </p:txBody>
      </p:sp>
      <p:sp>
        <p:nvSpPr>
          <p:cNvPr id="5" name="Espace réservé du texte 4">
            <a:extLst>
              <a:ext uri="{FF2B5EF4-FFF2-40B4-BE49-F238E27FC236}">
                <a16:creationId xmlns:a16="http://schemas.microsoft.com/office/drawing/2014/main" id="{130E29ED-8ED0-F547-969A-5E23A0307F94}"/>
              </a:ext>
            </a:extLst>
          </p:cNvPr>
          <p:cNvSpPr>
            <a:spLocks noGrp="1"/>
          </p:cNvSpPr>
          <p:nvPr>
            <p:ph type="body" sz="quarter" idx="16"/>
          </p:nvPr>
        </p:nvSpPr>
        <p:spPr>
          <a:xfrm>
            <a:off x="283468" y="6442783"/>
            <a:ext cx="5520000" cy="312000"/>
          </a:xfrm>
        </p:spPr>
        <p:txBody>
          <a:bodyPr/>
          <a:lstStyle/>
          <a:p>
            <a:r>
              <a:rPr lang="fr-FR" dirty="0">
                <a:latin typeface="+mn-lt"/>
              </a:rPr>
              <a:t>Adaptation Challenge Topic co-champions</a:t>
            </a:r>
          </a:p>
        </p:txBody>
      </p:sp>
      <p:sp>
        <p:nvSpPr>
          <p:cNvPr id="6" name="Espace réservé du texte 5">
            <a:extLst>
              <a:ext uri="{FF2B5EF4-FFF2-40B4-BE49-F238E27FC236}">
                <a16:creationId xmlns:a16="http://schemas.microsoft.com/office/drawing/2014/main" id="{58412DC4-2122-DC47-900D-D9947A4E0019}"/>
              </a:ext>
            </a:extLst>
          </p:cNvPr>
          <p:cNvSpPr>
            <a:spLocks noGrp="1"/>
          </p:cNvSpPr>
          <p:nvPr>
            <p:ph type="body" sz="quarter" idx="18"/>
          </p:nvPr>
        </p:nvSpPr>
        <p:spPr>
          <a:xfrm>
            <a:off x="283469" y="6117947"/>
            <a:ext cx="5520000" cy="312000"/>
          </a:xfrm>
        </p:spPr>
        <p:txBody>
          <a:bodyPr/>
          <a:lstStyle/>
          <a:p>
            <a:r>
              <a:rPr lang="fr-FR" dirty="0">
                <a:latin typeface="+mn-lt"/>
              </a:rPr>
              <a:t>Roger Street and </a:t>
            </a:r>
            <a:r>
              <a:rPr lang="en-GB" dirty="0">
                <a:latin typeface="+mn-lt"/>
              </a:rPr>
              <a:t>Inès</a:t>
            </a:r>
            <a:r>
              <a:rPr lang="fr-FR" dirty="0">
                <a:latin typeface="+mn-lt"/>
              </a:rPr>
              <a:t> Alterio</a:t>
            </a:r>
          </a:p>
        </p:txBody>
      </p:sp>
    </p:spTree>
    <p:extLst>
      <p:ext uri="{BB962C8B-B14F-4D97-AF65-F5344CB8AC3E}">
        <p14:creationId xmlns:p14="http://schemas.microsoft.com/office/powerpoint/2010/main" val="1239924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CF32B-6717-2B43-B62C-CA29DB9112CB}"/>
              </a:ext>
            </a:extLst>
          </p:cNvPr>
          <p:cNvSpPr>
            <a:spLocks noGrp="1"/>
          </p:cNvSpPr>
          <p:nvPr>
            <p:ph type="title"/>
          </p:nvPr>
        </p:nvSpPr>
        <p:spPr/>
        <p:txBody>
          <a:bodyPr/>
          <a:lstStyle/>
          <a:p>
            <a:r>
              <a:rPr lang="en-US" dirty="0"/>
              <a:t>ECCA2021 ‘At your Service’</a:t>
            </a:r>
          </a:p>
        </p:txBody>
      </p:sp>
      <p:sp>
        <p:nvSpPr>
          <p:cNvPr id="3" name="Content Placeholder 2">
            <a:extLst>
              <a:ext uri="{FF2B5EF4-FFF2-40B4-BE49-F238E27FC236}">
                <a16:creationId xmlns:a16="http://schemas.microsoft.com/office/drawing/2014/main" id="{3047A938-9B1F-C54E-9760-EF24E781CB64}"/>
              </a:ext>
            </a:extLst>
          </p:cNvPr>
          <p:cNvSpPr>
            <a:spLocks noGrp="1"/>
          </p:cNvSpPr>
          <p:nvPr>
            <p:ph idx="1"/>
          </p:nvPr>
        </p:nvSpPr>
        <p:spPr/>
        <p:txBody>
          <a:bodyPr>
            <a:normAutofit fontScale="92500" lnSpcReduction="20000"/>
          </a:bodyPr>
          <a:lstStyle/>
          <a:p>
            <a:pPr marL="0" indent="0">
              <a:lnSpc>
                <a:spcPct val="110000"/>
              </a:lnSpc>
              <a:buNone/>
            </a:pPr>
            <a:r>
              <a:rPr lang="en-GB" dirty="0"/>
              <a:t>Exploring current status and means of enhancing the use and development of knowledge and information as enablers of climate action (adaptation, resilience and mitigation), including: </a:t>
            </a:r>
          </a:p>
          <a:p>
            <a:pPr>
              <a:lnSpc>
                <a:spcPct val="110000"/>
              </a:lnSpc>
            </a:pPr>
            <a:r>
              <a:rPr lang="en-GB" dirty="0"/>
              <a:t>How these enablers are and could better inform and inspire the actions needed to address today’s climate challenges and those foreseen as we move to a climate-resilient and zero-carbon future. </a:t>
            </a:r>
          </a:p>
          <a:p>
            <a:pPr>
              <a:lnSpc>
                <a:spcPct val="110000"/>
              </a:lnSpc>
            </a:pPr>
            <a:r>
              <a:rPr lang="en-GB" dirty="0"/>
              <a:t>Connections and collaborations that could facilitate addressing the associated challenges and opportunities that these enablers offer </a:t>
            </a:r>
          </a:p>
          <a:p>
            <a:pPr marL="0" indent="0">
              <a:lnSpc>
                <a:spcPct val="110000"/>
              </a:lnSpc>
              <a:buNone/>
            </a:pPr>
            <a:endParaRPr lang="en-GB" dirty="0"/>
          </a:p>
          <a:p>
            <a:pPr marL="0" indent="0">
              <a:lnSpc>
                <a:spcPct val="110000"/>
              </a:lnSpc>
              <a:buNone/>
            </a:pPr>
            <a:r>
              <a:rPr lang="en-GB" dirty="0"/>
              <a:t>Focus on solutions – identifying and implementing action. </a:t>
            </a:r>
          </a:p>
          <a:p>
            <a:pPr marL="0" indent="0">
              <a:buNone/>
            </a:pPr>
            <a:endParaRPr lang="en-US" dirty="0"/>
          </a:p>
        </p:txBody>
      </p:sp>
    </p:spTree>
    <p:extLst>
      <p:ext uri="{BB962C8B-B14F-4D97-AF65-F5344CB8AC3E}">
        <p14:creationId xmlns:p14="http://schemas.microsoft.com/office/powerpoint/2010/main" val="3119382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B85FF-8C64-FD4F-9D78-8FD2A62111F3}"/>
              </a:ext>
            </a:extLst>
          </p:cNvPr>
          <p:cNvSpPr>
            <a:spLocks noGrp="1"/>
          </p:cNvSpPr>
          <p:nvPr>
            <p:ph type="title"/>
          </p:nvPr>
        </p:nvSpPr>
        <p:spPr>
          <a:xfrm>
            <a:off x="838200" y="243205"/>
            <a:ext cx="10515600" cy="871917"/>
          </a:xfrm>
        </p:spPr>
        <p:txBody>
          <a:bodyPr/>
          <a:lstStyle/>
          <a:p>
            <a:r>
              <a:rPr lang="en-US" dirty="0"/>
              <a:t>Current Situation - Highlights</a:t>
            </a:r>
          </a:p>
        </p:txBody>
      </p:sp>
      <p:sp>
        <p:nvSpPr>
          <p:cNvPr id="3" name="Content Placeholder 2">
            <a:extLst>
              <a:ext uri="{FF2B5EF4-FFF2-40B4-BE49-F238E27FC236}">
                <a16:creationId xmlns:a16="http://schemas.microsoft.com/office/drawing/2014/main" id="{57AEE629-F75A-DF4B-A39D-31A4909ADE11}"/>
              </a:ext>
            </a:extLst>
          </p:cNvPr>
          <p:cNvSpPr>
            <a:spLocks noGrp="1"/>
          </p:cNvSpPr>
          <p:nvPr>
            <p:ph idx="1"/>
          </p:nvPr>
        </p:nvSpPr>
        <p:spPr>
          <a:xfrm>
            <a:off x="838200" y="1115122"/>
            <a:ext cx="10515600" cy="5499673"/>
          </a:xfrm>
        </p:spPr>
        <p:txBody>
          <a:bodyPr>
            <a:normAutofit fontScale="92500" lnSpcReduction="10000"/>
          </a:bodyPr>
          <a:lstStyle/>
          <a:p>
            <a:pPr marL="0" lvl="0" indent="0">
              <a:lnSpc>
                <a:spcPct val="110000"/>
              </a:lnSpc>
              <a:buNone/>
            </a:pPr>
            <a:r>
              <a:rPr lang="en-GB" dirty="0"/>
              <a:t>Knowledge and information are primarily developed based on a siloed (climate hazard) perspective and have been developed based on climate science and varied understandings of users’ needs </a:t>
            </a:r>
          </a:p>
          <a:p>
            <a:pPr marL="0" lvl="0" indent="0">
              <a:lnSpc>
                <a:spcPct val="110000"/>
              </a:lnSpc>
              <a:buNone/>
            </a:pPr>
            <a:r>
              <a:rPr lang="en-GB" dirty="0"/>
              <a:t>That available failing to create trust and to create an appetite for this knowledge and information with barriers to picking up CS including: </a:t>
            </a:r>
          </a:p>
          <a:p>
            <a:pPr lvl="1">
              <a:lnSpc>
                <a:spcPct val="120000"/>
              </a:lnSpc>
            </a:pPr>
            <a:r>
              <a:rPr lang="en-GB" dirty="0"/>
              <a:t>That available is not easy to use and not always produced to ‘high enough’ or agreed standard often leading to misuse and unintended consequences</a:t>
            </a:r>
          </a:p>
          <a:p>
            <a:pPr lvl="1">
              <a:lnSpc>
                <a:spcPct val="120000"/>
              </a:lnSpc>
            </a:pPr>
            <a:r>
              <a:rPr lang="en-GB" dirty="0"/>
              <a:t>Not linking climate knowledge and information with that needed to inform action (adaptation and resilience)</a:t>
            </a:r>
          </a:p>
          <a:p>
            <a:pPr lvl="1">
              <a:lnSpc>
                <a:spcPct val="120000"/>
              </a:lnSpc>
            </a:pPr>
            <a:r>
              <a:rPr lang="en-GB" dirty="0"/>
              <a:t>Huge gap between what is actually required and what is or can be provided  - user focus is in its infancy</a:t>
            </a:r>
          </a:p>
          <a:p>
            <a:pPr lvl="1">
              <a:lnSpc>
                <a:spcPct val="120000"/>
              </a:lnSpc>
            </a:pPr>
            <a:r>
              <a:rPr lang="en-GB" dirty="0"/>
              <a:t>Co-X (co-design, co-production and co-evaluation) are recognised concepts but not well understood, embraced or delivered in practice</a:t>
            </a:r>
          </a:p>
          <a:p>
            <a:pPr marL="0" indent="0">
              <a:buNone/>
            </a:pPr>
            <a:endParaRPr lang="en-US" dirty="0"/>
          </a:p>
        </p:txBody>
      </p:sp>
    </p:spTree>
    <p:extLst>
      <p:ext uri="{BB962C8B-B14F-4D97-AF65-F5344CB8AC3E}">
        <p14:creationId xmlns:p14="http://schemas.microsoft.com/office/powerpoint/2010/main" val="585083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CFAFA-53CE-0448-91FE-8524B099514C}"/>
              </a:ext>
            </a:extLst>
          </p:cNvPr>
          <p:cNvSpPr>
            <a:spLocks noGrp="1"/>
          </p:cNvSpPr>
          <p:nvPr>
            <p:ph type="title"/>
          </p:nvPr>
        </p:nvSpPr>
        <p:spPr>
          <a:xfrm>
            <a:off x="838200" y="365125"/>
            <a:ext cx="10515600" cy="1077913"/>
          </a:xfrm>
        </p:spPr>
        <p:txBody>
          <a:bodyPr/>
          <a:lstStyle/>
          <a:p>
            <a:r>
              <a:rPr lang="en-US" dirty="0"/>
              <a:t>On Sharing Knowledge</a:t>
            </a:r>
          </a:p>
        </p:txBody>
      </p:sp>
      <p:sp>
        <p:nvSpPr>
          <p:cNvPr id="3" name="Content Placeholder 2">
            <a:extLst>
              <a:ext uri="{FF2B5EF4-FFF2-40B4-BE49-F238E27FC236}">
                <a16:creationId xmlns:a16="http://schemas.microsoft.com/office/drawing/2014/main" id="{11EDEF3F-398E-814C-A028-9BE06EA8F7C7}"/>
              </a:ext>
            </a:extLst>
          </p:cNvPr>
          <p:cNvSpPr>
            <a:spLocks noGrp="1"/>
          </p:cNvSpPr>
          <p:nvPr>
            <p:ph idx="1"/>
          </p:nvPr>
        </p:nvSpPr>
        <p:spPr>
          <a:xfrm>
            <a:off x="838200" y="1443038"/>
            <a:ext cx="10515600" cy="4733925"/>
          </a:xfrm>
        </p:spPr>
        <p:txBody>
          <a:bodyPr>
            <a:normAutofit fontScale="92500" lnSpcReduction="10000"/>
          </a:bodyPr>
          <a:lstStyle/>
          <a:p>
            <a:pPr marL="0" indent="0">
              <a:lnSpc>
                <a:spcPct val="110000"/>
              </a:lnSpc>
              <a:buNone/>
            </a:pPr>
            <a:r>
              <a:rPr lang="en-GB" dirty="0"/>
              <a:t>Democratising climate knowledge and information – bringing knowledge and information to those that need </a:t>
            </a:r>
          </a:p>
          <a:p>
            <a:pPr>
              <a:lnSpc>
                <a:spcPct val="110000"/>
              </a:lnSpc>
            </a:pPr>
            <a:r>
              <a:rPr lang="en-GB" dirty="0"/>
              <a:t>Work with national or regional knowledge and information platforms as an effective way of enhancing impacts and knowledge sharing</a:t>
            </a:r>
          </a:p>
          <a:p>
            <a:pPr marL="0" indent="0">
              <a:lnSpc>
                <a:spcPct val="110000"/>
              </a:lnSpc>
              <a:buNone/>
            </a:pPr>
            <a:r>
              <a:rPr lang="en-GB" dirty="0"/>
              <a:t>Translating climate knowledge and information so that what is provided is closer to the skills and requirements of targeted users </a:t>
            </a:r>
          </a:p>
          <a:p>
            <a:pPr marL="0" indent="0">
              <a:lnSpc>
                <a:spcPct val="110000"/>
              </a:lnSpc>
              <a:buNone/>
            </a:pPr>
            <a:r>
              <a:rPr lang="en-GB" dirty="0"/>
              <a:t>Much has been learnt on the best way to interact with the intended  users – Co-X (co-design, co-production and co-evaluation) approaches </a:t>
            </a:r>
          </a:p>
          <a:p>
            <a:pPr lvl="1">
              <a:lnSpc>
                <a:spcPct val="110000"/>
              </a:lnSpc>
            </a:pPr>
            <a:r>
              <a:rPr lang="en-GB" dirty="0"/>
              <a:t>There is now a need to upscale what has been learnt and for knowledge and lessons learnt to be shared</a:t>
            </a:r>
          </a:p>
        </p:txBody>
      </p:sp>
    </p:spTree>
    <p:extLst>
      <p:ext uri="{BB962C8B-B14F-4D97-AF65-F5344CB8AC3E}">
        <p14:creationId xmlns:p14="http://schemas.microsoft.com/office/powerpoint/2010/main" val="633462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00830-589D-CB40-916F-1EC20E03ABDB}"/>
              </a:ext>
            </a:extLst>
          </p:cNvPr>
          <p:cNvSpPr>
            <a:spLocks noGrp="1"/>
          </p:cNvSpPr>
          <p:nvPr>
            <p:ph type="title"/>
          </p:nvPr>
        </p:nvSpPr>
        <p:spPr/>
        <p:txBody>
          <a:bodyPr/>
          <a:lstStyle/>
          <a:p>
            <a:r>
              <a:rPr lang="en-US" dirty="0"/>
              <a:t>Implementation of Adaptation and Resilience Strategies and Plans</a:t>
            </a:r>
          </a:p>
        </p:txBody>
      </p:sp>
      <p:sp>
        <p:nvSpPr>
          <p:cNvPr id="3" name="Content Placeholder 2">
            <a:extLst>
              <a:ext uri="{FF2B5EF4-FFF2-40B4-BE49-F238E27FC236}">
                <a16:creationId xmlns:a16="http://schemas.microsoft.com/office/drawing/2014/main" id="{BA6F23B9-E381-7642-A9AC-A9F7E26B92DA}"/>
              </a:ext>
            </a:extLst>
          </p:cNvPr>
          <p:cNvSpPr>
            <a:spLocks noGrp="1"/>
          </p:cNvSpPr>
          <p:nvPr>
            <p:ph idx="1"/>
          </p:nvPr>
        </p:nvSpPr>
        <p:spPr>
          <a:xfrm>
            <a:off x="863600" y="1690688"/>
            <a:ext cx="10515600" cy="4669155"/>
          </a:xfrm>
        </p:spPr>
        <p:txBody>
          <a:bodyPr>
            <a:normAutofit fontScale="92500" lnSpcReduction="10000"/>
          </a:bodyPr>
          <a:lstStyle/>
          <a:p>
            <a:pPr marL="0" indent="0">
              <a:lnSpc>
                <a:spcPct val="110000"/>
              </a:lnSpc>
              <a:buNone/>
            </a:pPr>
            <a:r>
              <a:rPr lang="en-US" dirty="0"/>
              <a:t>Knowledge and information needs to be reimagined:</a:t>
            </a:r>
          </a:p>
          <a:p>
            <a:pPr>
              <a:lnSpc>
                <a:spcPct val="110000"/>
              </a:lnSpc>
            </a:pPr>
            <a:r>
              <a:rPr lang="en-US" dirty="0"/>
              <a:t> Supports making adaptation / resilience smarter and systemic, and enabling implementation in a timely fashion </a:t>
            </a:r>
          </a:p>
          <a:p>
            <a:pPr>
              <a:lnSpc>
                <a:spcPct val="110000"/>
              </a:lnSpc>
            </a:pPr>
            <a:r>
              <a:rPr lang="en-GB" dirty="0"/>
              <a:t>Development and use better reflect societal and political priorities and an agreed vision – support moving us towards a Paris Agreement lifestyle and wellbeing.</a:t>
            </a:r>
          </a:p>
          <a:p>
            <a:pPr marL="0" indent="0">
              <a:lnSpc>
                <a:spcPct val="110000"/>
              </a:lnSpc>
              <a:buNone/>
            </a:pPr>
            <a:r>
              <a:rPr lang="en-US" dirty="0"/>
              <a:t>Decisions are seldom taken just to address climate impacts, but more bout that needed to inform the complexity of decisions needed</a:t>
            </a:r>
          </a:p>
          <a:p>
            <a:pPr>
              <a:lnSpc>
                <a:spcPct val="110000"/>
              </a:lnSpc>
            </a:pPr>
            <a:r>
              <a:rPr lang="en-US" dirty="0"/>
              <a:t>Integration of knowledge, data and information from climate and non-climate sources</a:t>
            </a:r>
          </a:p>
          <a:p>
            <a:pPr>
              <a:lnSpc>
                <a:spcPct val="110000"/>
              </a:lnSpc>
            </a:pPr>
            <a:endParaRPr lang="en-GB" dirty="0"/>
          </a:p>
          <a:p>
            <a:pPr marL="0" indent="0">
              <a:lnSpc>
                <a:spcPct val="110000"/>
              </a:lnSpc>
              <a:buNone/>
            </a:pPr>
            <a:endParaRPr lang="en-US" dirty="0"/>
          </a:p>
        </p:txBody>
      </p:sp>
    </p:spTree>
    <p:extLst>
      <p:ext uri="{BB962C8B-B14F-4D97-AF65-F5344CB8AC3E}">
        <p14:creationId xmlns:p14="http://schemas.microsoft.com/office/powerpoint/2010/main" val="2264927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7805A-C72B-894A-8D64-A046130B8643}"/>
              </a:ext>
            </a:extLst>
          </p:cNvPr>
          <p:cNvSpPr>
            <a:spLocks noGrp="1"/>
          </p:cNvSpPr>
          <p:nvPr>
            <p:ph type="title"/>
          </p:nvPr>
        </p:nvSpPr>
        <p:spPr>
          <a:xfrm>
            <a:off x="838200" y="365126"/>
            <a:ext cx="10515600" cy="830628"/>
          </a:xfrm>
        </p:spPr>
        <p:txBody>
          <a:bodyPr/>
          <a:lstStyle/>
          <a:p>
            <a:r>
              <a:rPr lang="en-US" dirty="0"/>
              <a:t>Creating Connections and Collaboration</a:t>
            </a:r>
          </a:p>
        </p:txBody>
      </p:sp>
      <p:sp>
        <p:nvSpPr>
          <p:cNvPr id="3" name="Content Placeholder 2">
            <a:extLst>
              <a:ext uri="{FF2B5EF4-FFF2-40B4-BE49-F238E27FC236}">
                <a16:creationId xmlns:a16="http://schemas.microsoft.com/office/drawing/2014/main" id="{1304774B-C471-CE45-8CA5-4C4009B2530E}"/>
              </a:ext>
            </a:extLst>
          </p:cNvPr>
          <p:cNvSpPr>
            <a:spLocks noGrp="1"/>
          </p:cNvSpPr>
          <p:nvPr>
            <p:ph idx="1"/>
          </p:nvPr>
        </p:nvSpPr>
        <p:spPr>
          <a:xfrm>
            <a:off x="838200" y="1195754"/>
            <a:ext cx="10515600" cy="5297120"/>
          </a:xfrm>
        </p:spPr>
        <p:txBody>
          <a:bodyPr>
            <a:normAutofit fontScale="77500" lnSpcReduction="20000"/>
          </a:bodyPr>
          <a:lstStyle/>
          <a:p>
            <a:pPr marL="0" indent="0">
              <a:lnSpc>
                <a:spcPct val="120000"/>
              </a:lnSpc>
              <a:buNone/>
            </a:pPr>
            <a:r>
              <a:rPr lang="en-GB" dirty="0"/>
              <a:t>Coordination, knowledge exchange and networking are essential to effective knowledge sharing, building trust and capacities</a:t>
            </a:r>
          </a:p>
          <a:p>
            <a:pPr>
              <a:lnSpc>
                <a:spcPct val="120000"/>
              </a:lnSpc>
            </a:pPr>
            <a:r>
              <a:rPr lang="en-GB" dirty="0"/>
              <a:t>Work with national or regional knowledge and information platforms and hubs as an effective way of enhancing impacts and knowledge sharing</a:t>
            </a:r>
          </a:p>
          <a:p>
            <a:pPr marL="0" indent="0">
              <a:lnSpc>
                <a:spcPct val="120000"/>
              </a:lnSpc>
              <a:buNone/>
            </a:pPr>
            <a:r>
              <a:rPr lang="en-GB" dirty="0"/>
              <a:t>Need to bring the user communities and CS community closer together </a:t>
            </a:r>
          </a:p>
          <a:p>
            <a:pPr>
              <a:lnSpc>
                <a:spcPct val="120000"/>
              </a:lnSpc>
            </a:pPr>
            <a:r>
              <a:rPr lang="en-GB" dirty="0"/>
              <a:t>Collaborating to develop the right knowledge and tools, and dissemination platforms</a:t>
            </a:r>
          </a:p>
          <a:p>
            <a:pPr>
              <a:lnSpc>
                <a:spcPct val="120000"/>
              </a:lnSpc>
            </a:pPr>
            <a:r>
              <a:rPr lang="en-GB" dirty="0"/>
              <a:t>Enhanced efforts supported by investments in knowledge and information translation (user-friendly and relevant)</a:t>
            </a:r>
          </a:p>
          <a:p>
            <a:pPr>
              <a:lnSpc>
                <a:spcPct val="120000"/>
              </a:lnSpc>
            </a:pPr>
            <a:r>
              <a:rPr lang="en-GB" dirty="0"/>
              <a:t>Establishing and supporting existing and new partnerships (private and public sectors) where data and knowledge providers interact – sharing knowledge, experiences and collaborating to address challenges</a:t>
            </a:r>
          </a:p>
          <a:p>
            <a:pPr>
              <a:lnSpc>
                <a:spcPct val="120000"/>
              </a:lnSpc>
            </a:pPr>
            <a:r>
              <a:rPr lang="en-GB" dirty="0"/>
              <a:t>Improving roles of those along the value chain, including addressing concerns related to equity and inclusion (e.g., enhanced democratising, sharing and access to knowledge)</a:t>
            </a:r>
          </a:p>
        </p:txBody>
      </p:sp>
    </p:spTree>
    <p:extLst>
      <p:ext uri="{BB962C8B-B14F-4D97-AF65-F5344CB8AC3E}">
        <p14:creationId xmlns:p14="http://schemas.microsoft.com/office/powerpoint/2010/main" val="3969540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1A2ED-02FC-D543-A0C9-2D703E63C9B0}"/>
              </a:ext>
            </a:extLst>
          </p:cNvPr>
          <p:cNvSpPr>
            <a:spLocks noGrp="1"/>
          </p:cNvSpPr>
          <p:nvPr>
            <p:ph type="title"/>
          </p:nvPr>
        </p:nvSpPr>
        <p:spPr>
          <a:xfrm>
            <a:off x="838200" y="201004"/>
            <a:ext cx="10515600" cy="947860"/>
          </a:xfrm>
        </p:spPr>
        <p:txBody>
          <a:bodyPr/>
          <a:lstStyle/>
          <a:p>
            <a:r>
              <a:rPr lang="en-US" dirty="0"/>
              <a:t>Implementing Action</a:t>
            </a:r>
          </a:p>
        </p:txBody>
      </p:sp>
      <p:sp>
        <p:nvSpPr>
          <p:cNvPr id="3" name="Content Placeholder 2">
            <a:extLst>
              <a:ext uri="{FF2B5EF4-FFF2-40B4-BE49-F238E27FC236}">
                <a16:creationId xmlns:a16="http://schemas.microsoft.com/office/drawing/2014/main" id="{667DD5DB-4DE2-BC4B-8E06-B917F32FACB8}"/>
              </a:ext>
            </a:extLst>
          </p:cNvPr>
          <p:cNvSpPr>
            <a:spLocks noGrp="1"/>
          </p:cNvSpPr>
          <p:nvPr>
            <p:ph idx="1"/>
          </p:nvPr>
        </p:nvSpPr>
        <p:spPr>
          <a:xfrm>
            <a:off x="838200" y="1266092"/>
            <a:ext cx="10515600" cy="5295388"/>
          </a:xfrm>
        </p:spPr>
        <p:txBody>
          <a:bodyPr>
            <a:normAutofit fontScale="85000" lnSpcReduction="10000"/>
          </a:bodyPr>
          <a:lstStyle/>
          <a:p>
            <a:pPr marL="0" indent="0">
              <a:lnSpc>
                <a:spcPct val="110000"/>
              </a:lnSpc>
              <a:buNone/>
            </a:pPr>
            <a:r>
              <a:rPr lang="en-US" dirty="0"/>
              <a:t>Need to consider </a:t>
            </a:r>
            <a:r>
              <a:rPr lang="en-US" b="1" dirty="0"/>
              <a:t>users’ (decision-makers’) journeys </a:t>
            </a:r>
            <a:r>
              <a:rPr lang="en-US" dirty="0"/>
              <a:t>in the development and delivery of knowledge and information – more than just case studies</a:t>
            </a:r>
          </a:p>
          <a:p>
            <a:pPr marL="0" indent="0">
              <a:lnSpc>
                <a:spcPct val="110000"/>
              </a:lnSpc>
              <a:buNone/>
            </a:pPr>
            <a:r>
              <a:rPr lang="en-US" dirty="0"/>
              <a:t>Target </a:t>
            </a:r>
            <a:r>
              <a:rPr lang="en-US" b="1" dirty="0"/>
              <a:t>understanding solutions </a:t>
            </a:r>
            <a:r>
              <a:rPr lang="en-US" dirty="0"/>
              <a:t>rather than just understanding impacts and risks</a:t>
            </a:r>
          </a:p>
          <a:p>
            <a:pPr>
              <a:lnSpc>
                <a:spcPct val="110000"/>
              </a:lnSpc>
            </a:pPr>
            <a:r>
              <a:rPr lang="en-US" dirty="0"/>
              <a:t>Knowledge and information provided are consistent with that needed to support decision-making processes and implementing actions</a:t>
            </a:r>
          </a:p>
          <a:p>
            <a:pPr>
              <a:lnSpc>
                <a:spcPct val="110000"/>
              </a:lnSpc>
            </a:pPr>
            <a:r>
              <a:rPr lang="en-US" dirty="0"/>
              <a:t>Support for iterative decision-making processes</a:t>
            </a:r>
          </a:p>
          <a:p>
            <a:pPr lvl="1">
              <a:lnSpc>
                <a:spcPct val="110000"/>
              </a:lnSpc>
            </a:pPr>
            <a:r>
              <a:rPr lang="en-US" dirty="0"/>
              <a:t>Based on continuous learning and improvement</a:t>
            </a:r>
          </a:p>
          <a:p>
            <a:pPr lvl="1">
              <a:lnSpc>
                <a:spcPct val="110000"/>
              </a:lnSpc>
            </a:pPr>
            <a:r>
              <a:rPr lang="en-US" dirty="0"/>
              <a:t>Including supporting transitional towards transformational adaptation </a:t>
            </a:r>
          </a:p>
          <a:p>
            <a:pPr marL="0" lvl="0" indent="0">
              <a:buNone/>
            </a:pPr>
            <a:r>
              <a:rPr lang="en-GB" dirty="0"/>
              <a:t>Build trust by co-developing QA/QC, and agreed standards and ethics considerations</a:t>
            </a:r>
          </a:p>
          <a:p>
            <a:pPr marL="0" lvl="0" indent="0">
              <a:buNone/>
            </a:pPr>
            <a:r>
              <a:rPr lang="en-GB" dirty="0"/>
              <a:t>Periodic / regular assessment of knowledge and information as enablers for implementing climate action with a supportive taxonomy of use cases and users’ journey</a:t>
            </a:r>
            <a:endParaRPr lang="en-US" dirty="0"/>
          </a:p>
        </p:txBody>
      </p:sp>
    </p:spTree>
    <p:extLst>
      <p:ext uri="{BB962C8B-B14F-4D97-AF65-F5344CB8AC3E}">
        <p14:creationId xmlns:p14="http://schemas.microsoft.com/office/powerpoint/2010/main" val="1140758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9B2D5-BC11-4C4C-A20E-8203BB5B304E}"/>
              </a:ext>
            </a:extLst>
          </p:cNvPr>
          <p:cNvSpPr>
            <a:spLocks noGrp="1"/>
          </p:cNvSpPr>
          <p:nvPr>
            <p:ph type="title"/>
          </p:nvPr>
        </p:nvSpPr>
        <p:spPr>
          <a:xfrm>
            <a:off x="252919" y="1143000"/>
            <a:ext cx="2947482" cy="4582020"/>
          </a:xfrm>
        </p:spPr>
        <p:txBody>
          <a:bodyPr>
            <a:normAutofit fontScale="90000"/>
          </a:bodyPr>
          <a:lstStyle/>
          <a:p>
            <a:pPr fontAlgn="base">
              <a:spcBef>
                <a:spcPts val="0"/>
              </a:spcBef>
            </a:pPr>
            <a:r>
              <a:rPr lang="en-GB" sz="3200" b="1" dirty="0"/>
              <a:t>AIM:  </a:t>
            </a:r>
            <a:br>
              <a:rPr lang="en-GB" sz="3200" b="1" dirty="0"/>
            </a:br>
            <a:r>
              <a:rPr lang="en-GB" sz="3200" dirty="0"/>
              <a:t>Stocktake of climate service capability and identification of current gaps and potential solutions which could be supported by a framework.  </a:t>
            </a:r>
          </a:p>
        </p:txBody>
      </p:sp>
      <p:graphicFrame>
        <p:nvGraphicFramePr>
          <p:cNvPr id="5" name="Chart 4">
            <a:extLst>
              <a:ext uri="{FF2B5EF4-FFF2-40B4-BE49-F238E27FC236}">
                <a16:creationId xmlns:a16="http://schemas.microsoft.com/office/drawing/2014/main" id="{9B237C2E-A88C-4E00-A355-7DC201F6A80B}"/>
              </a:ext>
            </a:extLst>
          </p:cNvPr>
          <p:cNvGraphicFramePr>
            <a:graphicFrameLocks/>
          </p:cNvGraphicFramePr>
          <p:nvPr>
            <p:extLst>
              <p:ext uri="{D42A27DB-BD31-4B8C-83A1-F6EECF244321}">
                <p14:modId xmlns:p14="http://schemas.microsoft.com/office/powerpoint/2010/main" val="3901047111"/>
              </p:ext>
            </p:extLst>
          </p:nvPr>
        </p:nvGraphicFramePr>
        <p:xfrm>
          <a:off x="1726660" y="472292"/>
          <a:ext cx="7729300" cy="2533353"/>
        </p:xfrm>
        <a:graphic>
          <a:graphicData uri="http://schemas.openxmlformats.org/drawingml/2006/chart">
            <c:chart xmlns:c="http://schemas.openxmlformats.org/drawingml/2006/chart" xmlns:r="http://schemas.openxmlformats.org/officeDocument/2006/relationships" r:id="rId3"/>
          </a:graphicData>
        </a:graphic>
      </p:graphicFrame>
      <p:sp>
        <p:nvSpPr>
          <p:cNvPr id="7" name="Speech Bubble: Rectangle with Corners Rounded 6">
            <a:extLst>
              <a:ext uri="{FF2B5EF4-FFF2-40B4-BE49-F238E27FC236}">
                <a16:creationId xmlns:a16="http://schemas.microsoft.com/office/drawing/2014/main" id="{D6DC8DFF-F8BA-493A-BBC1-627941C545F0}"/>
              </a:ext>
            </a:extLst>
          </p:cNvPr>
          <p:cNvSpPr/>
          <p:nvPr/>
        </p:nvSpPr>
        <p:spPr>
          <a:xfrm>
            <a:off x="3820886" y="3286375"/>
            <a:ext cx="3991584" cy="2533352"/>
          </a:xfrm>
          <a:prstGeom prst="wedgeRoundRectCallout">
            <a:avLst>
              <a:gd name="adj1" fmla="val 1563"/>
              <a:gd name="adj2" fmla="val 6142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t>How well are things working currently: are there gaps that require national level intervention to bridge?</a:t>
            </a:r>
          </a:p>
        </p:txBody>
      </p:sp>
      <p:sp>
        <p:nvSpPr>
          <p:cNvPr id="8" name="Speech Bubble: Rectangle with Corners Rounded 7">
            <a:extLst>
              <a:ext uri="{FF2B5EF4-FFF2-40B4-BE49-F238E27FC236}">
                <a16:creationId xmlns:a16="http://schemas.microsoft.com/office/drawing/2014/main" id="{96F33D92-3D18-4F5D-AEFA-20619FD7F8D2}"/>
              </a:ext>
            </a:extLst>
          </p:cNvPr>
          <p:cNvSpPr/>
          <p:nvPr/>
        </p:nvSpPr>
        <p:spPr>
          <a:xfrm>
            <a:off x="8013540" y="4092828"/>
            <a:ext cx="3637166" cy="2141209"/>
          </a:xfrm>
          <a:prstGeom prst="wedgeRoundRectCallout">
            <a:avLst>
              <a:gd name="adj1" fmla="val -2993"/>
              <a:gd name="adj2" fmla="val 629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2400" dirty="0"/>
              <a:t>Where should any future effort be directed? Is there demand?</a:t>
            </a:r>
          </a:p>
        </p:txBody>
      </p:sp>
      <p:sp>
        <p:nvSpPr>
          <p:cNvPr id="6" name="Rectangle 5">
            <a:extLst>
              <a:ext uri="{FF2B5EF4-FFF2-40B4-BE49-F238E27FC236}">
                <a16:creationId xmlns:a16="http://schemas.microsoft.com/office/drawing/2014/main" id="{5F51CE08-010A-42FD-9113-51BCB14014EA}"/>
              </a:ext>
            </a:extLst>
          </p:cNvPr>
          <p:cNvSpPr/>
          <p:nvPr/>
        </p:nvSpPr>
        <p:spPr>
          <a:xfrm>
            <a:off x="8491897" y="323196"/>
            <a:ext cx="2165217" cy="1415772"/>
          </a:xfrm>
          <a:prstGeom prst="rect">
            <a:avLst/>
          </a:prstGeom>
        </p:spPr>
        <p:txBody>
          <a:bodyPr wrap="square">
            <a:spAutoFit/>
          </a:bodyPr>
          <a:lstStyle/>
          <a:p>
            <a:r>
              <a:rPr lang="en-GB" sz="3200" b="1" dirty="0"/>
              <a:t>82</a:t>
            </a:r>
            <a:r>
              <a:rPr lang="en-GB" sz="1600" dirty="0"/>
              <a:t> participants from </a:t>
            </a:r>
            <a:r>
              <a:rPr lang="en-GB" sz="3600" b="1" dirty="0"/>
              <a:t>64</a:t>
            </a:r>
            <a:r>
              <a:rPr lang="en-GB" sz="1600" dirty="0"/>
              <a:t> organisations across the UK </a:t>
            </a:r>
          </a:p>
        </p:txBody>
      </p:sp>
      <p:pic>
        <p:nvPicPr>
          <p:cNvPr id="1026" name="Picture 2">
            <a:extLst>
              <a:ext uri="{FF2B5EF4-FFF2-40B4-BE49-F238E27FC236}">
                <a16:creationId xmlns:a16="http://schemas.microsoft.com/office/drawing/2014/main" id="{689DFB9C-C13E-4627-BB32-A35D576A226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0374085" y="293914"/>
            <a:ext cx="1817915" cy="271173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59FA00-EA57-4FA0-8646-B580B528670F}"/>
              </a:ext>
            </a:extLst>
          </p:cNvPr>
          <p:cNvPicPr>
            <a:picLocks noChangeAspect="1" noChangeArrowheads="1"/>
          </p:cNvPicPr>
          <p:nvPr/>
        </p:nvPicPr>
        <p:blipFill>
          <a:blip r:embed="rId5">
            <a:duotone>
              <a:prstClr val="black"/>
              <a:schemeClr val="accent5">
                <a:tint val="45000"/>
                <a:satMod val="400000"/>
              </a:schemeClr>
            </a:duotone>
            <a:extLst>
              <a:ext uri="{BEBA8EAE-BF5A-486C-A8C5-ECC9F3942E4B}">
                <a14:imgProps xmlns:a14="http://schemas.microsoft.com/office/drawing/2010/main">
                  <a14:imgLayer r:embed="rId6">
                    <a14:imgEffect>
                      <a14:artisticGlowEdges/>
                    </a14:imgEffect>
                  </a14:imgLayer>
                </a14:imgProps>
              </a:ext>
              <a:ext uri="{28A0092B-C50C-407E-A947-70E740481C1C}">
                <a14:useLocalDpi xmlns:a14="http://schemas.microsoft.com/office/drawing/2010/main"/>
              </a:ext>
            </a:extLst>
          </a:blip>
          <a:srcRect/>
          <a:stretch>
            <a:fillRect/>
          </a:stretch>
        </p:blipFill>
        <p:spPr bwMode="auto">
          <a:xfrm>
            <a:off x="9051904" y="1908030"/>
            <a:ext cx="1055999" cy="8571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6881090-3702-4BC9-B5CA-5AC64EE9E1F1}"/>
              </a:ext>
            </a:extLst>
          </p:cNvPr>
          <p:cNvSpPr txBox="1"/>
          <p:nvPr/>
        </p:nvSpPr>
        <p:spPr>
          <a:xfrm>
            <a:off x="9182409" y="2657161"/>
            <a:ext cx="410690" cy="369332"/>
          </a:xfrm>
          <a:prstGeom prst="rect">
            <a:avLst/>
          </a:prstGeom>
          <a:noFill/>
        </p:spPr>
        <p:txBody>
          <a:bodyPr wrap="none" rtlCol="0">
            <a:spAutoFit/>
          </a:bodyPr>
          <a:lstStyle/>
          <a:p>
            <a:r>
              <a:rPr lang="en-GB" dirty="0"/>
              <a:t>39</a:t>
            </a:r>
          </a:p>
        </p:txBody>
      </p:sp>
      <p:sp>
        <p:nvSpPr>
          <p:cNvPr id="10" name="TextBox 9">
            <a:extLst>
              <a:ext uri="{FF2B5EF4-FFF2-40B4-BE49-F238E27FC236}">
                <a16:creationId xmlns:a16="http://schemas.microsoft.com/office/drawing/2014/main" id="{3C60514C-0B34-43F2-A9F1-776CD9E9197E}"/>
              </a:ext>
            </a:extLst>
          </p:cNvPr>
          <p:cNvSpPr txBox="1"/>
          <p:nvPr/>
        </p:nvSpPr>
        <p:spPr>
          <a:xfrm>
            <a:off x="9574505" y="2662174"/>
            <a:ext cx="407484" cy="369332"/>
          </a:xfrm>
          <a:prstGeom prst="rect">
            <a:avLst/>
          </a:prstGeom>
          <a:noFill/>
        </p:spPr>
        <p:txBody>
          <a:bodyPr wrap="none" rtlCol="0">
            <a:spAutoFit/>
          </a:bodyPr>
          <a:lstStyle/>
          <a:p>
            <a:r>
              <a:rPr lang="en-GB" dirty="0"/>
              <a:t>43</a:t>
            </a:r>
          </a:p>
        </p:txBody>
      </p:sp>
    </p:spTree>
    <p:extLst>
      <p:ext uri="{BB962C8B-B14F-4D97-AF65-F5344CB8AC3E}">
        <p14:creationId xmlns:p14="http://schemas.microsoft.com/office/powerpoint/2010/main" val="365121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99146BCE-1A17-EE46-A13B-9C2D4A0F59A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4480" y="5080"/>
            <a:ext cx="11599572" cy="6863080"/>
          </a:xfrm>
          <a:prstGeom prst="rect">
            <a:avLst/>
          </a:prstGeom>
        </p:spPr>
      </p:pic>
    </p:spTree>
    <p:extLst>
      <p:ext uri="{BB962C8B-B14F-4D97-AF65-F5344CB8AC3E}">
        <p14:creationId xmlns:p14="http://schemas.microsoft.com/office/powerpoint/2010/main" val="3620380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AD214-CEB8-C943-A867-0FB9BC93697E}"/>
              </a:ext>
            </a:extLst>
          </p:cNvPr>
          <p:cNvSpPr>
            <a:spLocks noGrp="1"/>
          </p:cNvSpPr>
          <p:nvPr>
            <p:ph type="title"/>
          </p:nvPr>
        </p:nvSpPr>
        <p:spPr/>
        <p:txBody>
          <a:bodyPr/>
          <a:lstStyle/>
          <a:p>
            <a:r>
              <a:rPr lang="en-US" dirty="0"/>
              <a:t>For Discussion</a:t>
            </a:r>
          </a:p>
        </p:txBody>
      </p:sp>
      <p:sp>
        <p:nvSpPr>
          <p:cNvPr id="3" name="Content Placeholder 2">
            <a:extLst>
              <a:ext uri="{FF2B5EF4-FFF2-40B4-BE49-F238E27FC236}">
                <a16:creationId xmlns:a16="http://schemas.microsoft.com/office/drawing/2014/main" id="{C9B78A5D-289D-8D49-9A8D-92320208DFDD}"/>
              </a:ext>
            </a:extLst>
          </p:cNvPr>
          <p:cNvSpPr>
            <a:spLocks noGrp="1"/>
          </p:cNvSpPr>
          <p:nvPr>
            <p:ph idx="1"/>
          </p:nvPr>
        </p:nvSpPr>
        <p:spPr/>
        <p:txBody>
          <a:bodyPr/>
          <a:lstStyle/>
          <a:p>
            <a:pPr marL="0" indent="0">
              <a:buNone/>
            </a:pPr>
            <a:r>
              <a:rPr lang="en-US" dirty="0"/>
              <a:t>To what extent should a UK national framework for climate services reflect the results of the deliberations from the ‘At your Service’ webinar?</a:t>
            </a:r>
          </a:p>
          <a:p>
            <a:pPr marL="0" indent="0">
              <a:buNone/>
            </a:pPr>
            <a:r>
              <a:rPr lang="en-US" dirty="0"/>
              <a:t>Are there elements missing that require further attention or detailed discussions to better inform the UK framework?</a:t>
            </a:r>
          </a:p>
        </p:txBody>
      </p:sp>
    </p:spTree>
    <p:extLst>
      <p:ext uri="{BB962C8B-B14F-4D97-AF65-F5344CB8AC3E}">
        <p14:creationId xmlns:p14="http://schemas.microsoft.com/office/powerpoint/2010/main" val="2146874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CC04B-BA1E-4F22-BB1A-ED51B152B269}"/>
              </a:ext>
            </a:extLst>
          </p:cNvPr>
          <p:cNvSpPr>
            <a:spLocks noGrp="1"/>
          </p:cNvSpPr>
          <p:nvPr>
            <p:ph type="title"/>
          </p:nvPr>
        </p:nvSpPr>
        <p:spPr/>
        <p:txBody>
          <a:bodyPr>
            <a:normAutofit/>
          </a:bodyPr>
          <a:lstStyle/>
          <a:p>
            <a:r>
              <a:rPr lang="en-GB" dirty="0"/>
              <a:t>Christopher Jack</a:t>
            </a:r>
            <a:br>
              <a:rPr lang="en-GB" dirty="0"/>
            </a:br>
            <a:r>
              <a:rPr lang="en-GB" dirty="0"/>
              <a:t>University of Cape Town</a:t>
            </a:r>
          </a:p>
        </p:txBody>
      </p:sp>
      <p:sp>
        <p:nvSpPr>
          <p:cNvPr id="3" name="Text Placeholder 2">
            <a:extLst>
              <a:ext uri="{FF2B5EF4-FFF2-40B4-BE49-F238E27FC236}">
                <a16:creationId xmlns:a16="http://schemas.microsoft.com/office/drawing/2014/main" id="{B91EE8FF-657B-47CB-9B8A-DC05ADBCEC16}"/>
              </a:ext>
            </a:extLst>
          </p:cNvPr>
          <p:cNvSpPr>
            <a:spLocks noGrp="1"/>
          </p:cNvSpPr>
          <p:nvPr>
            <p:ph type="body" idx="1"/>
          </p:nvPr>
        </p:nvSpPr>
        <p:spPr/>
        <p:txBody>
          <a:bodyPr/>
          <a:lstStyle/>
          <a:p>
            <a:r>
              <a:rPr lang="en-GB" dirty="0"/>
              <a:t>Deputy Director, Climate System Analysis Group (CSAG)</a:t>
            </a:r>
          </a:p>
        </p:txBody>
      </p:sp>
    </p:spTree>
    <p:extLst>
      <p:ext uri="{BB962C8B-B14F-4D97-AF65-F5344CB8AC3E}">
        <p14:creationId xmlns:p14="http://schemas.microsoft.com/office/powerpoint/2010/main" val="3463173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a:extLst>
              <a:ext uri="{FF2B5EF4-FFF2-40B4-BE49-F238E27FC236}">
                <a16:creationId xmlns:a16="http://schemas.microsoft.com/office/drawing/2014/main" id="{7DC15216-C704-423D-9F4C-45B56ED47A1E}"/>
              </a:ext>
            </a:extLst>
          </p:cNvPr>
          <p:cNvPicPr/>
          <p:nvPr/>
        </p:nvPicPr>
        <p:blipFill>
          <a:blip r:embed="rId2" cstate="screen">
            <a:extLst>
              <a:ext uri="{28A0092B-C50C-407E-A947-70E740481C1C}">
                <a14:useLocalDpi xmlns:a14="http://schemas.microsoft.com/office/drawing/2010/main"/>
              </a:ext>
            </a:extLst>
          </a:blip>
          <a:stretch/>
        </p:blipFill>
        <p:spPr>
          <a:xfrm>
            <a:off x="-117177" y="6260122"/>
            <a:ext cx="2905138" cy="597877"/>
          </a:xfrm>
          <a:prstGeom prst="rect">
            <a:avLst/>
          </a:prstGeom>
          <a:ln>
            <a:noFill/>
          </a:ln>
        </p:spPr>
      </p:pic>
      <p:pic>
        <p:nvPicPr>
          <p:cNvPr id="12" name="Picture 11">
            <a:extLst>
              <a:ext uri="{FF2B5EF4-FFF2-40B4-BE49-F238E27FC236}">
                <a16:creationId xmlns:a16="http://schemas.microsoft.com/office/drawing/2014/main" id="{3E229AB6-8650-4A98-AFC9-BE4F77B1AD4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81701" y="6349510"/>
            <a:ext cx="2857500" cy="419100"/>
          </a:xfrm>
          <a:prstGeom prst="rect">
            <a:avLst/>
          </a:prstGeom>
        </p:spPr>
      </p:pic>
      <p:pic>
        <p:nvPicPr>
          <p:cNvPr id="8" name="Picture 7" descr="Map&#10;&#10;Description automatically generated">
            <a:extLst>
              <a:ext uri="{FF2B5EF4-FFF2-40B4-BE49-F238E27FC236}">
                <a16:creationId xmlns:a16="http://schemas.microsoft.com/office/drawing/2014/main" id="{7369B8DB-B8D7-47A9-835B-25DA83C92F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08769" y="0"/>
            <a:ext cx="4283231" cy="6058699"/>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A2465243-A66A-4526-8459-9D12F3849635}"/>
              </a:ext>
            </a:extLst>
          </p:cNvPr>
          <p:cNvSpPr txBox="1"/>
          <p:nvPr/>
        </p:nvSpPr>
        <p:spPr>
          <a:xfrm>
            <a:off x="159024" y="345943"/>
            <a:ext cx="742652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1" u="none" strike="noStrike" kern="1200" cap="none" spc="0" normalizeH="0" baseline="0" noProof="0" dirty="0">
                <a:ln>
                  <a:noFill/>
                </a:ln>
                <a:solidFill>
                  <a:prstClr val="black"/>
                </a:solidFill>
                <a:effectLst/>
                <a:uLnTx/>
                <a:uFillTx/>
                <a:latin typeface="Calibri" panose="020F0502020204030204"/>
                <a:ea typeface="+mn-ea"/>
                <a:cs typeface="+mn-cs"/>
              </a:rPr>
              <a:t>The climate services landscape - an “African” perspective</a:t>
            </a:r>
          </a:p>
        </p:txBody>
      </p:sp>
      <p:sp>
        <p:nvSpPr>
          <p:cNvPr id="10" name="TextBox 9">
            <a:extLst>
              <a:ext uri="{FF2B5EF4-FFF2-40B4-BE49-F238E27FC236}">
                <a16:creationId xmlns:a16="http://schemas.microsoft.com/office/drawing/2014/main" id="{8DAEBB39-E78F-4600-BC2D-4A6B4613C1D9}"/>
              </a:ext>
            </a:extLst>
          </p:cNvPr>
          <p:cNvSpPr txBox="1"/>
          <p:nvPr/>
        </p:nvSpPr>
        <p:spPr>
          <a:xfrm rot="16200000">
            <a:off x="5802043" y="4027855"/>
            <a:ext cx="384400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1" u="none" strike="noStrike" kern="1200" cap="none" spc="0" normalizeH="0" baseline="0" noProof="0" dirty="0">
                <a:ln>
                  <a:noFill/>
                </a:ln>
                <a:solidFill>
                  <a:prstClr val="black"/>
                </a:solidFill>
                <a:effectLst/>
                <a:uLnTx/>
                <a:uFillTx/>
                <a:latin typeface="Calibri" panose="020F0502020204030204"/>
                <a:ea typeface="+mn-ea"/>
                <a:cs typeface="+mn-cs"/>
              </a:rPr>
              <a:t>Cartoon from CSAG led dialogues on climate services ethics</a:t>
            </a:r>
          </a:p>
        </p:txBody>
      </p:sp>
      <p:sp>
        <p:nvSpPr>
          <p:cNvPr id="17" name="Rectangle: Diagonal Corners Rounded 16">
            <a:extLst>
              <a:ext uri="{FF2B5EF4-FFF2-40B4-BE49-F238E27FC236}">
                <a16:creationId xmlns:a16="http://schemas.microsoft.com/office/drawing/2014/main" id="{582E7C80-D632-4E6B-B2AA-BBB375D381C3}"/>
              </a:ext>
            </a:extLst>
          </p:cNvPr>
          <p:cNvSpPr/>
          <p:nvPr/>
        </p:nvSpPr>
        <p:spPr>
          <a:xfrm>
            <a:off x="872303" y="4358328"/>
            <a:ext cx="1777645" cy="53073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rPr>
              <a:t>National Met. Services</a:t>
            </a:r>
          </a:p>
        </p:txBody>
      </p:sp>
      <p:sp>
        <p:nvSpPr>
          <p:cNvPr id="19" name="Rectangle: Diagonal Corners Rounded 18">
            <a:extLst>
              <a:ext uri="{FF2B5EF4-FFF2-40B4-BE49-F238E27FC236}">
                <a16:creationId xmlns:a16="http://schemas.microsoft.com/office/drawing/2014/main" id="{D5426FB9-5626-4B11-A729-BE51BCBE87F2}"/>
              </a:ext>
            </a:extLst>
          </p:cNvPr>
          <p:cNvSpPr/>
          <p:nvPr/>
        </p:nvSpPr>
        <p:spPr>
          <a:xfrm>
            <a:off x="5548700" y="1978986"/>
            <a:ext cx="1777645" cy="53073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Calibri" panose="020F0502020204030204"/>
                <a:ea typeface="+mn-ea"/>
                <a:cs typeface="+mn-cs"/>
              </a:rPr>
              <a:t>International applied research/services</a:t>
            </a:r>
          </a:p>
        </p:txBody>
      </p:sp>
      <p:sp>
        <p:nvSpPr>
          <p:cNvPr id="20" name="Rectangle: Diagonal Corners Rounded 19">
            <a:extLst>
              <a:ext uri="{FF2B5EF4-FFF2-40B4-BE49-F238E27FC236}">
                <a16:creationId xmlns:a16="http://schemas.microsoft.com/office/drawing/2014/main" id="{6101095A-1E4A-44E2-AA86-517E73180F73}"/>
              </a:ext>
            </a:extLst>
          </p:cNvPr>
          <p:cNvSpPr/>
          <p:nvPr/>
        </p:nvSpPr>
        <p:spPr>
          <a:xfrm>
            <a:off x="759869" y="1978986"/>
            <a:ext cx="1777645" cy="53073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Calibri" panose="020F0502020204030204"/>
                <a:ea typeface="+mn-ea"/>
                <a:cs typeface="+mn-cs"/>
              </a:rPr>
              <a:t>International commercial services</a:t>
            </a:r>
          </a:p>
        </p:txBody>
      </p:sp>
      <p:sp>
        <p:nvSpPr>
          <p:cNvPr id="21" name="Rectangle: Diagonal Corners Snipped 20">
            <a:extLst>
              <a:ext uri="{FF2B5EF4-FFF2-40B4-BE49-F238E27FC236}">
                <a16:creationId xmlns:a16="http://schemas.microsoft.com/office/drawing/2014/main" id="{BEF3571C-B805-4541-9694-9883C5B36872}"/>
              </a:ext>
            </a:extLst>
          </p:cNvPr>
          <p:cNvSpPr/>
          <p:nvPr/>
        </p:nvSpPr>
        <p:spPr>
          <a:xfrm>
            <a:off x="5548700" y="2588356"/>
            <a:ext cx="1777645" cy="530736"/>
          </a:xfrm>
          <a:prstGeom prst="snip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Calibri" panose="020F0502020204030204"/>
                <a:ea typeface="+mn-ea"/>
                <a:cs typeface="+mn-cs"/>
              </a:rPr>
              <a:t>Climate services “prototypes”</a:t>
            </a:r>
          </a:p>
        </p:txBody>
      </p:sp>
      <p:sp>
        <p:nvSpPr>
          <p:cNvPr id="22" name="Rectangle: Diagonal Corners Snipped 21">
            <a:extLst>
              <a:ext uri="{FF2B5EF4-FFF2-40B4-BE49-F238E27FC236}">
                <a16:creationId xmlns:a16="http://schemas.microsoft.com/office/drawing/2014/main" id="{FC7CEFEB-4D23-45D1-8F84-FE22D611F1D2}"/>
              </a:ext>
            </a:extLst>
          </p:cNvPr>
          <p:cNvSpPr/>
          <p:nvPr/>
        </p:nvSpPr>
        <p:spPr>
          <a:xfrm>
            <a:off x="759868" y="2588356"/>
            <a:ext cx="1777645" cy="530736"/>
          </a:xfrm>
          <a:prstGeom prst="snip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Calibri" panose="020F0502020204030204"/>
                <a:ea typeface="+mn-ea"/>
                <a:cs typeface="+mn-cs"/>
              </a:rPr>
              <a:t>Climate services “prototypes”</a:t>
            </a:r>
          </a:p>
        </p:txBody>
      </p:sp>
      <p:sp>
        <p:nvSpPr>
          <p:cNvPr id="23" name="Rectangle: Diagonal Corners Rounded 22">
            <a:extLst>
              <a:ext uri="{FF2B5EF4-FFF2-40B4-BE49-F238E27FC236}">
                <a16:creationId xmlns:a16="http://schemas.microsoft.com/office/drawing/2014/main" id="{54DEE91A-368F-47BC-A356-54D7AC723491}"/>
              </a:ext>
            </a:extLst>
          </p:cNvPr>
          <p:cNvSpPr/>
          <p:nvPr/>
        </p:nvSpPr>
        <p:spPr>
          <a:xfrm>
            <a:off x="3122271" y="1200090"/>
            <a:ext cx="1777645" cy="53073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Calibri" panose="020F0502020204030204"/>
                <a:ea typeface="+mn-ea"/>
                <a:cs typeface="+mn-cs"/>
              </a:rPr>
              <a:t>International data services</a:t>
            </a:r>
          </a:p>
        </p:txBody>
      </p:sp>
      <p:sp>
        <p:nvSpPr>
          <p:cNvPr id="24" name="Rectangle 23">
            <a:extLst>
              <a:ext uri="{FF2B5EF4-FFF2-40B4-BE49-F238E27FC236}">
                <a16:creationId xmlns:a16="http://schemas.microsoft.com/office/drawing/2014/main" id="{A26E8FA6-7759-4EFD-9A52-2D97D519C0ED}"/>
              </a:ext>
            </a:extLst>
          </p:cNvPr>
          <p:cNvSpPr/>
          <p:nvPr/>
        </p:nvSpPr>
        <p:spPr>
          <a:xfrm>
            <a:off x="742613" y="4980184"/>
            <a:ext cx="2045347" cy="7033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Diagonal Corners Snipped 24">
            <a:extLst>
              <a:ext uri="{FF2B5EF4-FFF2-40B4-BE49-F238E27FC236}">
                <a16:creationId xmlns:a16="http://schemas.microsoft.com/office/drawing/2014/main" id="{D29E4964-0218-4476-9509-D7B97D0BD509}"/>
              </a:ext>
            </a:extLst>
          </p:cNvPr>
          <p:cNvSpPr/>
          <p:nvPr/>
        </p:nvSpPr>
        <p:spPr>
          <a:xfrm>
            <a:off x="742614" y="5203989"/>
            <a:ext cx="1995054" cy="690595"/>
          </a:xfrm>
          <a:prstGeom prst="snip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white"/>
                </a:solidFill>
                <a:effectLst/>
                <a:uLnTx/>
                <a:uFillTx/>
                <a:latin typeface="Calibri" panose="020F0502020204030204"/>
                <a:ea typeface="+mn-ea"/>
                <a:cs typeface="+mn-cs"/>
              </a:rPr>
              <a:t>National/local data</a:t>
            </a:r>
          </a:p>
        </p:txBody>
      </p:sp>
      <p:sp>
        <p:nvSpPr>
          <p:cNvPr id="26" name="Rectangle: Diagonal Corners Rounded 25">
            <a:extLst>
              <a:ext uri="{FF2B5EF4-FFF2-40B4-BE49-F238E27FC236}">
                <a16:creationId xmlns:a16="http://schemas.microsoft.com/office/drawing/2014/main" id="{E382CE49-FFD0-434E-83C8-CAF08E72A39B}"/>
              </a:ext>
            </a:extLst>
          </p:cNvPr>
          <p:cNvSpPr/>
          <p:nvPr/>
        </p:nvSpPr>
        <p:spPr>
          <a:xfrm>
            <a:off x="5548699" y="4692576"/>
            <a:ext cx="1777645" cy="53073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Calibri" panose="020F0502020204030204"/>
                <a:ea typeface="+mn-ea"/>
                <a:cs typeface="+mn-cs"/>
              </a:rPr>
              <a:t>Local universities</a:t>
            </a:r>
          </a:p>
        </p:txBody>
      </p:sp>
      <p:sp>
        <p:nvSpPr>
          <p:cNvPr id="27" name="Rectangle: Diagonal Corners Snipped 26">
            <a:extLst>
              <a:ext uri="{FF2B5EF4-FFF2-40B4-BE49-F238E27FC236}">
                <a16:creationId xmlns:a16="http://schemas.microsoft.com/office/drawing/2014/main" id="{2420FAB9-7D78-493E-90B9-341429DF0661}"/>
              </a:ext>
            </a:extLst>
          </p:cNvPr>
          <p:cNvSpPr/>
          <p:nvPr/>
        </p:nvSpPr>
        <p:spPr>
          <a:xfrm>
            <a:off x="5548698" y="5301945"/>
            <a:ext cx="1777645" cy="786409"/>
          </a:xfrm>
          <a:prstGeom prst="snip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Calibri" panose="020F0502020204030204"/>
                <a:ea typeface="+mn-ea"/>
                <a:cs typeface="+mn-cs"/>
              </a:rPr>
              <a:t>Local research, multi-disciplinary expertise</a:t>
            </a:r>
          </a:p>
        </p:txBody>
      </p:sp>
      <p:sp>
        <p:nvSpPr>
          <p:cNvPr id="28" name="Oval 27">
            <a:extLst>
              <a:ext uri="{FF2B5EF4-FFF2-40B4-BE49-F238E27FC236}">
                <a16:creationId xmlns:a16="http://schemas.microsoft.com/office/drawing/2014/main" id="{7D1B2DF5-F8EC-4347-96C4-62D160880A40}"/>
              </a:ext>
            </a:extLst>
          </p:cNvPr>
          <p:cNvSpPr/>
          <p:nvPr/>
        </p:nvSpPr>
        <p:spPr>
          <a:xfrm>
            <a:off x="3119937" y="3424747"/>
            <a:ext cx="1643362" cy="54991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Calibri" panose="020F0502020204030204"/>
                <a:ea typeface="+mn-ea"/>
                <a:cs typeface="+mn-cs"/>
              </a:rPr>
              <a:t>Government</a:t>
            </a:r>
          </a:p>
        </p:txBody>
      </p:sp>
      <p:sp>
        <p:nvSpPr>
          <p:cNvPr id="29" name="Oval 28">
            <a:extLst>
              <a:ext uri="{FF2B5EF4-FFF2-40B4-BE49-F238E27FC236}">
                <a16:creationId xmlns:a16="http://schemas.microsoft.com/office/drawing/2014/main" id="{AF9AD59D-48AF-4613-9D9E-FE2C9E3EA64D}"/>
              </a:ext>
            </a:extLst>
          </p:cNvPr>
          <p:cNvSpPr/>
          <p:nvPr/>
        </p:nvSpPr>
        <p:spPr>
          <a:xfrm>
            <a:off x="3119937" y="2770377"/>
            <a:ext cx="1643362" cy="54991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Calibri" panose="020F0502020204030204"/>
                <a:ea typeface="+mn-ea"/>
                <a:cs typeface="+mn-cs"/>
              </a:rPr>
              <a:t>Private sector</a:t>
            </a:r>
          </a:p>
        </p:txBody>
      </p:sp>
      <p:sp>
        <p:nvSpPr>
          <p:cNvPr id="32" name="Rectangle: Diagonal Corners Rounded 31">
            <a:extLst>
              <a:ext uri="{FF2B5EF4-FFF2-40B4-BE49-F238E27FC236}">
                <a16:creationId xmlns:a16="http://schemas.microsoft.com/office/drawing/2014/main" id="{952F74E8-C3C0-4936-9D30-F3F04DF1827A}"/>
              </a:ext>
            </a:extLst>
          </p:cNvPr>
          <p:cNvSpPr/>
          <p:nvPr/>
        </p:nvSpPr>
        <p:spPr>
          <a:xfrm>
            <a:off x="3340100" y="4749985"/>
            <a:ext cx="1777645" cy="53073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Calibri" panose="020F0502020204030204"/>
                <a:ea typeface="+mn-ea"/>
                <a:cs typeface="+mn-cs"/>
              </a:rPr>
              <a:t>Local services</a:t>
            </a:r>
          </a:p>
        </p:txBody>
      </p:sp>
      <p:sp>
        <p:nvSpPr>
          <p:cNvPr id="33" name="Rectangle: Diagonal Corners Snipped 32">
            <a:extLst>
              <a:ext uri="{FF2B5EF4-FFF2-40B4-BE49-F238E27FC236}">
                <a16:creationId xmlns:a16="http://schemas.microsoft.com/office/drawing/2014/main" id="{3A75C9E4-E432-4BD7-98F3-2091712EA665}"/>
              </a:ext>
            </a:extLst>
          </p:cNvPr>
          <p:cNvSpPr/>
          <p:nvPr/>
        </p:nvSpPr>
        <p:spPr>
          <a:xfrm>
            <a:off x="3340100" y="5365907"/>
            <a:ext cx="1777645" cy="528678"/>
          </a:xfrm>
          <a:prstGeom prst="snip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Calibri" panose="020F0502020204030204"/>
                <a:ea typeface="+mn-ea"/>
                <a:cs typeface="+mn-cs"/>
              </a:rPr>
              <a:t>Sectoral/industry focus</a:t>
            </a:r>
          </a:p>
        </p:txBody>
      </p:sp>
      <p:sp>
        <p:nvSpPr>
          <p:cNvPr id="45" name="Rectangle 44">
            <a:extLst>
              <a:ext uri="{FF2B5EF4-FFF2-40B4-BE49-F238E27FC236}">
                <a16:creationId xmlns:a16="http://schemas.microsoft.com/office/drawing/2014/main" id="{E9B06BD0-5753-4193-AD47-A640604B8741}"/>
              </a:ext>
            </a:extLst>
          </p:cNvPr>
          <p:cNvSpPr/>
          <p:nvPr/>
        </p:nvSpPr>
        <p:spPr>
          <a:xfrm rot="5400000">
            <a:off x="2270204" y="5500896"/>
            <a:ext cx="1114756" cy="733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9224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a:extLst>
              <a:ext uri="{FF2B5EF4-FFF2-40B4-BE49-F238E27FC236}">
                <a16:creationId xmlns:a16="http://schemas.microsoft.com/office/drawing/2014/main" id="{7DC15216-C704-423D-9F4C-45B56ED47A1E}"/>
              </a:ext>
            </a:extLst>
          </p:cNvPr>
          <p:cNvPicPr/>
          <p:nvPr/>
        </p:nvPicPr>
        <p:blipFill>
          <a:blip r:embed="rId2" cstate="screen">
            <a:extLst>
              <a:ext uri="{28A0092B-C50C-407E-A947-70E740481C1C}">
                <a14:useLocalDpi xmlns:a14="http://schemas.microsoft.com/office/drawing/2010/main"/>
              </a:ext>
            </a:extLst>
          </a:blip>
          <a:stretch/>
        </p:blipFill>
        <p:spPr>
          <a:xfrm>
            <a:off x="-117177" y="6260122"/>
            <a:ext cx="2905138" cy="597877"/>
          </a:xfrm>
          <a:prstGeom prst="rect">
            <a:avLst/>
          </a:prstGeom>
          <a:ln>
            <a:noFill/>
          </a:ln>
        </p:spPr>
      </p:pic>
      <p:pic>
        <p:nvPicPr>
          <p:cNvPr id="12" name="Picture 11">
            <a:extLst>
              <a:ext uri="{FF2B5EF4-FFF2-40B4-BE49-F238E27FC236}">
                <a16:creationId xmlns:a16="http://schemas.microsoft.com/office/drawing/2014/main" id="{3E229AB6-8650-4A98-AFC9-BE4F77B1AD4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81701" y="6349510"/>
            <a:ext cx="2857500" cy="419100"/>
          </a:xfrm>
          <a:prstGeom prst="rect">
            <a:avLst/>
          </a:prstGeom>
        </p:spPr>
      </p:pic>
      <p:pic>
        <p:nvPicPr>
          <p:cNvPr id="8" name="Picture 7" descr="Map&#10;&#10;Description automatically generated">
            <a:extLst>
              <a:ext uri="{FF2B5EF4-FFF2-40B4-BE49-F238E27FC236}">
                <a16:creationId xmlns:a16="http://schemas.microsoft.com/office/drawing/2014/main" id="{7369B8DB-B8D7-47A9-835B-25DA83C92F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08769" y="0"/>
            <a:ext cx="4283231" cy="6058699"/>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A2465243-A66A-4526-8459-9D12F3849635}"/>
              </a:ext>
            </a:extLst>
          </p:cNvPr>
          <p:cNvSpPr txBox="1"/>
          <p:nvPr/>
        </p:nvSpPr>
        <p:spPr>
          <a:xfrm>
            <a:off x="159024" y="345943"/>
            <a:ext cx="742652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1" u="none" strike="noStrike" kern="1200" cap="none" spc="0" normalizeH="0" baseline="0" noProof="0" dirty="0">
                <a:ln>
                  <a:noFill/>
                </a:ln>
                <a:solidFill>
                  <a:prstClr val="black"/>
                </a:solidFill>
                <a:effectLst/>
                <a:uLnTx/>
                <a:uFillTx/>
                <a:latin typeface="Calibri" panose="020F0502020204030204"/>
                <a:ea typeface="+mn-ea"/>
                <a:cs typeface="+mn-cs"/>
              </a:rPr>
              <a:t>The climate services landscape - an “African” perspective</a:t>
            </a:r>
          </a:p>
        </p:txBody>
      </p:sp>
      <p:sp>
        <p:nvSpPr>
          <p:cNvPr id="10" name="TextBox 9">
            <a:extLst>
              <a:ext uri="{FF2B5EF4-FFF2-40B4-BE49-F238E27FC236}">
                <a16:creationId xmlns:a16="http://schemas.microsoft.com/office/drawing/2014/main" id="{8DAEBB39-E78F-4600-BC2D-4A6B4613C1D9}"/>
              </a:ext>
            </a:extLst>
          </p:cNvPr>
          <p:cNvSpPr txBox="1"/>
          <p:nvPr/>
        </p:nvSpPr>
        <p:spPr>
          <a:xfrm rot="16200000">
            <a:off x="5802043" y="4027855"/>
            <a:ext cx="384400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1" u="none" strike="noStrike" kern="1200" cap="none" spc="0" normalizeH="0" baseline="0" noProof="0" dirty="0">
                <a:ln>
                  <a:noFill/>
                </a:ln>
                <a:solidFill>
                  <a:prstClr val="black"/>
                </a:solidFill>
                <a:effectLst/>
                <a:uLnTx/>
                <a:uFillTx/>
                <a:latin typeface="Calibri" panose="020F0502020204030204"/>
                <a:ea typeface="+mn-ea"/>
                <a:cs typeface="+mn-cs"/>
              </a:rPr>
              <a:t>Cartoon from CSAG led dialogues on climate services ethics</a:t>
            </a:r>
          </a:p>
        </p:txBody>
      </p:sp>
      <p:sp>
        <p:nvSpPr>
          <p:cNvPr id="17" name="Rectangle: Diagonal Corners Rounded 16">
            <a:extLst>
              <a:ext uri="{FF2B5EF4-FFF2-40B4-BE49-F238E27FC236}">
                <a16:creationId xmlns:a16="http://schemas.microsoft.com/office/drawing/2014/main" id="{582E7C80-D632-4E6B-B2AA-BBB375D381C3}"/>
              </a:ext>
            </a:extLst>
          </p:cNvPr>
          <p:cNvSpPr/>
          <p:nvPr/>
        </p:nvSpPr>
        <p:spPr>
          <a:xfrm>
            <a:off x="872303" y="4358328"/>
            <a:ext cx="1777645" cy="53073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rPr>
              <a:t>National Met. Services</a:t>
            </a:r>
          </a:p>
        </p:txBody>
      </p:sp>
      <p:sp>
        <p:nvSpPr>
          <p:cNvPr id="19" name="Rectangle: Diagonal Corners Rounded 18">
            <a:extLst>
              <a:ext uri="{FF2B5EF4-FFF2-40B4-BE49-F238E27FC236}">
                <a16:creationId xmlns:a16="http://schemas.microsoft.com/office/drawing/2014/main" id="{D5426FB9-5626-4B11-A729-BE51BCBE87F2}"/>
              </a:ext>
            </a:extLst>
          </p:cNvPr>
          <p:cNvSpPr/>
          <p:nvPr/>
        </p:nvSpPr>
        <p:spPr>
          <a:xfrm>
            <a:off x="5548700" y="1978986"/>
            <a:ext cx="1777645" cy="53073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Calibri" panose="020F0502020204030204"/>
                <a:ea typeface="+mn-ea"/>
                <a:cs typeface="+mn-cs"/>
              </a:rPr>
              <a:t>International applied research/services</a:t>
            </a:r>
          </a:p>
        </p:txBody>
      </p:sp>
      <p:sp>
        <p:nvSpPr>
          <p:cNvPr id="20" name="Rectangle: Diagonal Corners Rounded 19">
            <a:extLst>
              <a:ext uri="{FF2B5EF4-FFF2-40B4-BE49-F238E27FC236}">
                <a16:creationId xmlns:a16="http://schemas.microsoft.com/office/drawing/2014/main" id="{6101095A-1E4A-44E2-AA86-517E73180F73}"/>
              </a:ext>
            </a:extLst>
          </p:cNvPr>
          <p:cNvSpPr/>
          <p:nvPr/>
        </p:nvSpPr>
        <p:spPr>
          <a:xfrm>
            <a:off x="759869" y="1978986"/>
            <a:ext cx="1777645" cy="53073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Calibri" panose="020F0502020204030204"/>
                <a:ea typeface="+mn-ea"/>
                <a:cs typeface="+mn-cs"/>
              </a:rPr>
              <a:t>International commercial services</a:t>
            </a:r>
          </a:p>
        </p:txBody>
      </p:sp>
      <p:sp>
        <p:nvSpPr>
          <p:cNvPr id="21" name="Rectangle: Diagonal Corners Snipped 20">
            <a:extLst>
              <a:ext uri="{FF2B5EF4-FFF2-40B4-BE49-F238E27FC236}">
                <a16:creationId xmlns:a16="http://schemas.microsoft.com/office/drawing/2014/main" id="{BEF3571C-B805-4541-9694-9883C5B36872}"/>
              </a:ext>
            </a:extLst>
          </p:cNvPr>
          <p:cNvSpPr/>
          <p:nvPr/>
        </p:nvSpPr>
        <p:spPr>
          <a:xfrm>
            <a:off x="5548700" y="2588356"/>
            <a:ext cx="1777645" cy="530736"/>
          </a:xfrm>
          <a:prstGeom prst="snip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Calibri" panose="020F0502020204030204"/>
                <a:ea typeface="+mn-ea"/>
                <a:cs typeface="+mn-cs"/>
              </a:rPr>
              <a:t>Climate services “prototypes”</a:t>
            </a:r>
          </a:p>
        </p:txBody>
      </p:sp>
      <p:sp>
        <p:nvSpPr>
          <p:cNvPr id="22" name="Rectangle: Diagonal Corners Snipped 21">
            <a:extLst>
              <a:ext uri="{FF2B5EF4-FFF2-40B4-BE49-F238E27FC236}">
                <a16:creationId xmlns:a16="http://schemas.microsoft.com/office/drawing/2014/main" id="{FC7CEFEB-4D23-45D1-8F84-FE22D611F1D2}"/>
              </a:ext>
            </a:extLst>
          </p:cNvPr>
          <p:cNvSpPr/>
          <p:nvPr/>
        </p:nvSpPr>
        <p:spPr>
          <a:xfrm>
            <a:off x="759868" y="2588356"/>
            <a:ext cx="1777645" cy="530736"/>
          </a:xfrm>
          <a:prstGeom prst="snip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Calibri" panose="020F0502020204030204"/>
                <a:ea typeface="+mn-ea"/>
                <a:cs typeface="+mn-cs"/>
              </a:rPr>
              <a:t>Climate services “prototypes”</a:t>
            </a:r>
          </a:p>
        </p:txBody>
      </p:sp>
      <p:sp>
        <p:nvSpPr>
          <p:cNvPr id="23" name="Rectangle: Diagonal Corners Rounded 22">
            <a:extLst>
              <a:ext uri="{FF2B5EF4-FFF2-40B4-BE49-F238E27FC236}">
                <a16:creationId xmlns:a16="http://schemas.microsoft.com/office/drawing/2014/main" id="{54DEE91A-368F-47BC-A356-54D7AC723491}"/>
              </a:ext>
            </a:extLst>
          </p:cNvPr>
          <p:cNvSpPr/>
          <p:nvPr/>
        </p:nvSpPr>
        <p:spPr>
          <a:xfrm>
            <a:off x="3122271" y="1200090"/>
            <a:ext cx="1777645" cy="53073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Calibri" panose="020F0502020204030204"/>
                <a:ea typeface="+mn-ea"/>
                <a:cs typeface="+mn-cs"/>
              </a:rPr>
              <a:t>International data services</a:t>
            </a:r>
          </a:p>
        </p:txBody>
      </p:sp>
      <p:sp>
        <p:nvSpPr>
          <p:cNvPr id="24" name="Rectangle 23">
            <a:extLst>
              <a:ext uri="{FF2B5EF4-FFF2-40B4-BE49-F238E27FC236}">
                <a16:creationId xmlns:a16="http://schemas.microsoft.com/office/drawing/2014/main" id="{A26E8FA6-7759-4EFD-9A52-2D97D519C0ED}"/>
              </a:ext>
            </a:extLst>
          </p:cNvPr>
          <p:cNvSpPr/>
          <p:nvPr/>
        </p:nvSpPr>
        <p:spPr>
          <a:xfrm>
            <a:off x="742614" y="4980184"/>
            <a:ext cx="1995054" cy="7033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Diagonal Corners Snipped 24">
            <a:extLst>
              <a:ext uri="{FF2B5EF4-FFF2-40B4-BE49-F238E27FC236}">
                <a16:creationId xmlns:a16="http://schemas.microsoft.com/office/drawing/2014/main" id="{D29E4964-0218-4476-9509-D7B97D0BD509}"/>
              </a:ext>
            </a:extLst>
          </p:cNvPr>
          <p:cNvSpPr/>
          <p:nvPr/>
        </p:nvSpPr>
        <p:spPr>
          <a:xfrm>
            <a:off x="742614" y="5203989"/>
            <a:ext cx="1995054" cy="690595"/>
          </a:xfrm>
          <a:prstGeom prst="snip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white"/>
                </a:solidFill>
                <a:effectLst/>
                <a:uLnTx/>
                <a:uFillTx/>
                <a:latin typeface="Calibri" panose="020F0502020204030204"/>
                <a:ea typeface="+mn-ea"/>
                <a:cs typeface="+mn-cs"/>
              </a:rPr>
              <a:t>National/local data</a:t>
            </a:r>
          </a:p>
        </p:txBody>
      </p:sp>
      <p:sp>
        <p:nvSpPr>
          <p:cNvPr id="26" name="Rectangle: Diagonal Corners Rounded 25">
            <a:extLst>
              <a:ext uri="{FF2B5EF4-FFF2-40B4-BE49-F238E27FC236}">
                <a16:creationId xmlns:a16="http://schemas.microsoft.com/office/drawing/2014/main" id="{E382CE49-FFD0-434E-83C8-CAF08E72A39B}"/>
              </a:ext>
            </a:extLst>
          </p:cNvPr>
          <p:cNvSpPr/>
          <p:nvPr/>
        </p:nvSpPr>
        <p:spPr>
          <a:xfrm>
            <a:off x="5548699" y="4692576"/>
            <a:ext cx="1777645" cy="53073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Calibri" panose="020F0502020204030204"/>
                <a:ea typeface="+mn-ea"/>
                <a:cs typeface="+mn-cs"/>
              </a:rPr>
              <a:t>Local universities</a:t>
            </a:r>
          </a:p>
        </p:txBody>
      </p:sp>
      <p:sp>
        <p:nvSpPr>
          <p:cNvPr id="27" name="Rectangle: Diagonal Corners Snipped 26">
            <a:extLst>
              <a:ext uri="{FF2B5EF4-FFF2-40B4-BE49-F238E27FC236}">
                <a16:creationId xmlns:a16="http://schemas.microsoft.com/office/drawing/2014/main" id="{2420FAB9-7D78-493E-90B9-341429DF0661}"/>
              </a:ext>
            </a:extLst>
          </p:cNvPr>
          <p:cNvSpPr/>
          <p:nvPr/>
        </p:nvSpPr>
        <p:spPr>
          <a:xfrm>
            <a:off x="5548698" y="5301945"/>
            <a:ext cx="1777645" cy="786409"/>
          </a:xfrm>
          <a:prstGeom prst="snip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Calibri" panose="020F0502020204030204"/>
                <a:ea typeface="+mn-ea"/>
                <a:cs typeface="+mn-cs"/>
              </a:rPr>
              <a:t>Local research, multi-disciplinary expertise</a:t>
            </a:r>
          </a:p>
        </p:txBody>
      </p:sp>
      <p:sp>
        <p:nvSpPr>
          <p:cNvPr id="28" name="Oval 27">
            <a:extLst>
              <a:ext uri="{FF2B5EF4-FFF2-40B4-BE49-F238E27FC236}">
                <a16:creationId xmlns:a16="http://schemas.microsoft.com/office/drawing/2014/main" id="{7D1B2DF5-F8EC-4347-96C4-62D160880A40}"/>
              </a:ext>
            </a:extLst>
          </p:cNvPr>
          <p:cNvSpPr/>
          <p:nvPr/>
        </p:nvSpPr>
        <p:spPr>
          <a:xfrm>
            <a:off x="3119937" y="3424747"/>
            <a:ext cx="1643362" cy="54991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Calibri" panose="020F0502020204030204"/>
                <a:ea typeface="+mn-ea"/>
                <a:cs typeface="+mn-cs"/>
              </a:rPr>
              <a:t>Government</a:t>
            </a:r>
          </a:p>
        </p:txBody>
      </p:sp>
      <p:sp>
        <p:nvSpPr>
          <p:cNvPr id="29" name="Oval 28">
            <a:extLst>
              <a:ext uri="{FF2B5EF4-FFF2-40B4-BE49-F238E27FC236}">
                <a16:creationId xmlns:a16="http://schemas.microsoft.com/office/drawing/2014/main" id="{AF9AD59D-48AF-4613-9D9E-FE2C9E3EA64D}"/>
              </a:ext>
            </a:extLst>
          </p:cNvPr>
          <p:cNvSpPr/>
          <p:nvPr/>
        </p:nvSpPr>
        <p:spPr>
          <a:xfrm>
            <a:off x="3119937" y="2770377"/>
            <a:ext cx="1643362" cy="54991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Calibri" panose="020F0502020204030204"/>
                <a:ea typeface="+mn-ea"/>
                <a:cs typeface="+mn-cs"/>
              </a:rPr>
              <a:t>Private sector</a:t>
            </a:r>
          </a:p>
        </p:txBody>
      </p:sp>
      <p:sp>
        <p:nvSpPr>
          <p:cNvPr id="32" name="Rectangle: Diagonal Corners Rounded 31">
            <a:extLst>
              <a:ext uri="{FF2B5EF4-FFF2-40B4-BE49-F238E27FC236}">
                <a16:creationId xmlns:a16="http://schemas.microsoft.com/office/drawing/2014/main" id="{952F74E8-C3C0-4936-9D30-F3F04DF1827A}"/>
              </a:ext>
            </a:extLst>
          </p:cNvPr>
          <p:cNvSpPr/>
          <p:nvPr/>
        </p:nvSpPr>
        <p:spPr>
          <a:xfrm>
            <a:off x="3340100" y="4749985"/>
            <a:ext cx="1777645" cy="53073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Calibri" panose="020F0502020204030204"/>
                <a:ea typeface="+mn-ea"/>
                <a:cs typeface="+mn-cs"/>
              </a:rPr>
              <a:t>Local services</a:t>
            </a:r>
          </a:p>
        </p:txBody>
      </p:sp>
      <p:sp>
        <p:nvSpPr>
          <p:cNvPr id="33" name="Rectangle: Diagonal Corners Snipped 32">
            <a:extLst>
              <a:ext uri="{FF2B5EF4-FFF2-40B4-BE49-F238E27FC236}">
                <a16:creationId xmlns:a16="http://schemas.microsoft.com/office/drawing/2014/main" id="{3A75C9E4-E432-4BD7-98F3-2091712EA665}"/>
              </a:ext>
            </a:extLst>
          </p:cNvPr>
          <p:cNvSpPr/>
          <p:nvPr/>
        </p:nvSpPr>
        <p:spPr>
          <a:xfrm>
            <a:off x="3340100" y="5365907"/>
            <a:ext cx="1777645" cy="528678"/>
          </a:xfrm>
          <a:prstGeom prst="snip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Calibri" panose="020F0502020204030204"/>
                <a:ea typeface="+mn-ea"/>
                <a:cs typeface="+mn-cs"/>
              </a:rPr>
              <a:t>Sectoral/industry focus</a:t>
            </a:r>
          </a:p>
        </p:txBody>
      </p:sp>
      <p:sp>
        <p:nvSpPr>
          <p:cNvPr id="34" name="TextBox 33">
            <a:extLst>
              <a:ext uri="{FF2B5EF4-FFF2-40B4-BE49-F238E27FC236}">
                <a16:creationId xmlns:a16="http://schemas.microsoft.com/office/drawing/2014/main" id="{63BEF987-D076-4676-8C50-37646E58304F}"/>
              </a:ext>
            </a:extLst>
          </p:cNvPr>
          <p:cNvSpPr txBox="1"/>
          <p:nvPr/>
        </p:nvSpPr>
        <p:spPr>
          <a:xfrm>
            <a:off x="2623879" y="2054125"/>
            <a:ext cx="612668"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72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5" name="TextBox 34">
            <a:extLst>
              <a:ext uri="{FF2B5EF4-FFF2-40B4-BE49-F238E27FC236}">
                <a16:creationId xmlns:a16="http://schemas.microsoft.com/office/drawing/2014/main" id="{45767309-1CFB-4FFA-93AD-59E8130D71B3}"/>
              </a:ext>
            </a:extLst>
          </p:cNvPr>
          <p:cNvSpPr txBox="1"/>
          <p:nvPr/>
        </p:nvSpPr>
        <p:spPr>
          <a:xfrm>
            <a:off x="4806432" y="2108015"/>
            <a:ext cx="612668"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72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6" name="TextBox 35">
            <a:extLst>
              <a:ext uri="{FF2B5EF4-FFF2-40B4-BE49-F238E27FC236}">
                <a16:creationId xmlns:a16="http://schemas.microsoft.com/office/drawing/2014/main" id="{9164B46C-4B7F-4378-82EC-0F2E095F4BD8}"/>
              </a:ext>
            </a:extLst>
          </p:cNvPr>
          <p:cNvSpPr txBox="1"/>
          <p:nvPr/>
        </p:nvSpPr>
        <p:spPr>
          <a:xfrm>
            <a:off x="2580918" y="3693840"/>
            <a:ext cx="612668"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72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7" name="TextBox 36">
            <a:extLst>
              <a:ext uri="{FF2B5EF4-FFF2-40B4-BE49-F238E27FC236}">
                <a16:creationId xmlns:a16="http://schemas.microsoft.com/office/drawing/2014/main" id="{8E636497-97D4-4839-A3C0-41047C189343}"/>
              </a:ext>
            </a:extLst>
          </p:cNvPr>
          <p:cNvSpPr txBox="1"/>
          <p:nvPr/>
        </p:nvSpPr>
        <p:spPr>
          <a:xfrm>
            <a:off x="3831243" y="3740710"/>
            <a:ext cx="612668"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72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8" name="TextBox 37">
            <a:extLst>
              <a:ext uri="{FF2B5EF4-FFF2-40B4-BE49-F238E27FC236}">
                <a16:creationId xmlns:a16="http://schemas.microsoft.com/office/drawing/2014/main" id="{BA11E175-29AB-4947-9C8C-60EC1DE57081}"/>
              </a:ext>
            </a:extLst>
          </p:cNvPr>
          <p:cNvSpPr txBox="1"/>
          <p:nvPr/>
        </p:nvSpPr>
        <p:spPr>
          <a:xfrm>
            <a:off x="5086146" y="3549657"/>
            <a:ext cx="612668"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72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6655266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a:extLst>
              <a:ext uri="{FF2B5EF4-FFF2-40B4-BE49-F238E27FC236}">
                <a16:creationId xmlns:a16="http://schemas.microsoft.com/office/drawing/2014/main" id="{7DC15216-C704-423D-9F4C-45B56ED47A1E}"/>
              </a:ext>
            </a:extLst>
          </p:cNvPr>
          <p:cNvPicPr/>
          <p:nvPr/>
        </p:nvPicPr>
        <p:blipFill>
          <a:blip r:embed="rId2" cstate="screen">
            <a:extLst>
              <a:ext uri="{28A0092B-C50C-407E-A947-70E740481C1C}">
                <a14:useLocalDpi xmlns:a14="http://schemas.microsoft.com/office/drawing/2010/main"/>
              </a:ext>
            </a:extLst>
          </a:blip>
          <a:stretch/>
        </p:blipFill>
        <p:spPr>
          <a:xfrm>
            <a:off x="-117177" y="6260122"/>
            <a:ext cx="2905138" cy="597877"/>
          </a:xfrm>
          <a:prstGeom prst="rect">
            <a:avLst/>
          </a:prstGeom>
          <a:ln>
            <a:noFill/>
          </a:ln>
        </p:spPr>
      </p:pic>
      <p:pic>
        <p:nvPicPr>
          <p:cNvPr id="12" name="Picture 11">
            <a:extLst>
              <a:ext uri="{FF2B5EF4-FFF2-40B4-BE49-F238E27FC236}">
                <a16:creationId xmlns:a16="http://schemas.microsoft.com/office/drawing/2014/main" id="{3E229AB6-8650-4A98-AFC9-BE4F77B1AD4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81701" y="6349510"/>
            <a:ext cx="2857500" cy="419100"/>
          </a:xfrm>
          <a:prstGeom prst="rect">
            <a:avLst/>
          </a:prstGeom>
        </p:spPr>
      </p:pic>
      <p:pic>
        <p:nvPicPr>
          <p:cNvPr id="8" name="Picture 7" descr="Map&#10;&#10;Description automatically generated">
            <a:extLst>
              <a:ext uri="{FF2B5EF4-FFF2-40B4-BE49-F238E27FC236}">
                <a16:creationId xmlns:a16="http://schemas.microsoft.com/office/drawing/2014/main" id="{7369B8DB-B8D7-47A9-835B-25DA83C92F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08769" y="0"/>
            <a:ext cx="4283231" cy="6058699"/>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A2465243-A66A-4526-8459-9D12F3849635}"/>
              </a:ext>
            </a:extLst>
          </p:cNvPr>
          <p:cNvSpPr txBox="1"/>
          <p:nvPr/>
        </p:nvSpPr>
        <p:spPr>
          <a:xfrm>
            <a:off x="159024" y="345943"/>
            <a:ext cx="742652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1" u="none" strike="noStrike" kern="1200" cap="none" spc="0" normalizeH="0" baseline="0" noProof="0" dirty="0">
                <a:ln>
                  <a:noFill/>
                </a:ln>
                <a:solidFill>
                  <a:prstClr val="black"/>
                </a:solidFill>
                <a:effectLst/>
                <a:uLnTx/>
                <a:uFillTx/>
                <a:latin typeface="Calibri" panose="020F0502020204030204"/>
                <a:ea typeface="+mn-ea"/>
                <a:cs typeface="+mn-cs"/>
              </a:rPr>
              <a:t>The climate services landscape - an “African” perspective</a:t>
            </a:r>
          </a:p>
        </p:txBody>
      </p:sp>
      <p:sp>
        <p:nvSpPr>
          <p:cNvPr id="10" name="TextBox 9">
            <a:extLst>
              <a:ext uri="{FF2B5EF4-FFF2-40B4-BE49-F238E27FC236}">
                <a16:creationId xmlns:a16="http://schemas.microsoft.com/office/drawing/2014/main" id="{8DAEBB39-E78F-4600-BC2D-4A6B4613C1D9}"/>
              </a:ext>
            </a:extLst>
          </p:cNvPr>
          <p:cNvSpPr txBox="1"/>
          <p:nvPr/>
        </p:nvSpPr>
        <p:spPr>
          <a:xfrm rot="16200000">
            <a:off x="5802043" y="4027855"/>
            <a:ext cx="384400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1" u="none" strike="noStrike" kern="1200" cap="none" spc="0" normalizeH="0" baseline="0" noProof="0" dirty="0">
                <a:ln>
                  <a:noFill/>
                </a:ln>
                <a:solidFill>
                  <a:prstClr val="black"/>
                </a:solidFill>
                <a:effectLst/>
                <a:uLnTx/>
                <a:uFillTx/>
                <a:latin typeface="Calibri" panose="020F0502020204030204"/>
                <a:ea typeface="+mn-ea"/>
                <a:cs typeface="+mn-cs"/>
              </a:rPr>
              <a:t>Cartoon from CSAG led dialogues on climate services ethics</a:t>
            </a:r>
          </a:p>
        </p:txBody>
      </p:sp>
      <p:sp>
        <p:nvSpPr>
          <p:cNvPr id="17" name="Rectangle: Diagonal Corners Rounded 16">
            <a:extLst>
              <a:ext uri="{FF2B5EF4-FFF2-40B4-BE49-F238E27FC236}">
                <a16:creationId xmlns:a16="http://schemas.microsoft.com/office/drawing/2014/main" id="{582E7C80-D632-4E6B-B2AA-BBB375D381C3}"/>
              </a:ext>
            </a:extLst>
          </p:cNvPr>
          <p:cNvSpPr/>
          <p:nvPr/>
        </p:nvSpPr>
        <p:spPr>
          <a:xfrm>
            <a:off x="872303" y="4358328"/>
            <a:ext cx="1777645" cy="53073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rPr>
              <a:t>National Met. Services</a:t>
            </a:r>
          </a:p>
        </p:txBody>
      </p:sp>
      <p:sp>
        <p:nvSpPr>
          <p:cNvPr id="19" name="Rectangle: Diagonal Corners Rounded 18">
            <a:extLst>
              <a:ext uri="{FF2B5EF4-FFF2-40B4-BE49-F238E27FC236}">
                <a16:creationId xmlns:a16="http://schemas.microsoft.com/office/drawing/2014/main" id="{D5426FB9-5626-4B11-A729-BE51BCBE87F2}"/>
              </a:ext>
            </a:extLst>
          </p:cNvPr>
          <p:cNvSpPr/>
          <p:nvPr/>
        </p:nvSpPr>
        <p:spPr>
          <a:xfrm>
            <a:off x="5548700" y="1978986"/>
            <a:ext cx="1777645" cy="53073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Calibri" panose="020F0502020204030204"/>
                <a:ea typeface="+mn-ea"/>
                <a:cs typeface="+mn-cs"/>
              </a:rPr>
              <a:t>International applied research/services</a:t>
            </a:r>
          </a:p>
        </p:txBody>
      </p:sp>
      <p:sp>
        <p:nvSpPr>
          <p:cNvPr id="20" name="Rectangle: Diagonal Corners Rounded 19">
            <a:extLst>
              <a:ext uri="{FF2B5EF4-FFF2-40B4-BE49-F238E27FC236}">
                <a16:creationId xmlns:a16="http://schemas.microsoft.com/office/drawing/2014/main" id="{6101095A-1E4A-44E2-AA86-517E73180F73}"/>
              </a:ext>
            </a:extLst>
          </p:cNvPr>
          <p:cNvSpPr/>
          <p:nvPr/>
        </p:nvSpPr>
        <p:spPr>
          <a:xfrm>
            <a:off x="759869" y="1978986"/>
            <a:ext cx="1777645" cy="53073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Calibri" panose="020F0502020204030204"/>
                <a:ea typeface="+mn-ea"/>
                <a:cs typeface="+mn-cs"/>
              </a:rPr>
              <a:t>International commercial services</a:t>
            </a:r>
          </a:p>
        </p:txBody>
      </p:sp>
      <p:sp>
        <p:nvSpPr>
          <p:cNvPr id="21" name="Rectangle: Diagonal Corners Snipped 20">
            <a:extLst>
              <a:ext uri="{FF2B5EF4-FFF2-40B4-BE49-F238E27FC236}">
                <a16:creationId xmlns:a16="http://schemas.microsoft.com/office/drawing/2014/main" id="{BEF3571C-B805-4541-9694-9883C5B36872}"/>
              </a:ext>
            </a:extLst>
          </p:cNvPr>
          <p:cNvSpPr/>
          <p:nvPr/>
        </p:nvSpPr>
        <p:spPr>
          <a:xfrm>
            <a:off x="5548700" y="2588356"/>
            <a:ext cx="1777645" cy="530736"/>
          </a:xfrm>
          <a:prstGeom prst="snip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Calibri" panose="020F0502020204030204"/>
                <a:ea typeface="+mn-ea"/>
                <a:cs typeface="+mn-cs"/>
              </a:rPr>
              <a:t>Climate services “prototypes”</a:t>
            </a:r>
          </a:p>
        </p:txBody>
      </p:sp>
      <p:sp>
        <p:nvSpPr>
          <p:cNvPr id="22" name="Rectangle: Diagonal Corners Snipped 21">
            <a:extLst>
              <a:ext uri="{FF2B5EF4-FFF2-40B4-BE49-F238E27FC236}">
                <a16:creationId xmlns:a16="http://schemas.microsoft.com/office/drawing/2014/main" id="{FC7CEFEB-4D23-45D1-8F84-FE22D611F1D2}"/>
              </a:ext>
            </a:extLst>
          </p:cNvPr>
          <p:cNvSpPr/>
          <p:nvPr/>
        </p:nvSpPr>
        <p:spPr>
          <a:xfrm>
            <a:off x="759868" y="2588356"/>
            <a:ext cx="1777645" cy="530736"/>
          </a:xfrm>
          <a:prstGeom prst="snip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Calibri" panose="020F0502020204030204"/>
                <a:ea typeface="+mn-ea"/>
                <a:cs typeface="+mn-cs"/>
              </a:rPr>
              <a:t>Climate services “prototypes”</a:t>
            </a:r>
          </a:p>
        </p:txBody>
      </p:sp>
      <p:sp>
        <p:nvSpPr>
          <p:cNvPr id="23" name="Rectangle: Diagonal Corners Rounded 22">
            <a:extLst>
              <a:ext uri="{FF2B5EF4-FFF2-40B4-BE49-F238E27FC236}">
                <a16:creationId xmlns:a16="http://schemas.microsoft.com/office/drawing/2014/main" id="{54DEE91A-368F-47BC-A356-54D7AC723491}"/>
              </a:ext>
            </a:extLst>
          </p:cNvPr>
          <p:cNvSpPr/>
          <p:nvPr/>
        </p:nvSpPr>
        <p:spPr>
          <a:xfrm>
            <a:off x="3122271" y="1200090"/>
            <a:ext cx="1777645" cy="53073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Calibri" panose="020F0502020204030204"/>
                <a:ea typeface="+mn-ea"/>
                <a:cs typeface="+mn-cs"/>
              </a:rPr>
              <a:t>International data services</a:t>
            </a:r>
          </a:p>
        </p:txBody>
      </p:sp>
      <p:sp>
        <p:nvSpPr>
          <p:cNvPr id="24" name="Rectangle 23">
            <a:extLst>
              <a:ext uri="{FF2B5EF4-FFF2-40B4-BE49-F238E27FC236}">
                <a16:creationId xmlns:a16="http://schemas.microsoft.com/office/drawing/2014/main" id="{A26E8FA6-7759-4EFD-9A52-2D97D519C0ED}"/>
              </a:ext>
            </a:extLst>
          </p:cNvPr>
          <p:cNvSpPr/>
          <p:nvPr/>
        </p:nvSpPr>
        <p:spPr>
          <a:xfrm>
            <a:off x="742614" y="4980184"/>
            <a:ext cx="1995054" cy="7033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Diagonal Corners Snipped 24">
            <a:extLst>
              <a:ext uri="{FF2B5EF4-FFF2-40B4-BE49-F238E27FC236}">
                <a16:creationId xmlns:a16="http://schemas.microsoft.com/office/drawing/2014/main" id="{D29E4964-0218-4476-9509-D7B97D0BD509}"/>
              </a:ext>
            </a:extLst>
          </p:cNvPr>
          <p:cNvSpPr/>
          <p:nvPr/>
        </p:nvSpPr>
        <p:spPr>
          <a:xfrm>
            <a:off x="742614" y="5203989"/>
            <a:ext cx="1995054" cy="690595"/>
          </a:xfrm>
          <a:prstGeom prst="snip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white"/>
                </a:solidFill>
                <a:effectLst/>
                <a:uLnTx/>
                <a:uFillTx/>
                <a:latin typeface="Calibri" panose="020F0502020204030204"/>
                <a:ea typeface="+mn-ea"/>
                <a:cs typeface="+mn-cs"/>
              </a:rPr>
              <a:t>National/local data</a:t>
            </a:r>
          </a:p>
        </p:txBody>
      </p:sp>
      <p:sp>
        <p:nvSpPr>
          <p:cNvPr id="26" name="Rectangle: Diagonal Corners Rounded 25">
            <a:extLst>
              <a:ext uri="{FF2B5EF4-FFF2-40B4-BE49-F238E27FC236}">
                <a16:creationId xmlns:a16="http://schemas.microsoft.com/office/drawing/2014/main" id="{E382CE49-FFD0-434E-83C8-CAF08E72A39B}"/>
              </a:ext>
            </a:extLst>
          </p:cNvPr>
          <p:cNvSpPr/>
          <p:nvPr/>
        </p:nvSpPr>
        <p:spPr>
          <a:xfrm>
            <a:off x="5548699" y="4692576"/>
            <a:ext cx="1777645" cy="53073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Calibri" panose="020F0502020204030204"/>
                <a:ea typeface="+mn-ea"/>
                <a:cs typeface="+mn-cs"/>
              </a:rPr>
              <a:t>Local universities</a:t>
            </a:r>
          </a:p>
        </p:txBody>
      </p:sp>
      <p:sp>
        <p:nvSpPr>
          <p:cNvPr id="27" name="Rectangle: Diagonal Corners Snipped 26">
            <a:extLst>
              <a:ext uri="{FF2B5EF4-FFF2-40B4-BE49-F238E27FC236}">
                <a16:creationId xmlns:a16="http://schemas.microsoft.com/office/drawing/2014/main" id="{2420FAB9-7D78-493E-90B9-341429DF0661}"/>
              </a:ext>
            </a:extLst>
          </p:cNvPr>
          <p:cNvSpPr/>
          <p:nvPr/>
        </p:nvSpPr>
        <p:spPr>
          <a:xfrm>
            <a:off x="5548698" y="5301945"/>
            <a:ext cx="1777645" cy="786409"/>
          </a:xfrm>
          <a:prstGeom prst="snip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Calibri" panose="020F0502020204030204"/>
                <a:ea typeface="+mn-ea"/>
                <a:cs typeface="+mn-cs"/>
              </a:rPr>
              <a:t>Local research, multi-disciplinary expertise</a:t>
            </a:r>
          </a:p>
        </p:txBody>
      </p:sp>
      <p:sp>
        <p:nvSpPr>
          <p:cNvPr id="28" name="Oval 27">
            <a:extLst>
              <a:ext uri="{FF2B5EF4-FFF2-40B4-BE49-F238E27FC236}">
                <a16:creationId xmlns:a16="http://schemas.microsoft.com/office/drawing/2014/main" id="{7D1B2DF5-F8EC-4347-96C4-62D160880A40}"/>
              </a:ext>
            </a:extLst>
          </p:cNvPr>
          <p:cNvSpPr/>
          <p:nvPr/>
        </p:nvSpPr>
        <p:spPr>
          <a:xfrm>
            <a:off x="3119937" y="3424747"/>
            <a:ext cx="1643362" cy="54991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Calibri" panose="020F0502020204030204"/>
                <a:ea typeface="+mn-ea"/>
                <a:cs typeface="+mn-cs"/>
              </a:rPr>
              <a:t>Government</a:t>
            </a:r>
          </a:p>
        </p:txBody>
      </p:sp>
      <p:sp>
        <p:nvSpPr>
          <p:cNvPr id="29" name="Oval 28">
            <a:extLst>
              <a:ext uri="{FF2B5EF4-FFF2-40B4-BE49-F238E27FC236}">
                <a16:creationId xmlns:a16="http://schemas.microsoft.com/office/drawing/2014/main" id="{AF9AD59D-48AF-4613-9D9E-FE2C9E3EA64D}"/>
              </a:ext>
            </a:extLst>
          </p:cNvPr>
          <p:cNvSpPr/>
          <p:nvPr/>
        </p:nvSpPr>
        <p:spPr>
          <a:xfrm>
            <a:off x="3119937" y="2770377"/>
            <a:ext cx="1643362" cy="54991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Calibri" panose="020F0502020204030204"/>
                <a:ea typeface="+mn-ea"/>
                <a:cs typeface="+mn-cs"/>
              </a:rPr>
              <a:t>Private sector</a:t>
            </a:r>
          </a:p>
        </p:txBody>
      </p:sp>
      <p:sp>
        <p:nvSpPr>
          <p:cNvPr id="32" name="Rectangle: Diagonal Corners Rounded 31">
            <a:extLst>
              <a:ext uri="{FF2B5EF4-FFF2-40B4-BE49-F238E27FC236}">
                <a16:creationId xmlns:a16="http://schemas.microsoft.com/office/drawing/2014/main" id="{952F74E8-C3C0-4936-9D30-F3F04DF1827A}"/>
              </a:ext>
            </a:extLst>
          </p:cNvPr>
          <p:cNvSpPr/>
          <p:nvPr/>
        </p:nvSpPr>
        <p:spPr>
          <a:xfrm>
            <a:off x="3340100" y="4749985"/>
            <a:ext cx="1777645" cy="53073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Calibri" panose="020F0502020204030204"/>
                <a:ea typeface="+mn-ea"/>
                <a:cs typeface="+mn-cs"/>
              </a:rPr>
              <a:t>Local services</a:t>
            </a:r>
          </a:p>
        </p:txBody>
      </p:sp>
      <p:sp>
        <p:nvSpPr>
          <p:cNvPr id="33" name="Rectangle: Diagonal Corners Snipped 32">
            <a:extLst>
              <a:ext uri="{FF2B5EF4-FFF2-40B4-BE49-F238E27FC236}">
                <a16:creationId xmlns:a16="http://schemas.microsoft.com/office/drawing/2014/main" id="{3A75C9E4-E432-4BD7-98F3-2091712EA665}"/>
              </a:ext>
            </a:extLst>
          </p:cNvPr>
          <p:cNvSpPr/>
          <p:nvPr/>
        </p:nvSpPr>
        <p:spPr>
          <a:xfrm>
            <a:off x="3340100" y="5365907"/>
            <a:ext cx="1777645" cy="528678"/>
          </a:xfrm>
          <a:prstGeom prst="snip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Calibri" panose="020F0502020204030204"/>
                <a:ea typeface="+mn-ea"/>
                <a:cs typeface="+mn-cs"/>
              </a:rPr>
              <a:t>Sectoral/industry focus</a:t>
            </a:r>
          </a:p>
        </p:txBody>
      </p:sp>
      <p:sp>
        <p:nvSpPr>
          <p:cNvPr id="34" name="TextBox 33">
            <a:extLst>
              <a:ext uri="{FF2B5EF4-FFF2-40B4-BE49-F238E27FC236}">
                <a16:creationId xmlns:a16="http://schemas.microsoft.com/office/drawing/2014/main" id="{63BEF987-D076-4676-8C50-37646E58304F}"/>
              </a:ext>
            </a:extLst>
          </p:cNvPr>
          <p:cNvSpPr txBox="1"/>
          <p:nvPr/>
        </p:nvSpPr>
        <p:spPr>
          <a:xfrm>
            <a:off x="2623879" y="2054125"/>
            <a:ext cx="612668"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72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5" name="TextBox 34">
            <a:extLst>
              <a:ext uri="{FF2B5EF4-FFF2-40B4-BE49-F238E27FC236}">
                <a16:creationId xmlns:a16="http://schemas.microsoft.com/office/drawing/2014/main" id="{45767309-1CFB-4FFA-93AD-59E8130D71B3}"/>
              </a:ext>
            </a:extLst>
          </p:cNvPr>
          <p:cNvSpPr txBox="1"/>
          <p:nvPr/>
        </p:nvSpPr>
        <p:spPr>
          <a:xfrm>
            <a:off x="4806432" y="2108015"/>
            <a:ext cx="612668"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72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6" name="TextBox 35">
            <a:extLst>
              <a:ext uri="{FF2B5EF4-FFF2-40B4-BE49-F238E27FC236}">
                <a16:creationId xmlns:a16="http://schemas.microsoft.com/office/drawing/2014/main" id="{9164B46C-4B7F-4378-82EC-0F2E095F4BD8}"/>
              </a:ext>
            </a:extLst>
          </p:cNvPr>
          <p:cNvSpPr txBox="1"/>
          <p:nvPr/>
        </p:nvSpPr>
        <p:spPr>
          <a:xfrm>
            <a:off x="2580918" y="3693840"/>
            <a:ext cx="612668"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72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7" name="TextBox 36">
            <a:extLst>
              <a:ext uri="{FF2B5EF4-FFF2-40B4-BE49-F238E27FC236}">
                <a16:creationId xmlns:a16="http://schemas.microsoft.com/office/drawing/2014/main" id="{8E636497-97D4-4839-A3C0-41047C189343}"/>
              </a:ext>
            </a:extLst>
          </p:cNvPr>
          <p:cNvSpPr txBox="1"/>
          <p:nvPr/>
        </p:nvSpPr>
        <p:spPr>
          <a:xfrm>
            <a:off x="3831243" y="3740710"/>
            <a:ext cx="612668"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72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8" name="TextBox 37">
            <a:extLst>
              <a:ext uri="{FF2B5EF4-FFF2-40B4-BE49-F238E27FC236}">
                <a16:creationId xmlns:a16="http://schemas.microsoft.com/office/drawing/2014/main" id="{BA11E175-29AB-4947-9C8C-60EC1DE57081}"/>
              </a:ext>
            </a:extLst>
          </p:cNvPr>
          <p:cNvSpPr txBox="1"/>
          <p:nvPr/>
        </p:nvSpPr>
        <p:spPr>
          <a:xfrm>
            <a:off x="5086146" y="3549657"/>
            <a:ext cx="612668"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72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9" name="TextBox 38">
            <a:extLst>
              <a:ext uri="{FF2B5EF4-FFF2-40B4-BE49-F238E27FC236}">
                <a16:creationId xmlns:a16="http://schemas.microsoft.com/office/drawing/2014/main" id="{51218750-D0A9-4AF2-BD0C-8D8F65D37FA3}"/>
              </a:ext>
            </a:extLst>
          </p:cNvPr>
          <p:cNvSpPr txBox="1"/>
          <p:nvPr/>
        </p:nvSpPr>
        <p:spPr>
          <a:xfrm rot="20412527">
            <a:off x="4354956" y="1855788"/>
            <a:ext cx="1736373" cy="523220"/>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800" b="0" i="0" u="none" strike="noStrike" kern="1200" cap="none" spc="0" normalizeH="0" baseline="0" noProof="0" dirty="0">
                <a:ln>
                  <a:noFill/>
                </a:ln>
                <a:solidFill>
                  <a:prstClr val="black"/>
                </a:solidFill>
                <a:effectLst/>
                <a:uLnTx/>
                <a:uFillTx/>
                <a:latin typeface="Calibri" panose="020F0502020204030204"/>
                <a:ea typeface="+mn-ea"/>
                <a:cs typeface="+mn-cs"/>
              </a:rPr>
              <a:t>Authority?</a:t>
            </a:r>
          </a:p>
        </p:txBody>
      </p:sp>
      <p:sp>
        <p:nvSpPr>
          <p:cNvPr id="40" name="TextBox 39">
            <a:extLst>
              <a:ext uri="{FF2B5EF4-FFF2-40B4-BE49-F238E27FC236}">
                <a16:creationId xmlns:a16="http://schemas.microsoft.com/office/drawing/2014/main" id="{3E241450-28ED-404F-BD5D-9DD6D1E976D2}"/>
              </a:ext>
            </a:extLst>
          </p:cNvPr>
          <p:cNvSpPr txBox="1"/>
          <p:nvPr/>
        </p:nvSpPr>
        <p:spPr>
          <a:xfrm rot="20412527">
            <a:off x="4575119" y="3905479"/>
            <a:ext cx="1075294" cy="523220"/>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800" b="0" i="0" u="none" strike="noStrike" kern="1200" cap="none" spc="0" normalizeH="0" baseline="0" noProof="0" dirty="0">
                <a:ln>
                  <a:noFill/>
                </a:ln>
                <a:solidFill>
                  <a:prstClr val="black"/>
                </a:solidFill>
                <a:effectLst/>
                <a:uLnTx/>
                <a:uFillTx/>
                <a:latin typeface="Calibri" panose="020F0502020204030204"/>
                <a:ea typeface="+mn-ea"/>
                <a:cs typeface="+mn-cs"/>
              </a:rPr>
              <a:t>Trust?</a:t>
            </a:r>
          </a:p>
        </p:txBody>
      </p:sp>
      <p:sp>
        <p:nvSpPr>
          <p:cNvPr id="41" name="TextBox 40">
            <a:extLst>
              <a:ext uri="{FF2B5EF4-FFF2-40B4-BE49-F238E27FC236}">
                <a16:creationId xmlns:a16="http://schemas.microsoft.com/office/drawing/2014/main" id="{7E96583F-B9D9-434D-9D1B-36CE1D7EC655}"/>
              </a:ext>
            </a:extLst>
          </p:cNvPr>
          <p:cNvSpPr txBox="1"/>
          <p:nvPr/>
        </p:nvSpPr>
        <p:spPr>
          <a:xfrm rot="20412527">
            <a:off x="4143429" y="2758009"/>
            <a:ext cx="2375971" cy="523220"/>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800" b="0" i="0" u="none" strike="noStrike" kern="1200" cap="none" spc="0" normalizeH="0" baseline="0" noProof="0" dirty="0">
                <a:ln>
                  <a:noFill/>
                </a:ln>
                <a:solidFill>
                  <a:prstClr val="black"/>
                </a:solidFill>
                <a:effectLst/>
                <a:uLnTx/>
                <a:uFillTx/>
                <a:latin typeface="Calibri" panose="020F0502020204030204"/>
                <a:ea typeface="+mn-ea"/>
                <a:cs typeface="+mn-cs"/>
              </a:rPr>
              <a:t>Latest science?</a:t>
            </a:r>
          </a:p>
        </p:txBody>
      </p:sp>
      <p:sp>
        <p:nvSpPr>
          <p:cNvPr id="42" name="TextBox 41">
            <a:extLst>
              <a:ext uri="{FF2B5EF4-FFF2-40B4-BE49-F238E27FC236}">
                <a16:creationId xmlns:a16="http://schemas.microsoft.com/office/drawing/2014/main" id="{B65D7F2A-32B7-4573-ABDF-3213F333CFC1}"/>
              </a:ext>
            </a:extLst>
          </p:cNvPr>
          <p:cNvSpPr txBox="1"/>
          <p:nvPr/>
        </p:nvSpPr>
        <p:spPr>
          <a:xfrm rot="20412527">
            <a:off x="2004866" y="3817507"/>
            <a:ext cx="1671483" cy="523220"/>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800" b="0" i="0" u="none" strike="noStrike" kern="1200" cap="none" spc="0" normalizeH="0" baseline="0" noProof="0" dirty="0">
                <a:ln>
                  <a:noFill/>
                </a:ln>
                <a:solidFill>
                  <a:prstClr val="black"/>
                </a:solidFill>
                <a:effectLst/>
                <a:uLnTx/>
                <a:uFillTx/>
                <a:latin typeface="Calibri" panose="020F0502020204030204"/>
                <a:ea typeface="+mn-ea"/>
                <a:cs typeface="+mn-cs"/>
              </a:rPr>
              <a:t>Mandate?</a:t>
            </a:r>
          </a:p>
        </p:txBody>
      </p:sp>
      <p:sp>
        <p:nvSpPr>
          <p:cNvPr id="43" name="TextBox 42">
            <a:extLst>
              <a:ext uri="{FF2B5EF4-FFF2-40B4-BE49-F238E27FC236}">
                <a16:creationId xmlns:a16="http://schemas.microsoft.com/office/drawing/2014/main" id="{D12EB366-9B44-4A1A-AE60-1E915E5FADC3}"/>
              </a:ext>
            </a:extLst>
          </p:cNvPr>
          <p:cNvSpPr txBox="1"/>
          <p:nvPr/>
        </p:nvSpPr>
        <p:spPr>
          <a:xfrm rot="20412527">
            <a:off x="2430511" y="2280250"/>
            <a:ext cx="988540" cy="523220"/>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800" b="0" i="0" u="none" strike="noStrike" kern="1200" cap="none" spc="0" normalizeH="0" baseline="0" noProof="0" dirty="0">
                <a:ln>
                  <a:noFill/>
                </a:ln>
                <a:solidFill>
                  <a:prstClr val="black"/>
                </a:solidFill>
                <a:effectLst/>
                <a:uLnTx/>
                <a:uFillTx/>
                <a:latin typeface="Calibri" panose="020F0502020204030204"/>
                <a:ea typeface="+mn-ea"/>
                <a:cs typeface="+mn-cs"/>
              </a:rPr>
              <a:t>Cost?</a:t>
            </a:r>
          </a:p>
        </p:txBody>
      </p:sp>
    </p:spTree>
    <p:extLst>
      <p:ext uri="{BB962C8B-B14F-4D97-AF65-F5344CB8AC3E}">
        <p14:creationId xmlns:p14="http://schemas.microsoft.com/office/powerpoint/2010/main" val="8872636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a:extLst>
              <a:ext uri="{FF2B5EF4-FFF2-40B4-BE49-F238E27FC236}">
                <a16:creationId xmlns:a16="http://schemas.microsoft.com/office/drawing/2014/main" id="{7DC15216-C704-423D-9F4C-45B56ED47A1E}"/>
              </a:ext>
            </a:extLst>
          </p:cNvPr>
          <p:cNvPicPr/>
          <p:nvPr/>
        </p:nvPicPr>
        <p:blipFill>
          <a:blip r:embed="rId2" cstate="screen">
            <a:extLst>
              <a:ext uri="{28A0092B-C50C-407E-A947-70E740481C1C}">
                <a14:useLocalDpi xmlns:a14="http://schemas.microsoft.com/office/drawing/2010/main"/>
              </a:ext>
            </a:extLst>
          </a:blip>
          <a:stretch/>
        </p:blipFill>
        <p:spPr>
          <a:xfrm>
            <a:off x="-117177" y="6260122"/>
            <a:ext cx="2905138" cy="597877"/>
          </a:xfrm>
          <a:prstGeom prst="rect">
            <a:avLst/>
          </a:prstGeom>
          <a:ln>
            <a:noFill/>
          </a:ln>
        </p:spPr>
      </p:pic>
      <p:pic>
        <p:nvPicPr>
          <p:cNvPr id="12" name="Picture 11">
            <a:extLst>
              <a:ext uri="{FF2B5EF4-FFF2-40B4-BE49-F238E27FC236}">
                <a16:creationId xmlns:a16="http://schemas.microsoft.com/office/drawing/2014/main" id="{3E229AB6-8650-4A98-AFC9-BE4F77B1AD4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81701" y="6349510"/>
            <a:ext cx="2857500" cy="419100"/>
          </a:xfrm>
          <a:prstGeom prst="rect">
            <a:avLst/>
          </a:prstGeom>
        </p:spPr>
      </p:pic>
      <p:pic>
        <p:nvPicPr>
          <p:cNvPr id="8" name="Picture 7" descr="Map&#10;&#10;Description automatically generated">
            <a:extLst>
              <a:ext uri="{FF2B5EF4-FFF2-40B4-BE49-F238E27FC236}">
                <a16:creationId xmlns:a16="http://schemas.microsoft.com/office/drawing/2014/main" id="{7369B8DB-B8D7-47A9-835B-25DA83C92F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08769" y="0"/>
            <a:ext cx="4283231" cy="6058699"/>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A2465243-A66A-4526-8459-9D12F3849635}"/>
              </a:ext>
            </a:extLst>
          </p:cNvPr>
          <p:cNvSpPr txBox="1"/>
          <p:nvPr/>
        </p:nvSpPr>
        <p:spPr>
          <a:xfrm>
            <a:off x="159024" y="345943"/>
            <a:ext cx="742652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1" u="none" strike="noStrike" kern="1200" cap="none" spc="0" normalizeH="0" baseline="0" noProof="0" dirty="0">
                <a:ln>
                  <a:noFill/>
                </a:ln>
                <a:solidFill>
                  <a:prstClr val="black"/>
                </a:solidFill>
                <a:effectLst/>
                <a:uLnTx/>
                <a:uFillTx/>
                <a:latin typeface="Calibri" panose="020F0502020204030204"/>
                <a:ea typeface="+mn-ea"/>
                <a:cs typeface="+mn-cs"/>
              </a:rPr>
              <a:t>The climate services landscape - an “African” perspective</a:t>
            </a:r>
          </a:p>
        </p:txBody>
      </p:sp>
      <p:sp>
        <p:nvSpPr>
          <p:cNvPr id="10" name="TextBox 9">
            <a:extLst>
              <a:ext uri="{FF2B5EF4-FFF2-40B4-BE49-F238E27FC236}">
                <a16:creationId xmlns:a16="http://schemas.microsoft.com/office/drawing/2014/main" id="{8DAEBB39-E78F-4600-BC2D-4A6B4613C1D9}"/>
              </a:ext>
            </a:extLst>
          </p:cNvPr>
          <p:cNvSpPr txBox="1"/>
          <p:nvPr/>
        </p:nvSpPr>
        <p:spPr>
          <a:xfrm rot="16200000">
            <a:off x="5802043" y="4027855"/>
            <a:ext cx="384400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1" u="none" strike="noStrike" kern="1200" cap="none" spc="0" normalizeH="0" baseline="0" noProof="0" dirty="0">
                <a:ln>
                  <a:noFill/>
                </a:ln>
                <a:solidFill>
                  <a:prstClr val="black"/>
                </a:solidFill>
                <a:effectLst/>
                <a:uLnTx/>
                <a:uFillTx/>
                <a:latin typeface="Calibri" panose="020F0502020204030204"/>
                <a:ea typeface="+mn-ea"/>
                <a:cs typeface="+mn-cs"/>
              </a:rPr>
              <a:t>Cartoon from CSAG led dialogues on climate services ethics</a:t>
            </a:r>
          </a:p>
        </p:txBody>
      </p:sp>
      <p:sp>
        <p:nvSpPr>
          <p:cNvPr id="17" name="Rectangle: Diagonal Corners Rounded 16">
            <a:extLst>
              <a:ext uri="{FF2B5EF4-FFF2-40B4-BE49-F238E27FC236}">
                <a16:creationId xmlns:a16="http://schemas.microsoft.com/office/drawing/2014/main" id="{582E7C80-D632-4E6B-B2AA-BBB375D381C3}"/>
              </a:ext>
            </a:extLst>
          </p:cNvPr>
          <p:cNvSpPr/>
          <p:nvPr/>
        </p:nvSpPr>
        <p:spPr>
          <a:xfrm>
            <a:off x="872303" y="4358328"/>
            <a:ext cx="1777645" cy="53073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rPr>
              <a:t>National Met. Services</a:t>
            </a:r>
          </a:p>
        </p:txBody>
      </p:sp>
      <p:sp>
        <p:nvSpPr>
          <p:cNvPr id="19" name="Rectangle: Diagonal Corners Rounded 18">
            <a:extLst>
              <a:ext uri="{FF2B5EF4-FFF2-40B4-BE49-F238E27FC236}">
                <a16:creationId xmlns:a16="http://schemas.microsoft.com/office/drawing/2014/main" id="{D5426FB9-5626-4B11-A729-BE51BCBE87F2}"/>
              </a:ext>
            </a:extLst>
          </p:cNvPr>
          <p:cNvSpPr/>
          <p:nvPr/>
        </p:nvSpPr>
        <p:spPr>
          <a:xfrm>
            <a:off x="5548700" y="1978986"/>
            <a:ext cx="1777645" cy="53073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Calibri" panose="020F0502020204030204"/>
                <a:ea typeface="+mn-ea"/>
                <a:cs typeface="+mn-cs"/>
              </a:rPr>
              <a:t>International applied research/services</a:t>
            </a:r>
          </a:p>
        </p:txBody>
      </p:sp>
      <p:sp>
        <p:nvSpPr>
          <p:cNvPr id="20" name="Rectangle: Diagonal Corners Rounded 19">
            <a:extLst>
              <a:ext uri="{FF2B5EF4-FFF2-40B4-BE49-F238E27FC236}">
                <a16:creationId xmlns:a16="http://schemas.microsoft.com/office/drawing/2014/main" id="{6101095A-1E4A-44E2-AA86-517E73180F73}"/>
              </a:ext>
            </a:extLst>
          </p:cNvPr>
          <p:cNvSpPr/>
          <p:nvPr/>
        </p:nvSpPr>
        <p:spPr>
          <a:xfrm>
            <a:off x="759869" y="1978986"/>
            <a:ext cx="1777645" cy="53073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Calibri" panose="020F0502020204030204"/>
                <a:ea typeface="+mn-ea"/>
                <a:cs typeface="+mn-cs"/>
              </a:rPr>
              <a:t>International commercial services</a:t>
            </a:r>
          </a:p>
        </p:txBody>
      </p:sp>
      <p:sp>
        <p:nvSpPr>
          <p:cNvPr id="21" name="Rectangle: Diagonal Corners Snipped 20">
            <a:extLst>
              <a:ext uri="{FF2B5EF4-FFF2-40B4-BE49-F238E27FC236}">
                <a16:creationId xmlns:a16="http://schemas.microsoft.com/office/drawing/2014/main" id="{BEF3571C-B805-4541-9694-9883C5B36872}"/>
              </a:ext>
            </a:extLst>
          </p:cNvPr>
          <p:cNvSpPr/>
          <p:nvPr/>
        </p:nvSpPr>
        <p:spPr>
          <a:xfrm>
            <a:off x="5548700" y="2588356"/>
            <a:ext cx="1777645" cy="530736"/>
          </a:xfrm>
          <a:prstGeom prst="snip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Calibri" panose="020F0502020204030204"/>
                <a:ea typeface="+mn-ea"/>
                <a:cs typeface="+mn-cs"/>
              </a:rPr>
              <a:t>Climate services “prototypes”</a:t>
            </a:r>
          </a:p>
        </p:txBody>
      </p:sp>
      <p:sp>
        <p:nvSpPr>
          <p:cNvPr id="22" name="Rectangle: Diagonal Corners Snipped 21">
            <a:extLst>
              <a:ext uri="{FF2B5EF4-FFF2-40B4-BE49-F238E27FC236}">
                <a16:creationId xmlns:a16="http://schemas.microsoft.com/office/drawing/2014/main" id="{FC7CEFEB-4D23-45D1-8F84-FE22D611F1D2}"/>
              </a:ext>
            </a:extLst>
          </p:cNvPr>
          <p:cNvSpPr/>
          <p:nvPr/>
        </p:nvSpPr>
        <p:spPr>
          <a:xfrm>
            <a:off x="759868" y="2588356"/>
            <a:ext cx="1777645" cy="530736"/>
          </a:xfrm>
          <a:prstGeom prst="snip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Calibri" panose="020F0502020204030204"/>
                <a:ea typeface="+mn-ea"/>
                <a:cs typeface="+mn-cs"/>
              </a:rPr>
              <a:t>Climate services “prototypes”</a:t>
            </a:r>
          </a:p>
        </p:txBody>
      </p:sp>
      <p:sp>
        <p:nvSpPr>
          <p:cNvPr id="23" name="Rectangle: Diagonal Corners Rounded 22">
            <a:extLst>
              <a:ext uri="{FF2B5EF4-FFF2-40B4-BE49-F238E27FC236}">
                <a16:creationId xmlns:a16="http://schemas.microsoft.com/office/drawing/2014/main" id="{54DEE91A-368F-47BC-A356-54D7AC723491}"/>
              </a:ext>
            </a:extLst>
          </p:cNvPr>
          <p:cNvSpPr/>
          <p:nvPr/>
        </p:nvSpPr>
        <p:spPr>
          <a:xfrm>
            <a:off x="3122271" y="1200090"/>
            <a:ext cx="1777645" cy="53073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Calibri" panose="020F0502020204030204"/>
                <a:ea typeface="+mn-ea"/>
                <a:cs typeface="+mn-cs"/>
              </a:rPr>
              <a:t>International data services</a:t>
            </a:r>
          </a:p>
        </p:txBody>
      </p:sp>
      <p:sp>
        <p:nvSpPr>
          <p:cNvPr id="24" name="Rectangle 23">
            <a:extLst>
              <a:ext uri="{FF2B5EF4-FFF2-40B4-BE49-F238E27FC236}">
                <a16:creationId xmlns:a16="http://schemas.microsoft.com/office/drawing/2014/main" id="{A26E8FA6-7759-4EFD-9A52-2D97D519C0ED}"/>
              </a:ext>
            </a:extLst>
          </p:cNvPr>
          <p:cNvSpPr/>
          <p:nvPr/>
        </p:nvSpPr>
        <p:spPr>
          <a:xfrm>
            <a:off x="742614" y="4980184"/>
            <a:ext cx="1995054" cy="7033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Diagonal Corners Snipped 24">
            <a:extLst>
              <a:ext uri="{FF2B5EF4-FFF2-40B4-BE49-F238E27FC236}">
                <a16:creationId xmlns:a16="http://schemas.microsoft.com/office/drawing/2014/main" id="{D29E4964-0218-4476-9509-D7B97D0BD509}"/>
              </a:ext>
            </a:extLst>
          </p:cNvPr>
          <p:cNvSpPr/>
          <p:nvPr/>
        </p:nvSpPr>
        <p:spPr>
          <a:xfrm>
            <a:off x="742614" y="5203989"/>
            <a:ext cx="1995054" cy="690595"/>
          </a:xfrm>
          <a:prstGeom prst="snip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white"/>
                </a:solidFill>
                <a:effectLst/>
                <a:uLnTx/>
                <a:uFillTx/>
                <a:latin typeface="Calibri" panose="020F0502020204030204"/>
                <a:ea typeface="+mn-ea"/>
                <a:cs typeface="+mn-cs"/>
              </a:rPr>
              <a:t>National/local data</a:t>
            </a:r>
          </a:p>
        </p:txBody>
      </p:sp>
      <p:sp>
        <p:nvSpPr>
          <p:cNvPr id="26" name="Rectangle: Diagonal Corners Rounded 25">
            <a:extLst>
              <a:ext uri="{FF2B5EF4-FFF2-40B4-BE49-F238E27FC236}">
                <a16:creationId xmlns:a16="http://schemas.microsoft.com/office/drawing/2014/main" id="{E382CE49-FFD0-434E-83C8-CAF08E72A39B}"/>
              </a:ext>
            </a:extLst>
          </p:cNvPr>
          <p:cNvSpPr/>
          <p:nvPr/>
        </p:nvSpPr>
        <p:spPr>
          <a:xfrm>
            <a:off x="5548699" y="4692576"/>
            <a:ext cx="1777645" cy="53073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Calibri" panose="020F0502020204030204"/>
                <a:ea typeface="+mn-ea"/>
                <a:cs typeface="+mn-cs"/>
              </a:rPr>
              <a:t>Local universities</a:t>
            </a:r>
          </a:p>
        </p:txBody>
      </p:sp>
      <p:sp>
        <p:nvSpPr>
          <p:cNvPr id="27" name="Rectangle: Diagonal Corners Snipped 26">
            <a:extLst>
              <a:ext uri="{FF2B5EF4-FFF2-40B4-BE49-F238E27FC236}">
                <a16:creationId xmlns:a16="http://schemas.microsoft.com/office/drawing/2014/main" id="{2420FAB9-7D78-493E-90B9-341429DF0661}"/>
              </a:ext>
            </a:extLst>
          </p:cNvPr>
          <p:cNvSpPr/>
          <p:nvPr/>
        </p:nvSpPr>
        <p:spPr>
          <a:xfrm>
            <a:off x="5548698" y="5301945"/>
            <a:ext cx="1777645" cy="786409"/>
          </a:xfrm>
          <a:prstGeom prst="snip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Calibri" panose="020F0502020204030204"/>
                <a:ea typeface="+mn-ea"/>
                <a:cs typeface="+mn-cs"/>
              </a:rPr>
              <a:t>Local research, multi-disciplinary expertise</a:t>
            </a:r>
          </a:p>
        </p:txBody>
      </p:sp>
      <p:sp>
        <p:nvSpPr>
          <p:cNvPr id="28" name="Oval 27">
            <a:extLst>
              <a:ext uri="{FF2B5EF4-FFF2-40B4-BE49-F238E27FC236}">
                <a16:creationId xmlns:a16="http://schemas.microsoft.com/office/drawing/2014/main" id="{7D1B2DF5-F8EC-4347-96C4-62D160880A40}"/>
              </a:ext>
            </a:extLst>
          </p:cNvPr>
          <p:cNvSpPr/>
          <p:nvPr/>
        </p:nvSpPr>
        <p:spPr>
          <a:xfrm>
            <a:off x="3119937" y="3424747"/>
            <a:ext cx="1643362" cy="54991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Calibri" panose="020F0502020204030204"/>
                <a:ea typeface="+mn-ea"/>
                <a:cs typeface="+mn-cs"/>
              </a:rPr>
              <a:t>Government</a:t>
            </a:r>
          </a:p>
        </p:txBody>
      </p:sp>
      <p:sp>
        <p:nvSpPr>
          <p:cNvPr id="29" name="Oval 28">
            <a:extLst>
              <a:ext uri="{FF2B5EF4-FFF2-40B4-BE49-F238E27FC236}">
                <a16:creationId xmlns:a16="http://schemas.microsoft.com/office/drawing/2014/main" id="{AF9AD59D-48AF-4613-9D9E-FE2C9E3EA64D}"/>
              </a:ext>
            </a:extLst>
          </p:cNvPr>
          <p:cNvSpPr/>
          <p:nvPr/>
        </p:nvSpPr>
        <p:spPr>
          <a:xfrm>
            <a:off x="3119937" y="2770377"/>
            <a:ext cx="1643362" cy="54991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Calibri" panose="020F0502020204030204"/>
                <a:ea typeface="+mn-ea"/>
                <a:cs typeface="+mn-cs"/>
              </a:rPr>
              <a:t>Private sector</a:t>
            </a:r>
          </a:p>
        </p:txBody>
      </p:sp>
      <p:sp>
        <p:nvSpPr>
          <p:cNvPr id="32" name="Rectangle: Diagonal Corners Rounded 31">
            <a:extLst>
              <a:ext uri="{FF2B5EF4-FFF2-40B4-BE49-F238E27FC236}">
                <a16:creationId xmlns:a16="http://schemas.microsoft.com/office/drawing/2014/main" id="{952F74E8-C3C0-4936-9D30-F3F04DF1827A}"/>
              </a:ext>
            </a:extLst>
          </p:cNvPr>
          <p:cNvSpPr/>
          <p:nvPr/>
        </p:nvSpPr>
        <p:spPr>
          <a:xfrm>
            <a:off x="3340100" y="4749985"/>
            <a:ext cx="1777645" cy="53073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Calibri" panose="020F0502020204030204"/>
                <a:ea typeface="+mn-ea"/>
                <a:cs typeface="+mn-cs"/>
              </a:rPr>
              <a:t>Local services</a:t>
            </a:r>
          </a:p>
        </p:txBody>
      </p:sp>
      <p:sp>
        <p:nvSpPr>
          <p:cNvPr id="33" name="Rectangle: Diagonal Corners Snipped 32">
            <a:extLst>
              <a:ext uri="{FF2B5EF4-FFF2-40B4-BE49-F238E27FC236}">
                <a16:creationId xmlns:a16="http://schemas.microsoft.com/office/drawing/2014/main" id="{3A75C9E4-E432-4BD7-98F3-2091712EA665}"/>
              </a:ext>
            </a:extLst>
          </p:cNvPr>
          <p:cNvSpPr/>
          <p:nvPr/>
        </p:nvSpPr>
        <p:spPr>
          <a:xfrm>
            <a:off x="3340100" y="5365907"/>
            <a:ext cx="1777645" cy="528678"/>
          </a:xfrm>
          <a:prstGeom prst="snip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Calibri" panose="020F0502020204030204"/>
                <a:ea typeface="+mn-ea"/>
                <a:cs typeface="+mn-cs"/>
              </a:rPr>
              <a:t>Sectoral/industry focus</a:t>
            </a:r>
          </a:p>
        </p:txBody>
      </p:sp>
      <p:sp>
        <p:nvSpPr>
          <p:cNvPr id="3" name="Rectangle 2">
            <a:extLst>
              <a:ext uri="{FF2B5EF4-FFF2-40B4-BE49-F238E27FC236}">
                <a16:creationId xmlns:a16="http://schemas.microsoft.com/office/drawing/2014/main" id="{12219B6E-D213-4194-A126-D3E0B37DABBB}"/>
              </a:ext>
            </a:extLst>
          </p:cNvPr>
          <p:cNvSpPr/>
          <p:nvPr/>
        </p:nvSpPr>
        <p:spPr>
          <a:xfrm>
            <a:off x="1283219" y="1498709"/>
            <a:ext cx="5519773" cy="3790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0" normalizeH="0" baseline="0" noProof="0" dirty="0">
                <a:ln>
                  <a:noFill/>
                </a:ln>
                <a:solidFill>
                  <a:prstClr val="white"/>
                </a:solidFill>
                <a:effectLst/>
                <a:uLnTx/>
                <a:uFillTx/>
                <a:latin typeface="Calibri" panose="020F0502020204030204"/>
                <a:ea typeface="+mn-ea"/>
                <a:cs typeface="+mn-cs"/>
              </a:rPr>
              <a:t>Do we even have an information deficit problem?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0" normalizeH="0" baseline="0" noProof="0" dirty="0">
                <a:ln>
                  <a:noFill/>
                </a:ln>
                <a:solidFill>
                  <a:prstClr val="white"/>
                </a:solidFill>
                <a:effectLst/>
                <a:uLnTx/>
                <a:uFillTx/>
                <a:latin typeface="Calibri" panose="020F0502020204030204"/>
                <a:ea typeface="+mn-ea"/>
                <a:cs typeface="+mn-cs"/>
              </a:rPr>
              <a:t> Do we create and/or perpetuated that narrative?</a:t>
            </a:r>
          </a:p>
        </p:txBody>
      </p:sp>
    </p:spTree>
    <p:extLst>
      <p:ext uri="{BB962C8B-B14F-4D97-AF65-F5344CB8AC3E}">
        <p14:creationId xmlns:p14="http://schemas.microsoft.com/office/powerpoint/2010/main" val="7418778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a:extLst>
              <a:ext uri="{FF2B5EF4-FFF2-40B4-BE49-F238E27FC236}">
                <a16:creationId xmlns:a16="http://schemas.microsoft.com/office/drawing/2014/main" id="{7DC15216-C704-423D-9F4C-45B56ED47A1E}"/>
              </a:ext>
            </a:extLst>
          </p:cNvPr>
          <p:cNvPicPr/>
          <p:nvPr/>
        </p:nvPicPr>
        <p:blipFill>
          <a:blip r:embed="rId2" cstate="screen">
            <a:extLst>
              <a:ext uri="{28A0092B-C50C-407E-A947-70E740481C1C}">
                <a14:useLocalDpi xmlns:a14="http://schemas.microsoft.com/office/drawing/2010/main"/>
              </a:ext>
            </a:extLst>
          </a:blip>
          <a:stretch/>
        </p:blipFill>
        <p:spPr>
          <a:xfrm>
            <a:off x="-117177" y="6260122"/>
            <a:ext cx="2905138" cy="597877"/>
          </a:xfrm>
          <a:prstGeom prst="rect">
            <a:avLst/>
          </a:prstGeom>
          <a:ln>
            <a:noFill/>
          </a:ln>
        </p:spPr>
      </p:pic>
      <p:pic>
        <p:nvPicPr>
          <p:cNvPr id="12" name="Picture 11">
            <a:extLst>
              <a:ext uri="{FF2B5EF4-FFF2-40B4-BE49-F238E27FC236}">
                <a16:creationId xmlns:a16="http://schemas.microsoft.com/office/drawing/2014/main" id="{3E229AB6-8650-4A98-AFC9-BE4F77B1AD4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81701" y="6349510"/>
            <a:ext cx="2857500" cy="419100"/>
          </a:xfrm>
          <a:prstGeom prst="rect">
            <a:avLst/>
          </a:prstGeom>
        </p:spPr>
      </p:pic>
      <p:sp>
        <p:nvSpPr>
          <p:cNvPr id="9" name="TextBox 8">
            <a:extLst>
              <a:ext uri="{FF2B5EF4-FFF2-40B4-BE49-F238E27FC236}">
                <a16:creationId xmlns:a16="http://schemas.microsoft.com/office/drawing/2014/main" id="{A2465243-A66A-4526-8459-9D12F3849635}"/>
              </a:ext>
            </a:extLst>
          </p:cNvPr>
          <p:cNvSpPr txBox="1"/>
          <p:nvPr/>
        </p:nvSpPr>
        <p:spPr>
          <a:xfrm>
            <a:off x="159024" y="345943"/>
            <a:ext cx="742652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1" u="none" strike="noStrike" kern="1200" cap="none" spc="0" normalizeH="0" baseline="0" noProof="0" dirty="0">
                <a:ln>
                  <a:noFill/>
                </a:ln>
                <a:solidFill>
                  <a:prstClr val="black"/>
                </a:solidFill>
                <a:effectLst/>
                <a:uLnTx/>
                <a:uFillTx/>
                <a:latin typeface="Calibri" panose="020F0502020204030204"/>
                <a:ea typeface="+mn-ea"/>
                <a:cs typeface="+mn-cs"/>
              </a:rPr>
              <a:t>The climate services landscape - an “African” perspective</a:t>
            </a:r>
          </a:p>
        </p:txBody>
      </p:sp>
      <p:pic>
        <p:nvPicPr>
          <p:cNvPr id="3" name="Picture 2" descr="Diagram&#10;&#10;Description automatically generated">
            <a:extLst>
              <a:ext uri="{FF2B5EF4-FFF2-40B4-BE49-F238E27FC236}">
                <a16:creationId xmlns:a16="http://schemas.microsoft.com/office/drawing/2014/main" id="{9EC74C2B-4FEE-4D83-9F74-0522B97E83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0059" y="1162593"/>
            <a:ext cx="3027356" cy="4282244"/>
          </a:xfrm>
          <a:prstGeom prst="rect">
            <a:avLst/>
          </a:prstGeom>
          <a:ln>
            <a:noFill/>
          </a:ln>
          <a:effectLst>
            <a:outerShdw blurRad="292100" dist="139700" dir="2700000" algn="tl" rotWithShape="0">
              <a:srgbClr val="333333">
                <a:alpha val="65000"/>
              </a:srgbClr>
            </a:outerShdw>
          </a:effectLst>
        </p:spPr>
      </p:pic>
      <p:sp>
        <p:nvSpPr>
          <p:cNvPr id="44" name="TextBox 43">
            <a:extLst>
              <a:ext uri="{FF2B5EF4-FFF2-40B4-BE49-F238E27FC236}">
                <a16:creationId xmlns:a16="http://schemas.microsoft.com/office/drawing/2014/main" id="{F6E716A0-88D0-4D33-8E50-00428702CB02}"/>
              </a:ext>
            </a:extLst>
          </p:cNvPr>
          <p:cNvSpPr txBox="1"/>
          <p:nvPr/>
        </p:nvSpPr>
        <p:spPr>
          <a:xfrm rot="16200000">
            <a:off x="-1670441" y="3384337"/>
            <a:ext cx="384400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1" u="none" strike="noStrike" kern="1200" cap="none" spc="0" normalizeH="0" baseline="0" noProof="0" dirty="0">
                <a:ln>
                  <a:noFill/>
                </a:ln>
                <a:solidFill>
                  <a:prstClr val="black"/>
                </a:solidFill>
                <a:effectLst/>
                <a:uLnTx/>
                <a:uFillTx/>
                <a:latin typeface="Calibri" panose="020F0502020204030204"/>
                <a:ea typeface="+mn-ea"/>
                <a:cs typeface="+mn-cs"/>
              </a:rPr>
              <a:t>Cartoon from CSAG led dialogues on climate services ethics</a:t>
            </a:r>
          </a:p>
        </p:txBody>
      </p:sp>
      <p:sp>
        <p:nvSpPr>
          <p:cNvPr id="4" name="TextBox 3">
            <a:extLst>
              <a:ext uri="{FF2B5EF4-FFF2-40B4-BE49-F238E27FC236}">
                <a16:creationId xmlns:a16="http://schemas.microsoft.com/office/drawing/2014/main" id="{D77FFEA6-5B79-4248-BED1-95A77F33EE62}"/>
              </a:ext>
            </a:extLst>
          </p:cNvPr>
          <p:cNvSpPr txBox="1"/>
          <p:nvPr/>
        </p:nvSpPr>
        <p:spPr>
          <a:xfrm>
            <a:off x="3872284" y="2056685"/>
            <a:ext cx="6882462" cy="480131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1" u="none" strike="noStrike" kern="1200" cap="none" spc="0" normalizeH="0" baseline="0" noProof="0" dirty="0">
                <a:ln>
                  <a:noFill/>
                </a:ln>
                <a:solidFill>
                  <a:prstClr val="black"/>
                </a:solidFill>
                <a:effectLst/>
                <a:uLnTx/>
                <a:uFillTx/>
                <a:latin typeface="Calibri" panose="020F0502020204030204"/>
                <a:ea typeface="+mn-ea"/>
                <a:cs typeface="+mn-cs"/>
              </a:rPr>
              <a:t>We can’t avoid a competitive “market place”…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1" u="none" strike="noStrike" kern="1200" cap="none" spc="0" normalizeH="0" baseline="0" noProof="0" dirty="0">
                <a:ln>
                  <a:noFill/>
                </a:ln>
                <a:solidFill>
                  <a:prstClr val="black"/>
                </a:solidFill>
                <a:effectLst/>
                <a:uLnTx/>
                <a:uFillTx/>
                <a:latin typeface="Calibri" panose="020F0502020204030204"/>
                <a:ea typeface="+mn-ea"/>
                <a:cs typeface="+mn-cs"/>
              </a:rPr>
              <a:t>	the alternatives are very likely worse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1" u="none" strike="noStrike" kern="1200" cap="none" spc="0" normalizeH="0" baseline="0" noProof="0" dirty="0">
                <a:ln>
                  <a:noFill/>
                </a:ln>
                <a:solidFill>
                  <a:prstClr val="black"/>
                </a:solidFill>
                <a:effectLst/>
                <a:uLnTx/>
                <a:uFillTx/>
                <a:latin typeface="Calibri" panose="020F0502020204030204"/>
                <a:ea typeface="+mn-ea"/>
                <a:cs typeface="+mn-cs"/>
              </a:rPr>
              <a:t>Legislation – Nationally approved/mandated providers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1" u="none" strike="noStrike" kern="1200" cap="none" spc="0" normalizeH="0" baseline="0" noProof="0" dirty="0">
                <a:ln>
                  <a:noFill/>
                </a:ln>
                <a:solidFill>
                  <a:prstClr val="black"/>
                </a:solidFill>
                <a:effectLst/>
                <a:uLnTx/>
                <a:uFillTx/>
                <a:latin typeface="Calibri" panose="020F0502020204030204"/>
                <a:ea typeface="+mn-ea"/>
                <a:cs typeface="+mn-cs"/>
              </a:rPr>
              <a:t>“One stop shops” – who gets to set up shop?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1" u="none" strike="noStrike" kern="1200" cap="none" spc="0" normalizeH="0" baseline="0" noProof="0" dirty="0">
                <a:ln>
                  <a:noFill/>
                </a:ln>
                <a:solidFill>
                  <a:prstClr val="black"/>
                </a:solidFill>
                <a:effectLst/>
                <a:uLnTx/>
                <a:uFillTx/>
                <a:latin typeface="Calibri" panose="020F0502020204030204"/>
                <a:ea typeface="+mn-ea"/>
                <a:cs typeface="+mn-cs"/>
              </a:rPr>
              <a:t>Can we define/mandate “best practice”?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1" u="none" strike="noStrike" kern="1200" cap="none" spc="0" normalizeH="0" baseline="0" noProof="0" dirty="0">
                <a:ln>
                  <a:noFill/>
                </a:ln>
                <a:solidFill>
                  <a:prstClr val="black"/>
                </a:solidFill>
                <a:effectLst/>
                <a:uLnTx/>
                <a:uFillTx/>
                <a:latin typeface="Calibri" panose="020F0502020204030204"/>
                <a:ea typeface="+mn-ea"/>
                <a:cs typeface="+mn-cs"/>
              </a:rPr>
              <a:t>But a competitive “open market” is vulnerable to perverse incentives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ZA" sz="1800" b="0" i="1" u="none" strike="noStrike" kern="1200" cap="none" spc="0" normalizeH="0" baseline="0" noProof="0" dirty="0">
                <a:ln>
                  <a:noFill/>
                </a:ln>
                <a:solidFill>
                  <a:prstClr val="black"/>
                </a:solidFill>
                <a:effectLst/>
                <a:uLnTx/>
                <a:uFillTx/>
                <a:latin typeface="Calibri" panose="020F0502020204030204"/>
                <a:ea typeface="+mn-ea"/>
                <a:cs typeface="+mn-cs"/>
              </a:rPr>
              <a:t>“… we provide an AI approach to forecast the maximum daily </a:t>
            </a:r>
            <a:br>
              <a:rPr kumimoji="0" lang="en-ZA" sz="1800" b="0" i="1"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ZA" sz="1800" b="0" i="1" u="none" strike="noStrike" kern="1200" cap="none" spc="0" normalizeH="0" baseline="0" noProof="0" dirty="0">
                <a:ln>
                  <a:noFill/>
                </a:ln>
                <a:solidFill>
                  <a:prstClr val="black"/>
                </a:solidFill>
                <a:effectLst/>
                <a:uLnTx/>
                <a:uFillTx/>
                <a:latin typeface="Calibri" panose="020F0502020204030204"/>
                <a:ea typeface="+mn-ea"/>
                <a:cs typeface="+mn-cs"/>
              </a:rPr>
              <a:t>		precipitation in each week up to six months ahead”</a:t>
            </a:r>
            <a:endParaRPr kumimoji="0" lang="en-ZA" sz="18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descr="Text, whiteboard&#10;&#10;Description automatically generated">
            <a:extLst>
              <a:ext uri="{FF2B5EF4-FFF2-40B4-BE49-F238E27FC236}">
                <a16:creationId xmlns:a16="http://schemas.microsoft.com/office/drawing/2014/main" id="{B0A51ED7-642D-4B35-89C6-C9901AE209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29200" y="89390"/>
            <a:ext cx="3303776" cy="24778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825758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a:extLst>
              <a:ext uri="{FF2B5EF4-FFF2-40B4-BE49-F238E27FC236}">
                <a16:creationId xmlns:a16="http://schemas.microsoft.com/office/drawing/2014/main" id="{7DC15216-C704-423D-9F4C-45B56ED47A1E}"/>
              </a:ext>
            </a:extLst>
          </p:cNvPr>
          <p:cNvPicPr/>
          <p:nvPr/>
        </p:nvPicPr>
        <p:blipFill>
          <a:blip r:embed="rId2" cstate="screen">
            <a:extLst>
              <a:ext uri="{28A0092B-C50C-407E-A947-70E740481C1C}">
                <a14:useLocalDpi xmlns:a14="http://schemas.microsoft.com/office/drawing/2010/main"/>
              </a:ext>
            </a:extLst>
          </a:blip>
          <a:stretch/>
        </p:blipFill>
        <p:spPr>
          <a:xfrm>
            <a:off x="-117177" y="6260122"/>
            <a:ext cx="2905138" cy="597877"/>
          </a:xfrm>
          <a:prstGeom prst="rect">
            <a:avLst/>
          </a:prstGeom>
          <a:ln>
            <a:noFill/>
          </a:ln>
        </p:spPr>
      </p:pic>
      <p:pic>
        <p:nvPicPr>
          <p:cNvPr id="12" name="Picture 11">
            <a:extLst>
              <a:ext uri="{FF2B5EF4-FFF2-40B4-BE49-F238E27FC236}">
                <a16:creationId xmlns:a16="http://schemas.microsoft.com/office/drawing/2014/main" id="{3E229AB6-8650-4A98-AFC9-BE4F77B1AD4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81701" y="6349510"/>
            <a:ext cx="2857500" cy="419100"/>
          </a:xfrm>
          <a:prstGeom prst="rect">
            <a:avLst/>
          </a:prstGeom>
        </p:spPr>
      </p:pic>
      <p:sp>
        <p:nvSpPr>
          <p:cNvPr id="9" name="TextBox 8">
            <a:extLst>
              <a:ext uri="{FF2B5EF4-FFF2-40B4-BE49-F238E27FC236}">
                <a16:creationId xmlns:a16="http://schemas.microsoft.com/office/drawing/2014/main" id="{A2465243-A66A-4526-8459-9D12F3849635}"/>
              </a:ext>
            </a:extLst>
          </p:cNvPr>
          <p:cNvSpPr txBox="1"/>
          <p:nvPr/>
        </p:nvSpPr>
        <p:spPr>
          <a:xfrm>
            <a:off x="159024" y="345943"/>
            <a:ext cx="742652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1" u="none" strike="noStrike" kern="1200" cap="none" spc="0" normalizeH="0" baseline="0" noProof="0" dirty="0">
                <a:ln>
                  <a:noFill/>
                </a:ln>
                <a:solidFill>
                  <a:prstClr val="black"/>
                </a:solidFill>
                <a:effectLst/>
                <a:uLnTx/>
                <a:uFillTx/>
                <a:latin typeface="Calibri" panose="020F0502020204030204"/>
                <a:ea typeface="+mn-ea"/>
                <a:cs typeface="+mn-cs"/>
              </a:rPr>
              <a:t>The climate services landscape - an “African” perspective</a:t>
            </a:r>
          </a:p>
        </p:txBody>
      </p:sp>
      <p:pic>
        <p:nvPicPr>
          <p:cNvPr id="5" name="Picture 4">
            <a:extLst>
              <a:ext uri="{FF2B5EF4-FFF2-40B4-BE49-F238E27FC236}">
                <a16:creationId xmlns:a16="http://schemas.microsoft.com/office/drawing/2014/main" id="{2BF0C243-36E4-4A1D-94F6-7022A6970C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69799" y="1135007"/>
            <a:ext cx="6122201" cy="4587986"/>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0FE48C5D-31C6-41BE-B6A1-E3C9FBE78A34}"/>
              </a:ext>
            </a:extLst>
          </p:cNvPr>
          <p:cNvSpPr txBox="1"/>
          <p:nvPr/>
        </p:nvSpPr>
        <p:spPr>
          <a:xfrm>
            <a:off x="358087" y="1489897"/>
            <a:ext cx="5536837" cy="286232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Calibri" panose="020F0502020204030204"/>
                <a:ea typeface="+mn-ea"/>
                <a:cs typeface="+mn-cs"/>
              </a:rPr>
              <a:t>A national climate services dialogue platform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Support open and transparent dialogue and debate</a:t>
            </a:r>
            <a:b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over methods and approaches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Support decision makers and build capacity to </a:t>
            </a:r>
            <a:b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scope requests for services and interrogate offerings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Facilitate and coordinate international participation</a:t>
            </a:r>
            <a:b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in the landscape</a:t>
            </a:r>
          </a:p>
        </p:txBody>
      </p:sp>
    </p:spTree>
    <p:extLst>
      <p:ext uri="{BB962C8B-B14F-4D97-AF65-F5344CB8AC3E}">
        <p14:creationId xmlns:p14="http://schemas.microsoft.com/office/powerpoint/2010/main" val="7413548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4">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6">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514"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ontent Placeholder 2">
            <a:extLst>
              <a:ext uri="{FF2B5EF4-FFF2-40B4-BE49-F238E27FC236}">
                <a16:creationId xmlns:a16="http://schemas.microsoft.com/office/drawing/2014/main" id="{4D75583D-2B01-4D98-A625-E66B6C5F7109}"/>
              </a:ext>
            </a:extLst>
          </p:cNvPr>
          <p:cNvSpPr txBox="1">
            <a:spLocks/>
          </p:cNvSpPr>
          <p:nvPr/>
        </p:nvSpPr>
        <p:spPr>
          <a:xfrm>
            <a:off x="5451642" y="1123837"/>
            <a:ext cx="6451110" cy="125546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spcBef>
                <a:spcPct val="0"/>
              </a:spcBef>
              <a:spcAft>
                <a:spcPts val="600"/>
              </a:spcAft>
              <a:buNone/>
            </a:pPr>
            <a:r>
              <a:rPr lang="en-US" sz="3600" spc="-60" dirty="0">
                <a:solidFill>
                  <a:schemeClr val="bg1"/>
                </a:solidFill>
                <a:latin typeface="+mj-lt"/>
                <a:ea typeface="+mj-ea"/>
                <a:cs typeface="+mj-cs"/>
              </a:rPr>
              <a:t>Go to </a:t>
            </a:r>
            <a:r>
              <a:rPr lang="en-US" sz="3600" b="1" spc="-60" dirty="0">
                <a:solidFill>
                  <a:schemeClr val="bg1"/>
                </a:solidFill>
                <a:latin typeface="+mj-lt"/>
                <a:ea typeface="+mj-ea"/>
                <a:cs typeface="+mj-cs"/>
              </a:rPr>
              <a:t>www.menti.com</a:t>
            </a:r>
            <a:r>
              <a:rPr lang="en-US" sz="3600" spc="-60" dirty="0">
                <a:solidFill>
                  <a:schemeClr val="bg1"/>
                </a:solidFill>
                <a:latin typeface="+mj-lt"/>
                <a:ea typeface="+mj-ea"/>
                <a:cs typeface="+mj-cs"/>
              </a:rPr>
              <a:t> and use the code </a:t>
            </a:r>
            <a:r>
              <a:rPr lang="en-GB" sz="3600" b="1" dirty="0">
                <a:solidFill>
                  <a:schemeClr val="bg1"/>
                </a:solidFill>
              </a:rPr>
              <a:t>1758 8663</a:t>
            </a:r>
            <a:endParaRPr lang="en-US" sz="3600" spc="-60" dirty="0">
              <a:solidFill>
                <a:schemeClr val="bg1"/>
              </a:solidFill>
              <a:latin typeface="+mj-lt"/>
              <a:ea typeface="+mj-ea"/>
              <a:cs typeface="+mj-cs"/>
            </a:endParaRPr>
          </a:p>
        </p:txBody>
      </p:sp>
      <p:sp>
        <p:nvSpPr>
          <p:cNvPr id="14" name="Rectangle 18">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CF75C17F-5A90-4716-8BAF-CA26D7508C1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69648" y="1539857"/>
            <a:ext cx="3778286" cy="3778286"/>
          </a:xfrm>
          <a:prstGeom prst="rect">
            <a:avLst/>
          </a:prstGeom>
        </p:spPr>
      </p:pic>
      <p:sp>
        <p:nvSpPr>
          <p:cNvPr id="8" name="Content Placeholder 7">
            <a:extLst>
              <a:ext uri="{FF2B5EF4-FFF2-40B4-BE49-F238E27FC236}">
                <a16:creationId xmlns:a16="http://schemas.microsoft.com/office/drawing/2014/main" id="{53C7ACAE-A8D9-4845-88A0-B11A69FB2418}"/>
              </a:ext>
            </a:extLst>
          </p:cNvPr>
          <p:cNvSpPr>
            <a:spLocks noGrp="1"/>
          </p:cNvSpPr>
          <p:nvPr>
            <p:ph idx="1"/>
          </p:nvPr>
        </p:nvSpPr>
        <p:spPr>
          <a:xfrm>
            <a:off x="5451644" y="2510395"/>
            <a:ext cx="6451109" cy="3274586"/>
          </a:xfrm>
        </p:spPr>
        <p:txBody>
          <a:bodyPr vert="horz" lIns="91440" tIns="45720" rIns="91440" bIns="45720" rtlCol="0" anchor="t">
            <a:normAutofit/>
          </a:bodyPr>
          <a:lstStyle/>
          <a:p>
            <a:pPr marL="0"/>
            <a:r>
              <a:rPr lang="en-US" sz="1400" dirty="0">
                <a:solidFill>
                  <a:srgbClr val="FFFFFF"/>
                </a:solidFill>
              </a:rPr>
              <a:t>Please rank the priority of the following statements:</a:t>
            </a:r>
          </a:p>
          <a:p>
            <a:pPr marL="0"/>
            <a:r>
              <a:rPr lang="en-US" sz="1400" dirty="0" err="1">
                <a:solidFill>
                  <a:srgbClr val="FFFFFF"/>
                </a:solidFill>
              </a:rPr>
              <a:t>Stocktake</a:t>
            </a:r>
            <a:r>
              <a:rPr lang="en-US" sz="1400" dirty="0">
                <a:solidFill>
                  <a:srgbClr val="FFFFFF"/>
                </a:solidFill>
              </a:rPr>
              <a:t> of current services and activities (a who’s who and a what’s what)</a:t>
            </a:r>
          </a:p>
          <a:p>
            <a:pPr>
              <a:buFont typeface="Arial" pitchFamily="18" charset="2"/>
              <a:buChar char="•"/>
            </a:pPr>
            <a:r>
              <a:rPr lang="en-US" sz="1400" dirty="0">
                <a:solidFill>
                  <a:srgbClr val="FFFFFF"/>
                </a:solidFill>
              </a:rPr>
              <a:t>Establishing a working group to progress work on establishing roles and responsibilities, including standards, ethics and regulation</a:t>
            </a:r>
          </a:p>
          <a:p>
            <a:pPr>
              <a:buFont typeface="Arial" pitchFamily="18" charset="2"/>
              <a:buChar char="•"/>
            </a:pPr>
            <a:r>
              <a:rPr lang="en-US" sz="1400" dirty="0">
                <a:solidFill>
                  <a:srgbClr val="FFFFFF"/>
                </a:solidFill>
              </a:rPr>
              <a:t>Enhancing engagement within and between groups undertaking adaptation in both the public and private sectors</a:t>
            </a:r>
          </a:p>
          <a:p>
            <a:pPr>
              <a:buFont typeface="Arial" pitchFamily="18" charset="2"/>
              <a:buChar char="•"/>
            </a:pPr>
            <a:r>
              <a:rPr lang="en-US" sz="1400" dirty="0">
                <a:solidFill>
                  <a:srgbClr val="FFFFFF"/>
                </a:solidFill>
              </a:rPr>
              <a:t>Enhancing engagement between those using and those providing climate services</a:t>
            </a:r>
          </a:p>
          <a:p>
            <a:pPr>
              <a:buFont typeface="Arial" pitchFamily="18" charset="2"/>
              <a:buChar char="•"/>
            </a:pPr>
            <a:r>
              <a:rPr lang="en-US" sz="1400" dirty="0">
                <a:solidFill>
                  <a:srgbClr val="FFFFFF"/>
                </a:solidFill>
              </a:rPr>
              <a:t>Creation of data and knowledge portals that signpost to existing products</a:t>
            </a:r>
          </a:p>
          <a:p>
            <a:pPr>
              <a:buFont typeface="Arial" pitchFamily="18" charset="2"/>
              <a:buChar char="•"/>
            </a:pPr>
            <a:r>
              <a:rPr lang="en-US" sz="1400" dirty="0">
                <a:solidFill>
                  <a:srgbClr val="FFFFFF"/>
                </a:solidFill>
              </a:rPr>
              <a:t>Creation of guidance material which can be applied across sectors on how to apply climate information to decision making</a:t>
            </a:r>
          </a:p>
          <a:p>
            <a:r>
              <a:rPr lang="en-US" sz="1400" dirty="0">
                <a:solidFill>
                  <a:srgbClr val="FFFFFF"/>
                </a:solidFill>
              </a:rPr>
              <a:t>I have a better idea that is not listed here! (Please write your idea in the chat)</a:t>
            </a:r>
          </a:p>
        </p:txBody>
      </p:sp>
    </p:spTree>
    <p:extLst>
      <p:ext uri="{BB962C8B-B14F-4D97-AF65-F5344CB8AC3E}">
        <p14:creationId xmlns:p14="http://schemas.microsoft.com/office/powerpoint/2010/main" val="4207780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423BB-3B57-4686-B321-C880BAE482BB}"/>
              </a:ext>
            </a:extLst>
          </p:cNvPr>
          <p:cNvSpPr>
            <a:spLocks noGrp="1"/>
          </p:cNvSpPr>
          <p:nvPr>
            <p:ph type="title"/>
          </p:nvPr>
        </p:nvSpPr>
        <p:spPr/>
        <p:txBody>
          <a:bodyPr>
            <a:normAutofit fontScale="90000"/>
          </a:bodyPr>
          <a:lstStyle/>
          <a:p>
            <a:pPr marL="0" indent="0" fontAlgn="base">
              <a:spcBef>
                <a:spcPts val="0"/>
              </a:spcBef>
            </a:pPr>
            <a:r>
              <a:rPr lang="en-GB" b="1" dirty="0"/>
              <a:t>FORMAT: </a:t>
            </a:r>
            <a:br>
              <a:rPr lang="en-GB" b="1" dirty="0"/>
            </a:br>
            <a:r>
              <a:rPr lang="en-GB" sz="2000" dirty="0"/>
              <a:t>A series of 2-hr workshops, all identical. </a:t>
            </a:r>
            <a:br>
              <a:rPr lang="en-GB" sz="2000" dirty="0"/>
            </a:br>
            <a:br>
              <a:rPr lang="en-GB" sz="2000" dirty="0"/>
            </a:br>
            <a:r>
              <a:rPr lang="en-GB" sz="2000" dirty="0"/>
              <a:t>Hold workshops on different days of the week to provide many opportunities for people to attend amongst their other calendar commitments. </a:t>
            </a:r>
            <a:br>
              <a:rPr lang="en-GB" sz="2000" dirty="0"/>
            </a:br>
            <a:br>
              <a:rPr lang="en-GB" sz="2000" dirty="0"/>
            </a:br>
            <a:r>
              <a:rPr lang="en-GB" sz="2000" dirty="0"/>
              <a:t>Use technology to make the workshops as participatory as possible, providing lots of opportunity for participants to provide their input. </a:t>
            </a:r>
            <a:endParaRPr lang="en-GB" dirty="0"/>
          </a:p>
        </p:txBody>
      </p:sp>
      <p:pic>
        <p:nvPicPr>
          <p:cNvPr id="5" name="Content Placeholder 4">
            <a:extLst>
              <a:ext uri="{FF2B5EF4-FFF2-40B4-BE49-F238E27FC236}">
                <a16:creationId xmlns:a16="http://schemas.microsoft.com/office/drawing/2014/main" id="{1E0E9EE0-0C1C-4F8E-B8D0-29CBE765D2DC}"/>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7678738" y="997129"/>
            <a:ext cx="2880000" cy="1726631"/>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814A2D0A-75F4-4668-838E-D06E4CBB1F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4513263" y="997128"/>
            <a:ext cx="2880000" cy="1726631"/>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6A08F0C5-5FAF-42E3-B8A7-A503192B06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3263" y="3816213"/>
            <a:ext cx="2880000" cy="165231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5B7C50D6-B50F-4DCC-815B-4B6878634D2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78738" y="3816213"/>
            <a:ext cx="2880000" cy="1633591"/>
          </a:xfrm>
          <a:prstGeom prst="rect">
            <a:avLst/>
          </a:prstGeom>
          <a:ln>
            <a:noFill/>
          </a:ln>
          <a:effectLst>
            <a:outerShdw blurRad="292100" dist="139700" dir="2700000" algn="tl" rotWithShape="0">
              <a:srgbClr val="333333">
                <a:alpha val="65000"/>
              </a:srgbClr>
            </a:outerShdw>
          </a:effectLst>
        </p:spPr>
      </p:pic>
      <p:cxnSp>
        <p:nvCxnSpPr>
          <p:cNvPr id="8" name="Straight Arrow Connector 7">
            <a:extLst>
              <a:ext uri="{FF2B5EF4-FFF2-40B4-BE49-F238E27FC236}">
                <a16:creationId xmlns:a16="http://schemas.microsoft.com/office/drawing/2014/main" id="{DF92D416-EE17-4FE7-BD30-CB85C3699763}"/>
              </a:ext>
            </a:extLst>
          </p:cNvPr>
          <p:cNvCxnSpPr>
            <a:cxnSpLocks/>
          </p:cNvCxnSpPr>
          <p:nvPr/>
        </p:nvCxnSpPr>
        <p:spPr>
          <a:xfrm>
            <a:off x="5981832" y="2971800"/>
            <a:ext cx="0" cy="684000"/>
          </a:xfrm>
          <a:prstGeom prst="straightConnector1">
            <a:avLst/>
          </a:prstGeom>
          <a:ln w="168275">
            <a:tailEnd type="stealth"/>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7511C96-A1FA-4372-AE64-2976C246D5A2}"/>
              </a:ext>
            </a:extLst>
          </p:cNvPr>
          <p:cNvCxnSpPr>
            <a:cxnSpLocks/>
          </p:cNvCxnSpPr>
          <p:nvPr/>
        </p:nvCxnSpPr>
        <p:spPr>
          <a:xfrm>
            <a:off x="9160460" y="2971800"/>
            <a:ext cx="0" cy="684000"/>
          </a:xfrm>
          <a:prstGeom prst="straightConnector1">
            <a:avLst/>
          </a:prstGeom>
          <a:ln w="168275">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3788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C15238-B2A5-43FE-BD36-C3671F9A0823}"/>
              </a:ext>
            </a:extLst>
          </p:cNvPr>
          <p:cNvSpPr/>
          <p:nvPr/>
        </p:nvSpPr>
        <p:spPr>
          <a:xfrm>
            <a:off x="2517213" y="119781"/>
            <a:ext cx="2274079" cy="2241959"/>
          </a:xfrm>
          <a:prstGeom prst="rect">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24000" rtlCol="0" anchor="ctr"/>
          <a:lstStyle/>
          <a:p>
            <a:r>
              <a:rPr lang="en-GB" dirty="0">
                <a:solidFill>
                  <a:schemeClr val="tx1"/>
                </a:solidFill>
              </a:rPr>
              <a:t>“National scenarios for disclosure and regulation”</a:t>
            </a:r>
          </a:p>
        </p:txBody>
      </p:sp>
      <p:sp>
        <p:nvSpPr>
          <p:cNvPr id="5" name="Rectangle 4">
            <a:extLst>
              <a:ext uri="{FF2B5EF4-FFF2-40B4-BE49-F238E27FC236}">
                <a16:creationId xmlns:a16="http://schemas.microsoft.com/office/drawing/2014/main" id="{443E7753-B479-4753-BA1F-C054F760AEEF}"/>
              </a:ext>
            </a:extLst>
          </p:cNvPr>
          <p:cNvSpPr/>
          <p:nvPr/>
        </p:nvSpPr>
        <p:spPr>
          <a:xfrm>
            <a:off x="88778" y="1240761"/>
            <a:ext cx="2274079" cy="2241959"/>
          </a:xfrm>
          <a:prstGeom prst="rect">
            <a:avLst/>
          </a:prstGeom>
          <a:solidFill>
            <a:srgbClr val="FF9E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24000" rtlCol="0" anchor="ctr"/>
          <a:lstStyle/>
          <a:p>
            <a:r>
              <a:rPr lang="en-GB" dirty="0">
                <a:solidFill>
                  <a:schemeClr val="tx1"/>
                </a:solidFill>
              </a:rPr>
              <a:t>“Link between impacts and adaptation communities at local and regional level”</a:t>
            </a:r>
            <a:endParaRPr lang="en-GB" dirty="0"/>
          </a:p>
        </p:txBody>
      </p:sp>
      <p:sp>
        <p:nvSpPr>
          <p:cNvPr id="6" name="Rectangle 5">
            <a:extLst>
              <a:ext uri="{FF2B5EF4-FFF2-40B4-BE49-F238E27FC236}">
                <a16:creationId xmlns:a16="http://schemas.microsoft.com/office/drawing/2014/main" id="{33AEBCCF-5488-4A72-8E30-6CFBBDBA2A26}"/>
              </a:ext>
            </a:extLst>
          </p:cNvPr>
          <p:cNvSpPr/>
          <p:nvPr/>
        </p:nvSpPr>
        <p:spPr>
          <a:xfrm>
            <a:off x="88778" y="4053777"/>
            <a:ext cx="2274079" cy="2241959"/>
          </a:xfrm>
          <a:prstGeom prst="rect">
            <a:avLst/>
          </a:prstGeom>
          <a:solidFill>
            <a:srgbClr val="FF7BA8"/>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24000" rtlCol="0" anchor="ctr"/>
          <a:lstStyle/>
          <a:p>
            <a:r>
              <a:rPr lang="en-GB" dirty="0">
                <a:solidFill>
                  <a:schemeClr val="tx1"/>
                </a:solidFill>
              </a:rPr>
              <a:t>“Balance between 'confusion' from academia and 'limited picture' from consultants”</a:t>
            </a:r>
          </a:p>
        </p:txBody>
      </p:sp>
      <p:sp>
        <p:nvSpPr>
          <p:cNvPr id="7" name="Rectangle 6">
            <a:extLst>
              <a:ext uri="{FF2B5EF4-FFF2-40B4-BE49-F238E27FC236}">
                <a16:creationId xmlns:a16="http://schemas.microsoft.com/office/drawing/2014/main" id="{26D86028-7251-4C78-BF2A-2D269A3807F6}"/>
              </a:ext>
            </a:extLst>
          </p:cNvPr>
          <p:cNvSpPr/>
          <p:nvPr/>
        </p:nvSpPr>
        <p:spPr>
          <a:xfrm>
            <a:off x="2517212" y="2750179"/>
            <a:ext cx="2274079" cy="2241959"/>
          </a:xfrm>
          <a:prstGeom prst="rect">
            <a:avLst/>
          </a:prstGeom>
          <a:solidFill>
            <a:srgbClr val="B0EC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24000" rtlCol="0" anchor="ctr"/>
          <a:lstStyle/>
          <a:p>
            <a:r>
              <a:rPr lang="en-GB" dirty="0">
                <a:solidFill>
                  <a:schemeClr val="tx1"/>
                </a:solidFill>
              </a:rPr>
              <a:t>“Help to put climate risk on an appropriately weighted playing field with climate risk”</a:t>
            </a:r>
          </a:p>
        </p:txBody>
      </p:sp>
      <p:sp>
        <p:nvSpPr>
          <p:cNvPr id="8" name="Rectangle 7">
            <a:extLst>
              <a:ext uri="{FF2B5EF4-FFF2-40B4-BE49-F238E27FC236}">
                <a16:creationId xmlns:a16="http://schemas.microsoft.com/office/drawing/2014/main" id="{26AC0DAF-68B0-4AC4-AEA6-EC9E79120E99}"/>
              </a:ext>
            </a:extLst>
          </p:cNvPr>
          <p:cNvSpPr/>
          <p:nvPr/>
        </p:nvSpPr>
        <p:spPr>
          <a:xfrm>
            <a:off x="7374078" y="4309254"/>
            <a:ext cx="2274079" cy="2241959"/>
          </a:xfrm>
          <a:prstGeom prst="rect">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lstStyle/>
          <a:p>
            <a:r>
              <a:rPr lang="en-GB" dirty="0">
                <a:solidFill>
                  <a:schemeClr val="tx1"/>
                </a:solidFill>
              </a:rPr>
              <a:t>“We need impact data and maps. Customers should not have to pay twice - once through taxation and again through their bills”</a:t>
            </a:r>
          </a:p>
        </p:txBody>
      </p:sp>
      <p:sp>
        <p:nvSpPr>
          <p:cNvPr id="9" name="Rectangle 8">
            <a:extLst>
              <a:ext uri="{FF2B5EF4-FFF2-40B4-BE49-F238E27FC236}">
                <a16:creationId xmlns:a16="http://schemas.microsoft.com/office/drawing/2014/main" id="{74029BBC-F83A-4B88-890D-7665038DF221}"/>
              </a:ext>
            </a:extLst>
          </p:cNvPr>
          <p:cNvSpPr/>
          <p:nvPr/>
        </p:nvSpPr>
        <p:spPr>
          <a:xfrm>
            <a:off x="4945646" y="3791259"/>
            <a:ext cx="2274079" cy="2241959"/>
          </a:xfrm>
          <a:prstGeom prst="rect">
            <a:avLst/>
          </a:prstGeom>
          <a:solidFill>
            <a:srgbClr val="FF9E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24000" rIns="144000" rtlCol="0" anchor="ctr"/>
          <a:lstStyle/>
          <a:p>
            <a:r>
              <a:rPr lang="en-GB" dirty="0">
                <a:solidFill>
                  <a:schemeClr val="tx1"/>
                </a:solidFill>
              </a:rPr>
              <a:t>“Common definition of how to measure resilience!”</a:t>
            </a:r>
            <a:endParaRPr lang="en-GB" dirty="0"/>
          </a:p>
        </p:txBody>
      </p:sp>
      <p:sp>
        <p:nvSpPr>
          <p:cNvPr id="10" name="Rectangle 9">
            <a:extLst>
              <a:ext uri="{FF2B5EF4-FFF2-40B4-BE49-F238E27FC236}">
                <a16:creationId xmlns:a16="http://schemas.microsoft.com/office/drawing/2014/main" id="{54BA8649-4D94-4004-8EB5-492A52D7F196}"/>
              </a:ext>
            </a:extLst>
          </p:cNvPr>
          <p:cNvSpPr/>
          <p:nvPr/>
        </p:nvSpPr>
        <p:spPr>
          <a:xfrm>
            <a:off x="4945646" y="1061012"/>
            <a:ext cx="2274079" cy="2241959"/>
          </a:xfrm>
          <a:prstGeom prst="rect">
            <a:avLst/>
          </a:prstGeom>
          <a:solidFill>
            <a:srgbClr val="FF7BA8"/>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24000" rtlCol="0" anchor="ctr"/>
          <a:lstStyle/>
          <a:p>
            <a:r>
              <a:rPr lang="en-GB" dirty="0">
                <a:solidFill>
                  <a:schemeClr val="tx1"/>
                </a:solidFill>
              </a:rPr>
              <a:t>“The role of climate services in climate justice”</a:t>
            </a:r>
          </a:p>
        </p:txBody>
      </p:sp>
      <p:sp>
        <p:nvSpPr>
          <p:cNvPr id="11" name="Rectangle 10">
            <a:extLst>
              <a:ext uri="{FF2B5EF4-FFF2-40B4-BE49-F238E27FC236}">
                <a16:creationId xmlns:a16="http://schemas.microsoft.com/office/drawing/2014/main" id="{DD35D4B9-B210-4E1D-B8C7-CC7A0C9E594B}"/>
              </a:ext>
            </a:extLst>
          </p:cNvPr>
          <p:cNvSpPr/>
          <p:nvPr/>
        </p:nvSpPr>
        <p:spPr>
          <a:xfrm>
            <a:off x="9802512" y="508219"/>
            <a:ext cx="2274079" cy="2241959"/>
          </a:xfrm>
          <a:prstGeom prst="rect">
            <a:avLst/>
          </a:prstGeom>
          <a:solidFill>
            <a:srgbClr val="FF9E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24000" rtlCol="0" anchor="ctr"/>
          <a:lstStyle/>
          <a:p>
            <a:r>
              <a:rPr lang="en-GB" dirty="0">
                <a:solidFill>
                  <a:schemeClr val="tx1"/>
                </a:solidFill>
              </a:rPr>
              <a:t>“Collaborative forums between industries”</a:t>
            </a:r>
          </a:p>
        </p:txBody>
      </p:sp>
      <p:sp>
        <p:nvSpPr>
          <p:cNvPr id="12" name="Rectangle 11">
            <a:extLst>
              <a:ext uri="{FF2B5EF4-FFF2-40B4-BE49-F238E27FC236}">
                <a16:creationId xmlns:a16="http://schemas.microsoft.com/office/drawing/2014/main" id="{6F321173-2517-4E42-AF07-0E8F33BDA839}"/>
              </a:ext>
            </a:extLst>
          </p:cNvPr>
          <p:cNvSpPr/>
          <p:nvPr/>
        </p:nvSpPr>
        <p:spPr>
          <a:xfrm>
            <a:off x="7374079" y="1629199"/>
            <a:ext cx="2274079" cy="2241959"/>
          </a:xfrm>
          <a:prstGeom prst="rect">
            <a:avLst/>
          </a:prstGeom>
          <a:solidFill>
            <a:srgbClr val="B0EC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52000" rtlCol="0" anchor="ctr"/>
          <a:lstStyle/>
          <a:p>
            <a:r>
              <a:rPr lang="en-GB" dirty="0">
                <a:solidFill>
                  <a:schemeClr val="tx1"/>
                </a:solidFill>
              </a:rPr>
              <a:t>“Data and knowledge portals: signposting to existing information and experts”</a:t>
            </a:r>
          </a:p>
        </p:txBody>
      </p:sp>
      <p:sp>
        <p:nvSpPr>
          <p:cNvPr id="13" name="Rectangle 12">
            <a:extLst>
              <a:ext uri="{FF2B5EF4-FFF2-40B4-BE49-F238E27FC236}">
                <a16:creationId xmlns:a16="http://schemas.microsoft.com/office/drawing/2014/main" id="{F7F3E3E3-005A-4212-B920-D3A9A920F13A}"/>
              </a:ext>
            </a:extLst>
          </p:cNvPr>
          <p:cNvSpPr/>
          <p:nvPr/>
        </p:nvSpPr>
        <p:spPr>
          <a:xfrm>
            <a:off x="9802510" y="3188274"/>
            <a:ext cx="2274079" cy="2241959"/>
          </a:xfrm>
          <a:prstGeom prst="rect">
            <a:avLst/>
          </a:prstGeom>
          <a:solidFill>
            <a:srgbClr val="FF7BA8"/>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24000" rtlCol="0" anchor="ctr"/>
          <a:lstStyle/>
          <a:p>
            <a:r>
              <a:rPr lang="en-GB" dirty="0">
                <a:solidFill>
                  <a:schemeClr val="tx1"/>
                </a:solidFill>
              </a:rPr>
              <a:t>“View of what work is coming up to enable us to plan ahead in terms of assessment”</a:t>
            </a:r>
          </a:p>
        </p:txBody>
      </p:sp>
    </p:spTree>
    <p:extLst>
      <p:ext uri="{BB962C8B-B14F-4D97-AF65-F5344CB8AC3E}">
        <p14:creationId xmlns:p14="http://schemas.microsoft.com/office/powerpoint/2010/main" val="177808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25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par>
                          <p:cTn id="30" fill="hold">
                            <p:stCondLst>
                              <p:cond delay="2750"/>
                            </p:stCondLst>
                            <p:childTnLst>
                              <p:par>
                                <p:cTn id="31" presetID="10"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par>
                          <p:cTn id="37" fill="hold">
                            <p:stCondLst>
                              <p:cond delay="3250"/>
                            </p:stCondLst>
                            <p:childTnLst>
                              <p:par>
                                <p:cTn id="38" presetID="10"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0000"/>
            <a:lum/>
          </a:blip>
          <a:srcRect/>
          <a:tile tx="0" ty="0" sx="100000" sy="100000" flip="none" algn="tl"/>
        </a:blipFill>
        <a:effectLst/>
      </p:bgPr>
    </p:bg>
    <p:spTree>
      <p:nvGrpSpPr>
        <p:cNvPr id="1" name=""/>
        <p:cNvGrpSpPr/>
        <p:nvPr/>
      </p:nvGrpSpPr>
      <p:grpSpPr>
        <a:xfrm>
          <a:off x="0" y="0"/>
          <a:ext cx="0" cy="0"/>
          <a:chOff x="0" y="0"/>
          <a:chExt cx="0" cy="0"/>
        </a:xfrm>
      </p:grpSpPr>
      <p:graphicFrame>
        <p:nvGraphicFramePr>
          <p:cNvPr id="18" name="Content Placeholder 5">
            <a:extLst>
              <a:ext uri="{FF2B5EF4-FFF2-40B4-BE49-F238E27FC236}">
                <a16:creationId xmlns:a16="http://schemas.microsoft.com/office/drawing/2014/main" id="{2205DD20-D161-40B0-9BB4-196AA8771CD9}"/>
              </a:ext>
            </a:extLst>
          </p:cNvPr>
          <p:cNvGraphicFramePr>
            <a:graphicFrameLocks noGrp="1"/>
          </p:cNvGraphicFramePr>
          <p:nvPr>
            <p:ph idx="1"/>
            <p:extLst>
              <p:ext uri="{D42A27DB-BD31-4B8C-83A1-F6EECF244321}">
                <p14:modId xmlns:p14="http://schemas.microsoft.com/office/powerpoint/2010/main" val="2304355067"/>
              </p:ext>
            </p:extLst>
          </p:nvPr>
        </p:nvGraphicFramePr>
        <p:xfrm>
          <a:off x="147145" y="0"/>
          <a:ext cx="11876689"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 name="Picture 19">
            <a:extLst>
              <a:ext uri="{FF2B5EF4-FFF2-40B4-BE49-F238E27FC236}">
                <a16:creationId xmlns:a16="http://schemas.microsoft.com/office/drawing/2014/main" id="{121498E9-0DAE-4084-95AF-6EF77371091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513834" y="419743"/>
            <a:ext cx="1260000" cy="1028057"/>
          </a:xfrm>
          <a:prstGeom prst="rect">
            <a:avLst/>
          </a:prstGeom>
        </p:spPr>
      </p:pic>
      <p:pic>
        <p:nvPicPr>
          <p:cNvPr id="22" name="Picture 21">
            <a:extLst>
              <a:ext uri="{FF2B5EF4-FFF2-40B4-BE49-F238E27FC236}">
                <a16:creationId xmlns:a16="http://schemas.microsoft.com/office/drawing/2014/main" id="{0618613C-DD0A-4E22-9F39-CF427925B075}"/>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341000" y="419743"/>
            <a:ext cx="1260000" cy="1028057"/>
          </a:xfrm>
          <a:prstGeom prst="rect">
            <a:avLst/>
          </a:prstGeom>
        </p:spPr>
      </p:pic>
      <p:pic>
        <p:nvPicPr>
          <p:cNvPr id="24" name="Picture 23">
            <a:extLst>
              <a:ext uri="{FF2B5EF4-FFF2-40B4-BE49-F238E27FC236}">
                <a16:creationId xmlns:a16="http://schemas.microsoft.com/office/drawing/2014/main" id="{5D50EA58-524B-43F8-8F7A-6AA937A225D0}"/>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243508" y="473743"/>
            <a:ext cx="1152000" cy="854314"/>
          </a:xfrm>
          <a:prstGeom prst="rect">
            <a:avLst/>
          </a:prstGeom>
        </p:spPr>
      </p:pic>
      <p:sp>
        <p:nvSpPr>
          <p:cNvPr id="2" name="TextBox 1">
            <a:extLst>
              <a:ext uri="{FF2B5EF4-FFF2-40B4-BE49-F238E27FC236}">
                <a16:creationId xmlns:a16="http://schemas.microsoft.com/office/drawing/2014/main" id="{A1108697-6C6D-4C43-9B98-6BF0CBFC0291}"/>
              </a:ext>
            </a:extLst>
          </p:cNvPr>
          <p:cNvSpPr txBox="1"/>
          <p:nvPr/>
        </p:nvSpPr>
        <p:spPr>
          <a:xfrm>
            <a:off x="7271486" y="6519446"/>
            <a:ext cx="4920514" cy="338554"/>
          </a:xfrm>
          <a:prstGeom prst="rect">
            <a:avLst/>
          </a:prstGeom>
          <a:noFill/>
        </p:spPr>
        <p:txBody>
          <a:bodyPr wrap="none" rtlCol="0">
            <a:spAutoFit/>
          </a:bodyPr>
          <a:lstStyle/>
          <a:p>
            <a:r>
              <a:rPr lang="en-GB" sz="1600" dirty="0"/>
              <a:t>* Interim findings, full synthesis still under development</a:t>
            </a:r>
          </a:p>
        </p:txBody>
      </p:sp>
    </p:spTree>
    <p:extLst>
      <p:ext uri="{BB962C8B-B14F-4D97-AF65-F5344CB8AC3E}">
        <p14:creationId xmlns:p14="http://schemas.microsoft.com/office/powerpoint/2010/main" val="1682725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0000"/>
            <a:lum/>
          </a:blip>
          <a:srcRect/>
          <a:tile tx="0" ty="0" sx="100000" sy="100000" flip="none" algn="tl"/>
        </a:blipFill>
        <a:effectLst/>
      </p:bgPr>
    </p:bg>
    <p:spTree>
      <p:nvGrpSpPr>
        <p:cNvPr id="1" name=""/>
        <p:cNvGrpSpPr/>
        <p:nvPr/>
      </p:nvGrpSpPr>
      <p:grpSpPr>
        <a:xfrm>
          <a:off x="0" y="0"/>
          <a:ext cx="0" cy="0"/>
          <a:chOff x="0" y="0"/>
          <a:chExt cx="0" cy="0"/>
        </a:xfrm>
      </p:grpSpPr>
      <p:graphicFrame>
        <p:nvGraphicFramePr>
          <p:cNvPr id="5" name="Content Placeholder 5">
            <a:extLst>
              <a:ext uri="{FF2B5EF4-FFF2-40B4-BE49-F238E27FC236}">
                <a16:creationId xmlns:a16="http://schemas.microsoft.com/office/drawing/2014/main" id="{5A53F02A-DC38-4585-B7AB-EAE024A7B87C}"/>
              </a:ext>
            </a:extLst>
          </p:cNvPr>
          <p:cNvGraphicFramePr>
            <a:graphicFrameLocks noGrp="1"/>
          </p:cNvGraphicFramePr>
          <p:nvPr>
            <p:ph idx="1"/>
            <p:extLst>
              <p:ext uri="{D42A27DB-BD31-4B8C-83A1-F6EECF244321}">
                <p14:modId xmlns:p14="http://schemas.microsoft.com/office/powerpoint/2010/main" val="3232038242"/>
              </p:ext>
            </p:extLst>
          </p:nvPr>
        </p:nvGraphicFramePr>
        <p:xfrm>
          <a:off x="147145" y="0"/>
          <a:ext cx="11876689"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a:extLst>
              <a:ext uri="{FF2B5EF4-FFF2-40B4-BE49-F238E27FC236}">
                <a16:creationId xmlns:a16="http://schemas.microsoft.com/office/drawing/2014/main" id="{BF658421-4850-4F3B-AD4B-B38986E3122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479973" y="422142"/>
            <a:ext cx="1230302" cy="1044000"/>
          </a:xfrm>
          <a:prstGeom prst="rect">
            <a:avLst/>
          </a:prstGeom>
        </p:spPr>
      </p:pic>
      <p:pic>
        <p:nvPicPr>
          <p:cNvPr id="9" name="Picture 8">
            <a:extLst>
              <a:ext uri="{FF2B5EF4-FFF2-40B4-BE49-F238E27FC236}">
                <a16:creationId xmlns:a16="http://schemas.microsoft.com/office/drawing/2014/main" id="{B1B13564-DA27-4F4C-99D2-4F69DDEF7BB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408933" y="422142"/>
            <a:ext cx="1145454" cy="972000"/>
          </a:xfrm>
          <a:prstGeom prst="rect">
            <a:avLst/>
          </a:prstGeom>
        </p:spPr>
      </p:pic>
      <p:pic>
        <p:nvPicPr>
          <p:cNvPr id="11" name="Picture 10">
            <a:extLst>
              <a:ext uri="{FF2B5EF4-FFF2-40B4-BE49-F238E27FC236}">
                <a16:creationId xmlns:a16="http://schemas.microsoft.com/office/drawing/2014/main" id="{A6B0E91C-667C-4782-A931-99D1F3874649}"/>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47145" y="422142"/>
            <a:ext cx="1230302" cy="1044000"/>
          </a:xfrm>
          <a:prstGeom prst="rect">
            <a:avLst/>
          </a:prstGeom>
        </p:spPr>
      </p:pic>
      <p:sp>
        <p:nvSpPr>
          <p:cNvPr id="6" name="TextBox 5">
            <a:extLst>
              <a:ext uri="{FF2B5EF4-FFF2-40B4-BE49-F238E27FC236}">
                <a16:creationId xmlns:a16="http://schemas.microsoft.com/office/drawing/2014/main" id="{0051A0F8-130E-4D39-B60F-D073A5D9AECF}"/>
              </a:ext>
            </a:extLst>
          </p:cNvPr>
          <p:cNvSpPr txBox="1"/>
          <p:nvPr/>
        </p:nvSpPr>
        <p:spPr>
          <a:xfrm>
            <a:off x="7271486" y="6519446"/>
            <a:ext cx="4920514" cy="338554"/>
          </a:xfrm>
          <a:prstGeom prst="rect">
            <a:avLst/>
          </a:prstGeom>
          <a:noFill/>
        </p:spPr>
        <p:txBody>
          <a:bodyPr wrap="none" rtlCol="0">
            <a:spAutoFit/>
          </a:bodyPr>
          <a:lstStyle/>
          <a:p>
            <a:r>
              <a:rPr lang="en-GB" sz="1600" dirty="0"/>
              <a:t>* Interim findings, full synthesis still under development</a:t>
            </a:r>
          </a:p>
        </p:txBody>
      </p:sp>
    </p:spTree>
    <p:extLst>
      <p:ext uri="{BB962C8B-B14F-4D97-AF65-F5344CB8AC3E}">
        <p14:creationId xmlns:p14="http://schemas.microsoft.com/office/powerpoint/2010/main" val="446319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D9804FE-F5A3-4B34-8D3D-57D778A66555}"/>
              </a:ext>
            </a:extLst>
          </p:cNvPr>
          <p:cNvSpPr/>
          <p:nvPr/>
        </p:nvSpPr>
        <p:spPr>
          <a:xfrm>
            <a:off x="8627231" y="767733"/>
            <a:ext cx="3116131" cy="53248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tlCol="0" anchor="t" anchorCtr="0"/>
          <a:lstStyle/>
          <a:p>
            <a:r>
              <a:rPr lang="en-GB" b="1" dirty="0"/>
              <a:t>Potential Opportunities </a:t>
            </a:r>
          </a:p>
          <a:p>
            <a:endParaRPr lang="en-GB" dirty="0"/>
          </a:p>
          <a:p>
            <a:r>
              <a:rPr lang="en-GB" dirty="0"/>
              <a:t>Identify quick wins (outside a framework), for example:</a:t>
            </a:r>
          </a:p>
          <a:p>
            <a:endParaRPr lang="en-GB" dirty="0"/>
          </a:p>
          <a:p>
            <a:pPr marL="285750" indent="-285750">
              <a:buFont typeface="Arial" panose="020B0604020202020204" pitchFamily="34" charset="0"/>
              <a:buChar char="•"/>
            </a:pPr>
            <a:r>
              <a:rPr lang="en-GB" dirty="0"/>
              <a:t>How-to YouTube videos</a:t>
            </a:r>
          </a:p>
          <a:p>
            <a:pPr marL="285750" indent="-285750">
              <a:buFont typeface="Arial" panose="020B0604020202020204" pitchFamily="34" charset="0"/>
              <a:buChar char="•"/>
            </a:pPr>
            <a:r>
              <a:rPr lang="en-GB" dirty="0"/>
              <a:t>Stocktake type activities</a:t>
            </a:r>
          </a:p>
          <a:p>
            <a:pPr marL="285750" indent="-285750">
              <a:buFont typeface="Arial" panose="020B0604020202020204" pitchFamily="34" charset="0"/>
              <a:buChar char="•"/>
            </a:pPr>
            <a:r>
              <a:rPr lang="en-GB" dirty="0"/>
              <a:t>Glossaries of language and jargon</a:t>
            </a:r>
          </a:p>
          <a:p>
            <a:pPr marL="285750" indent="-285750">
              <a:buFont typeface="Arial" panose="020B0604020202020204" pitchFamily="34" charset="0"/>
              <a:buChar char="•"/>
            </a:pPr>
            <a:r>
              <a:rPr lang="en-GB" dirty="0"/>
              <a:t>Capability mapping</a:t>
            </a:r>
          </a:p>
          <a:p>
            <a:pPr marL="285750" indent="-285750">
              <a:buFont typeface="Arial" panose="020B0604020202020204" pitchFamily="34" charset="0"/>
              <a:buChar char="•"/>
            </a:pPr>
            <a:r>
              <a:rPr lang="en-GB" dirty="0"/>
              <a:t>Signposting</a:t>
            </a:r>
          </a:p>
        </p:txBody>
      </p:sp>
      <p:sp>
        <p:nvSpPr>
          <p:cNvPr id="3" name="Content Placeholder 2">
            <a:extLst>
              <a:ext uri="{FF2B5EF4-FFF2-40B4-BE49-F238E27FC236}">
                <a16:creationId xmlns:a16="http://schemas.microsoft.com/office/drawing/2014/main" id="{573F68D0-1B40-4005-BB9B-3EC490D212AE}"/>
              </a:ext>
            </a:extLst>
          </p:cNvPr>
          <p:cNvSpPr>
            <a:spLocks noGrp="1"/>
          </p:cNvSpPr>
          <p:nvPr>
            <p:ph idx="1"/>
          </p:nvPr>
        </p:nvSpPr>
        <p:spPr>
          <a:xfrm>
            <a:off x="3657600" y="765426"/>
            <a:ext cx="4722451" cy="3773918"/>
          </a:xfrm>
        </p:spPr>
        <p:txBody>
          <a:bodyPr>
            <a:normAutofit/>
          </a:bodyPr>
          <a:lstStyle/>
          <a:p>
            <a:pPr marL="0" indent="0">
              <a:buNone/>
            </a:pPr>
            <a:r>
              <a:rPr lang="en-GB" dirty="0"/>
              <a:t>Synthesise workshop information</a:t>
            </a:r>
          </a:p>
          <a:p>
            <a:pPr lvl="1"/>
            <a:r>
              <a:rPr lang="en-GB" dirty="0"/>
              <a:t>Full synthesis in development</a:t>
            </a:r>
          </a:p>
          <a:p>
            <a:pPr marL="0" indent="0">
              <a:buNone/>
            </a:pPr>
            <a:r>
              <a:rPr lang="en-GB" dirty="0"/>
              <a:t>Write the position paper (Mar 2022)</a:t>
            </a:r>
          </a:p>
          <a:p>
            <a:pPr lvl="1"/>
            <a:r>
              <a:rPr lang="en-GB" dirty="0"/>
              <a:t>Draft recommendations for a framework</a:t>
            </a:r>
          </a:p>
          <a:p>
            <a:pPr lvl="1"/>
            <a:r>
              <a:rPr lang="en-GB" dirty="0"/>
              <a:t>Draft a </a:t>
            </a:r>
            <a:r>
              <a:rPr lang="en-GB" b="1" dirty="0"/>
              <a:t>roadmap</a:t>
            </a:r>
            <a:r>
              <a:rPr lang="en-GB" dirty="0"/>
              <a:t> including activities to build awareness and desire for recommendations</a:t>
            </a:r>
          </a:p>
          <a:p>
            <a:pPr lvl="1"/>
            <a:r>
              <a:rPr lang="en-GB" dirty="0"/>
              <a:t>‘Prime’ the environment for the position paper</a:t>
            </a:r>
          </a:p>
        </p:txBody>
      </p:sp>
      <p:pic>
        <p:nvPicPr>
          <p:cNvPr id="1028" name="Picture 4">
            <a:extLst>
              <a:ext uri="{FF2B5EF4-FFF2-40B4-BE49-F238E27FC236}">
                <a16:creationId xmlns:a16="http://schemas.microsoft.com/office/drawing/2014/main" id="{11AFA524-75D6-4DD8-9F95-696E60C0964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27232" y="4232953"/>
            <a:ext cx="3116131" cy="20753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378674F2-E916-4554-8044-B2074B1BE63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78086" y="4168524"/>
            <a:ext cx="3429000" cy="192405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CDC3DF48-F66D-4B2E-AC96-AB5E3985E964}"/>
              </a:ext>
            </a:extLst>
          </p:cNvPr>
          <p:cNvSpPr>
            <a:spLocks noGrp="1"/>
          </p:cNvSpPr>
          <p:nvPr>
            <p:ph type="title"/>
          </p:nvPr>
        </p:nvSpPr>
        <p:spPr>
          <a:xfrm>
            <a:off x="252919" y="1123837"/>
            <a:ext cx="2947482" cy="4601183"/>
          </a:xfrm>
        </p:spPr>
        <p:txBody>
          <a:bodyPr>
            <a:normAutofit/>
          </a:bodyPr>
          <a:lstStyle/>
          <a:p>
            <a:pPr marL="0" indent="0" fontAlgn="base">
              <a:spcBef>
                <a:spcPts val="0"/>
              </a:spcBef>
            </a:pPr>
            <a:r>
              <a:rPr lang="en-GB" b="1" dirty="0"/>
              <a:t>Next steps</a:t>
            </a:r>
            <a:endParaRPr lang="en-GB" dirty="0"/>
          </a:p>
        </p:txBody>
      </p:sp>
    </p:spTree>
    <p:extLst>
      <p:ext uri="{BB962C8B-B14F-4D97-AF65-F5344CB8AC3E}">
        <p14:creationId xmlns:p14="http://schemas.microsoft.com/office/powerpoint/2010/main" val="1264646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9848" y="1298447"/>
            <a:ext cx="7315200" cy="3624597"/>
          </a:xfrm>
        </p:spPr>
        <p:txBody>
          <a:bodyPr>
            <a:normAutofit fontScale="90000"/>
          </a:bodyPr>
          <a:lstStyle/>
          <a:p>
            <a:r>
              <a:rPr lang="en-GB"/>
              <a:t>Contact details</a:t>
            </a:r>
            <a:br>
              <a:rPr lang="en-GB"/>
            </a:br>
            <a:br>
              <a:rPr lang="en-GB"/>
            </a:br>
            <a:r>
              <a:rPr lang="en-GB" sz="2400" b="1"/>
              <a:t>Louise Wilson: </a:t>
            </a:r>
            <a:r>
              <a:rPr lang="en-GB" sz="2400"/>
              <a:t> </a:t>
            </a:r>
            <a:r>
              <a:rPr lang="en-GB" sz="2400" err="1"/>
              <a:t>Louise.Wilson</a:t>
            </a:r>
            <a:r>
              <a:rPr lang="en-GB" sz="2400"/>
              <a:t> @metoffice.gov.uk </a:t>
            </a:r>
            <a:br>
              <a:rPr lang="en-GB" sz="2400"/>
            </a:br>
            <a:r>
              <a:rPr lang="en-GB" sz="2400" b="1"/>
              <a:t>Nicola Golding</a:t>
            </a:r>
            <a:r>
              <a:rPr lang="en-GB" sz="2400"/>
              <a:t>: Nicola.Golding@metoffice.gov.uk</a:t>
            </a:r>
            <a:br>
              <a:rPr lang="en-GB" sz="2400"/>
            </a:br>
            <a:br>
              <a:rPr lang="en-GB"/>
            </a:br>
            <a:r>
              <a:rPr lang="en-GB" sz="2400" b="1">
                <a:solidFill>
                  <a:schemeClr val="bg1"/>
                </a:solidFill>
                <a:latin typeface="+mn-lt"/>
                <a:cs typeface="Arial" panose="020B0604020202020204" pitchFamily="34" charset="0"/>
              </a:rPr>
              <a:t>Website: </a:t>
            </a:r>
            <a:r>
              <a:rPr lang="en-GB" sz="2400">
                <a:solidFill>
                  <a:schemeClr val="bg1"/>
                </a:solidFill>
                <a:latin typeface="+mn-lt"/>
                <a:cs typeface="Arial" panose="020B0604020202020204" pitchFamily="34" charset="0"/>
              </a:rPr>
              <a:t>www.ukclimateresilience.org</a:t>
            </a:r>
            <a:br>
              <a:rPr lang="en-GB" sz="2400">
                <a:solidFill>
                  <a:schemeClr val="bg1"/>
                </a:solidFill>
                <a:latin typeface="+mn-lt"/>
                <a:cs typeface="Arial" panose="020B0604020202020204" pitchFamily="34" charset="0"/>
              </a:rPr>
            </a:br>
            <a:r>
              <a:rPr lang="en-GB" sz="2400" b="1">
                <a:solidFill>
                  <a:schemeClr val="bg1"/>
                </a:solidFill>
                <a:latin typeface="+mn-lt"/>
                <a:cs typeface="Arial" panose="020B0604020202020204" pitchFamily="34" charset="0"/>
              </a:rPr>
              <a:t>Twitter:	</a:t>
            </a:r>
            <a:r>
              <a:rPr lang="en-GB" sz="2400">
                <a:solidFill>
                  <a:schemeClr val="bg1"/>
                </a:solidFill>
                <a:latin typeface="+mn-lt"/>
                <a:cs typeface="Arial" panose="020B0604020202020204" pitchFamily="34" charset="0"/>
              </a:rPr>
              <a:t>@UKCRP_SPF</a:t>
            </a:r>
            <a:br>
              <a:rPr lang="en-GB" sz="2400">
                <a:solidFill>
                  <a:schemeClr val="bg1"/>
                </a:solidFill>
                <a:latin typeface="+mn-lt"/>
                <a:cs typeface="Arial" panose="020B0604020202020204" pitchFamily="34" charset="0"/>
              </a:rPr>
            </a:br>
            <a:r>
              <a:rPr lang="en-GB" sz="2400" b="1">
                <a:solidFill>
                  <a:schemeClr val="bg1"/>
                </a:solidFill>
                <a:latin typeface="+mn-lt"/>
                <a:cs typeface="Arial" panose="020B0604020202020204" pitchFamily="34" charset="0"/>
              </a:rPr>
              <a:t>YouTube: </a:t>
            </a:r>
            <a:r>
              <a:rPr lang="en-GB" sz="2400">
                <a:solidFill>
                  <a:schemeClr val="bg1"/>
                </a:solidFill>
                <a:latin typeface="+mn-lt"/>
                <a:cs typeface="Arial" panose="020B0604020202020204" pitchFamily="34" charset="0"/>
              </a:rPr>
              <a:t>UK Climate Resilience programme</a:t>
            </a:r>
            <a:endParaRPr lang="en-GB" sz="2400">
              <a:solidFill>
                <a:schemeClr val="bg1"/>
              </a:solidFill>
              <a:latin typeface="+mn-lt"/>
            </a:endParaRPr>
          </a:p>
        </p:txBody>
      </p:sp>
      <p:pic>
        <p:nvPicPr>
          <p:cNvPr id="4" name="Picture 3" descr="A picture containing device&#10;&#10;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56374" y="930262"/>
            <a:ext cx="2562412" cy="2498738"/>
          </a:xfrm>
          <a:prstGeom prst="rect">
            <a:avLst/>
          </a:prstGeom>
        </p:spPr>
      </p:pic>
      <p:pic>
        <p:nvPicPr>
          <p:cNvPr id="5" name="Picture 49" descr="A picture containing drawing&#10;&#10;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030776"/>
            <a:ext cx="3318907" cy="1041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10;&#10;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96296" y="5169921"/>
            <a:ext cx="2588649" cy="763251"/>
          </a:xfrm>
          <a:prstGeom prst="rect">
            <a:avLst/>
          </a:prstGeom>
        </p:spPr>
      </p:pic>
      <p:sp>
        <p:nvSpPr>
          <p:cNvPr id="3" name="TextBox 2">
            <a:extLst>
              <a:ext uri="{FF2B5EF4-FFF2-40B4-BE49-F238E27FC236}">
                <a16:creationId xmlns:a16="http://schemas.microsoft.com/office/drawing/2014/main" id="{74F0002C-6C5D-4804-AC93-F846708F3BE7}"/>
              </a:ext>
            </a:extLst>
          </p:cNvPr>
          <p:cNvSpPr txBox="1"/>
          <p:nvPr/>
        </p:nvSpPr>
        <p:spPr>
          <a:xfrm>
            <a:off x="601733" y="6180047"/>
            <a:ext cx="8251429" cy="738664"/>
          </a:xfrm>
          <a:prstGeom prst="rect">
            <a:avLst/>
          </a:prstGeom>
          <a:noFill/>
        </p:spPr>
        <p:txBody>
          <a:bodyPr wrap="square" rtlCol="0">
            <a:spAutoFit/>
          </a:bodyPr>
          <a:lstStyle/>
          <a:p>
            <a:pPr algn="ctr"/>
            <a:r>
              <a:rPr lang="en-GB" sz="1400"/>
              <a:t>The UK Climate Resilience programme is supported by the UKRI Strategic Priorities Fund. </a:t>
            </a:r>
          </a:p>
          <a:p>
            <a:pPr algn="ctr"/>
            <a:r>
              <a:rPr lang="en-GB" sz="1400"/>
              <a:t>The programme is co-delivered by the Met Office and NERC on behalf of UKRI partners AHRC, EPSRC, ESRC. </a:t>
            </a:r>
          </a:p>
          <a:p>
            <a:pPr algn="ctr"/>
            <a:endParaRPr lang="en-GB" sz="1400"/>
          </a:p>
        </p:txBody>
      </p:sp>
    </p:spTree>
    <p:extLst>
      <p:ext uri="{BB962C8B-B14F-4D97-AF65-F5344CB8AC3E}">
        <p14:creationId xmlns:p14="http://schemas.microsoft.com/office/powerpoint/2010/main" val="1533487788"/>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TEMP-CaRSA-template_16-9ratio">
  <a:themeElements>
    <a:clrScheme name="Bureau Palette">
      <a:dk1>
        <a:sysClr val="windowText" lastClr="000000"/>
      </a:dk1>
      <a:lt1>
        <a:sysClr val="window" lastClr="FFFFFF"/>
      </a:lt1>
      <a:dk2>
        <a:srgbClr val="34657F"/>
      </a:dk2>
      <a:lt2>
        <a:srgbClr val="ABC7CA"/>
      </a:lt2>
      <a:accent1>
        <a:srgbClr val="00AFD7"/>
      </a:accent1>
      <a:accent2>
        <a:srgbClr val="707372"/>
      </a:accent2>
      <a:accent3>
        <a:srgbClr val="C4D600"/>
      </a:accent3>
      <a:accent4>
        <a:srgbClr val="671E75"/>
      </a:accent4>
      <a:accent5>
        <a:srgbClr val="A9C47F"/>
      </a:accent5>
      <a:accent6>
        <a:srgbClr val="FFA300"/>
      </a:accent6>
      <a:hlink>
        <a:srgbClr val="00AFD7"/>
      </a:hlink>
      <a:folHlink>
        <a:srgbClr val="671E75"/>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defRPr sz="1400" baseline="0" dirty="0" smtClean="0">
            <a:solidFill>
              <a:schemeClr val="bg1"/>
            </a:solidFill>
            <a:latin typeface="Arial"/>
          </a:defRPr>
        </a:defPPr>
      </a:lstStyle>
    </a:txDef>
  </a:objectDefaults>
  <a:extraClrSchemeLst/>
</a:theme>
</file>

<file path=ppt/theme/theme3.xml><?xml version="1.0" encoding="utf-8"?>
<a:theme xmlns:a="http://schemas.openxmlformats.org/drawingml/2006/main" name="TEMPLATE-CaRSA_16-9ratio">
  <a:themeElements>
    <a:clrScheme name="Bureau Standard 1">
      <a:dk1>
        <a:srgbClr val="666666"/>
      </a:dk1>
      <a:lt1>
        <a:srgbClr val="FFFFFF"/>
      </a:lt1>
      <a:dk2>
        <a:srgbClr val="1F497D"/>
      </a:dk2>
      <a:lt2>
        <a:srgbClr val="EEECE1"/>
      </a:lt2>
      <a:accent1>
        <a:srgbClr val="10ADDA"/>
      </a:accent1>
      <a:accent2>
        <a:srgbClr val="2A597A"/>
      </a:accent2>
      <a:accent3>
        <a:srgbClr val="FFFFFF"/>
      </a:accent3>
      <a:accent4>
        <a:srgbClr val="565656"/>
      </a:accent4>
      <a:accent5>
        <a:srgbClr val="AAD3EA"/>
      </a:accent5>
      <a:accent6>
        <a:srgbClr val="25506E"/>
      </a:accent6>
      <a:hlink>
        <a:srgbClr val="FF0000"/>
      </a:hlink>
      <a:folHlink>
        <a:srgbClr val="FFE1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tailEnd type="triangle"/>
        </a:ln>
      </a:spPr>
      <a:bodyPr/>
      <a:lstStyle/>
      <a:style>
        <a:lnRef idx="2">
          <a:schemeClr val="accent3"/>
        </a:lnRef>
        <a:fillRef idx="0">
          <a:schemeClr val="accent3"/>
        </a:fillRef>
        <a:effectRef idx="1">
          <a:schemeClr val="accent3"/>
        </a:effectRef>
        <a:fontRef idx="minor">
          <a:schemeClr val="tx1"/>
        </a:fontRef>
      </a:style>
    </a:lnDef>
  </a:objectDefaults>
  <a:extraClrSchemeLst>
    <a:extraClrScheme>
      <a:clrScheme name="Bureau Standard 1">
        <a:dk1>
          <a:srgbClr val="666666"/>
        </a:dk1>
        <a:lt1>
          <a:srgbClr val="FFFFFF"/>
        </a:lt1>
        <a:dk2>
          <a:srgbClr val="1F497D"/>
        </a:dk2>
        <a:lt2>
          <a:srgbClr val="EEECE1"/>
        </a:lt2>
        <a:accent1>
          <a:srgbClr val="10ADDA"/>
        </a:accent1>
        <a:accent2>
          <a:srgbClr val="2A597A"/>
        </a:accent2>
        <a:accent3>
          <a:srgbClr val="FFFFFF"/>
        </a:accent3>
        <a:accent4>
          <a:srgbClr val="565656"/>
        </a:accent4>
        <a:accent5>
          <a:srgbClr val="AAD3EA"/>
        </a:accent5>
        <a:accent6>
          <a:srgbClr val="25506E"/>
        </a:accent6>
        <a:hlink>
          <a:srgbClr val="FF0000"/>
        </a:hlink>
        <a:folHlink>
          <a:srgbClr val="FFE100"/>
        </a:folHlink>
      </a:clrScheme>
      <a:clrMap bg1="lt1" tx1="dk1" bg2="lt2" tx2="dk2" accent1="accent1" accent2="accent2" accent3="accent3" accent4="accent4" accent5="accent5" accent6="accent6" hlink="hlink" folHlink="folHlink"/>
    </a:extraClrScheme>
    <a:extraClrScheme>
      <a:clrScheme name="Bureau Standard 2">
        <a:dk1>
          <a:srgbClr val="666666"/>
        </a:dk1>
        <a:lt1>
          <a:srgbClr val="FFFFFF"/>
        </a:lt1>
        <a:dk2>
          <a:srgbClr val="34657F"/>
        </a:dk2>
        <a:lt2>
          <a:srgbClr val="EEECE1"/>
        </a:lt2>
        <a:accent1>
          <a:srgbClr val="00AFD7"/>
        </a:accent1>
        <a:accent2>
          <a:srgbClr val="34657F"/>
        </a:accent2>
        <a:accent3>
          <a:srgbClr val="FFFFFF"/>
        </a:accent3>
        <a:accent4>
          <a:srgbClr val="565656"/>
        </a:accent4>
        <a:accent5>
          <a:srgbClr val="AAD4E8"/>
        </a:accent5>
        <a:accent6>
          <a:srgbClr val="2E5B72"/>
        </a:accent6>
        <a:hlink>
          <a:srgbClr val="00AFD7"/>
        </a:hlink>
        <a:folHlink>
          <a:srgbClr val="671E7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36127EDC7B249429DAEE1C8F3E0B0A2" ma:contentTypeVersion="14" ma:contentTypeDescription="Create a new document." ma:contentTypeScope="" ma:versionID="c3f0daedeaf73cf40835e24806be032f">
  <xsd:schema xmlns:xsd="http://www.w3.org/2001/XMLSchema" xmlns:xs="http://www.w3.org/2001/XMLSchema" xmlns:p="http://schemas.microsoft.com/office/2006/metadata/properties" xmlns:ns2="b7fc3a82-06cc-4f02-bbf4-8a7414949c85" xmlns:ns3="d57a62b0-b83c-419d-a74f-82d55a9e3c07" targetNamespace="http://schemas.microsoft.com/office/2006/metadata/properties" ma:root="true" ma:fieldsID="1f811daed960b834982c289c2391e9df" ns2:_="" ns3:_="">
    <xsd:import namespace="b7fc3a82-06cc-4f02-bbf4-8a7414949c85"/>
    <xsd:import namespace="d57a62b0-b83c-419d-a74f-82d55a9e3c07"/>
    <xsd:element name="properties">
      <xsd:complexType>
        <xsd:sequence>
          <xsd:element name="documentManagement">
            <xsd:complexType>
              <xsd:all>
                <xsd:element ref="ns2:SharedWith" minOccurs="0"/>
                <xsd:element ref="ns2:FY" minOccurs="0"/>
                <xsd:element ref="ns2:Month" minOccurs="0"/>
                <xsd:element ref="ns2:Description"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fc3a82-06cc-4f02-bbf4-8a7414949c85" elementFormDefault="qualified">
    <xsd:import namespace="http://schemas.microsoft.com/office/2006/documentManagement/types"/>
    <xsd:import namespace="http://schemas.microsoft.com/office/infopath/2007/PartnerControls"/>
    <xsd:element name="SharedWith" ma:index="8" nillable="true" ma:displayName="Shared With" ma:format="Dropdown" ma:list="UserInfo" ma:SharePointGroup="0" ma:internalName="SharedWith">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FY" ma:index="9" nillable="true" ma:displayName="FY" ma:format="Dropdown" ma:internalName="FY">
      <xsd:simpleType>
        <xsd:restriction base="dms:Text">
          <xsd:maxLength value="255"/>
        </xsd:restriction>
      </xsd:simpleType>
    </xsd:element>
    <xsd:element name="Month" ma:index="10" nillable="true" ma:displayName="Month" ma:format="Dropdown" ma:internalName="Month">
      <xsd:simpleType>
        <xsd:restriction base="dms:Text">
          <xsd:maxLength value="255"/>
        </xsd:restriction>
      </xsd:simpleType>
    </xsd:element>
    <xsd:element name="Description" ma:index="11" nillable="true" ma:displayName="Description" ma:format="Dropdown" ma:internalName="Description">
      <xsd:simpleType>
        <xsd:restriction base="dms:Text">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7a62b0-b83c-419d-a74f-82d55a9e3c0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onth xmlns="b7fc3a82-06cc-4f02-bbf4-8a7414949c85" xsi:nil="true"/>
    <FY xmlns="b7fc3a82-06cc-4f02-bbf4-8a7414949c85" xsi:nil="true"/>
    <SharedWith xmlns="b7fc3a82-06cc-4f02-bbf4-8a7414949c85">
      <UserInfo>
        <DisplayName/>
        <AccountId xsi:nil="true"/>
        <AccountType/>
      </UserInfo>
    </SharedWith>
    <Description xmlns="b7fc3a82-06cc-4f02-bbf4-8a7414949c85" xsi:nil="true"/>
    <SharedWithUsers xmlns="d57a62b0-b83c-419d-a74f-82d55a9e3c07">
      <UserInfo>
        <DisplayName>Dunbar, Tyrone</DisplayName>
        <AccountId>39</AccountId>
        <AccountType/>
      </UserInfo>
      <UserInfo>
        <DisplayName>Lowe, Jason</DisplayName>
        <AccountId>20</AccountId>
        <AccountType/>
      </UserInfo>
      <UserInfo>
        <DisplayName>Harrison, Mark</DisplayName>
        <AccountId>15</AccountId>
        <AccountType/>
      </UserInfo>
      <UserInfo>
        <DisplayName>Hewitt, Chris</DisplayName>
        <AccountId>40</AccountId>
        <AccountType/>
      </UserInfo>
      <UserInfo>
        <DisplayName>Golding, Nicola</DisplayName>
        <AccountId>52</AccountId>
        <AccountType/>
      </UserInfo>
    </SharedWithUsers>
  </documentManagement>
</p:properties>
</file>

<file path=customXml/itemProps1.xml><?xml version="1.0" encoding="utf-8"?>
<ds:datastoreItem xmlns:ds="http://schemas.openxmlformats.org/officeDocument/2006/customXml" ds:itemID="{E39C638F-E5EB-4185-911F-B56906B3CCF7}">
  <ds:schemaRefs>
    <ds:schemaRef ds:uri="http://schemas.microsoft.com/sharepoint/v3/contenttype/forms"/>
  </ds:schemaRefs>
</ds:datastoreItem>
</file>

<file path=customXml/itemProps2.xml><?xml version="1.0" encoding="utf-8"?>
<ds:datastoreItem xmlns:ds="http://schemas.openxmlformats.org/officeDocument/2006/customXml" ds:itemID="{A7E7B314-03BF-4330-BF01-6A5C297F2F56}">
  <ds:schemaRefs>
    <ds:schemaRef ds:uri="b7fc3a82-06cc-4f02-bbf4-8a7414949c85"/>
    <ds:schemaRef ds:uri="d57a62b0-b83c-419d-a74f-82d55a9e3c0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C89AAE0-AC03-40FF-8711-EE4CD7D2660C}">
  <ds:schemaRefs>
    <ds:schemaRef ds:uri="http://purl.org/dc/terms/"/>
    <ds:schemaRef ds:uri="http://schemas.openxmlformats.org/package/2006/metadata/core-properties"/>
    <ds:schemaRef ds:uri="b7fc3a82-06cc-4f02-bbf4-8a7414949c85"/>
    <ds:schemaRef ds:uri="http://purl.org/dc/dcmitype/"/>
    <ds:schemaRef ds:uri="http://schemas.microsoft.com/office/2006/documentManagement/types"/>
    <ds:schemaRef ds:uri="http://schemas.microsoft.com/office/2006/metadata/properties"/>
    <ds:schemaRef ds:uri="http://schemas.microsoft.com/office/infopath/2007/PartnerControls"/>
    <ds:schemaRef ds:uri="d57a62b0-b83c-419d-a74f-82d55a9e3c07"/>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1496</TotalTime>
  <Words>2845</Words>
  <Application>Microsoft Office PowerPoint</Application>
  <PresentationFormat>Widescreen</PresentationFormat>
  <Paragraphs>433</Paragraphs>
  <Slides>39</Slides>
  <Notes>13</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39</vt:i4>
      </vt:variant>
    </vt:vector>
  </HeadingPairs>
  <TitlesOfParts>
    <vt:vector size="55" baseType="lpstr">
      <vt:lpstr>Arial</vt:lpstr>
      <vt:lpstr>Arial,Sans-Serif</vt:lpstr>
      <vt:lpstr>Calibri</vt:lpstr>
      <vt:lpstr>Calibri Light</vt:lpstr>
      <vt:lpstr>Corbel</vt:lpstr>
      <vt:lpstr>Lucida Grande</vt:lpstr>
      <vt:lpstr>Verdana</vt:lpstr>
      <vt:lpstr>Wingdings</vt:lpstr>
      <vt:lpstr>Wingdings 2</vt:lpstr>
      <vt:lpstr>Frame</vt:lpstr>
      <vt:lpstr>TEMP-CaRSA-template_16-9ratio</vt:lpstr>
      <vt:lpstr>TEMPLATE-CaRSA_16-9ratio</vt:lpstr>
      <vt:lpstr>2_Conception personnalisée</vt:lpstr>
      <vt:lpstr>Office Theme</vt:lpstr>
      <vt:lpstr>1_Office Theme</vt:lpstr>
      <vt:lpstr>2_Office Theme</vt:lpstr>
      <vt:lpstr>Framing the Framework: Addressing the need for a UK National Framework For Climate Services  UKCR Webinar Nicola Golding, Louise Wilson  July 2021</vt:lpstr>
      <vt:lpstr>A National Framework for Climate Services could address gaps in the provision of climate services in the UK. </vt:lpstr>
      <vt:lpstr>AIM:   Stocktake of climate service capability and identification of current gaps and potential solutions which could be supported by a framework.  </vt:lpstr>
      <vt:lpstr>FORMAT:  A series of 2-hr workshops, all identical.   Hold workshops on different days of the week to provide many opportunities for people to attend amongst their other calendar commitments.   Use technology to make the workshops as participatory as possible, providing lots of opportunity for participants to provide their input. </vt:lpstr>
      <vt:lpstr>PowerPoint Presentation</vt:lpstr>
      <vt:lpstr>PowerPoint Presentation</vt:lpstr>
      <vt:lpstr>PowerPoint Presentation</vt:lpstr>
      <vt:lpstr>Next steps</vt:lpstr>
      <vt:lpstr>Contact details  Louise Wilson:  Louise.Wilson @metoffice.gov.uk  Nicola Golding: Nicola.Golding@metoffice.gov.uk  Website: www.ukclimateresilience.org Twitter: @UKCRP_SPF YouTube: UK Climate Resilience programme</vt:lpstr>
      <vt:lpstr> Dr Karl Braganza Australian Bureau of Meteorology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Keith Lambkin Met Éireann </vt:lpstr>
      <vt:lpstr>PowerPoint Presentation</vt:lpstr>
      <vt:lpstr>PowerPoint Presentation</vt:lpstr>
      <vt:lpstr>PowerPoint Presentation</vt:lpstr>
      <vt:lpstr> Roger Street University of Oxford </vt:lpstr>
      <vt:lpstr>At your Service</vt:lpstr>
      <vt:lpstr>ECCA2021 ‘At your Service’</vt:lpstr>
      <vt:lpstr>Current Situation - Highlights</vt:lpstr>
      <vt:lpstr>On Sharing Knowledge</vt:lpstr>
      <vt:lpstr>Implementation of Adaptation and Resilience Strategies and Plans</vt:lpstr>
      <vt:lpstr>Creating Connections and Collaboration</vt:lpstr>
      <vt:lpstr>Implementing Action</vt:lpstr>
      <vt:lpstr>PowerPoint Presentation</vt:lpstr>
      <vt:lpstr>For Discussion</vt:lpstr>
      <vt:lpstr>Christopher Jack University of Cape Town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Framework for Climate Services UK  Bilateral discussions synthesis Tyrone Dunbar, Nicola Golding, Louise Wilson  March 2021</dc:title>
  <dc:creator>Wilson, Louise</dc:creator>
  <cp:lastModifiedBy>Wilson, Louise</cp:lastModifiedBy>
  <cp:revision>3</cp:revision>
  <dcterms:created xsi:type="dcterms:W3CDTF">2021-03-09T14:15:07Z</dcterms:created>
  <dcterms:modified xsi:type="dcterms:W3CDTF">2021-07-14T08:39:48Z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0x010100A36127EDC7B249429DAEE1C8F3E0B0A2</vt:lpwstr>
  </property>
</Properties>
</file>