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17"/>
  </p:notesMasterIdLst>
  <p:sldIdLst>
    <p:sldId id="262" r:id="rId6"/>
    <p:sldId id="263" r:id="rId7"/>
    <p:sldId id="264" r:id="rId8"/>
    <p:sldId id="259" r:id="rId9"/>
    <p:sldId id="258" r:id="rId10"/>
    <p:sldId id="268" r:id="rId11"/>
    <p:sldId id="261" r:id="rId12"/>
    <p:sldId id="265" r:id="rId13"/>
    <p:sldId id="266" r:id="rId14"/>
    <p:sldId id="260"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DC7C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62E10A-49F0-4977-ABC1-A6134D9FC69D}" v="2" dt="2021-12-02T10:54:29.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717" autoAdjust="0"/>
  </p:normalViewPr>
  <p:slideViewPr>
    <p:cSldViewPr snapToGrid="0">
      <p:cViewPr varScale="1">
        <p:scale>
          <a:sx n="47" d="100"/>
          <a:sy n="47" d="100"/>
        </p:scale>
        <p:origin x="81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Miller" userId="S::earjmi@leeds.ac.uk::4cb56c3c-4509-4c0b-b357-e16503db53f9" providerId="AD" clId="Web-{7C62E10A-49F0-4977-ABC1-A6134D9FC69D}"/>
    <pc:docChg chg="modSld">
      <pc:chgData name="Jennifer Miller" userId="S::earjmi@leeds.ac.uk::4cb56c3c-4509-4c0b-b357-e16503db53f9" providerId="AD" clId="Web-{7C62E10A-49F0-4977-ABC1-A6134D9FC69D}" dt="2021-12-02T10:54:29.698" v="1"/>
      <pc:docMkLst>
        <pc:docMk/>
      </pc:docMkLst>
      <pc:sldChg chg="modSp">
        <pc:chgData name="Jennifer Miller" userId="S::earjmi@leeds.ac.uk::4cb56c3c-4509-4c0b-b357-e16503db53f9" providerId="AD" clId="Web-{7C62E10A-49F0-4977-ABC1-A6134D9FC69D}" dt="2021-12-02T10:54:29.698" v="1"/>
        <pc:sldMkLst>
          <pc:docMk/>
          <pc:sldMk cId="3830437925" sldId="263"/>
        </pc:sldMkLst>
        <pc:graphicFrameChg chg="modGraphic">
          <ac:chgData name="Jennifer Miller" userId="S::earjmi@leeds.ac.uk::4cb56c3c-4509-4c0b-b357-e16503db53f9" providerId="AD" clId="Web-{7C62E10A-49F0-4977-ABC1-A6134D9FC69D}" dt="2021-12-02T10:54:29.698" v="1"/>
          <ac:graphicFrameMkLst>
            <pc:docMk/>
            <pc:sldMk cId="3830437925" sldId="263"/>
            <ac:graphicFrameMk id="3"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AD7DE-01FF-43C2-BE1E-86A70CA9F25B}" type="datetimeFigureOut">
              <a:rPr lang="en-GB" smtClean="0"/>
              <a:t>02/12/2021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6DF5A-3400-445E-AEEB-B6B79B5016CE}" type="slidenum">
              <a:rPr lang="en-GB" smtClean="0"/>
              <a:t>‹#›</a:t>
            </a:fld>
            <a:endParaRPr lang="en-GB"/>
          </a:p>
        </p:txBody>
      </p:sp>
    </p:spTree>
    <p:extLst>
      <p:ext uri="{BB962C8B-B14F-4D97-AF65-F5344CB8AC3E}">
        <p14:creationId xmlns:p14="http://schemas.microsoft.com/office/powerpoint/2010/main" val="63642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k-cri.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istoricenvironment.scot/archives-and-research/publications/publication/?publicationId=ff08ad2c-0046-43d5-89a3-ade200e2cdee"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adaptationscotland.org.uk/" TargetMode="External"/><Relationship Id="rId4" Type="http://schemas.openxmlformats.org/officeDocument/2006/relationships/hyperlink" Target="https://www.historicenvironment.scot/archives-and-research/publications/publication/?publicationId=94dd22c9-5d32-4e91-9a46-ab6600b6c1dd"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a:p>
        </p:txBody>
      </p:sp>
      <p:sp>
        <p:nvSpPr>
          <p:cNvPr id="4" name="Slide Number Placeholder 3"/>
          <p:cNvSpPr>
            <a:spLocks noGrp="1"/>
          </p:cNvSpPr>
          <p:nvPr>
            <p:ph type="sldNum" sz="quarter" idx="10"/>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alt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alt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673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dirty="0"/>
          </a:p>
        </p:txBody>
      </p:sp>
      <p:sp>
        <p:nvSpPr>
          <p:cNvPr id="4" name="Slide Number Placeholder 3"/>
          <p:cNvSpPr>
            <a:spLocks noGrp="1"/>
          </p:cNvSpPr>
          <p:nvPr>
            <p:ph type="sldNum" sz="quarter" idx="10"/>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3EBE5CD9-B1E0-5449-882C-D7612EAAB2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327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sz="1200" b="1" i="0" kern="1200" dirty="0">
                <a:solidFill>
                  <a:schemeClr val="tx1"/>
                </a:solidFill>
                <a:effectLst/>
                <a:latin typeface="+mn-lt"/>
                <a:ea typeface="+mn-ea"/>
                <a:cs typeface="+mn-cs"/>
              </a:rPr>
              <a:t>Martin Evans</a:t>
            </a:r>
            <a:r>
              <a:rPr lang="en-GB" sz="1200" b="0" i="0" kern="1200" dirty="0">
                <a:solidFill>
                  <a:schemeClr val="tx1"/>
                </a:solidFill>
                <a:effectLst/>
                <a:latin typeface="+mn-lt"/>
                <a:ea typeface="+mn-ea"/>
                <a:cs typeface="+mn-cs"/>
              </a:rPr>
              <a:t> is Professor of Geomorphology at the University of Manchester. He works on peatland erosion and restoration and the links between these processes and peatland ecosystems services with a particular focus on carbon cycling and natural flood management. He was PI for a NERC climate resilience grant on which aimed to bring together peatland scientists, microbiologists and modellers to explore the role of microbial processes in supporting the role of peatlands in climate resilience.</a:t>
            </a:r>
          </a:p>
          <a:p>
            <a:r>
              <a:rPr lang="en-GB" sz="1200" b="1" i="0" kern="1200" dirty="0">
                <a:solidFill>
                  <a:schemeClr val="tx1"/>
                </a:solidFill>
                <a:effectLst/>
                <a:latin typeface="+mn-lt"/>
                <a:ea typeface="+mn-ea"/>
                <a:cs typeface="+mn-cs"/>
              </a:rPr>
              <a:t>Tim Thom</a:t>
            </a:r>
            <a:r>
              <a:rPr lang="en-GB" sz="1200" b="0" i="0" kern="1200" dirty="0">
                <a:solidFill>
                  <a:schemeClr val="tx1"/>
                </a:solidFill>
                <a:effectLst/>
                <a:latin typeface="+mn-lt"/>
                <a:ea typeface="+mn-ea"/>
                <a:cs typeface="+mn-cs"/>
              </a:rPr>
              <a:t> established and now manages the Yorkshire Peat Partnership which is carrying out restoration work across all of Yorkshire’s upland peatlands. Tim is also a founder member of the Great North Bog coalition which is working to scale up the speed and amount of peatland restoration taking place across the north of England. The Yorkshire Peat Partnership strives to be an evidence-led organisation and is part of a number of research-focused groups to help develop that evidence. Tim works closely with the University of Manchester as an Honorary Senior Research Fellow.</a:t>
            </a:r>
          </a:p>
          <a:p>
            <a:pPr algn="l"/>
            <a:endParaRPr lang="en-GB" b="1" i="0" dirty="0">
              <a:solidFill>
                <a:srgbClr val="213468"/>
              </a:solidFill>
              <a:effectLst/>
              <a:latin typeface="brandon-grotesque"/>
            </a:endParaRPr>
          </a:p>
        </p:txBody>
      </p:sp>
      <p:sp>
        <p:nvSpPr>
          <p:cNvPr id="4" name="Slide Number Placeholder 3"/>
          <p:cNvSpPr>
            <a:spLocks noGrp="1"/>
          </p:cNvSpPr>
          <p:nvPr>
            <p:ph type="sldNum" sz="quarter" idx="5"/>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alt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alt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324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a:p>
        </p:txBody>
      </p:sp>
      <p:sp>
        <p:nvSpPr>
          <p:cNvPr id="4" name="Slide Number Placeholder 3"/>
          <p:cNvSpPr>
            <a:spLocks noGrp="1"/>
          </p:cNvSpPr>
          <p:nvPr>
            <p:ph type="sldNum" sz="quarter" idx="5"/>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alt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alt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52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alt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alt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666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GB" b="0" i="0" dirty="0">
                <a:solidFill>
                  <a:srgbClr val="333333"/>
                </a:solidFill>
                <a:effectLst/>
                <a:latin typeface="brandon-grotesque"/>
              </a:rPr>
              <a:t>The website includes details on the methods used and the indicators, and links to published papers: </a:t>
            </a:r>
            <a:r>
              <a:rPr lang="en-GB" dirty="0">
                <a:solidFill>
                  <a:schemeClr val="accent6">
                    <a:lumMod val="40000"/>
                    <a:lumOff val="60000"/>
                  </a:schemeClr>
                </a:solidFill>
                <a:hlinkClick r:id="rId3">
                  <a:extLst>
                    <a:ext uri="{A12FA001-AC4F-418D-AE19-62706E023703}">
                      <ahyp:hlinkClr xmlns:ahyp="http://schemas.microsoft.com/office/drawing/2018/hyperlinkcolor" val="tx"/>
                    </a:ext>
                  </a:extLst>
                </a:hlinkClick>
              </a:rPr>
              <a:t>https://uk-cri.org</a:t>
            </a:r>
            <a:endParaRPr lang="en-GB" altLang="en-GB" dirty="0"/>
          </a:p>
        </p:txBody>
      </p:sp>
      <p:sp>
        <p:nvSpPr>
          <p:cNvPr id="4" name="Slide Number Placeholder 3"/>
          <p:cNvSpPr>
            <a:spLocks noGrp="1"/>
          </p:cNvSpPr>
          <p:nvPr>
            <p:ph type="sldNum" sz="quarter" idx="10"/>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alt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alt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312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Call for Evidence</a:t>
            </a:r>
          </a:p>
          <a:p>
            <a:r>
              <a:rPr lang="en-GB" sz="1200" b="0" i="0" kern="1200" dirty="0">
                <a:solidFill>
                  <a:schemeClr val="tx1"/>
                </a:solidFill>
                <a:effectLst/>
                <a:latin typeface="+mn-lt"/>
                <a:ea typeface="+mn-ea"/>
                <a:cs typeface="+mn-cs"/>
              </a:rPr>
              <a:t>Critical National Infrastructure and Climate Adaptation</a:t>
            </a:r>
          </a:p>
          <a:p>
            <a:r>
              <a:rPr lang="en-GB" sz="1200" b="0" i="0" kern="1200" dirty="0">
                <a:solidFill>
                  <a:schemeClr val="tx1"/>
                </a:solidFill>
                <a:effectLst/>
                <a:latin typeface="+mn-lt"/>
                <a:ea typeface="+mn-ea"/>
                <a:cs typeface="+mn-cs"/>
              </a:rPr>
              <a:t>The Joint Committee on the National Security Strategy (JCNSS) welcomes written evidence for its new inquiry into critical national infrastructure (CNI) and climate adaptation. This inquiry is considering the resilience of UK CNI to the effects of climate change, which is predicted to result in an increase in extreme weather events such as flooding, droughts, wildfires and heatwaves, as well as rising sea levels. UK CNI incorporates 13 sectors: Chemicals, Civil Nuclear, Communications, Defence, Emergency Services, Energy, Finance, Food, Government, Health, Space, Transport and Water. The Committee is considering CNI resilience to climate change in the short, medium and long term (two years, five years and 20+ years, respectively).</a:t>
            </a:r>
          </a:p>
          <a:p>
            <a:r>
              <a:rPr lang="en-GB" sz="1200" b="0" i="0" kern="1200" dirty="0">
                <a:solidFill>
                  <a:schemeClr val="tx1"/>
                </a:solidFill>
                <a:effectLst/>
                <a:latin typeface="+mn-lt"/>
                <a:ea typeface="+mn-ea"/>
                <a:cs typeface="+mn-cs"/>
              </a:rPr>
              <a:t>Evidence is invited on the following topics by 7 January 2022:</a:t>
            </a:r>
          </a:p>
          <a:p>
            <a:r>
              <a:rPr lang="en-GB" sz="1200" b="0" i="0" kern="1200" dirty="0">
                <a:solidFill>
                  <a:schemeClr val="tx1"/>
                </a:solidFill>
                <a:effectLst/>
                <a:latin typeface="+mn-lt"/>
                <a:ea typeface="+mn-ea"/>
                <a:cs typeface="+mn-cs"/>
              </a:rPr>
              <a:t>Key vulnerabilities and levels of preparedness of UK CNI to extreme weather events and other effects of climate change, including:</a:t>
            </a:r>
          </a:p>
          <a:p>
            <a:pPr lvl="1"/>
            <a:r>
              <a:rPr lang="en-GB" sz="1200" b="0" i="0" kern="1200" dirty="0">
                <a:solidFill>
                  <a:schemeClr val="tx1"/>
                </a:solidFill>
                <a:effectLst/>
                <a:latin typeface="+mn-lt"/>
                <a:ea typeface="+mn-ea"/>
                <a:cs typeface="+mn-cs"/>
              </a:rPr>
              <a:t>The possible compound effects of such events;</a:t>
            </a:r>
          </a:p>
          <a:p>
            <a:pPr lvl="1"/>
            <a:r>
              <a:rPr lang="en-GB" sz="1200" b="0" i="0" kern="1200" dirty="0">
                <a:solidFill>
                  <a:schemeClr val="tx1"/>
                </a:solidFill>
                <a:effectLst/>
                <a:latin typeface="+mn-lt"/>
                <a:ea typeface="+mn-ea"/>
                <a:cs typeface="+mn-cs"/>
              </a:rPr>
              <a:t>The interdependencies between different aspects of UK CNI;</a:t>
            </a:r>
          </a:p>
          <a:p>
            <a:pPr lvl="1"/>
            <a:r>
              <a:rPr lang="en-GB" sz="1200" b="0" i="0" kern="1200" dirty="0">
                <a:solidFill>
                  <a:schemeClr val="tx1"/>
                </a:solidFill>
                <a:effectLst/>
                <a:latin typeface="+mn-lt"/>
                <a:ea typeface="+mn-ea"/>
                <a:cs typeface="+mn-cs"/>
              </a:rPr>
              <a:t>Supply chain vulnerabilities; and</a:t>
            </a:r>
          </a:p>
          <a:p>
            <a:pPr lvl="1"/>
            <a:r>
              <a:rPr lang="en-GB" sz="1200" b="0" i="0" kern="1200" dirty="0">
                <a:solidFill>
                  <a:schemeClr val="tx1"/>
                </a:solidFill>
                <a:effectLst/>
                <a:latin typeface="+mn-lt"/>
                <a:ea typeface="+mn-ea"/>
                <a:cs typeface="+mn-cs"/>
              </a:rPr>
              <a:t>Recent ‘near </a:t>
            </a:r>
            <a:r>
              <a:rPr lang="en-GB" sz="1200" b="0" i="0" kern="1200" dirty="0" err="1">
                <a:solidFill>
                  <a:schemeClr val="tx1"/>
                </a:solidFill>
                <a:effectLst/>
                <a:latin typeface="+mn-lt"/>
                <a:ea typeface="+mn-ea"/>
                <a:cs typeface="+mn-cs"/>
              </a:rPr>
              <a:t>miss’</a:t>
            </a:r>
            <a:r>
              <a:rPr lang="en-GB" sz="1200" b="0" i="0" kern="1200" dirty="0">
                <a:solidFill>
                  <a:schemeClr val="tx1"/>
                </a:solidFill>
                <a:effectLst/>
                <a:latin typeface="+mn-lt"/>
                <a:ea typeface="+mn-ea"/>
                <a:cs typeface="+mn-cs"/>
              </a:rPr>
              <a:t> scenarios;</a:t>
            </a:r>
          </a:p>
          <a:p>
            <a:r>
              <a:rPr lang="en-GB" sz="1200" b="0" i="0" kern="1200" dirty="0">
                <a:solidFill>
                  <a:schemeClr val="tx1"/>
                </a:solidFill>
                <a:effectLst/>
                <a:latin typeface="+mn-lt"/>
                <a:ea typeface="+mn-ea"/>
                <a:cs typeface="+mn-cs"/>
              </a:rPr>
              <a:t>What might constitute an ‘acceptable’ level of resilience to climate change within UK CNI, both to near-term risks and longer-term uncertainties or ‘tipping points’, and the obstacles to achieving it;</a:t>
            </a:r>
          </a:p>
          <a:p>
            <a:r>
              <a:rPr lang="en-GB" sz="1200" b="0" i="0" kern="1200" dirty="0">
                <a:solidFill>
                  <a:schemeClr val="tx1"/>
                </a:solidFill>
                <a:effectLst/>
                <a:latin typeface="+mn-lt"/>
                <a:ea typeface="+mn-ea"/>
                <a:cs typeface="+mn-cs"/>
              </a:rPr>
              <a:t>The effectiveness of Government policy, legislation and implementation frameworks for managing national security risks arising from climate change, including those emerging within the private sector;</a:t>
            </a:r>
          </a:p>
          <a:p>
            <a:r>
              <a:rPr lang="en-GB" sz="1200" b="0" i="0" kern="1200" dirty="0">
                <a:solidFill>
                  <a:schemeClr val="tx1"/>
                </a:solidFill>
                <a:effectLst/>
                <a:latin typeface="+mn-lt"/>
                <a:ea typeface="+mn-ea"/>
                <a:cs typeface="+mn-cs"/>
              </a:rPr>
              <a:t>Allocation of roles and responsibilities at the national, devolved and local level, and the connections between them;</a:t>
            </a:r>
          </a:p>
          <a:p>
            <a:r>
              <a:rPr lang="en-GB" sz="1200" b="0" i="0" kern="1200" dirty="0">
                <a:solidFill>
                  <a:schemeClr val="tx1"/>
                </a:solidFill>
                <a:effectLst/>
                <a:latin typeface="+mn-lt"/>
                <a:ea typeface="+mn-ea"/>
                <a:cs typeface="+mn-cs"/>
              </a:rPr>
              <a:t>The role of the Government’s forthcoming National Resilience Strategy, particularly in addressing opportunities for (and obstacles to) improved resilience among CNI providers;</a:t>
            </a:r>
          </a:p>
          <a:p>
            <a:r>
              <a:rPr lang="en-GB" sz="1200" b="0" i="0" kern="1200" dirty="0">
                <a:solidFill>
                  <a:schemeClr val="tx1"/>
                </a:solidFill>
                <a:effectLst/>
                <a:latin typeface="+mn-lt"/>
                <a:ea typeface="+mn-ea"/>
                <a:cs typeface="+mn-cs"/>
              </a:rPr>
              <a:t>The extent and effectiveness of UK-wide monitoring and early warning systems; and</a:t>
            </a:r>
          </a:p>
          <a:p>
            <a:r>
              <a:rPr lang="en-GB" sz="1200" b="0" i="0" kern="1200" dirty="0">
                <a:solidFill>
                  <a:schemeClr val="tx1"/>
                </a:solidFill>
                <a:effectLst/>
                <a:latin typeface="+mn-lt"/>
                <a:ea typeface="+mn-ea"/>
                <a:cs typeface="+mn-cs"/>
              </a:rPr>
              <a:t>The opportunities presented by technological solutions (such as AI and digital twins) for anticipating and managing the implications of climate change for CNI.</a:t>
            </a:r>
          </a:p>
          <a:p>
            <a:r>
              <a:rPr lang="en-GB" sz="1200" b="0" i="0" kern="1200" dirty="0">
                <a:solidFill>
                  <a:schemeClr val="tx1"/>
                </a:solidFill>
                <a:effectLst/>
                <a:latin typeface="+mn-lt"/>
                <a:ea typeface="+mn-ea"/>
                <a:cs typeface="+mn-cs"/>
              </a:rPr>
              <a:t>Submissions may address any one of these issues, and do not need to cover the entire remit of the Committee’s inquiry.</a:t>
            </a:r>
          </a:p>
          <a:p>
            <a:endParaRPr lang="en-GB" dirty="0"/>
          </a:p>
        </p:txBody>
      </p:sp>
      <p:sp>
        <p:nvSpPr>
          <p:cNvPr id="4" name="Slide Number Placeholder 3"/>
          <p:cNvSpPr>
            <a:spLocks noGrp="1"/>
          </p:cNvSpPr>
          <p:nvPr>
            <p:ph type="sldNum" sz="quarter" idx="10"/>
          </p:nvPr>
        </p:nvSpPr>
        <p:spPr/>
        <p:txBody>
          <a:bodyPr/>
          <a:lstStyle/>
          <a:p>
            <a:fld id="{D026DF5A-3400-445E-AEEB-B6B79B5016CE}" type="slidenum">
              <a:rPr lang="en-GB" smtClean="0"/>
              <a:t>6</a:t>
            </a:fld>
            <a:endParaRPr lang="en-GB"/>
          </a:p>
        </p:txBody>
      </p:sp>
    </p:spTree>
    <p:extLst>
      <p:ext uri="{BB962C8B-B14F-4D97-AF65-F5344CB8AC3E}">
        <p14:creationId xmlns:p14="http://schemas.microsoft.com/office/powerpoint/2010/main" val="2869428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18</a:t>
            </a:r>
            <a:r>
              <a:rPr lang="en-GB" sz="1200" b="0" i="0" kern="1200" baseline="30000" dirty="0">
                <a:solidFill>
                  <a:schemeClr val="tx1"/>
                </a:solidFill>
                <a:effectLst/>
                <a:latin typeface="+mn-lt"/>
                <a:ea typeface="+mn-ea"/>
                <a:cs typeface="+mn-cs"/>
              </a:rPr>
              <a:t>th</a:t>
            </a:r>
            <a:r>
              <a:rPr lang="en-GB" sz="1200" b="0" i="0" kern="1200" dirty="0">
                <a:solidFill>
                  <a:schemeClr val="tx1"/>
                </a:solidFill>
                <a:effectLst/>
                <a:latin typeface="+mn-lt"/>
                <a:ea typeface="+mn-ea"/>
                <a:cs typeface="+mn-cs"/>
              </a:rPr>
              <a:t> November </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Historic Environment Scotland has today, Thursday 18 November, launched its new climate adaptation plan. ‘</a:t>
            </a:r>
            <a:r>
              <a:rPr lang="en-GB" sz="1200" b="0" i="0" u="sng" kern="1200" dirty="0">
                <a:solidFill>
                  <a:schemeClr val="tx1"/>
                </a:solidFill>
                <a:effectLst/>
                <a:latin typeface="+mn-lt"/>
                <a:ea typeface="+mn-ea"/>
                <a:cs typeface="+mn-cs"/>
                <a:hlinkClick r:id="rId3" tooltip="Download Climate Ready HES"/>
              </a:rPr>
              <a:t>Climate ready HES</a:t>
            </a:r>
            <a:r>
              <a:rPr lang="en-GB" sz="1200" b="0" i="0" kern="1200" dirty="0">
                <a:solidFill>
                  <a:schemeClr val="tx1"/>
                </a:solidFill>
                <a:effectLst/>
                <a:latin typeface="+mn-lt"/>
                <a:ea typeface="+mn-ea"/>
                <a:cs typeface="+mn-cs"/>
              </a:rPr>
              <a:t>’ sets out a series of actions that HES will undertake in order to prepare for, and review the risks and impacts associated with climate change, as Scotland experiences more extremities in weather and continues to move towards net zero.</a:t>
            </a:r>
          </a:p>
          <a:p>
            <a:pPr fontAlgn="base"/>
            <a:r>
              <a:rPr lang="en-GB" sz="1200" b="0" i="0" kern="1200" dirty="0">
                <a:solidFill>
                  <a:schemeClr val="tx1"/>
                </a:solidFill>
                <a:effectLst/>
                <a:latin typeface="+mn-lt"/>
                <a:ea typeface="+mn-ea"/>
                <a:cs typeface="+mn-cs"/>
              </a:rPr>
              <a:t>The plan is a flagship deliverable of HES’s ambitious </a:t>
            </a:r>
            <a:r>
              <a:rPr lang="en-GB" sz="1200" b="0" i="0" u="sng" kern="1200" dirty="0">
                <a:solidFill>
                  <a:schemeClr val="tx1"/>
                </a:solidFill>
                <a:effectLst/>
                <a:latin typeface="+mn-lt"/>
                <a:ea typeface="+mn-ea"/>
                <a:cs typeface="+mn-cs"/>
                <a:hlinkClick r:id="rId4"/>
              </a:rPr>
              <a:t>Climate Action Plan (2020-2025)</a:t>
            </a:r>
            <a:r>
              <a:rPr lang="en-GB" sz="1200" b="0" i="0" kern="1200" dirty="0">
                <a:solidFill>
                  <a:schemeClr val="tx1"/>
                </a:solidFill>
                <a:effectLst/>
                <a:latin typeface="+mn-lt"/>
                <a:ea typeface="+mn-ea"/>
                <a:cs typeface="+mn-cs"/>
              </a:rPr>
              <a:t> and operates alongside other key climate action commitments, such as HES’ ambitions to achieve net-zero emissions by 2045.</a:t>
            </a:r>
          </a:p>
          <a:p>
            <a:pPr fontAlgn="base"/>
            <a:r>
              <a:rPr lang="en-GB" sz="1200" b="0" i="0" kern="1200" dirty="0">
                <a:solidFill>
                  <a:schemeClr val="tx1"/>
                </a:solidFill>
                <a:effectLst/>
                <a:latin typeface="+mn-lt"/>
                <a:ea typeface="+mn-ea"/>
                <a:cs typeface="+mn-cs"/>
              </a:rPr>
              <a:t>Accelerating climate change is already posing a threat to Scotland’s historic environment and cultural heritage sites. Changes to the climate are increasing the frequency and intensity of physical climate risks, illustrated by the flash-flooding across Edinburgh in July 2021, which was the result of unprecedented heavy rainfall and directly impacted Edinburgh Castle.</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In developing the plan, HES established a cross-organisational group to carry out a strategic level climate risk assessment which identified key climate risks where the organisation believes further action is required. The approach taken to carry out this assessment was informed by tools and guidance developed by </a:t>
            </a:r>
            <a:r>
              <a:rPr lang="en-GB" sz="1200" b="0" i="0" u="sng" kern="1200" dirty="0">
                <a:solidFill>
                  <a:schemeClr val="tx1"/>
                </a:solidFill>
                <a:effectLst/>
                <a:latin typeface="+mn-lt"/>
                <a:ea typeface="+mn-ea"/>
                <a:cs typeface="+mn-cs"/>
                <a:hlinkClick r:id="rId5"/>
              </a:rPr>
              <a:t>Adaptation Scotland</a:t>
            </a:r>
            <a:r>
              <a:rPr lang="en-GB" sz="1200" b="0" i="0" kern="1200" dirty="0">
                <a:solidFill>
                  <a:schemeClr val="tx1"/>
                </a:solidFill>
                <a:effectLst/>
                <a:latin typeface="+mn-lt"/>
                <a:ea typeface="+mn-ea"/>
                <a:cs typeface="+mn-cs"/>
              </a:rPr>
              <a:t> and its partners.</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This new adaptation plan details HES’s primary adaptation response to the climate risks of concern identified. This is a series of priority actions including committing appropriate resources to climate change adaptation, mainstreaming ‘adaptation’ action into HES plans and policies, and integrating climate risk assessments into all relevant decisions the organisation takes.</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These priority actions are crucial to reduce the impact of physical climate risks where possible, like extreme weather events and spread of invasive species, and to address additional risks that the organisation will be exposed to as society responds to the climate crisis and transitions towards a low-carbon economy.</a:t>
            </a:r>
          </a:p>
          <a:p>
            <a:pPr fontAlgn="base"/>
            <a:endParaRPr lang="en-GB" sz="1200" b="0" i="0" kern="1200" dirty="0">
              <a:solidFill>
                <a:schemeClr val="tx1"/>
              </a:solidFill>
              <a:effectLst/>
              <a:latin typeface="+mn-lt"/>
              <a:ea typeface="+mn-ea"/>
              <a:cs typeface="+mn-cs"/>
            </a:endParaRPr>
          </a:p>
          <a:p>
            <a:pPr fontAlgn="base"/>
            <a:r>
              <a:rPr lang="en-GB" sz="1200" b="0" i="0" kern="1200" dirty="0">
                <a:solidFill>
                  <a:schemeClr val="tx1"/>
                </a:solidFill>
                <a:effectLst/>
                <a:latin typeface="+mn-lt"/>
                <a:ea typeface="+mn-ea"/>
                <a:cs typeface="+mn-cs"/>
              </a:rPr>
              <a:t>Climate Ready Historic Environment Scotland (HES) is our organisation’s first climate change adaptation plan. It sets out our response to a series of climate risks that we have identified that each have the potential to negatively impact our organisation. It is a plan directly for our organisation, though the steps we have taken in preparing it may be of interest to others.</a:t>
            </a:r>
          </a:p>
          <a:p>
            <a:pPr fontAlgn="base"/>
            <a:r>
              <a:rPr lang="en-GB" sz="1200" b="0" i="0" kern="1200" dirty="0">
                <a:solidFill>
                  <a:schemeClr val="tx1"/>
                </a:solidFill>
                <a:effectLst/>
                <a:latin typeface="+mn-lt"/>
                <a:ea typeface="+mn-ea"/>
                <a:cs typeface="+mn-cs"/>
              </a:rPr>
              <a:t>There are two ‘Climate Ready HES’ documents:</a:t>
            </a:r>
          </a:p>
          <a:p>
            <a:pPr fontAlgn="base"/>
            <a:r>
              <a:rPr lang="en-GB" sz="1200" b="1" i="0" kern="1200" dirty="0">
                <a:solidFill>
                  <a:schemeClr val="tx1"/>
                </a:solidFill>
                <a:effectLst/>
                <a:latin typeface="+mn-lt"/>
                <a:ea typeface="+mn-ea"/>
                <a:cs typeface="+mn-cs"/>
              </a:rPr>
              <a:t>The Adaptation Plan:</a:t>
            </a:r>
            <a:r>
              <a:rPr lang="en-GB" sz="1200" b="0" i="0" kern="1200" dirty="0">
                <a:solidFill>
                  <a:schemeClr val="tx1"/>
                </a:solidFill>
                <a:effectLst/>
                <a:latin typeface="+mn-lt"/>
                <a:ea typeface="+mn-ea"/>
                <a:cs typeface="+mn-cs"/>
              </a:rPr>
              <a:t> This provides an overview of the project, the key climate risks identified and our adaptation response to these risks. This document is intended to provide an accessible overview of our plan, for both HES colleagues and external partners who may be interested in our approach.</a:t>
            </a:r>
          </a:p>
          <a:p>
            <a:pPr fontAlgn="base"/>
            <a:r>
              <a:rPr lang="en-GB" sz="1200" b="1" i="0" kern="1200" dirty="0">
                <a:solidFill>
                  <a:schemeClr val="tx1"/>
                </a:solidFill>
                <a:effectLst/>
                <a:latin typeface="+mn-lt"/>
                <a:ea typeface="+mn-ea"/>
                <a:cs typeface="+mn-cs"/>
              </a:rPr>
              <a:t>The Project Methodology and Results (due for release mid-December)</a:t>
            </a:r>
            <a:r>
              <a:rPr lang="en-GB" sz="1200" b="0" i="0" kern="1200" dirty="0">
                <a:solidFill>
                  <a:schemeClr val="tx1"/>
                </a:solidFill>
                <a:effectLst/>
                <a:latin typeface="+mn-lt"/>
                <a:ea typeface="+mn-ea"/>
                <a:cs typeface="+mn-cs"/>
              </a:rPr>
              <a:t>: This provides detailed insight (and our reflections) on the methodology used to identify the key climate risks. It also provides the results of the climate risk assessment process, including evidence supporting the inclusion of each risk. This document is intended to provide support to other organisations who may be looking to start their ‘climate ready’ journey.</a:t>
            </a:r>
          </a:p>
          <a:p>
            <a:endParaRPr lang="en-GB" dirty="0"/>
          </a:p>
        </p:txBody>
      </p:sp>
      <p:sp>
        <p:nvSpPr>
          <p:cNvPr id="4" name="Slide Number Placeholder 3"/>
          <p:cNvSpPr>
            <a:spLocks noGrp="1"/>
          </p:cNvSpPr>
          <p:nvPr>
            <p:ph type="sldNum" sz="quarter" idx="10"/>
          </p:nvPr>
        </p:nvSpPr>
        <p:spPr/>
        <p:txBody>
          <a:bodyPr/>
          <a:lstStyle/>
          <a:p>
            <a:fld id="{D026DF5A-3400-445E-AEEB-B6B79B5016CE}" type="slidenum">
              <a:rPr lang="en-GB" smtClean="0"/>
              <a:t>7</a:t>
            </a:fld>
            <a:endParaRPr lang="en-GB"/>
          </a:p>
        </p:txBody>
      </p:sp>
    </p:spTree>
    <p:extLst>
      <p:ext uri="{BB962C8B-B14F-4D97-AF65-F5344CB8AC3E}">
        <p14:creationId xmlns:p14="http://schemas.microsoft.com/office/powerpoint/2010/main" val="2564989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alt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alt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631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26DF5A-3400-445E-AEEB-B6B79B5016CE}" type="slidenum">
              <a:rPr lang="en-GB" smtClean="0"/>
              <a:t>9</a:t>
            </a:fld>
            <a:endParaRPr lang="en-GB"/>
          </a:p>
        </p:txBody>
      </p:sp>
    </p:spTree>
    <p:extLst>
      <p:ext uri="{BB962C8B-B14F-4D97-AF65-F5344CB8AC3E}">
        <p14:creationId xmlns:p14="http://schemas.microsoft.com/office/powerpoint/2010/main" val="1879150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numCol="1"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numCol="1"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12/2/2021</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870691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Vertical Text Placeholder 2"/>
          <p:cNvSpPr>
            <a:spLocks noGrp="1"/>
          </p:cNvSpPr>
          <p:nvPr>
            <p:ph type="body" orient="vert" idx="1"/>
          </p:nvPr>
        </p:nvSpPr>
        <p:spPr/>
        <p:txBody>
          <a:bodyPr vert="eaVert" numCol="1"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12/2/2021</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71735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numCol="1"/>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numCol="1"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12/2/2021</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0142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numCol="1"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numCol="1"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12/2/2021</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077193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idx="1"/>
          </p:nvPr>
        </p:nvSpPr>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12/2/2021</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270193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numCol="1"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numCol="1"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12/2/2021</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839622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12/2/2021</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794278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numCol="1"/>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numCol="1"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numCol="1"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12/2/2021</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11" name="Footer Placeholder 10"/>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12" name="Slide Number Placeholder 11"/>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636728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numCol="1"/>
          <a:lstStyle/>
          <a:p>
            <a:r>
              <a:rPr lang="en-US"/>
              <a:t>Click to edit Master title style</a:t>
            </a:r>
          </a:p>
        </p:txBody>
      </p:sp>
      <p:sp>
        <p:nvSpPr>
          <p:cNvPr id="2" name="Date Placeholder 1"/>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12/2/2021</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7" name="Footer Placeholder 6"/>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8" name="Slide Number Placeholder 7"/>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308027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12/2/2021</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630183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numCol="1"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numCol="1"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12/2/2021</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939855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idx="1"/>
          </p:nvPr>
        </p:nvSpPr>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12/2/2021</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584838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numCol="1"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numCol="1"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12/2/2021</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a:xfrm>
            <a:off x="3499101" y="6356350"/>
            <a:ext cx="5911517" cy="365125"/>
          </a:xfrm>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118186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Vertical Text Placeholder 2"/>
          <p:cNvSpPr>
            <a:spLocks noGrp="1"/>
          </p:cNvSpPr>
          <p:nvPr>
            <p:ph type="body" orient="vert" idx="1"/>
          </p:nvPr>
        </p:nvSpPr>
        <p:spPr/>
        <p:txBody>
          <a:bodyPr vert="eaVert" numCol="1"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12/2/2021</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800261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numCol="1"/>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numCol="1"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12/2/2021</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17450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numCol="1"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numCol="1"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12/2/2021</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63415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12/2/2021</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636195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numCol="1"/>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numCol="1"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numCol="1"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12/2/2021</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11" name="Footer Placeholder 10"/>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12" name="Slide Number Placeholder 11"/>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15485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numCol="1"/>
          <a:lstStyle/>
          <a:p>
            <a:r>
              <a:rPr lang="en-US"/>
              <a:t>Click to edit Master title style</a:t>
            </a:r>
          </a:p>
        </p:txBody>
      </p:sp>
      <p:sp>
        <p:nvSpPr>
          <p:cNvPr id="2" name="Date Placeholder 1"/>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12/2/2021</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7" name="Footer Placeholder 6"/>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8" name="Slide Number Placeholder 7"/>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248898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12/2/2021</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789374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numCol="1"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numCol="1"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12/2/2021</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538425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numCol="1"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numCol="1"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12/2/2021</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a:xfrm>
            <a:off x="3499101" y="6356350"/>
            <a:ext cx="5911517" cy="365125"/>
          </a:xfrm>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475131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numCol="1"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numCol="1"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numCol="1"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12/2/2021</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numCol="1"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numCol="1" rtlCol="0" anchor="ctr"/>
          <a:lstStyle>
            <a:lvl1pPr algn="r">
              <a:defRPr sz="1200" b="1">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811817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numCol="1"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numCol="1"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numCol="1"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12/2/2021</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numCol="1"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numCol="1" rtlCol="0" anchor="ctr"/>
          <a:lstStyle>
            <a:lvl1pPr algn="r">
              <a:defRPr sz="1200" b="1">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3451046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U5rqFiLAF9s" TargetMode="External"/><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hyperlink" Target="https://www.youtube.com/watch?v=9_KDjGm7_6M" TargetMode="External"/><Relationship Id="rId10" Type="http://schemas.openxmlformats.org/officeDocument/2006/relationships/hyperlink" Target="https://www.youtube.com/watch?v=4_jLqV6Rzwo" TargetMode="External"/><Relationship Id="rId4" Type="http://schemas.openxmlformats.org/officeDocument/2006/relationships/hyperlink" Target="https://t.co/A9686SpG62?amp=1" TargetMode="Externa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hyperlink" Target="https://uk-cri.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2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5420" y="1529281"/>
            <a:ext cx="7315200" cy="3255264"/>
          </a:xfrm>
        </p:spPr>
        <p:txBody>
          <a:bodyPr numCol="1"/>
          <a:lstStyle/>
          <a:p>
            <a:r>
              <a:rPr lang="en-GB" altLang="en-GB" sz="6000" b="1">
                <a:solidFill>
                  <a:schemeClr val="bg1"/>
                </a:solidFill>
                <a:latin typeface="Corbel" panose="020B0503020204020204" pitchFamily="34" charset="0"/>
              </a:rPr>
              <a:t>SPF UK Climate Resilience Programme </a:t>
            </a:r>
            <a:endParaRPr lang="en-GB" altLang="en-GB">
              <a:solidFill>
                <a:schemeClr val="accent1">
                  <a:lumMod val="50000"/>
                </a:schemeClr>
              </a:solidFill>
            </a:endParaRPr>
          </a:p>
          <a:p>
            <a:r>
              <a:rPr lang="en-GB" altLang="en-GB" sz="3200" b="1">
                <a:solidFill>
                  <a:schemeClr val="accent1">
                    <a:lumMod val="50000"/>
                  </a:schemeClr>
                </a:solidFill>
                <a:latin typeface="Corbel" panose="020B0503020204020204" pitchFamily="34" charset="0"/>
              </a:rPr>
              <a:t>Webinar Series 2021</a:t>
            </a:r>
          </a:p>
        </p:txBody>
      </p:sp>
      <p:pic>
        <p:nvPicPr>
          <p:cNvPr id="4" name="Picture 3" descr="A picture containing device  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  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
        <p:nvSpPr>
          <p:cNvPr id="7" name="TextBox 6">
            <a:extLst>
              <a:ext uri="{FF2B5EF4-FFF2-40B4-BE49-F238E27FC236}">
                <a16:creationId xmlns:a16="http://schemas.microsoft.com/office/drawing/2014/main" id="{86F27498-C361-4A65-B3F4-A189A97BBCA7}"/>
              </a:ext>
            </a:extLst>
          </p:cNvPr>
          <p:cNvSpPr txBox="1"/>
          <p:nvPr/>
        </p:nvSpPr>
        <p:spPr>
          <a:xfrm>
            <a:off x="5793115" y="6318548"/>
            <a:ext cx="6383660" cy="461665"/>
          </a:xfrm>
          <a:prstGeom prst="rect">
            <a:avLst/>
          </a:prstGeom>
          <a:noFill/>
        </p:spPr>
        <p:txBody>
          <a:bodyPr wrap="square" numCol="1"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GB" sz="2400" b="0" i="0" u="none" strike="noStrike" kern="1200" cap="none" spc="0" normalizeH="0" baseline="0" noProof="0">
                <a:ln>
                  <a:noFill/>
                </a:ln>
                <a:solidFill>
                  <a:srgbClr val="3494BA">
                    <a:lumMod val="50000"/>
                  </a:srgbClr>
                </a:solidFill>
                <a:effectLst/>
                <a:uLnTx/>
                <a:uFillTx/>
                <a:latin typeface="Corbel" panose="020B0503020204020204"/>
                <a:ea typeface="+mn-ea"/>
                <a:cs typeface="+mn-cs"/>
              </a:rPr>
              <a:t>Website: </a:t>
            </a:r>
            <a:r>
              <a:rPr kumimoji="0" lang="en-GB" altLang="en-GB" sz="2400" b="0" i="0" u="none" strike="noStrike" kern="1200" cap="none" spc="0" normalizeH="0" baseline="0" noProof="0">
                <a:ln>
                  <a:noFill/>
                </a:ln>
                <a:solidFill>
                  <a:srgbClr val="0070C0"/>
                </a:solidFill>
                <a:effectLst/>
                <a:uLnTx/>
                <a:uFillTx/>
                <a:latin typeface="Corbel" panose="020B0503020204020204"/>
                <a:ea typeface="+mn-ea"/>
                <a:cs typeface="+mn-cs"/>
              </a:rPr>
              <a:t>https://www.ukclimateresilience.org/</a:t>
            </a:r>
          </a:p>
        </p:txBody>
      </p:sp>
    </p:spTree>
    <p:extLst>
      <p:ext uri="{BB962C8B-B14F-4D97-AF65-F5344CB8AC3E}">
        <p14:creationId xmlns:p14="http://schemas.microsoft.com/office/powerpoint/2010/main" val="798404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evice  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2922" y="58867"/>
            <a:ext cx="1937779" cy="1931541"/>
          </a:xfrm>
          <a:prstGeom prst="rect">
            <a:avLst/>
          </a:prstGeom>
        </p:spPr>
      </p:pic>
      <p:pic>
        <p:nvPicPr>
          <p:cNvPr id="5"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9191625" y="6007748"/>
            <a:ext cx="3000375" cy="9415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  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2015" y="6122216"/>
            <a:ext cx="2273284" cy="670267"/>
          </a:xfrm>
          <a:prstGeom prst="rect">
            <a:avLst/>
          </a:prstGeom>
        </p:spPr>
      </p:pic>
      <p:sp>
        <p:nvSpPr>
          <p:cNvPr id="9" name="Title 1">
            <a:extLst>
              <a:ext uri="{FF2B5EF4-FFF2-40B4-BE49-F238E27FC236}">
                <a16:creationId xmlns:a16="http://schemas.microsoft.com/office/drawing/2014/main" id="{109A333C-CB58-4385-8BD9-527778736C16}"/>
              </a:ext>
            </a:extLst>
          </p:cNvPr>
          <p:cNvSpPr>
            <a:spLocks noGrp="1"/>
          </p:cNvSpPr>
          <p:nvPr>
            <p:ph type="ctrTitle"/>
          </p:nvPr>
        </p:nvSpPr>
        <p:spPr>
          <a:xfrm>
            <a:off x="0" y="262491"/>
            <a:ext cx="9230264" cy="897235"/>
          </a:xfrm>
          <a:solidFill>
            <a:schemeClr val="bg1"/>
          </a:solidFill>
        </p:spPr>
        <p:txBody>
          <a:bodyPr numCol="1">
            <a:noAutofit/>
          </a:bodyPr>
          <a:lstStyle/>
          <a:p>
            <a:pPr>
              <a:lnSpc>
                <a:spcPct val="100000"/>
              </a:lnSpc>
              <a:spcBef>
                <a:spcPts val="0"/>
              </a:spcBef>
            </a:pPr>
            <a:r>
              <a:rPr lang="en-GB" altLang="en-GB" sz="5400" dirty="0">
                <a:solidFill>
                  <a:schemeClr val="accent1">
                    <a:lumMod val="50000"/>
                  </a:schemeClr>
                </a:solidFill>
              </a:rPr>
              <a:t>Next webinar:</a:t>
            </a:r>
            <a:endParaRPr lang="en-GB" altLang="en-GB" sz="2200" dirty="0">
              <a:solidFill>
                <a:schemeClr val="accent1">
                  <a:lumMod val="50000"/>
                </a:schemeClr>
              </a:solidFill>
              <a:ea typeface="+mj-lt"/>
              <a:cs typeface="+mj-lt"/>
            </a:endParaRPr>
          </a:p>
        </p:txBody>
      </p:sp>
      <p:sp>
        <p:nvSpPr>
          <p:cNvPr id="7" name="Rectangle 6"/>
          <p:cNvSpPr/>
          <p:nvPr/>
        </p:nvSpPr>
        <p:spPr>
          <a:xfrm>
            <a:off x="225714" y="1561281"/>
            <a:ext cx="8394674" cy="3877985"/>
          </a:xfrm>
          <a:prstGeom prst="rect">
            <a:avLst/>
          </a:prstGeom>
        </p:spPr>
        <p:txBody>
          <a:bodyPr wrap="square" numCol="1">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rPr>
              <a:t>Wednesday, 26th January,  2022 12.00-13.00</a:t>
            </a:r>
          </a:p>
          <a:p>
            <a:pPr marL="0" marR="0" lvl="0" indent="0" algn="l" defTabSz="457200" rtl="0" eaLnBrk="1" fontAlgn="auto" latinLnBrk="0" hangingPunct="1">
              <a:lnSpc>
                <a:spcPct val="100000"/>
              </a:lnSpc>
              <a:spcBef>
                <a:spcPts val="0"/>
              </a:spcBef>
              <a:spcAft>
                <a:spcPts val="1200"/>
              </a:spcAft>
              <a:buClrTx/>
              <a:buSzTx/>
              <a:buFontTx/>
              <a:buNone/>
              <a:tabLst/>
              <a:defRPr/>
            </a:pPr>
            <a:endParaRPr kumimoji="0" lang="en-GB" sz="300" b="1"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endParaRPr>
          </a:p>
          <a:p>
            <a:pPr marR="0" lvl="0" algn="l" defTabSz="457200" rtl="0" eaLnBrk="1" fontAlgn="auto" latinLnBrk="0" hangingPunct="1">
              <a:lnSpc>
                <a:spcPct val="100000"/>
              </a:lnSpc>
              <a:spcBef>
                <a:spcPts val="0"/>
              </a:spcBef>
              <a:spcAft>
                <a:spcPts val="600"/>
              </a:spcAft>
              <a:buClrTx/>
              <a:buSzTx/>
              <a:tabLst/>
              <a:defRPr/>
            </a:pPr>
            <a:r>
              <a:rPr kumimoji="0" lang="en-GB" sz="2800" b="1" i="0" u="none" strike="noStrike" kern="1200" cap="none" spc="0" normalizeH="0" baseline="0" noProof="0" dirty="0">
                <a:ln>
                  <a:noFill/>
                </a:ln>
                <a:solidFill>
                  <a:prstClr val="black"/>
                </a:solidFill>
                <a:effectLst/>
                <a:uLnTx/>
                <a:uFillTx/>
                <a:latin typeface="Corbel" panose="020B0503020204020204"/>
              </a:rPr>
              <a:t>Speakers</a:t>
            </a:r>
            <a:r>
              <a:rPr kumimoji="0" lang="en-GB" sz="2800" b="0" i="0" u="none" strike="noStrike" kern="1200" cap="none" spc="0" normalizeH="0" baseline="0" noProof="0" dirty="0">
                <a:ln>
                  <a:noFill/>
                </a:ln>
                <a:solidFill>
                  <a:prstClr val="black"/>
                </a:solidFill>
                <a:effectLst/>
                <a:uLnTx/>
                <a:uFillTx/>
                <a:latin typeface="Corbel" panose="020B0503020204020204"/>
              </a:rPr>
              <a:t>: </a:t>
            </a:r>
          </a:p>
          <a:p>
            <a:pPr marR="0" lvl="0" algn="l" defTabSz="457200" rtl="0" eaLnBrk="1" fontAlgn="auto" latinLnBrk="0" hangingPunct="1">
              <a:lnSpc>
                <a:spcPct val="100000"/>
              </a:lnSpc>
              <a:spcBef>
                <a:spcPts val="0"/>
              </a:spcBef>
              <a:spcAft>
                <a:spcPts val="600"/>
              </a:spcAft>
              <a:buClrTx/>
              <a:buSzTx/>
              <a:tabLst/>
              <a:defRPr/>
            </a:pPr>
            <a:r>
              <a:rPr lang="en-GB" sz="2800" dirty="0">
                <a:solidFill>
                  <a:prstClr val="black"/>
                </a:solidFill>
                <a:latin typeface="Corbel" panose="020B0503020204020204"/>
              </a:rPr>
              <a:t>			</a:t>
            </a:r>
            <a:r>
              <a:rPr kumimoji="0" lang="en-GB" sz="2800" b="1" i="0" u="none" strike="noStrike" kern="1200" cap="none" spc="0" normalizeH="0" baseline="0" noProof="0" dirty="0">
                <a:ln>
                  <a:noFill/>
                </a:ln>
                <a:solidFill>
                  <a:prstClr val="black"/>
                </a:solidFill>
                <a:effectLst/>
                <a:uLnTx/>
                <a:uFillTx/>
                <a:latin typeface="Corbel" panose="020B0503020204020204"/>
              </a:rPr>
              <a:t>David Sexton </a:t>
            </a:r>
            <a:r>
              <a:rPr kumimoji="0" lang="en-GB" sz="2800" b="0" i="0" u="none" strike="noStrike" kern="1200" cap="none" spc="0" normalizeH="0" baseline="0" noProof="0" dirty="0">
                <a:ln>
                  <a:noFill/>
                </a:ln>
                <a:solidFill>
                  <a:prstClr val="black"/>
                </a:solidFill>
                <a:effectLst/>
                <a:uLnTx/>
                <a:uFillTx/>
                <a:latin typeface="Corbel" panose="020B0503020204020204"/>
              </a:rPr>
              <a:t>(Met Office) and </a:t>
            </a:r>
          </a:p>
          <a:p>
            <a:pPr marR="0" lvl="0" algn="l" defTabSz="457200" rtl="0" eaLnBrk="1" fontAlgn="auto" latinLnBrk="0" hangingPunct="1">
              <a:lnSpc>
                <a:spcPct val="100000"/>
              </a:lnSpc>
              <a:spcBef>
                <a:spcPts val="0"/>
              </a:spcBef>
              <a:spcAft>
                <a:spcPts val="600"/>
              </a:spcAft>
              <a:buClrTx/>
              <a:buSzTx/>
              <a:tabLst/>
              <a:defRPr/>
            </a:pPr>
            <a:r>
              <a:rPr lang="en-GB" sz="2800" dirty="0">
                <a:solidFill>
                  <a:prstClr val="black"/>
                </a:solidFill>
                <a:latin typeface="Corbel" panose="020B0503020204020204"/>
              </a:rPr>
              <a:t>			</a:t>
            </a:r>
            <a:r>
              <a:rPr kumimoji="0" lang="en-GB" sz="2800" b="1" i="0" u="none" strike="noStrike" kern="1200" cap="none" spc="0" normalizeH="0" baseline="0" noProof="0" dirty="0">
                <a:ln>
                  <a:noFill/>
                </a:ln>
                <a:solidFill>
                  <a:prstClr val="black"/>
                </a:solidFill>
                <a:effectLst/>
                <a:uLnTx/>
                <a:uFillTx/>
                <a:latin typeface="Corbel" panose="020B0503020204020204"/>
              </a:rPr>
              <a:t>Nick Leach</a:t>
            </a:r>
            <a:r>
              <a:rPr kumimoji="0" lang="en-GB" sz="2800" b="1" i="0" u="none" strike="noStrike" kern="1200" cap="none" spc="0" normalizeH="0" noProof="0" dirty="0">
                <a:ln>
                  <a:noFill/>
                </a:ln>
                <a:solidFill>
                  <a:prstClr val="black"/>
                </a:solidFill>
                <a:effectLst/>
                <a:uLnTx/>
                <a:uFillTx/>
                <a:latin typeface="Corbel" panose="020B0503020204020204"/>
              </a:rPr>
              <a:t>  </a:t>
            </a:r>
            <a:r>
              <a:rPr kumimoji="0" lang="en-GB" sz="2800" b="0" i="0" u="none" strike="noStrike" kern="1200" cap="none" spc="0" normalizeH="0" baseline="0" noProof="0" dirty="0">
                <a:ln>
                  <a:noFill/>
                </a:ln>
                <a:solidFill>
                  <a:prstClr val="black"/>
                </a:solidFill>
                <a:effectLst/>
                <a:uLnTx/>
                <a:uFillTx/>
                <a:latin typeface="Corbel" panose="020B0503020204020204"/>
              </a:rPr>
              <a:t>(University of Oxford)</a:t>
            </a:r>
          </a:p>
          <a:p>
            <a:pPr marR="0" lvl="0" algn="l" defTabSz="457200" rtl="0" eaLnBrk="1" fontAlgn="auto" latinLnBrk="0" hangingPunct="1">
              <a:lnSpc>
                <a:spcPct val="100000"/>
              </a:lnSpc>
              <a:spcBef>
                <a:spcPts val="0"/>
              </a:spcBef>
              <a:spcAft>
                <a:spcPts val="600"/>
              </a:spcAft>
              <a:buClrTx/>
              <a:buSzTx/>
              <a:tabLst/>
              <a:defRPr/>
            </a:pPr>
            <a:endParaRPr kumimoji="0" lang="en-GB" b="1" i="0" u="none" strike="noStrike" kern="1200" cap="none" spc="0" normalizeH="0" baseline="0" noProof="0" dirty="0">
              <a:ln>
                <a:noFill/>
              </a:ln>
              <a:solidFill>
                <a:prstClr val="black"/>
              </a:solidFill>
              <a:effectLst/>
              <a:uLnTx/>
              <a:uFillTx/>
              <a:latin typeface="Corbel" panose="020B0503020204020204"/>
              <a:ea typeface="Calibri" panose="020F0502020204030204" pitchFamily="34" charset="0"/>
              <a:cs typeface="Times New Roman" panose="02020603050405020304" pitchFamily="18" charset="0"/>
            </a:endParaRPr>
          </a:p>
          <a:p>
            <a:pPr marR="0" lvl="0" algn="l" defTabSz="457200" rtl="0" eaLnBrk="1" fontAlgn="auto" latinLnBrk="0" hangingPunct="1">
              <a:lnSpc>
                <a:spcPct val="100000"/>
              </a:lnSpc>
              <a:spcBef>
                <a:spcPts val="0"/>
              </a:spcBef>
              <a:spcAft>
                <a:spcPts val="600"/>
              </a:spcAft>
              <a:buClrTx/>
              <a:buSzTx/>
              <a:tabLst/>
              <a:defRPr/>
            </a:pPr>
            <a:r>
              <a:rPr kumimoji="0" lang="en-GB" sz="2800" b="1" i="0" u="none" strike="noStrike" kern="1200" cap="none" spc="0" normalizeH="0" baseline="0" noProof="0" dirty="0">
                <a:ln>
                  <a:noFill/>
                </a:ln>
                <a:solidFill>
                  <a:prstClr val="black"/>
                </a:solidFill>
                <a:effectLst/>
                <a:uLnTx/>
                <a:uFillTx/>
                <a:latin typeface="Corbel" panose="020B0503020204020204"/>
                <a:ea typeface="Calibri" panose="020F0502020204030204" pitchFamily="34" charset="0"/>
                <a:cs typeface="Times New Roman" panose="02020603050405020304" pitchFamily="18" charset="0"/>
              </a:rPr>
              <a:t>Title:  </a:t>
            </a:r>
            <a:r>
              <a:rPr kumimoji="0" lang="en-GB" sz="2400" b="0" i="0" u="none" strike="noStrike" kern="1200" cap="none" spc="0" normalizeH="0" baseline="0" noProof="0" dirty="0">
                <a:ln>
                  <a:noFill/>
                </a:ln>
                <a:solidFill>
                  <a:prstClr val="black"/>
                </a:solidFill>
                <a:effectLst/>
                <a:uLnTx/>
                <a:uFillTx/>
                <a:latin typeface="Corbel" panose="020B0503020204020204"/>
                <a:ea typeface="+mn-ea"/>
                <a:cs typeface="+mn-cs"/>
              </a:rPr>
              <a:t> 	</a:t>
            </a:r>
            <a:r>
              <a:rPr kumimoji="0" lang="en-GB" sz="2800" b="0" i="0" u="none" strike="noStrike" kern="1200" cap="none" spc="0" normalizeH="0" baseline="0" noProof="0" dirty="0">
                <a:ln>
                  <a:noFill/>
                </a:ln>
                <a:solidFill>
                  <a:prstClr val="black"/>
                </a:solidFill>
                <a:effectLst/>
                <a:uLnTx/>
                <a:uFillTx/>
                <a:latin typeface="Corbel" panose="020B0503020204020204"/>
                <a:ea typeface="Calibri" panose="020F0502020204030204" pitchFamily="34" charset="0"/>
                <a:cs typeface="Times New Roman" panose="02020603050405020304" pitchFamily="18" charset="0"/>
              </a:rPr>
              <a:t>ExSamples: Generating samples of extreme </a:t>
            </a:r>
          </a:p>
          <a:p>
            <a:pPr marR="0" lvl="0" algn="l" defTabSz="457200" rtl="0" eaLnBrk="1" fontAlgn="auto" latinLnBrk="0" hangingPunct="1">
              <a:lnSpc>
                <a:spcPct val="100000"/>
              </a:lnSpc>
              <a:spcBef>
                <a:spcPts val="0"/>
              </a:spcBef>
              <a:spcAft>
                <a:spcPts val="600"/>
              </a:spcAft>
              <a:buClrTx/>
              <a:buSzTx/>
              <a:tabLst/>
              <a:defRPr/>
            </a:pPr>
            <a:r>
              <a:rPr lang="en-GB" sz="2800" dirty="0">
                <a:solidFill>
                  <a:prstClr val="black"/>
                </a:solidFill>
                <a:latin typeface="Corbel" panose="020B0503020204020204"/>
                <a:ea typeface="Calibri" panose="020F0502020204030204" pitchFamily="34" charset="0"/>
                <a:cs typeface="Times New Roman" panose="02020603050405020304" pitchFamily="18" charset="0"/>
              </a:rPr>
              <a:t>			</a:t>
            </a:r>
            <a:r>
              <a:rPr kumimoji="0" lang="en-GB" sz="2800" b="0" i="0" u="none" strike="noStrike" kern="1200" cap="none" spc="0" normalizeH="0" baseline="0" noProof="0" dirty="0">
                <a:ln>
                  <a:noFill/>
                </a:ln>
                <a:solidFill>
                  <a:prstClr val="black"/>
                </a:solidFill>
                <a:effectLst/>
                <a:uLnTx/>
                <a:uFillTx/>
                <a:latin typeface="Corbel" panose="020B0503020204020204"/>
                <a:ea typeface="Calibri" panose="020F0502020204030204" pitchFamily="34" charset="0"/>
                <a:cs typeface="Times New Roman" panose="02020603050405020304" pitchFamily="18" charset="0"/>
              </a:rPr>
              <a:t>winters to support climate adaptation</a:t>
            </a:r>
          </a:p>
        </p:txBody>
      </p:sp>
      <p:sp>
        <p:nvSpPr>
          <p:cNvPr id="2" name="Rectangle 1"/>
          <p:cNvSpPr/>
          <p:nvPr/>
        </p:nvSpPr>
        <p:spPr>
          <a:xfrm>
            <a:off x="29945" y="5469437"/>
            <a:ext cx="9068517" cy="584775"/>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numCol="1">
            <a:spAutoFit/>
          </a:bodyPr>
          <a:lstStyle/>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GB" altLang="en-GB" sz="1600" b="1" i="1" u="none" strike="noStrike" kern="1200" cap="none" spc="0" normalizeH="0" baseline="0" noProof="0" dirty="0">
                <a:ln>
                  <a:noFill/>
                </a:ln>
                <a:solidFill>
                  <a:srgbClr val="3494BA">
                    <a:lumMod val="50000"/>
                  </a:srgbClr>
                </a:solidFill>
                <a:effectLst/>
                <a:uLnTx/>
                <a:uFillTx/>
                <a:latin typeface="Corbel" panose="020B0503020204020204" pitchFamily="34" charset="0"/>
                <a:ea typeface="Calibri" panose="020F0502020204030204" pitchFamily="34" charset="0"/>
                <a:cs typeface="Times New Roman" panose="02020603050405020304" pitchFamily="18" charset="0"/>
              </a:rPr>
              <a:t>Register on our website</a:t>
            </a:r>
            <a:r>
              <a:rPr kumimoji="0" lang="en-GB" altLang="en-GB" sz="1600" b="1" i="0" u="none" strike="noStrike" kern="1200" cap="none" spc="0" normalizeH="0" baseline="0" noProof="0" dirty="0">
                <a:ln>
                  <a:noFill/>
                </a:ln>
                <a:solidFill>
                  <a:srgbClr val="3494BA">
                    <a:lumMod val="50000"/>
                  </a:srgbClr>
                </a:solidFill>
                <a:effectLst/>
                <a:uLnTx/>
                <a:uFillTx/>
                <a:latin typeface="Corbel" panose="020B0503020204020204" pitchFamily="34" charset="0"/>
                <a:ea typeface="Calibri" panose="020F0502020204030204" pitchFamily="34" charset="0"/>
                <a:cs typeface="Times New Roman" panose="02020603050405020304" pitchFamily="18" charset="0"/>
              </a:rPr>
              <a:t>: </a:t>
            </a:r>
          </a:p>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GB" altLang="en-GB" sz="1600" b="0" i="0" u="none" strike="noStrike" kern="1200" cap="none" spc="0" normalizeH="0" baseline="0" noProof="0" dirty="0">
                <a:ln>
                  <a:noFill/>
                </a:ln>
                <a:solidFill>
                  <a:srgbClr val="0070C0"/>
                </a:solidFill>
                <a:effectLst/>
                <a:uLnTx/>
                <a:uFillTx/>
                <a:latin typeface="Corbel" panose="020B0503020204020204" pitchFamily="34" charset="0"/>
                <a:ea typeface="Calibri" panose="020F0502020204030204" pitchFamily="34" charset="0"/>
                <a:cs typeface="Times New Roman" panose="02020603050405020304" pitchFamily="18" charset="0"/>
              </a:rPr>
              <a:t>https://www.ukclimateresilience.org/news-events/climate-resilience-webinar-series-2020-2021/</a:t>
            </a:r>
            <a:endParaRPr kumimoji="0" lang="en-GB" altLang="en-GB" sz="16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8394668" y="2419535"/>
            <a:ext cx="3590369" cy="20193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21322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numCol="1">
            <a:normAutofit fontScale="90000"/>
          </a:bodyPr>
          <a:lstStyle/>
          <a:p>
            <a:r>
              <a:rPr lang="en-GB" altLang="en-GB"/>
              <a:t>Contact details</a:t>
            </a:r>
            <a:br>
              <a:rPr lang="en-GB" altLang="en-GB"/>
            </a:br>
            <a:br>
              <a:rPr lang="en-GB" altLang="en-GB"/>
            </a:br>
            <a:r>
              <a:rPr lang="en-GB" altLang="en-GB" sz="2400" b="1">
                <a:solidFill>
                  <a:schemeClr val="bg1"/>
                </a:solidFill>
                <a:latin typeface="+mn-lt"/>
                <a:cs typeface="Arial" panose="020B0604020202020204" pitchFamily="34" charset="0"/>
              </a:rPr>
              <a:t>Website: </a:t>
            </a:r>
            <a:r>
              <a:rPr lang="en-GB" altLang="en-GB" sz="2400">
                <a:solidFill>
                  <a:schemeClr val="bg1"/>
                </a:solidFill>
                <a:latin typeface="+mn-lt"/>
                <a:cs typeface="Arial" panose="020B0604020202020204" pitchFamily="34" charset="0"/>
              </a:rPr>
              <a:t>www.ukclimateresilience.org</a:t>
            </a:r>
            <a:br>
              <a:rPr lang="en-GB" altLang="en-GB" sz="2400">
                <a:solidFill>
                  <a:schemeClr val="bg1"/>
                </a:solidFill>
                <a:latin typeface="+mn-lt"/>
                <a:cs typeface="Arial" panose="020B0604020202020204" pitchFamily="34" charset="0"/>
              </a:rPr>
            </a:br>
            <a:r>
              <a:rPr lang="en-GB" altLang="en-GB" sz="2400">
                <a:solidFill>
                  <a:schemeClr val="bg1"/>
                </a:solidFill>
                <a:latin typeface="+mn-lt"/>
                <a:cs typeface="Arial" panose="020B0604020202020204" pitchFamily="34" charset="0"/>
              </a:rPr>
              <a:t>	</a:t>
            </a:r>
            <a:br>
              <a:rPr lang="en-GB" altLang="en-GB" sz="2400">
                <a:solidFill>
                  <a:schemeClr val="bg1"/>
                </a:solidFill>
                <a:latin typeface="+mn-lt"/>
                <a:cs typeface="Arial" panose="020B0604020202020204" pitchFamily="34" charset="0"/>
              </a:rPr>
            </a:br>
            <a:r>
              <a:rPr lang="en-GB" altLang="en-GB" sz="2400" b="1">
                <a:solidFill>
                  <a:schemeClr val="bg1"/>
                </a:solidFill>
                <a:latin typeface="+mn-lt"/>
                <a:cs typeface="Arial" panose="020B0604020202020204" pitchFamily="34" charset="0"/>
              </a:rPr>
              <a:t>Twitter:	</a:t>
            </a:r>
            <a:r>
              <a:rPr lang="en-GB" altLang="en-GB" sz="2400">
                <a:solidFill>
                  <a:schemeClr val="bg1"/>
                </a:solidFill>
                <a:latin typeface="+mn-lt"/>
                <a:cs typeface="Arial" panose="020B0604020202020204" pitchFamily="34" charset="0"/>
              </a:rPr>
              <a:t>@UKCRP_SPF</a:t>
            </a:r>
            <a:br>
              <a:rPr lang="en-GB" altLang="en-GB" sz="2400">
                <a:solidFill>
                  <a:schemeClr val="bg1"/>
                </a:solidFill>
                <a:latin typeface="+mn-lt"/>
                <a:cs typeface="Arial" panose="020B0604020202020204" pitchFamily="34" charset="0"/>
              </a:rPr>
            </a:br>
            <a:br>
              <a:rPr lang="en-GB" altLang="en-GB" sz="2400">
                <a:solidFill>
                  <a:schemeClr val="bg1"/>
                </a:solidFill>
                <a:latin typeface="+mn-lt"/>
                <a:cs typeface="Arial" panose="020B0604020202020204" pitchFamily="34" charset="0"/>
              </a:rPr>
            </a:br>
            <a:r>
              <a:rPr lang="en-GB" altLang="en-GB" sz="2400" b="1">
                <a:solidFill>
                  <a:schemeClr val="bg1"/>
                </a:solidFill>
                <a:latin typeface="+mn-lt"/>
                <a:cs typeface="Arial" panose="020B0604020202020204" pitchFamily="34" charset="0"/>
              </a:rPr>
              <a:t>YouTube: </a:t>
            </a:r>
            <a:r>
              <a:rPr lang="en-GB" altLang="en-GB" sz="2400">
                <a:solidFill>
                  <a:schemeClr val="bg1"/>
                </a:solidFill>
                <a:latin typeface="+mn-lt"/>
                <a:cs typeface="Arial" panose="020B0604020202020204" pitchFamily="34" charset="0"/>
              </a:rPr>
              <a:t>UK Climate Resilience programme</a:t>
            </a:r>
            <a:endParaRPr lang="en-GB" altLang="en-GB" sz="2400">
              <a:solidFill>
                <a:schemeClr val="bg1"/>
              </a:solidFill>
              <a:latin typeface="+mn-lt"/>
            </a:endParaRPr>
          </a:p>
        </p:txBody>
      </p:sp>
      <p:pic>
        <p:nvPicPr>
          <p:cNvPr id="4" name="Picture 3" descr="A picture containing device  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  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
        <p:nvSpPr>
          <p:cNvPr id="3" name="TextBox 2">
            <a:extLst>
              <a:ext uri="{FF2B5EF4-FFF2-40B4-BE49-F238E27FC236}">
                <a16:creationId xmlns:a16="http://schemas.microsoft.com/office/drawing/2014/main" id="{74F0002C-6C5D-4804-AC93-F846708F3BE7}"/>
              </a:ext>
            </a:extLst>
          </p:cNvPr>
          <p:cNvSpPr txBox="1"/>
          <p:nvPr/>
        </p:nvSpPr>
        <p:spPr>
          <a:xfrm>
            <a:off x="601733" y="6180047"/>
            <a:ext cx="8251429" cy="738664"/>
          </a:xfrm>
          <a:prstGeom prst="rect">
            <a:avLst/>
          </a:prstGeom>
          <a:noFill/>
        </p:spPr>
        <p:txBody>
          <a:bodyPr wrap="square" numCol="1"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GB" sz="1400" b="0" i="0" u="none" strike="noStrike" kern="1200" cap="none" spc="0" normalizeH="0" baseline="0" noProof="0">
                <a:ln>
                  <a:noFill/>
                </a:ln>
                <a:solidFill>
                  <a:srgbClr val="000000"/>
                </a:solidFill>
                <a:effectLst/>
                <a:uLnTx/>
                <a:uFillTx/>
                <a:latin typeface="Corbel" panose="020B0503020204020204"/>
                <a:ea typeface="+mn-ea"/>
                <a:cs typeface="+mn-cs"/>
              </a:rPr>
              <a:t>The UK Climate Resilience programme is supported by the UKRI Strategic Priorities Fund.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GB" sz="1400" b="0" i="0" u="none" strike="noStrike" kern="1200" cap="none" spc="0" normalizeH="0" baseline="0" noProof="0">
                <a:ln>
                  <a:noFill/>
                </a:ln>
                <a:solidFill>
                  <a:srgbClr val="000000"/>
                </a:solidFill>
                <a:effectLst/>
                <a:uLnTx/>
                <a:uFillTx/>
                <a:latin typeface="Corbel" panose="020B0503020204020204"/>
                <a:ea typeface="+mn-ea"/>
                <a:cs typeface="+mn-cs"/>
              </a:rPr>
              <a:t>The programme is co-delivered by the Met Office and NERC on behalf of UKRI partners AHRC, EPSRC, ESRC.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altLang="en-GB" sz="14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813874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32165"/>
            <a:ext cx="12192000"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5795889" cy="646331"/>
          </a:xfrm>
          <a:prstGeom prst="rect">
            <a:avLst/>
          </a:prstGeom>
          <a:noFill/>
        </p:spPr>
        <p:txBody>
          <a:bodyPr wrap="square" numCol="1"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GB" sz="3600" b="0" i="0" u="none" strike="noStrike" kern="1200" cap="none" spc="0" normalizeH="0" baseline="0" noProof="0">
                <a:ln>
                  <a:noFill/>
                </a:ln>
                <a:solidFill>
                  <a:prstClr val="white"/>
                </a:solidFill>
                <a:effectLst/>
                <a:uLnTx/>
                <a:uFillTx/>
                <a:latin typeface="Corbel" panose="020B0503020204020204"/>
                <a:ea typeface="+mn-ea"/>
                <a:cs typeface="+mn-cs"/>
              </a:rPr>
              <a:t>Timings</a:t>
            </a:r>
          </a:p>
        </p:txBody>
      </p:sp>
      <p:pic>
        <p:nvPicPr>
          <p:cNvPr id="9" name="Picture 49" descr="A picture containing drawing  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  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0" y="1529190"/>
            <a:ext cx="12187311" cy="4586068"/>
          </a:xfrm>
          <a:prstGeom prst="rect">
            <a:avLst/>
          </a:prstGeom>
          <a:solidFill>
            <a:schemeClr val="bg1">
              <a:lumMod val="85000"/>
            </a:schemeClr>
          </a:solidFill>
        </p:spPr>
        <p:txBody>
          <a:bodyPr lIns="91440" tIns="45720" rIns="91440" bIns="45720" numCol="1" anchor="t"/>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3494BA"/>
              </a:buClr>
              <a:buSzTx/>
              <a:buFont typeface="Wingdings 2" pitchFamily="18" charset="2"/>
              <a:buNone/>
              <a:tabLst/>
              <a:defRPr/>
            </a:pPr>
            <a:endParaRPr kumimoji="0" lang="en-GB" altLang="en-GB" sz="2000" b="0" i="0" u="none" strike="noStrike" kern="1200" cap="none" spc="0" normalizeH="0" baseline="0" noProof="0">
              <a:ln>
                <a:noFill/>
              </a:ln>
              <a:solidFill>
                <a:prstClr val="black"/>
              </a:solidFill>
              <a:effectLst/>
              <a:uLnTx/>
              <a:uFillTx/>
              <a:latin typeface="Corbel" panose="020B0503020204020204"/>
              <a:ea typeface="+mn-ea"/>
              <a:cs typeface="+mn-cs"/>
            </a:endParaRPr>
          </a:p>
        </p:txBody>
      </p:sp>
      <p:pic>
        <p:nvPicPr>
          <p:cNvPr id="12" name="Picture 11" descr="A picture containing device  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2220" y="99039"/>
            <a:ext cx="1449251" cy="1413238"/>
          </a:xfrm>
          <a:prstGeom prst="rect">
            <a:avLst/>
          </a:prstGeom>
        </p:spPr>
      </p:pic>
      <p:sp>
        <p:nvSpPr>
          <p:cNvPr id="14" name="TextBox 13">
            <a:extLst>
              <a:ext uri="{FF2B5EF4-FFF2-40B4-BE49-F238E27FC236}">
                <a16:creationId xmlns:a16="http://schemas.microsoft.com/office/drawing/2014/main" id="{86F27498-C361-4A65-B3F4-A189A97BBCA7}"/>
              </a:ext>
            </a:extLst>
          </p:cNvPr>
          <p:cNvSpPr txBox="1"/>
          <p:nvPr/>
        </p:nvSpPr>
        <p:spPr>
          <a:xfrm>
            <a:off x="196948" y="6297859"/>
            <a:ext cx="6383660" cy="461665"/>
          </a:xfrm>
          <a:prstGeom prst="rect">
            <a:avLst/>
          </a:prstGeom>
          <a:noFill/>
        </p:spPr>
        <p:txBody>
          <a:bodyPr wrap="square" numCol="1"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GB" sz="2400" b="0" i="0" u="none" strike="noStrike" kern="1200" cap="none" spc="0" normalizeH="0" baseline="0" noProof="0">
                <a:ln>
                  <a:noFill/>
                </a:ln>
                <a:solidFill>
                  <a:srgbClr val="3494BA">
                    <a:lumMod val="50000"/>
                  </a:srgbClr>
                </a:solidFill>
                <a:effectLst/>
                <a:uLnTx/>
                <a:uFillTx/>
                <a:latin typeface="Corbel" panose="020B0503020204020204"/>
                <a:ea typeface="+mn-ea"/>
                <a:cs typeface="+mn-cs"/>
              </a:rPr>
              <a:t>Website: </a:t>
            </a:r>
            <a:r>
              <a:rPr kumimoji="0" lang="en-GB" altLang="en-GB" sz="2400" b="0" i="0" u="none" strike="noStrike" kern="1200" cap="none" spc="0" normalizeH="0" baseline="0" noProof="0">
                <a:ln>
                  <a:noFill/>
                </a:ln>
                <a:solidFill>
                  <a:srgbClr val="0070C0"/>
                </a:solidFill>
                <a:effectLst/>
                <a:uLnTx/>
                <a:uFillTx/>
                <a:latin typeface="Corbel" panose="020B0503020204020204"/>
                <a:ea typeface="+mn-ea"/>
                <a:cs typeface="+mn-cs"/>
              </a:rPr>
              <a:t>https://www.ukclimateresilience.org/</a:t>
            </a:r>
          </a:p>
        </p:txBody>
      </p:sp>
      <p:graphicFrame>
        <p:nvGraphicFramePr>
          <p:cNvPr id="3" name="Table 2"/>
          <p:cNvGraphicFramePr>
            <a:graphicFrameLocks noGrp="1"/>
          </p:cNvGraphicFramePr>
          <p:nvPr>
            <p:extLst>
              <p:ext uri="{D42A27DB-BD31-4B8C-83A1-F6EECF244321}">
                <p14:modId xmlns:p14="http://schemas.microsoft.com/office/powerpoint/2010/main" val="583992790"/>
              </p:ext>
            </p:extLst>
          </p:nvPr>
        </p:nvGraphicFramePr>
        <p:xfrm>
          <a:off x="251393" y="1529190"/>
          <a:ext cx="11684521" cy="4485216"/>
        </p:xfrm>
        <a:graphic>
          <a:graphicData uri="http://schemas.openxmlformats.org/drawingml/2006/table">
            <a:tbl>
              <a:tblPr firstRow="1" bandRow="1"/>
              <a:tblGrid>
                <a:gridCol w="1007204">
                  <a:extLst>
                    <a:ext uri="{9D8B030D-6E8A-4147-A177-3AD203B41FA5}">
                      <a16:colId xmlns:a16="http://schemas.microsoft.com/office/drawing/2014/main" val="3007060228"/>
                    </a:ext>
                  </a:extLst>
                </a:gridCol>
                <a:gridCol w="5272830">
                  <a:extLst>
                    <a:ext uri="{9D8B030D-6E8A-4147-A177-3AD203B41FA5}">
                      <a16:colId xmlns:a16="http://schemas.microsoft.com/office/drawing/2014/main" val="344465420"/>
                    </a:ext>
                  </a:extLst>
                </a:gridCol>
                <a:gridCol w="5404487">
                  <a:extLst>
                    <a:ext uri="{9D8B030D-6E8A-4147-A177-3AD203B41FA5}">
                      <a16:colId xmlns:a16="http://schemas.microsoft.com/office/drawing/2014/main" val="2670348576"/>
                    </a:ext>
                  </a:extLst>
                </a:gridCol>
              </a:tblGrid>
              <a:tr h="854080">
                <a:tc>
                  <a:txBody>
                    <a:bodyPr/>
                    <a:lstStyle/>
                    <a:p>
                      <a:pPr>
                        <a:lnSpc>
                          <a:spcPct val="107000"/>
                        </a:lnSpc>
                        <a:spcAft>
                          <a:spcPts val="0"/>
                        </a:spcAft>
                      </a:pPr>
                      <a:r>
                        <a:rPr lang="en-GB" altLang="en-GB" sz="2400" b="1" dirty="0">
                          <a:effectLst/>
                          <a:latin typeface="Calibri"/>
                          <a:ea typeface="Calibri" panose="020F0502020204030204" pitchFamily="34" charset="0"/>
                          <a:cs typeface="Times New Roman"/>
                        </a:rPr>
                        <a:t>12:00</a:t>
                      </a:r>
                      <a:endParaRPr lang="en-GB" altLang="en-GB" sz="2400" dirty="0">
                        <a:effectLst/>
                        <a:latin typeface="Calibri"/>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28575"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GB" altLang="en-GB" sz="2400" b="1" dirty="0">
                          <a:effectLst/>
                          <a:latin typeface="Calibri" panose="020F0502020204030204" pitchFamily="34" charset="0"/>
                          <a:ea typeface="Calibri" panose="020F0502020204030204" pitchFamily="34" charset="0"/>
                          <a:cs typeface="Times New Roman" panose="02020603050405020304" pitchFamily="18" charset="0"/>
                        </a:rPr>
                        <a:t>UK Climate Resilience Programme news</a:t>
                      </a:r>
                      <a:endParaRPr lang="en-GB" alt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28575" cap="flat" cmpd="sng" algn="ctr">
                      <a:solidFill>
                        <a:srgbClr val="3494BA"/>
                      </a:solidFill>
                      <a:prstDash val="solid"/>
                      <a:round/>
                      <a:headEnd type="none" w="med" len="med"/>
                      <a:tailEnd type="none" w="med" len="med"/>
                    </a:lnB>
                    <a:solidFill>
                      <a:srgbClr val="F2F2F2"/>
                    </a:solidFill>
                  </a:tcPr>
                </a:tc>
                <a:tc>
                  <a:txBody>
                    <a:bodyPr/>
                    <a:lstStyle/>
                    <a:p>
                      <a:pPr rtl="0" fontAlgn="base"/>
                      <a:r>
                        <a:rPr 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Dr Kate Lonsdale, </a:t>
                      </a:r>
                    </a:p>
                    <a:p>
                      <a:pPr rtl="0" fontAlgn="base"/>
                      <a:r>
                        <a:rPr lang="en-GB" sz="2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UK Climate Resilience Champion</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28575"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1767842593"/>
                  </a:ext>
                </a:extLst>
              </a:tr>
              <a:tr h="1258042">
                <a:tc>
                  <a:txBody>
                    <a:bodyPr/>
                    <a:lstStyle/>
                    <a:p>
                      <a:pPr>
                        <a:lnSpc>
                          <a:spcPct val="107000"/>
                        </a:lnSpc>
                        <a:spcAft>
                          <a:spcPts val="0"/>
                        </a:spcAft>
                      </a:pPr>
                      <a:r>
                        <a:rPr lang="en-GB" altLang="en-GB" sz="2400" b="1" kern="1200" dirty="0">
                          <a:solidFill>
                            <a:schemeClr val="tx1"/>
                          </a:solidFill>
                          <a:effectLst/>
                          <a:latin typeface="Calibri"/>
                          <a:ea typeface="Calibri" panose="020F0502020204030204" pitchFamily="34" charset="0"/>
                          <a:cs typeface="Times New Roman"/>
                        </a:rPr>
                        <a:t>12.05</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28575"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marL="0" marR="0" indent="0" algn="l" defTabSz="914400" rtl="0" eaLnBrk="1" latinLnBrk="0" hangingPunct="1">
                        <a:lnSpc>
                          <a:spcPct val="107000"/>
                        </a:lnSpc>
                        <a:spcBef>
                          <a:spcPts val="0"/>
                        </a:spcBef>
                        <a:spcAft>
                          <a:spcPts val="0"/>
                        </a:spcAft>
                        <a:buClrTx/>
                        <a:buSzTx/>
                        <a:buFontTx/>
                        <a:buNone/>
                        <a:tabLst/>
                        <a:defRPr/>
                      </a:pPr>
                      <a:r>
                        <a:rPr 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Understanding the microbial communities of resilient peatlands </a:t>
                      </a:r>
                      <a:endParaRPr lang="en-GB" alt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28575"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US" sz="2400" b="1" kern="1200" dirty="0">
                          <a:solidFill>
                            <a:schemeClr val="tx1"/>
                          </a:solidFill>
                          <a:effectLst/>
                          <a:latin typeface="+mn-lt"/>
                          <a:ea typeface="+mn-ea"/>
                          <a:cs typeface="+mn-cs"/>
                        </a:rPr>
                        <a:t>Professor Martin Evans</a:t>
                      </a:r>
                      <a:r>
                        <a:rPr lang="en-US" sz="2400" kern="1200" dirty="0">
                          <a:solidFill>
                            <a:schemeClr val="tx1"/>
                          </a:solidFill>
                          <a:effectLst/>
                          <a:latin typeface="+mn-lt"/>
                          <a:ea typeface="+mn-ea"/>
                          <a:cs typeface="+mn-cs"/>
                        </a:rPr>
                        <a:t>, </a:t>
                      </a:r>
                    </a:p>
                    <a:p>
                      <a:pPr>
                        <a:lnSpc>
                          <a:spcPct val="107000"/>
                        </a:lnSpc>
                        <a:spcAft>
                          <a:spcPts val="0"/>
                        </a:spcAft>
                      </a:pPr>
                      <a:r>
                        <a:rPr lang="en-US" sz="2400" kern="1200" dirty="0">
                          <a:solidFill>
                            <a:schemeClr val="tx1"/>
                          </a:solidFill>
                          <a:effectLst/>
                          <a:latin typeface="+mn-lt"/>
                          <a:ea typeface="+mn-ea"/>
                          <a:cs typeface="+mn-cs"/>
                        </a:rPr>
                        <a:t>University of Manchester</a:t>
                      </a:r>
                      <a:endParaRPr lang="en-GB" altLang="en-GB" sz="2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28575"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661151443"/>
                  </a:ext>
                </a:extLst>
              </a:tr>
              <a:tr h="758144">
                <a:tc>
                  <a:txBody>
                    <a:bodyPr/>
                    <a:lstStyle/>
                    <a:p>
                      <a:pPr>
                        <a:lnSpc>
                          <a:spcPct val="107000"/>
                        </a:lnSpc>
                        <a:spcAft>
                          <a:spcPts val="0"/>
                        </a:spcAft>
                      </a:pPr>
                      <a:r>
                        <a:rPr lang="en-GB" altLang="en-GB" sz="2400" b="1" kern="1200" dirty="0">
                          <a:solidFill>
                            <a:schemeClr val="tx1"/>
                          </a:solidFill>
                          <a:effectLst/>
                          <a:latin typeface="Calibri"/>
                          <a:ea typeface="Calibri" panose="020F0502020204030204" pitchFamily="34" charset="0"/>
                          <a:cs typeface="Times New Roman"/>
                        </a:rPr>
                        <a:t>12.25</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marL="0" marR="0" indent="0" algn="l" defTabSz="914400" rtl="0" eaLnBrk="1" latinLnBrk="0" hangingPunct="1">
                        <a:lnSpc>
                          <a:spcPct val="107000"/>
                        </a:lnSpc>
                        <a:spcBef>
                          <a:spcPts val="0"/>
                        </a:spcBef>
                        <a:spcAft>
                          <a:spcPts val="0"/>
                        </a:spcAft>
                        <a:buClrTx/>
                        <a:buSzTx/>
                        <a:buFontTx/>
                        <a:buNone/>
                        <a:tabLst/>
                        <a:defRPr/>
                      </a:pPr>
                      <a:r>
                        <a:rPr lang="en-GB" alt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Response</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US" sz="2400" b="1" kern="1200" dirty="0">
                          <a:solidFill>
                            <a:schemeClr val="tx1"/>
                          </a:solidFill>
                          <a:effectLst/>
                          <a:latin typeface="+mn-lt"/>
                          <a:ea typeface="+mn-ea"/>
                          <a:cs typeface="+mn-cs"/>
                        </a:rPr>
                        <a:t>Tim Thom</a:t>
                      </a:r>
                      <a:r>
                        <a:rPr lang="en-US" sz="2400" kern="1200" dirty="0">
                          <a:solidFill>
                            <a:schemeClr val="tx1"/>
                          </a:solidFill>
                          <a:effectLst/>
                          <a:latin typeface="+mn-lt"/>
                          <a:ea typeface="+mn-ea"/>
                          <a:cs typeface="+mn-cs"/>
                        </a:rPr>
                        <a:t>, </a:t>
                      </a:r>
                    </a:p>
                    <a:p>
                      <a:pPr>
                        <a:lnSpc>
                          <a:spcPct val="107000"/>
                        </a:lnSpc>
                        <a:spcAft>
                          <a:spcPts val="0"/>
                        </a:spcAft>
                      </a:pPr>
                      <a:r>
                        <a:rPr lang="en-US" sz="2400" kern="1200" dirty="0">
                          <a:solidFill>
                            <a:schemeClr val="tx1"/>
                          </a:solidFill>
                          <a:effectLst/>
                          <a:latin typeface="+mn-lt"/>
                          <a:ea typeface="+mn-ea"/>
                          <a:cs typeface="+mn-cs"/>
                        </a:rPr>
                        <a:t>Yorkshire Peat Partnership</a:t>
                      </a:r>
                      <a:endParaRPr lang="en-GB" altLang="en-GB" sz="24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2920350696"/>
                  </a:ext>
                </a:extLst>
              </a:tr>
              <a:tr h="758144">
                <a:tc>
                  <a:txBody>
                    <a:bodyPr/>
                    <a:lstStyle/>
                    <a:p>
                      <a:pPr>
                        <a:lnSpc>
                          <a:spcPct val="107000"/>
                        </a:lnSpc>
                        <a:spcAft>
                          <a:spcPts val="0"/>
                        </a:spcAft>
                      </a:pPr>
                      <a:r>
                        <a:rPr lang="en-GB" altLang="en-GB" sz="2400" b="1" kern="1200" dirty="0">
                          <a:solidFill>
                            <a:schemeClr val="tx1"/>
                          </a:solidFill>
                          <a:effectLst/>
                          <a:latin typeface="Calibri"/>
                          <a:ea typeface="Calibri" panose="020F0502020204030204" pitchFamily="34" charset="0"/>
                          <a:cs typeface="Times New Roman"/>
                        </a:rPr>
                        <a:t>12.35</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marL="0" marR="0" indent="0" algn="l" defTabSz="914400" rtl="0" eaLnBrk="1" latinLnBrk="0" hangingPunct="1">
                        <a:lnSpc>
                          <a:spcPct val="107000"/>
                        </a:lnSpc>
                        <a:spcBef>
                          <a:spcPts val="0"/>
                        </a:spcBef>
                        <a:spcAft>
                          <a:spcPts val="0"/>
                        </a:spcAft>
                        <a:buClrTx/>
                        <a:buSzTx/>
                        <a:buFontTx/>
                        <a:buNone/>
                        <a:tabLst/>
                        <a:defRPr/>
                      </a:pPr>
                      <a:r>
                        <a:rPr lang="en-US"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Q&amp;A</a:t>
                      </a:r>
                      <a:endParaRPr lang="en-GB" alt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GB" alt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Panel</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3503865066"/>
                  </a:ext>
                </a:extLst>
              </a:tr>
              <a:tr h="758144">
                <a:tc>
                  <a:txBody>
                    <a:bodyPr/>
                    <a:lstStyle/>
                    <a:p>
                      <a:pPr>
                        <a:lnSpc>
                          <a:spcPct val="107000"/>
                        </a:lnSpc>
                        <a:spcAft>
                          <a:spcPts val="0"/>
                        </a:spcAft>
                      </a:pPr>
                      <a:r>
                        <a:rPr lang="en-GB" alt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13.00</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gridSpan="2">
                  <a:txBody>
                    <a:bodyPr/>
                    <a:lstStyle/>
                    <a:p>
                      <a:pPr algn="l">
                        <a:lnSpc>
                          <a:spcPct val="107000"/>
                        </a:lnSpc>
                        <a:spcAft>
                          <a:spcPts val="0"/>
                        </a:spcAft>
                      </a:pPr>
                      <a:r>
                        <a:rPr lang="en-GB" alt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End</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hMerge="1">
                  <a:txBody>
                    <a:bodyPr/>
                    <a:lstStyle/>
                    <a:p>
                      <a:pPr>
                        <a:lnSpc>
                          <a:spcPct val="107000"/>
                        </a:lnSpc>
                      </a:pPr>
                      <a:endParaRPr lang="en-GB" altLang="en-GB" sz="1100">
                        <a:effectLst/>
                        <a:latin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1211409372"/>
                  </a:ext>
                </a:extLst>
              </a:tr>
            </a:tbl>
          </a:graphicData>
        </a:graphic>
      </p:graphicFrame>
    </p:spTree>
    <p:extLst>
      <p:ext uri="{BB962C8B-B14F-4D97-AF65-F5344CB8AC3E}">
        <p14:creationId xmlns:p14="http://schemas.microsoft.com/office/powerpoint/2010/main" val="3830437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18616"/>
            <a:ext cx="6203852" cy="662288"/>
          </a:xfrm>
          <a:prstGeom prst="rect">
            <a:avLst/>
          </a:prstGeom>
          <a:noFill/>
        </p:spPr>
        <p:txBody>
          <a:bodyPr wrap="square" numCol="1"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orbel" panose="020B0503020204020204"/>
                <a:ea typeface="+mn-ea"/>
                <a:cs typeface="+mn-cs"/>
              </a:rPr>
              <a:t>How to engage</a:t>
            </a:r>
            <a:endParaRPr kumimoji="0" lang="en-GB" altLang="en-GB" sz="36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  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  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9" y="1485285"/>
            <a:ext cx="12187311" cy="4586068"/>
          </a:xfrm>
          <a:prstGeom prst="rect">
            <a:avLst/>
          </a:prstGeom>
          <a:solidFill>
            <a:schemeClr val="bg1">
              <a:lumMod val="85000"/>
            </a:schemeClr>
          </a:solidFill>
        </p:spPr>
        <p:txBody>
          <a:bodyPr numCol="1"/>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3494BA"/>
              </a:buClr>
              <a:buSzTx/>
              <a:buFont typeface="Wingdings 2" pitchFamily="18" charset="2"/>
              <a:buNone/>
              <a:tabLst/>
              <a:defRPr/>
            </a:pPr>
            <a:endParaRPr kumimoji="0" lang="en-GB" altLang="en-GB" sz="2000" b="0" i="0" u="none" strike="noStrike" kern="1200" cap="none" spc="0" normalizeH="0" baseline="0" noProof="0">
              <a:ln>
                <a:noFill/>
              </a:ln>
              <a:solidFill>
                <a:prstClr val="black"/>
              </a:solidFill>
              <a:effectLst/>
              <a:uLnTx/>
              <a:uFillTx/>
              <a:latin typeface="Corbel" panose="020B0503020204020204"/>
              <a:ea typeface="+mn-ea"/>
              <a:cs typeface="+mn-cs"/>
            </a:endParaRPr>
          </a:p>
        </p:txBody>
      </p:sp>
      <p:pic>
        <p:nvPicPr>
          <p:cNvPr id="12" name="Picture 11" descr="A picture containing device  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sp>
        <p:nvSpPr>
          <p:cNvPr id="13" name="Content Placeholder 2">
            <a:extLst>
              <a:ext uri="{FF2B5EF4-FFF2-40B4-BE49-F238E27FC236}">
                <a16:creationId xmlns:a16="http://schemas.microsoft.com/office/drawing/2014/main" id="{C434F559-222E-4114-A192-23B837EB097C}"/>
              </a:ext>
            </a:extLst>
          </p:cNvPr>
          <p:cNvSpPr txBox="1">
            <a:spLocks/>
          </p:cNvSpPr>
          <p:nvPr/>
        </p:nvSpPr>
        <p:spPr>
          <a:xfrm>
            <a:off x="196948" y="1995087"/>
            <a:ext cx="11475720" cy="3325297"/>
          </a:xfrm>
          <a:prstGeom prst="rect">
            <a:avLst/>
          </a:prstGeom>
        </p:spPr>
        <p:txBody>
          <a:bodyPr numCol="1">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685800" marR="0" lvl="1" indent="-182880" algn="l" defTabSz="914400" rtl="0" eaLnBrk="1" fontAlgn="auto" latinLnBrk="0" hangingPunct="1">
              <a:lnSpc>
                <a:spcPct val="90000"/>
              </a:lnSpc>
              <a:spcBef>
                <a:spcPts val="250"/>
              </a:spcBef>
              <a:spcAft>
                <a:spcPts val="250"/>
              </a:spcAft>
              <a:buClr>
                <a:srgbClr val="3494BA"/>
              </a:buClr>
              <a:buSzTx/>
              <a:buFont typeface="Wingdings 2" pitchFamily="18" charset="2"/>
              <a:buChar char=""/>
              <a:tabLst/>
              <a:defRPr/>
            </a:pPr>
            <a:r>
              <a:rPr kumimoji="0" lang="en-GB" altLang="en-GB" sz="3000" b="0" i="0" u="none" strike="noStrike" kern="1200" cap="none" spc="0" normalizeH="0" baseline="0" noProof="0" dirty="0">
                <a:ln>
                  <a:noFill/>
                </a:ln>
                <a:solidFill>
                  <a:srgbClr val="3494BA">
                    <a:lumMod val="50000"/>
                  </a:srgbClr>
                </a:solidFill>
                <a:effectLst/>
                <a:uLnTx/>
                <a:uFillTx/>
                <a:latin typeface="Corbel" panose="020B0503020204020204"/>
                <a:ea typeface="+mn-ea"/>
                <a:cs typeface="+mn-cs"/>
              </a:rPr>
              <a:t>Presentations first then Q&amp;A and discussion</a:t>
            </a:r>
          </a:p>
          <a:p>
            <a:pPr marL="685800" marR="0" lvl="1" indent="-182880" algn="l" defTabSz="914400" rtl="0" eaLnBrk="1" fontAlgn="auto" latinLnBrk="0" hangingPunct="1">
              <a:lnSpc>
                <a:spcPct val="90000"/>
              </a:lnSpc>
              <a:spcBef>
                <a:spcPts val="250"/>
              </a:spcBef>
              <a:spcAft>
                <a:spcPts val="250"/>
              </a:spcAft>
              <a:buClr>
                <a:srgbClr val="3494BA"/>
              </a:buClr>
              <a:buSzTx/>
              <a:buFont typeface="Wingdings 2" pitchFamily="18" charset="2"/>
              <a:buChar char=""/>
              <a:tabLst/>
              <a:defRPr/>
            </a:pPr>
            <a:r>
              <a:rPr kumimoji="0" lang="en-GB" altLang="en-GB" sz="3000" b="0" i="0" u="none" strike="noStrike" kern="1200" cap="none" spc="0" normalizeH="0" baseline="0" noProof="0" dirty="0">
                <a:ln>
                  <a:noFill/>
                </a:ln>
                <a:solidFill>
                  <a:srgbClr val="3494BA">
                    <a:lumMod val="50000"/>
                  </a:srgbClr>
                </a:solidFill>
                <a:effectLst/>
                <a:uLnTx/>
                <a:uFillTx/>
                <a:latin typeface="Corbel" panose="020B0503020204020204"/>
                <a:ea typeface="+mn-ea"/>
                <a:cs typeface="+mn-cs"/>
              </a:rPr>
              <a:t>Post questions in the Q&amp;A box at any time </a:t>
            </a:r>
          </a:p>
          <a:p>
            <a:pPr marL="685800" marR="0" lvl="1" indent="-182880" algn="l" defTabSz="914400" rtl="0" eaLnBrk="1" fontAlgn="auto" latinLnBrk="0" hangingPunct="1">
              <a:lnSpc>
                <a:spcPct val="90000"/>
              </a:lnSpc>
              <a:spcBef>
                <a:spcPts val="250"/>
              </a:spcBef>
              <a:spcAft>
                <a:spcPts val="250"/>
              </a:spcAft>
              <a:buClr>
                <a:srgbClr val="3494BA"/>
              </a:buClr>
              <a:buSzTx/>
              <a:buFont typeface="Wingdings 2" pitchFamily="18" charset="2"/>
              <a:buChar char=""/>
              <a:tabLst/>
              <a:defRPr/>
            </a:pPr>
            <a:r>
              <a:rPr kumimoji="0" lang="en-GB" altLang="en-GB" sz="3000" b="0" i="0" u="none" strike="noStrike" kern="1200" cap="none" spc="0" normalizeH="0" baseline="0" noProof="0" dirty="0">
                <a:ln>
                  <a:noFill/>
                </a:ln>
                <a:solidFill>
                  <a:srgbClr val="3494BA">
                    <a:lumMod val="50000"/>
                  </a:srgbClr>
                </a:solidFill>
                <a:effectLst/>
                <a:uLnTx/>
                <a:uFillTx/>
                <a:latin typeface="Corbel" panose="020B0503020204020204"/>
                <a:ea typeface="+mn-ea"/>
                <a:cs typeface="+mn-cs"/>
              </a:rPr>
              <a:t>Up-vote your favourites</a:t>
            </a:r>
          </a:p>
          <a:p>
            <a:pPr marL="685800" marR="0" lvl="1" indent="-182880" algn="l" defTabSz="914400" rtl="0" eaLnBrk="1" fontAlgn="auto" latinLnBrk="0" hangingPunct="1">
              <a:lnSpc>
                <a:spcPct val="90000"/>
              </a:lnSpc>
              <a:spcBef>
                <a:spcPts val="250"/>
              </a:spcBef>
              <a:spcAft>
                <a:spcPts val="250"/>
              </a:spcAft>
              <a:buClr>
                <a:srgbClr val="3494BA"/>
              </a:buClr>
              <a:buSzTx/>
              <a:buFont typeface="Wingdings 2" pitchFamily="18" charset="2"/>
              <a:buChar char=""/>
              <a:tabLst/>
              <a:defRPr/>
            </a:pPr>
            <a:r>
              <a:rPr kumimoji="0" lang="en-GB" altLang="en-GB" sz="3000" b="0" i="0" u="none" strike="noStrike" kern="1200" cap="none" spc="0" normalizeH="0" baseline="0" noProof="0" dirty="0">
                <a:ln>
                  <a:noFill/>
                </a:ln>
                <a:solidFill>
                  <a:srgbClr val="3494BA">
                    <a:lumMod val="50000"/>
                  </a:srgbClr>
                </a:solidFill>
                <a:effectLst/>
                <a:uLnTx/>
                <a:uFillTx/>
                <a:latin typeface="Corbel" panose="020B0503020204020204"/>
                <a:ea typeface="+mn-ea"/>
                <a:cs typeface="+mn-cs"/>
              </a:rPr>
              <a:t>Attendees will remain muted unless enabled to speak by the host​</a:t>
            </a:r>
          </a:p>
          <a:p>
            <a:pPr marL="685800" marR="0" lvl="1" indent="-182880" algn="l" defTabSz="914400" rtl="0" eaLnBrk="1" fontAlgn="auto" latinLnBrk="0" hangingPunct="1">
              <a:lnSpc>
                <a:spcPct val="90000"/>
              </a:lnSpc>
              <a:spcBef>
                <a:spcPts val="250"/>
              </a:spcBef>
              <a:spcAft>
                <a:spcPts val="250"/>
              </a:spcAft>
              <a:buClr>
                <a:srgbClr val="3494BA"/>
              </a:buClr>
              <a:buSzTx/>
              <a:buFont typeface="Wingdings 2" pitchFamily="18" charset="2"/>
              <a:buChar char=""/>
              <a:tabLst/>
              <a:defRPr/>
            </a:pPr>
            <a:r>
              <a:rPr kumimoji="0" lang="en-GB" altLang="en-GB" sz="3000" b="0" i="0" u="none" strike="noStrike" kern="1200" cap="none" spc="0" normalizeH="0" baseline="0" noProof="0" dirty="0">
                <a:ln>
                  <a:noFill/>
                </a:ln>
                <a:solidFill>
                  <a:srgbClr val="3494BA">
                    <a:lumMod val="50000"/>
                  </a:srgbClr>
                </a:solidFill>
                <a:effectLst/>
                <a:uLnTx/>
                <a:uFillTx/>
                <a:latin typeface="Corbel" panose="020B0503020204020204"/>
                <a:ea typeface="+mn-ea"/>
                <a:cs typeface="+mn-cs"/>
              </a:rPr>
              <a:t>Webinar (audio and slides) will be shared after the event</a:t>
            </a:r>
          </a:p>
          <a:p>
            <a:pPr marL="685800" marR="0" lvl="1" indent="-182880" algn="l" defTabSz="914400" rtl="0" eaLnBrk="1" fontAlgn="auto" latinLnBrk="0" hangingPunct="1">
              <a:lnSpc>
                <a:spcPct val="90000"/>
              </a:lnSpc>
              <a:spcBef>
                <a:spcPts val="250"/>
              </a:spcBef>
              <a:spcAft>
                <a:spcPts val="250"/>
              </a:spcAft>
              <a:buClr>
                <a:srgbClr val="3494BA"/>
              </a:buClr>
              <a:buSzTx/>
              <a:buFont typeface="Wingdings 2" pitchFamily="18" charset="2"/>
              <a:buChar char=""/>
              <a:tabLst/>
              <a:defRPr/>
            </a:pPr>
            <a:r>
              <a:rPr kumimoji="0" lang="en-GB" altLang="en-GB" sz="3000" b="0" i="0" u="none" strike="noStrike" kern="1200" cap="none" spc="0" normalizeH="0" baseline="0" noProof="0" dirty="0">
                <a:ln>
                  <a:noFill/>
                </a:ln>
                <a:solidFill>
                  <a:srgbClr val="3494BA">
                    <a:lumMod val="50000"/>
                  </a:srgbClr>
                </a:solidFill>
                <a:effectLst/>
                <a:uLnTx/>
                <a:uFillTx/>
                <a:latin typeface="Corbel" panose="020B0503020204020204"/>
                <a:ea typeface="+mn-ea"/>
                <a:cs typeface="+mn-cs"/>
              </a:rPr>
              <a:t>Technical problems – chat </a:t>
            </a:r>
          </a:p>
          <a:p>
            <a:pPr marL="685800" marR="0" lvl="1" indent="-182880" algn="l" defTabSz="914400" rtl="0" eaLnBrk="1" fontAlgn="auto" latinLnBrk="0" hangingPunct="1">
              <a:lnSpc>
                <a:spcPct val="90000"/>
              </a:lnSpc>
              <a:spcBef>
                <a:spcPts val="250"/>
              </a:spcBef>
              <a:spcAft>
                <a:spcPts val="250"/>
              </a:spcAft>
              <a:buClr>
                <a:srgbClr val="3494BA"/>
              </a:buClr>
              <a:buSzTx/>
              <a:buFont typeface="Wingdings 2" pitchFamily="18" charset="2"/>
              <a:buChar char=""/>
              <a:tabLst/>
              <a:defRPr/>
            </a:pPr>
            <a:r>
              <a:rPr kumimoji="0" lang="en-GB" altLang="en-GB" sz="3000" b="0" i="0" u="none" strike="noStrike" kern="1200" cap="none" spc="0" normalizeH="0" baseline="0" noProof="0" dirty="0">
                <a:ln>
                  <a:noFill/>
                </a:ln>
                <a:solidFill>
                  <a:srgbClr val="3494BA">
                    <a:lumMod val="50000"/>
                  </a:srgbClr>
                </a:solidFill>
                <a:effectLst/>
                <a:uLnTx/>
                <a:uFillTx/>
                <a:latin typeface="Corbel" panose="020B0503020204020204"/>
                <a:ea typeface="+mn-ea"/>
                <a:cs typeface="+mn-cs"/>
              </a:rPr>
              <a:t>The webinar is being recorded​</a:t>
            </a:r>
          </a:p>
        </p:txBody>
      </p:sp>
      <p:sp>
        <p:nvSpPr>
          <p:cNvPr id="15" name="TextBox 14">
            <a:extLst>
              <a:ext uri="{FF2B5EF4-FFF2-40B4-BE49-F238E27FC236}">
                <a16:creationId xmlns:a16="http://schemas.microsoft.com/office/drawing/2014/main" id="{115C3B0F-A99A-4B65-B378-9D4C0D02862C}"/>
              </a:ext>
            </a:extLst>
          </p:cNvPr>
          <p:cNvSpPr txBox="1"/>
          <p:nvPr/>
        </p:nvSpPr>
        <p:spPr>
          <a:xfrm>
            <a:off x="196948" y="6027003"/>
            <a:ext cx="6383660" cy="830997"/>
          </a:xfrm>
          <a:prstGeom prst="rect">
            <a:avLst/>
          </a:prstGeom>
          <a:noFill/>
        </p:spPr>
        <p:txBody>
          <a:bodyPr wrap="square" numCol="1"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GB" sz="2400" b="0" i="0" u="none" strike="noStrike" kern="1200" cap="none" spc="0" normalizeH="0" baseline="0" noProof="0">
                <a:ln>
                  <a:noFill/>
                </a:ln>
                <a:solidFill>
                  <a:srgbClr val="3494BA">
                    <a:lumMod val="50000"/>
                  </a:srgbClr>
                </a:solidFill>
                <a:effectLst/>
                <a:uLnTx/>
                <a:uFillTx/>
                <a:latin typeface="Corbel" panose="020B0503020204020204" pitchFamily="34" charset="0"/>
                <a:ea typeface="+mn-ea"/>
                <a:cs typeface="+mn-cs"/>
              </a:rPr>
              <a:t>Twitter: </a:t>
            </a:r>
            <a:r>
              <a:rPr kumimoji="0" lang="en-GB" altLang="en-GB" sz="2400" b="1" i="0" u="sng" strike="noStrike" kern="1200" cap="none" spc="0" normalizeH="0" baseline="0" noProof="0">
                <a:ln>
                  <a:noFill/>
                </a:ln>
                <a:solidFill>
                  <a:srgbClr val="0070C0"/>
                </a:solidFill>
                <a:effectLst/>
                <a:uLnTx/>
                <a:uFillTx/>
                <a:latin typeface="Corbel" panose="020B0503020204020204" pitchFamily="34" charset="0"/>
                <a:ea typeface="+mn-ea"/>
                <a:cs typeface="+mn-cs"/>
              </a:rPr>
              <a:t>@UKCRP_SPF</a:t>
            </a:r>
            <a:r>
              <a:rPr kumimoji="0" lang="en-GB" altLang="en-GB" sz="2400" b="1" i="0" u="none" strike="noStrike" kern="1200" cap="none" spc="0" normalizeH="0" baseline="0" noProof="0">
                <a:ln>
                  <a:noFill/>
                </a:ln>
                <a:solidFill>
                  <a:srgbClr val="0070C0"/>
                </a:solidFill>
                <a:effectLst/>
                <a:uLnTx/>
                <a:uFillTx/>
                <a:latin typeface="Corbel" panose="020B0503020204020204" pitchFamily="34" charset="0"/>
                <a:ea typeface="+mn-ea"/>
                <a:cs typeface="+mn-cs"/>
              </a:rPr>
              <a:t>       #UKclimateResil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GB" sz="2400" b="0" i="0" u="none" strike="noStrike" kern="1200" cap="none" spc="0" normalizeH="0" baseline="0" noProof="0">
                <a:ln>
                  <a:noFill/>
                </a:ln>
                <a:solidFill>
                  <a:srgbClr val="3494BA">
                    <a:lumMod val="50000"/>
                  </a:srgbClr>
                </a:solidFill>
                <a:effectLst/>
                <a:uLnTx/>
                <a:uFillTx/>
                <a:latin typeface="Corbel" panose="020B0503020204020204" pitchFamily="34" charset="0"/>
                <a:ea typeface="+mn-ea"/>
                <a:cs typeface="+mn-cs"/>
              </a:rPr>
              <a:t>Website: </a:t>
            </a:r>
            <a:r>
              <a:rPr kumimoji="0" lang="en-GB" altLang="en-GB" sz="2400" b="1" i="0" u="none" strike="noStrike" kern="1200" cap="none" spc="0" normalizeH="0" baseline="0" noProof="0">
                <a:ln>
                  <a:noFill/>
                </a:ln>
                <a:solidFill>
                  <a:srgbClr val="0070C0"/>
                </a:solidFill>
                <a:effectLst/>
                <a:uLnTx/>
                <a:uFillTx/>
                <a:latin typeface="Corbel" panose="020B0503020204020204" pitchFamily="34" charset="0"/>
                <a:ea typeface="+mn-ea"/>
                <a:cs typeface="+mn-cs"/>
              </a:rPr>
              <a:t>https://www.ukclimateresilience.org</a:t>
            </a:r>
            <a:r>
              <a:rPr kumimoji="0" lang="en-GB" altLang="en-GB" sz="2400" b="1" i="0" u="none" strike="noStrike" kern="1200" cap="none" spc="0" normalizeH="0" baseline="0" noProof="0">
                <a:ln>
                  <a:noFill/>
                </a:ln>
                <a:solidFill>
                  <a:srgbClr val="0070C0"/>
                </a:solidFill>
                <a:effectLst/>
                <a:uLnTx/>
                <a:uFillTx/>
                <a:latin typeface="Corbel" panose="020B0503020204020204"/>
                <a:ea typeface="+mn-ea"/>
                <a:cs typeface="+mn-cs"/>
              </a:rPr>
              <a:t>/</a:t>
            </a:r>
          </a:p>
        </p:txBody>
      </p:sp>
    </p:spTree>
    <p:extLst>
      <p:ext uri="{BB962C8B-B14F-4D97-AF65-F5344CB8AC3E}">
        <p14:creationId xmlns:p14="http://schemas.microsoft.com/office/powerpoint/2010/main" val="945861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7" name="Rectangle 16"/>
          <p:cNvSpPr/>
          <p:nvPr/>
        </p:nvSpPr>
        <p:spPr>
          <a:xfrm>
            <a:off x="9344852" y="1378424"/>
            <a:ext cx="2744367" cy="513155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183599" y="1378424"/>
            <a:ext cx="3080455" cy="513155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161253" y="1378424"/>
            <a:ext cx="2932520" cy="513155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0" y="1378424"/>
            <a:ext cx="3080455" cy="5131558"/>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A06B84A6-44AD-4CAA-B398-B3951E7976E3}"/>
              </a:ext>
            </a:extLst>
          </p:cNvPr>
          <p:cNvSpPr/>
          <p:nvPr/>
        </p:nvSpPr>
        <p:spPr>
          <a:xfrm>
            <a:off x="2529444" y="0"/>
            <a:ext cx="6887688" cy="9367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orbel" panose="020B0503020204020204"/>
                <a:ea typeface="+mn-ea"/>
                <a:cs typeface="+mn-cs"/>
              </a:rPr>
              <a:t>COP 26</a:t>
            </a:r>
          </a:p>
        </p:txBody>
      </p:sp>
      <p:pic>
        <p:nvPicPr>
          <p:cNvPr id="3" name="Picture 2">
            <a:extLst>
              <a:ext uri="{FF2B5EF4-FFF2-40B4-BE49-F238E27FC236}">
                <a16:creationId xmlns:a16="http://schemas.microsoft.com/office/drawing/2014/main" id="{10EC1BC3-13C4-4932-8E17-3BBD30725932}"/>
              </a:ext>
            </a:extLst>
          </p:cNvPr>
          <p:cNvPicPr>
            <a:picLocks noChangeAspect="1"/>
          </p:cNvPicPr>
          <p:nvPr/>
        </p:nvPicPr>
        <p:blipFill rotWithShape="1">
          <a:blip r:embed="rId3"/>
          <a:srcRect l="9198" t="25974" r="44596" b="25021"/>
          <a:stretch/>
        </p:blipFill>
        <p:spPr>
          <a:xfrm>
            <a:off x="6323528" y="1478766"/>
            <a:ext cx="2850754" cy="1743311"/>
          </a:xfrm>
          <a:prstGeom prst="rect">
            <a:avLst/>
          </a:prstGeom>
        </p:spPr>
      </p:pic>
      <p:sp>
        <p:nvSpPr>
          <p:cNvPr id="10" name="TextBox 9">
            <a:extLst>
              <a:ext uri="{FF2B5EF4-FFF2-40B4-BE49-F238E27FC236}">
                <a16:creationId xmlns:a16="http://schemas.microsoft.com/office/drawing/2014/main" id="{204C1639-CB63-4C36-9631-0D68EB8B3CAA}"/>
              </a:ext>
            </a:extLst>
          </p:cNvPr>
          <p:cNvSpPr txBox="1"/>
          <p:nvPr/>
        </p:nvSpPr>
        <p:spPr>
          <a:xfrm>
            <a:off x="6323528" y="3285469"/>
            <a:ext cx="2850754" cy="2970044"/>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schemeClr val="accent1">
                    <a:lumMod val="50000"/>
                  </a:schemeClr>
                </a:solidFill>
                <a:effectLst/>
                <a:uLnTx/>
                <a:uFillTx/>
                <a:latin typeface="Segoe UI" panose="020B0502040204020203" pitchFamily="34" charset="0"/>
                <a:ea typeface="+mn-ea"/>
                <a:cs typeface="+mn-cs"/>
              </a:rPr>
              <a:t>Harnessing Science for Adaption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chemeClr val="accent1">
                    <a:lumMod val="50000"/>
                  </a:schemeClr>
                </a:solidFill>
                <a:effectLst/>
                <a:uLnTx/>
                <a:uFillTx/>
                <a:latin typeface="Corbel" panose="020B0503020204020204"/>
                <a:ea typeface="+mn-ea"/>
                <a:cs typeface="+mn-cs"/>
              </a:rPr>
              <a:t>In this Met Office Science Pavilion event, our co-Champion, </a:t>
            </a:r>
            <a:r>
              <a:rPr kumimoji="0" lang="en-GB" sz="1700" b="0" i="0" u="none" strike="noStrike" kern="1200" cap="none" spc="0" normalizeH="0" baseline="0" noProof="0" dirty="0" err="1">
                <a:ln>
                  <a:noFill/>
                </a:ln>
                <a:solidFill>
                  <a:schemeClr val="accent1">
                    <a:lumMod val="50000"/>
                  </a:schemeClr>
                </a:solidFill>
                <a:effectLst/>
                <a:uLnTx/>
                <a:uFillTx/>
                <a:latin typeface="Corbel" panose="020B0503020204020204"/>
                <a:ea typeface="+mn-ea"/>
                <a:cs typeface="+mn-cs"/>
              </a:rPr>
              <a:t>Suraje</a:t>
            </a:r>
            <a:r>
              <a:rPr kumimoji="0" lang="en-GB" sz="1700" b="0" i="0" u="none" strike="noStrike" kern="1200" cap="none" spc="0" normalizeH="0" baseline="0" noProof="0" dirty="0">
                <a:ln>
                  <a:noFill/>
                </a:ln>
                <a:solidFill>
                  <a:schemeClr val="accent1">
                    <a:lumMod val="50000"/>
                  </a:schemeClr>
                </a:solidFill>
                <a:effectLst/>
                <a:uLnTx/>
                <a:uFillTx/>
                <a:latin typeface="Corbel" panose="020B0503020204020204"/>
                <a:ea typeface="+mn-ea"/>
                <a:cs typeface="+mn-cs"/>
              </a:rPr>
              <a:t> </a:t>
            </a:r>
            <a:r>
              <a:rPr kumimoji="0" lang="en-GB" sz="1700" b="0" i="0" u="none" strike="noStrike" kern="1200" cap="none" spc="0" normalizeH="0" baseline="0" noProof="0" dirty="0" err="1">
                <a:ln>
                  <a:noFill/>
                </a:ln>
                <a:solidFill>
                  <a:schemeClr val="accent1">
                    <a:lumMod val="50000"/>
                  </a:schemeClr>
                </a:solidFill>
                <a:effectLst/>
                <a:uLnTx/>
                <a:uFillTx/>
                <a:latin typeface="Corbel" panose="020B0503020204020204"/>
                <a:ea typeface="+mn-ea"/>
                <a:cs typeface="+mn-cs"/>
              </a:rPr>
              <a:t>Dessai</a:t>
            </a:r>
            <a:r>
              <a:rPr kumimoji="0" lang="en-GB" sz="1700" b="0" i="0" u="none" strike="noStrike" kern="1200" cap="none" spc="0" normalizeH="0" baseline="0" noProof="0" dirty="0">
                <a:ln>
                  <a:noFill/>
                </a:ln>
                <a:solidFill>
                  <a:schemeClr val="accent1">
                    <a:lumMod val="50000"/>
                  </a:schemeClr>
                </a:solidFill>
                <a:effectLst/>
                <a:uLnTx/>
                <a:uFillTx/>
                <a:latin typeface="Corbel" panose="020B0503020204020204"/>
                <a:ea typeface="+mn-ea"/>
                <a:cs typeface="+mn-cs"/>
              </a:rPr>
              <a:t> spoke about the transdisciplinary research of the UK Climate Resilience Programme.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6264A7"/>
                </a:solidFill>
                <a:effectLst/>
                <a:uLnTx/>
                <a:uFillTx/>
                <a:latin typeface="Corbel" panose="020B0503020204020204"/>
                <a:ea typeface="+mn-ea"/>
                <a:cs typeface="+mn-cs"/>
                <a:hlinkClick r:id="rId4" tooltip="https://t.co/a9686spg62?amp=1"/>
              </a:rPr>
              <a:t>https://youtu.be/9tR78gCf9ZA</a:t>
            </a:r>
            <a:r>
              <a:rPr kumimoji="0" lang="en-GB" sz="1700" b="0" i="0" u="none" strike="noStrike" kern="1200" cap="none" spc="0" normalizeH="0" baseline="0" noProof="0" dirty="0">
                <a:ln>
                  <a:noFill/>
                </a:ln>
                <a:solidFill>
                  <a:srgbClr val="242424"/>
                </a:solidFill>
                <a:effectLst/>
                <a:uLnTx/>
                <a:uFillTx/>
                <a:latin typeface="Corbel" panose="020B0503020204020204"/>
                <a:ea typeface="+mn-ea"/>
                <a:cs typeface="+mn-cs"/>
              </a:rPr>
              <a:t> </a:t>
            </a:r>
          </a:p>
        </p:txBody>
      </p:sp>
      <p:sp>
        <p:nvSpPr>
          <p:cNvPr id="14" name="TextBox 13">
            <a:extLst>
              <a:ext uri="{FF2B5EF4-FFF2-40B4-BE49-F238E27FC236}">
                <a16:creationId xmlns:a16="http://schemas.microsoft.com/office/drawing/2014/main" id="{209FA93F-189B-45AA-A2ED-1B1098CBFCAD}"/>
              </a:ext>
            </a:extLst>
          </p:cNvPr>
          <p:cNvSpPr txBox="1"/>
          <p:nvPr/>
        </p:nvSpPr>
        <p:spPr>
          <a:xfrm>
            <a:off x="3217398" y="3316246"/>
            <a:ext cx="2844704" cy="290848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1">
                    <a:lumMod val="50000"/>
                  </a:schemeClr>
                </a:solidFill>
                <a:effectLst/>
                <a:uLnTx/>
                <a:uFillTx/>
                <a:latin typeface="Segoe UI" panose="020B0502040204020203" pitchFamily="34" charset="0"/>
                <a:ea typeface="+mn-ea"/>
                <a:cs typeface="+mn-cs"/>
              </a:rPr>
              <a:t>Climate Risk and Adaptation: How We Understand and Respond to Climate Change Hazards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chemeClr val="accent1">
                    <a:lumMod val="50000"/>
                  </a:schemeClr>
                </a:solidFill>
                <a:effectLst/>
                <a:uLnTx/>
                <a:uFillTx/>
                <a:latin typeface="Corbel" panose="020B0503020204020204"/>
                <a:ea typeface="+mn-ea"/>
                <a:cs typeface="+mn-cs"/>
              </a:rPr>
              <a:t>This event showcased the UK’s steps to collaboratively build adaptive capacity and reduce climate risk to communities.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Corbel" panose="020B0503020204020204"/>
                <a:ea typeface="+mn-ea"/>
                <a:cs typeface="+mn-cs"/>
                <a:hlinkClick r:id="rId5"/>
              </a:rPr>
              <a:t>https://www.youtube.com/watch?v=9_KDjGm7_6M</a:t>
            </a:r>
            <a:r>
              <a:rPr kumimoji="0" lang="en-GB" sz="1700" b="0" i="0" u="none" strike="noStrike" kern="1200" cap="none" spc="0" normalizeH="0" baseline="0" noProof="0" dirty="0">
                <a:ln>
                  <a:noFill/>
                </a:ln>
                <a:solidFill>
                  <a:prstClr val="black"/>
                </a:solidFill>
                <a:effectLst/>
                <a:uLnTx/>
                <a:uFillTx/>
                <a:latin typeface="Corbel" panose="020B0503020204020204"/>
                <a:ea typeface="+mn-ea"/>
                <a:cs typeface="+mn-cs"/>
              </a:rPr>
              <a:t> </a:t>
            </a:r>
          </a:p>
        </p:txBody>
      </p:sp>
      <p:pic>
        <p:nvPicPr>
          <p:cNvPr id="13" name="Picture 12">
            <a:extLst>
              <a:ext uri="{FF2B5EF4-FFF2-40B4-BE49-F238E27FC236}">
                <a16:creationId xmlns:a16="http://schemas.microsoft.com/office/drawing/2014/main" id="{5F8CC53F-FFBC-4C9E-ABBA-08CC1F3C0898}"/>
              </a:ext>
            </a:extLst>
          </p:cNvPr>
          <p:cNvPicPr>
            <a:picLocks noChangeAspect="1"/>
          </p:cNvPicPr>
          <p:nvPr/>
        </p:nvPicPr>
        <p:blipFill rotWithShape="1">
          <a:blip r:embed="rId6"/>
          <a:srcRect l="7890" t="26451" r="46843" b="25541"/>
          <a:stretch/>
        </p:blipFill>
        <p:spPr>
          <a:xfrm>
            <a:off x="3330054" y="1501878"/>
            <a:ext cx="2732048" cy="1697085"/>
          </a:xfrm>
          <a:prstGeom prst="rect">
            <a:avLst/>
          </a:prstGeom>
        </p:spPr>
      </p:pic>
      <p:pic>
        <p:nvPicPr>
          <p:cNvPr id="16" name="Picture 15">
            <a:extLst>
              <a:ext uri="{FF2B5EF4-FFF2-40B4-BE49-F238E27FC236}">
                <a16:creationId xmlns:a16="http://schemas.microsoft.com/office/drawing/2014/main" id="{8DF2BE5B-61C5-409C-A39F-66F273ED17C7}"/>
              </a:ext>
            </a:extLst>
          </p:cNvPr>
          <p:cNvPicPr>
            <a:picLocks noChangeAspect="1"/>
          </p:cNvPicPr>
          <p:nvPr/>
        </p:nvPicPr>
        <p:blipFill rotWithShape="1">
          <a:blip r:embed="rId7"/>
          <a:srcRect l="12839" t="25801" r="43508" b="25195"/>
          <a:stretch/>
        </p:blipFill>
        <p:spPr>
          <a:xfrm>
            <a:off x="9401286" y="1478766"/>
            <a:ext cx="2593939" cy="1720197"/>
          </a:xfrm>
          <a:prstGeom prst="rect">
            <a:avLst/>
          </a:prstGeom>
        </p:spPr>
      </p:pic>
      <p:sp>
        <p:nvSpPr>
          <p:cNvPr id="20" name="TextBox 19">
            <a:extLst>
              <a:ext uri="{FF2B5EF4-FFF2-40B4-BE49-F238E27FC236}">
                <a16:creationId xmlns:a16="http://schemas.microsoft.com/office/drawing/2014/main" id="{E136C4D6-0FED-4EB4-AB37-692B65057507}"/>
              </a:ext>
            </a:extLst>
          </p:cNvPr>
          <p:cNvSpPr txBox="1"/>
          <p:nvPr/>
        </p:nvSpPr>
        <p:spPr>
          <a:xfrm>
            <a:off x="9348716" y="3285469"/>
            <a:ext cx="2740503" cy="270843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a:ln>
                  <a:noFill/>
                </a:ln>
                <a:solidFill>
                  <a:schemeClr val="accent1">
                    <a:lumMod val="50000"/>
                  </a:schemeClr>
                </a:solidFill>
                <a:effectLst/>
                <a:uLnTx/>
                <a:uFillTx/>
                <a:latin typeface="Segoe UI" panose="020B0502040204020203" pitchFamily="34" charset="0"/>
                <a:ea typeface="+mn-ea"/>
                <a:cs typeface="+mn-cs"/>
              </a:rPr>
              <a:t>National Youth Theatre's 'On The Edge' performance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chemeClr val="accent1">
                    <a:lumMod val="50000"/>
                  </a:schemeClr>
                </a:solidFill>
                <a:effectLst/>
                <a:uLnTx/>
                <a:uFillTx/>
                <a:latin typeface="Corbel" panose="020B0503020204020204"/>
                <a:ea typeface="+mn-ea"/>
                <a:cs typeface="+mn-cs"/>
              </a:rPr>
              <a:t>Young voices took centre stage and discussed their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chemeClr val="accent1">
                    <a:lumMod val="50000"/>
                  </a:schemeClr>
                </a:solidFill>
                <a:effectLst/>
                <a:uLnTx/>
                <a:uFillTx/>
                <a:latin typeface="Corbel" panose="020B0503020204020204"/>
                <a:ea typeface="+mn-ea"/>
                <a:cs typeface="+mn-cs"/>
              </a:rPr>
              <a:t> ‘eco-anxieties’ through a mixture of spoken word, poetry, music and short film.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black"/>
                </a:solidFill>
                <a:effectLst/>
                <a:uLnTx/>
                <a:uFillTx/>
                <a:latin typeface="Corbel" panose="020B0503020204020204"/>
                <a:ea typeface="+mn-ea"/>
                <a:cs typeface="+mn-cs"/>
                <a:hlinkClick r:id="rId8"/>
              </a:rPr>
              <a:t>https://www.youtube.com/watch?v=U5rqFiLAF9s</a:t>
            </a:r>
            <a:r>
              <a:rPr kumimoji="0" lang="en-GB" sz="1700" b="0" i="0" u="none" strike="noStrike" kern="1200" cap="none" spc="0" normalizeH="0" baseline="0" noProof="0" dirty="0">
                <a:ln>
                  <a:noFill/>
                </a:ln>
                <a:solidFill>
                  <a:prstClr val="black"/>
                </a:solidFill>
                <a:effectLst/>
                <a:uLnTx/>
                <a:uFillTx/>
                <a:latin typeface="Corbel" panose="020B0503020204020204"/>
                <a:ea typeface="+mn-ea"/>
                <a:cs typeface="+mn-cs"/>
              </a:rPr>
              <a:t> </a:t>
            </a:r>
          </a:p>
        </p:txBody>
      </p:sp>
      <p:pic>
        <p:nvPicPr>
          <p:cNvPr id="22" name="Picture 21">
            <a:extLst>
              <a:ext uri="{FF2B5EF4-FFF2-40B4-BE49-F238E27FC236}">
                <a16:creationId xmlns:a16="http://schemas.microsoft.com/office/drawing/2014/main" id="{4BE44094-A5F7-4936-BE1A-579DD5A12EAC}"/>
              </a:ext>
            </a:extLst>
          </p:cNvPr>
          <p:cNvPicPr>
            <a:picLocks noChangeAspect="1"/>
          </p:cNvPicPr>
          <p:nvPr/>
        </p:nvPicPr>
        <p:blipFill rotWithShape="1">
          <a:blip r:embed="rId9"/>
          <a:srcRect l="18784" t="25529" r="43507" b="34064"/>
          <a:stretch/>
        </p:blipFill>
        <p:spPr>
          <a:xfrm>
            <a:off x="134031" y="1478767"/>
            <a:ext cx="2781141" cy="1743311"/>
          </a:xfrm>
          <a:prstGeom prst="rect">
            <a:avLst/>
          </a:prstGeom>
        </p:spPr>
      </p:pic>
      <p:sp>
        <p:nvSpPr>
          <p:cNvPr id="26" name="TextBox 25">
            <a:extLst>
              <a:ext uri="{FF2B5EF4-FFF2-40B4-BE49-F238E27FC236}">
                <a16:creationId xmlns:a16="http://schemas.microsoft.com/office/drawing/2014/main" id="{72C07EA0-DC9F-4AD6-8F6C-589FFB7A64A6}"/>
              </a:ext>
            </a:extLst>
          </p:cNvPr>
          <p:cNvSpPr txBox="1"/>
          <p:nvPr/>
        </p:nvSpPr>
        <p:spPr>
          <a:xfrm>
            <a:off x="134031" y="3396397"/>
            <a:ext cx="2812391" cy="2939266"/>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1">
                    <a:lumMod val="50000"/>
                  </a:schemeClr>
                </a:solidFill>
                <a:effectLst/>
                <a:uLnTx/>
                <a:uFillTx/>
                <a:latin typeface="Segoe UI" panose="020B0502040204020203" pitchFamily="34" charset="0"/>
                <a:ea typeface="+mn-ea"/>
                <a:cs typeface="+mn-cs"/>
              </a:rPr>
              <a:t>Building resilience in a low carbon world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chemeClr val="accent1">
                    <a:lumMod val="50000"/>
                  </a:schemeClr>
                </a:solidFill>
                <a:effectLst/>
                <a:uLnTx/>
                <a:uFillTx/>
                <a:latin typeface="Corbel" panose="020B0503020204020204"/>
                <a:ea typeface="+mn-ea"/>
                <a:cs typeface="+mn-cs"/>
              </a:rPr>
              <a:t>UKCR’s joint event with Future Climate For Africa discussed the use of scientific and technical advances in understanding climate risks and developing locally-appropriate responses.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003366"/>
                </a:solidFill>
                <a:effectLst/>
                <a:uLnTx/>
                <a:uFillTx/>
                <a:latin typeface="Corbel" panose="020B0503020204020204"/>
                <a:ea typeface="+mn-ea"/>
                <a:cs typeface="+mn-cs"/>
                <a:hlinkClick r:id="rId10"/>
              </a:rPr>
              <a:t>https://www.youtube.com/watch?v=4_jLqV6Rzwo</a:t>
            </a:r>
            <a:r>
              <a:rPr kumimoji="0" lang="en-GB" sz="1700" b="0" i="0" u="none" strike="noStrike" kern="1200" cap="none" spc="0" normalizeH="0" baseline="0" noProof="0" dirty="0">
                <a:ln>
                  <a:noFill/>
                </a:ln>
                <a:solidFill>
                  <a:srgbClr val="003366"/>
                </a:solidFill>
                <a:effectLst/>
                <a:uLnTx/>
                <a:uFillTx/>
                <a:latin typeface="Corbel" panose="020B0503020204020204"/>
                <a:ea typeface="+mn-ea"/>
                <a:cs typeface="+mn-cs"/>
              </a:rPr>
              <a:t> </a:t>
            </a:r>
          </a:p>
        </p:txBody>
      </p:sp>
      <p:pic>
        <p:nvPicPr>
          <p:cNvPr id="18" name="Picture 17"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63366" y="0"/>
            <a:ext cx="1431859" cy="1396278"/>
          </a:xfrm>
          <a:prstGeom prst="rect">
            <a:avLst/>
          </a:prstGeom>
        </p:spPr>
      </p:pic>
      <p:pic>
        <p:nvPicPr>
          <p:cNvPr id="19" name="Picture 18">
            <a:extLst>
              <a:ext uri="{FF2B5EF4-FFF2-40B4-BE49-F238E27FC236}">
                <a16:creationId xmlns:a16="http://schemas.microsoft.com/office/drawing/2014/main" id="{62268DA8-6A46-4709-94D0-15F5DEF0FFB4}"/>
              </a:ext>
            </a:extLst>
          </p:cNvPr>
          <p:cNvPicPr>
            <a:picLocks noChangeAspect="1"/>
          </p:cNvPicPr>
          <p:nvPr/>
        </p:nvPicPr>
        <p:blipFill>
          <a:blip r:embed="rId12"/>
          <a:stretch>
            <a:fillRect/>
          </a:stretch>
        </p:blipFill>
        <p:spPr>
          <a:xfrm>
            <a:off x="-72539" y="-31204"/>
            <a:ext cx="3999323" cy="859611"/>
          </a:xfrm>
          <a:prstGeom prst="rect">
            <a:avLst/>
          </a:prstGeom>
        </p:spPr>
      </p:pic>
      <p:sp>
        <p:nvSpPr>
          <p:cNvPr id="21" name="TextBox 20">
            <a:extLst>
              <a:ext uri="{FF2B5EF4-FFF2-40B4-BE49-F238E27FC236}">
                <a16:creationId xmlns:a16="http://schemas.microsoft.com/office/drawing/2014/main" id="{B27694EF-4A8C-4CB2-8F73-DA58520A6DDE}"/>
              </a:ext>
            </a:extLst>
          </p:cNvPr>
          <p:cNvSpPr txBox="1"/>
          <p:nvPr/>
        </p:nvSpPr>
        <p:spPr>
          <a:xfrm>
            <a:off x="56971" y="82511"/>
            <a:ext cx="3339376" cy="584775"/>
          </a:xfrm>
          <a:prstGeom prst="rect">
            <a:avLst/>
          </a:prstGeom>
          <a:noFill/>
        </p:spPr>
        <p:txBody>
          <a:bodyPr wrap="none" numCol="1"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GB" sz="3200" b="1" i="0" u="none" strike="noStrike" kern="1200" cap="none" spc="-60" normalizeH="0" baseline="0" noProof="0" dirty="0">
                <a:ln>
                  <a:noFill/>
                </a:ln>
                <a:solidFill>
                  <a:srgbClr val="FFFFFF"/>
                </a:solidFill>
                <a:effectLst/>
                <a:uLnTx/>
                <a:uFillTx/>
                <a:latin typeface="Corbel" panose="020B0503020204020204"/>
                <a:ea typeface="+mn-ea"/>
                <a:cs typeface="+mn-cs"/>
              </a:rPr>
              <a:t>Programme  News</a:t>
            </a:r>
          </a:p>
        </p:txBody>
      </p:sp>
    </p:spTree>
    <p:extLst>
      <p:ext uri="{BB962C8B-B14F-4D97-AF65-F5344CB8AC3E}">
        <p14:creationId xmlns:p14="http://schemas.microsoft.com/office/powerpoint/2010/main" val="299425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05394" y="1005840"/>
            <a:ext cx="1810669" cy="1761897"/>
          </a:xfrm>
          <a:prstGeom prst="rect">
            <a:avLst/>
          </a:prstGeom>
        </p:spPr>
      </p:pic>
      <p:sp>
        <p:nvSpPr>
          <p:cNvPr id="2" name="Title 1"/>
          <p:cNvSpPr>
            <a:spLocks noGrp="1"/>
          </p:cNvSpPr>
          <p:nvPr>
            <p:ph type="title"/>
          </p:nvPr>
        </p:nvSpPr>
        <p:spPr/>
        <p:txBody>
          <a:bodyPr numCol="1">
            <a:normAutofit/>
          </a:bodyPr>
          <a:lstStyle/>
          <a:p>
            <a:br>
              <a:rPr lang="en-GB" altLang="en-GB" dirty="0"/>
            </a:br>
            <a:br>
              <a:rPr lang="en-GB" altLang="en-GB" dirty="0"/>
            </a:br>
            <a:br>
              <a:rPr lang="en-GB" altLang="en-GB" dirty="0"/>
            </a:br>
            <a:endParaRPr lang="en-GB" altLang="en-GB" dirty="0"/>
          </a:p>
        </p:txBody>
      </p:sp>
      <p:sp>
        <p:nvSpPr>
          <p:cNvPr id="4" name="Rectangle 3"/>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AutoShape 4" descr="🔵"/>
          <p:cNvSpPr>
            <a:spLocks noChangeAspect="1" noChangeArrowheads="1"/>
          </p:cNvSpPr>
          <p:nvPr/>
        </p:nvSpPr>
        <p:spPr bwMode="auto">
          <a:xfrm>
            <a:off x="5946775"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8" name="AutoShape 5" descr="🔵"/>
          <p:cNvSpPr>
            <a:spLocks noChangeAspect="1" noChangeArrowheads="1"/>
          </p:cNvSpPr>
          <p:nvPr/>
        </p:nvSpPr>
        <p:spPr bwMode="auto">
          <a:xfrm>
            <a:off x="10607675"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9" name="AutoShape 6" descr="🔵"/>
          <p:cNvSpPr>
            <a:spLocks noChangeAspect="1" noChangeArrowheads="1"/>
          </p:cNvSpPr>
          <p:nvPr/>
        </p:nvSpPr>
        <p:spPr bwMode="auto">
          <a:xfrm>
            <a:off x="14404975" y="-280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11" name="TextBox 10"/>
          <p:cNvSpPr txBox="1"/>
          <p:nvPr/>
        </p:nvSpPr>
        <p:spPr>
          <a:xfrm>
            <a:off x="4246709" y="3006852"/>
            <a:ext cx="6819984" cy="3447098"/>
          </a:xfrm>
          <a:prstGeom prst="rect">
            <a:avLst/>
          </a:prstGeom>
          <a:solidFill>
            <a:schemeClr val="accent1">
              <a:lumMod val="7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3494BA">
                  <a:lumMod val="20000"/>
                  <a:lumOff val="80000"/>
                </a:srgbClr>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494BA">
                    <a:lumMod val="20000"/>
                    <a:lumOff val="80000"/>
                  </a:srgbClr>
                </a:solidFill>
                <a:effectLst/>
                <a:uLnTx/>
                <a:uFillTx/>
                <a:latin typeface="Corbel" panose="020B0503020204020204"/>
                <a:ea typeface="+mn-ea"/>
                <a:cs typeface="+mn-cs"/>
              </a:rPr>
              <a:t>The Climate Risk Indicators project has calculated a wide range of indicators of climate risk with the UKCP18 climate projections, now available through a dedicated website (</a:t>
            </a:r>
            <a:r>
              <a:rPr kumimoji="0" lang="en-GB" sz="1800" b="0" i="0" u="none" strike="noStrike" kern="1200" cap="none" spc="0" normalizeH="0" baseline="0" noProof="0" dirty="0">
                <a:ln>
                  <a:noFill/>
                </a:ln>
                <a:solidFill>
                  <a:srgbClr val="2683C6">
                    <a:lumMod val="40000"/>
                    <a:lumOff val="60000"/>
                  </a:srgbClr>
                </a:solidFill>
                <a:effectLst/>
                <a:uLnTx/>
                <a:uFillTx/>
                <a:latin typeface="Corbel" panose="020B0503020204020204"/>
                <a:ea typeface="+mn-ea"/>
                <a:cs typeface="+mn-cs"/>
                <a:hlinkClick r:id="rId4">
                  <a:extLst>
                    <a:ext uri="{A12FA001-AC4F-418D-AE19-62706E023703}">
                      <ahyp:hlinkClr xmlns:ahyp="http://schemas.microsoft.com/office/drawing/2018/hyperlinkcolor" val="tx"/>
                    </a:ext>
                  </a:extLst>
                </a:hlinkClick>
              </a:rPr>
              <a:t>https://uk-cri.org</a:t>
            </a:r>
            <a:r>
              <a:rPr kumimoji="0" lang="en-GB" sz="1800" b="0" i="0" u="none" strike="noStrike" kern="1200" cap="none" spc="0" normalizeH="0" baseline="0" noProof="0" dirty="0">
                <a:ln>
                  <a:noFill/>
                </a:ln>
                <a:solidFill>
                  <a:srgbClr val="3494BA">
                    <a:lumMod val="20000"/>
                    <a:lumOff val="80000"/>
                  </a:srgbClr>
                </a:solidFill>
                <a:effectLst/>
                <a:uLnTx/>
                <a:uFillTx/>
                <a:latin typeface="Corbel" panose="020B0503020204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494BA">
                  <a:lumMod val="20000"/>
                  <a:lumOff val="80000"/>
                </a:srgbClr>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494BA">
                    <a:lumMod val="20000"/>
                    <a:lumOff val="80000"/>
                  </a:srgbClr>
                </a:solidFill>
                <a:effectLst/>
                <a:uLnTx/>
                <a:uFillTx/>
                <a:latin typeface="Corbel" panose="020B0503020204020204"/>
                <a:ea typeface="+mn-ea"/>
                <a:cs typeface="+mn-cs"/>
              </a:rPr>
              <a:t>Aimed at people and organisations who want to see how climate risks are changing in their local area and across the UK.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3494BA">
                  <a:lumMod val="20000"/>
                  <a:lumOff val="80000"/>
                </a:srgbClr>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494BA">
                    <a:lumMod val="20000"/>
                    <a:lumOff val="80000"/>
                  </a:srgbClr>
                </a:solidFill>
                <a:effectLst/>
                <a:uLnTx/>
                <a:uFillTx/>
                <a:latin typeface="Corbel" panose="020B0503020204020204"/>
                <a:ea typeface="+mn-ea"/>
                <a:cs typeface="+mn-cs"/>
              </a:rPr>
              <a:t>Indicators include: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3494BA">
                    <a:lumMod val="20000"/>
                    <a:lumOff val="80000"/>
                  </a:srgbClr>
                </a:solidFill>
                <a:effectLst/>
                <a:uLnTx/>
                <a:uFillTx/>
                <a:latin typeface="Corbel" panose="020B0503020204020204"/>
                <a:ea typeface="+mn-ea"/>
                <a:cs typeface="+mn-cs"/>
              </a:rPr>
              <a:t>hot and cold temperature extremes (including heatwaves and hot and cold weather alerts)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3494BA">
                    <a:lumMod val="20000"/>
                    <a:lumOff val="80000"/>
                  </a:srgbClr>
                </a:solidFill>
                <a:effectLst/>
                <a:uLnTx/>
                <a:uFillTx/>
                <a:latin typeface="Corbel" panose="020B0503020204020204"/>
                <a:ea typeface="+mn-ea"/>
                <a:cs typeface="+mn-cs"/>
              </a:rPr>
              <a:t>risks to transport and agriculture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3494BA">
                    <a:lumMod val="20000"/>
                    <a:lumOff val="80000"/>
                  </a:srgbClr>
                </a:solidFill>
                <a:effectLst/>
                <a:uLnTx/>
                <a:uFillTx/>
                <a:latin typeface="Corbel" panose="020B0503020204020204"/>
                <a:ea typeface="+mn-ea"/>
                <a:cs typeface="+mn-cs"/>
              </a:rPr>
              <a:t>river flooding and low flows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3494BA">
                    <a:lumMod val="20000"/>
                    <a:lumOff val="80000"/>
                  </a:srgbClr>
                </a:solidFill>
                <a:effectLst/>
                <a:uLnTx/>
                <a:uFillTx/>
                <a:latin typeface="Corbel" panose="020B0503020204020204"/>
                <a:ea typeface="+mn-ea"/>
                <a:cs typeface="+mn-cs"/>
              </a:rPr>
              <a:t>wildfire danger</a:t>
            </a:r>
          </a:p>
        </p:txBody>
      </p:sp>
      <p:sp>
        <p:nvSpPr>
          <p:cNvPr id="17" name="TextBox 16"/>
          <p:cNvSpPr txBox="1"/>
          <p:nvPr/>
        </p:nvSpPr>
        <p:spPr>
          <a:xfrm>
            <a:off x="101788" y="3247419"/>
            <a:ext cx="3249743" cy="213904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orbel" panose="020B0503020204020204"/>
                <a:ea typeface="+mn-ea"/>
                <a:cs typeface="+mn-cs"/>
              </a:rPr>
              <a:t>Climate Risk Indicators Project:</a:t>
            </a:r>
          </a:p>
          <a:p>
            <a:pPr marL="0" marR="0" lvl="0" indent="0" algn="l" defTabSz="457200" rtl="0" eaLnBrk="1" fontAlgn="auto" latinLnBrk="0" hangingPunct="1">
              <a:lnSpc>
                <a:spcPct val="100000"/>
              </a:lnSpc>
              <a:spcBef>
                <a:spcPts val="120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orbel" panose="020B0503020204020204"/>
                <a:ea typeface="+mn-ea"/>
                <a:cs typeface="+mn-cs"/>
              </a:rPr>
              <a:t>New Website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700" b="0" i="0" u="none" strike="noStrike" kern="1200" cap="none" spc="0" normalizeH="0" baseline="0" noProof="0" dirty="0">
              <a:ln>
                <a:noFill/>
              </a:ln>
              <a:solidFill>
                <a:prstClr val="white">
                  <a:lumMod val="95000"/>
                </a:prstClr>
              </a:solidFill>
              <a:effectLst/>
              <a:uLnTx/>
              <a:uFillTx/>
              <a:latin typeface="Corbel" panose="020B0503020204020204"/>
              <a:ea typeface="+mn-ea"/>
              <a:cs typeface="+mn-cs"/>
            </a:endParaRPr>
          </a:p>
        </p:txBody>
      </p:sp>
      <p:pic>
        <p:nvPicPr>
          <p:cNvPr id="1028" name="Picture 4">
            <a:extLst>
              <a:ext uri="{FF2B5EF4-FFF2-40B4-BE49-F238E27FC236}">
                <a16:creationId xmlns:a16="http://schemas.microsoft.com/office/drawing/2014/main" id="{2FDB4686-0A35-4061-95CE-954E8169371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369"/>
          <a:stretch/>
        </p:blipFill>
        <p:spPr bwMode="auto">
          <a:xfrm>
            <a:off x="4246709" y="453131"/>
            <a:ext cx="6819984" cy="255372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62268DA8-6A46-4709-94D0-15F5DEF0FFB4}"/>
              </a:ext>
            </a:extLst>
          </p:cNvPr>
          <p:cNvPicPr>
            <a:picLocks noChangeAspect="1"/>
          </p:cNvPicPr>
          <p:nvPr/>
        </p:nvPicPr>
        <p:blipFill>
          <a:blip r:embed="rId6"/>
          <a:stretch>
            <a:fillRect/>
          </a:stretch>
        </p:blipFill>
        <p:spPr>
          <a:xfrm>
            <a:off x="-109391" y="-23048"/>
            <a:ext cx="3999323" cy="859611"/>
          </a:xfrm>
          <a:prstGeom prst="rect">
            <a:avLst/>
          </a:prstGeom>
          <a:solidFill>
            <a:schemeClr val="bg1"/>
          </a:solidFill>
        </p:spPr>
      </p:pic>
      <p:sp>
        <p:nvSpPr>
          <p:cNvPr id="24" name="TextBox 23">
            <a:extLst>
              <a:ext uri="{FF2B5EF4-FFF2-40B4-BE49-F238E27FC236}">
                <a16:creationId xmlns:a16="http://schemas.microsoft.com/office/drawing/2014/main" id="{B27694EF-4A8C-4CB2-8F73-DA58520A6DDE}"/>
              </a:ext>
            </a:extLst>
          </p:cNvPr>
          <p:cNvSpPr txBox="1"/>
          <p:nvPr/>
        </p:nvSpPr>
        <p:spPr>
          <a:xfrm>
            <a:off x="56971" y="82511"/>
            <a:ext cx="3339376" cy="584775"/>
          </a:xfrm>
          <a:prstGeom prst="rect">
            <a:avLst/>
          </a:prstGeom>
          <a:noFill/>
        </p:spPr>
        <p:txBody>
          <a:bodyPr wrap="none" numCol="1"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GB" sz="3200" b="1" i="0" u="none" strike="noStrike" kern="1200" cap="none" spc="-60" normalizeH="0" baseline="0" noProof="0" dirty="0">
                <a:ln>
                  <a:noFill/>
                </a:ln>
                <a:solidFill>
                  <a:srgbClr val="FFFFFF"/>
                </a:solidFill>
                <a:effectLst/>
                <a:uLnTx/>
                <a:uFillTx/>
                <a:latin typeface="Corbel" panose="020B0503020204020204"/>
                <a:ea typeface="+mn-ea"/>
                <a:cs typeface="+mn-cs"/>
              </a:rPr>
              <a:t>Programme  News</a:t>
            </a:r>
          </a:p>
        </p:txBody>
      </p:sp>
    </p:spTree>
    <p:extLst>
      <p:ext uri="{BB962C8B-B14F-4D97-AF65-F5344CB8AC3E}">
        <p14:creationId xmlns:p14="http://schemas.microsoft.com/office/powerpoint/2010/main" val="47405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24311" y="3657599"/>
            <a:ext cx="3192095" cy="866896"/>
          </a:xfrm>
          <a:prstGeom prst="rect">
            <a:avLst/>
          </a:prstGeom>
        </p:spPr>
      </p:pic>
      <p:pic>
        <p:nvPicPr>
          <p:cNvPr id="6" name="Picture 5"/>
          <p:cNvPicPr>
            <a:picLocks noChangeAspect="1"/>
          </p:cNvPicPr>
          <p:nvPr/>
        </p:nvPicPr>
        <p:blipFill>
          <a:blip r:embed="rId4"/>
          <a:stretch>
            <a:fillRect/>
          </a:stretch>
        </p:blipFill>
        <p:spPr>
          <a:xfrm>
            <a:off x="124311" y="4524495"/>
            <a:ext cx="3192095" cy="619211"/>
          </a:xfrm>
          <a:prstGeom prst="rect">
            <a:avLst/>
          </a:prstGeom>
        </p:spPr>
      </p:pic>
      <p:sp>
        <p:nvSpPr>
          <p:cNvPr id="7" name="Rectangle 6"/>
          <p:cNvSpPr/>
          <p:nvPr/>
        </p:nvSpPr>
        <p:spPr>
          <a:xfrm>
            <a:off x="3589361" y="1005840"/>
            <a:ext cx="8434317" cy="2462213"/>
          </a:xfrm>
          <a:prstGeom prst="rect">
            <a:avLst/>
          </a:prstGeom>
          <a:solidFill>
            <a:schemeClr val="bg1"/>
          </a:solidFill>
          <a:ln>
            <a:solidFill>
              <a:schemeClr val="accent6">
                <a:lumMod val="50000"/>
              </a:schemeClr>
            </a:solidFill>
          </a:ln>
        </p:spPr>
        <p:txBody>
          <a:bodyPr wrap="square">
            <a:spAutoFit/>
          </a:bodyPr>
          <a:lstStyle/>
          <a:p>
            <a:r>
              <a:rPr lang="en-GB" sz="2400" b="1" dirty="0"/>
              <a:t>House of Lords Environment and Climate Change Committee</a:t>
            </a:r>
          </a:p>
          <a:p>
            <a:endParaRPr lang="en-GB" sz="1400" dirty="0"/>
          </a:p>
          <a:p>
            <a:r>
              <a:rPr lang="en-GB" dirty="0"/>
              <a:t>Inquiry into behaviour change in the context of climate change (mitigation and adaptation) and the environment (e.g. biodiversity, water, waste and the circular economy, and air pollution) </a:t>
            </a:r>
          </a:p>
          <a:p>
            <a:endParaRPr lang="en-GB" sz="1400" i="1" dirty="0"/>
          </a:p>
          <a:p>
            <a:r>
              <a:rPr lang="en-GB" sz="2400" b="1" dirty="0"/>
              <a:t>Evidence is invited by 13</a:t>
            </a:r>
            <a:r>
              <a:rPr lang="en-GB" sz="2400" b="1" baseline="30000" dirty="0"/>
              <a:t>th</a:t>
            </a:r>
            <a:r>
              <a:rPr lang="en-GB" sz="2400" b="1" dirty="0"/>
              <a:t> December 2021</a:t>
            </a:r>
          </a:p>
          <a:p>
            <a:r>
              <a:rPr lang="en-GB" sz="2000" b="1" i="1" dirty="0"/>
              <a:t>https://committees.parliament.uk/call-for-evidence/628/</a:t>
            </a:r>
          </a:p>
        </p:txBody>
      </p:sp>
      <p:sp>
        <p:nvSpPr>
          <p:cNvPr id="8" name="Rectangle 7"/>
          <p:cNvSpPr/>
          <p:nvPr/>
        </p:nvSpPr>
        <p:spPr>
          <a:xfrm>
            <a:off x="3589361" y="3625783"/>
            <a:ext cx="8434317" cy="2954655"/>
          </a:xfrm>
          <a:prstGeom prst="rect">
            <a:avLst/>
          </a:prstGeom>
          <a:solidFill>
            <a:schemeClr val="bg1"/>
          </a:solidFill>
          <a:ln>
            <a:solidFill>
              <a:schemeClr val="accent6">
                <a:lumMod val="50000"/>
              </a:schemeClr>
            </a:solidFill>
          </a:ln>
        </p:spPr>
        <p:txBody>
          <a:bodyPr wrap="square">
            <a:spAutoFit/>
          </a:bodyPr>
          <a:lstStyle/>
          <a:p>
            <a:r>
              <a:rPr lang="en-GB" sz="2400" b="1" dirty="0"/>
              <a:t>Joint Committee on the National Security Strategy (JCNSS)</a:t>
            </a:r>
            <a:endParaRPr lang="en-GB" sz="2400" dirty="0"/>
          </a:p>
          <a:p>
            <a:endParaRPr lang="en-GB" sz="1400" dirty="0"/>
          </a:p>
          <a:p>
            <a:r>
              <a:rPr lang="en-GB" sz="2000" dirty="0"/>
              <a:t>Considering the resilience of UK CNI to the effects of climate change, which is predicted to result in an increase in extreme weather events such as flooding, droughts, wildfires and heatwaves, as well as rising sea levels. </a:t>
            </a:r>
          </a:p>
          <a:p>
            <a:endParaRPr lang="en-GB" sz="1600" i="1" dirty="0"/>
          </a:p>
          <a:p>
            <a:r>
              <a:rPr lang="en-GB" sz="2400" b="1" dirty="0"/>
              <a:t>Evidence is invited by 7 January 2022</a:t>
            </a:r>
          </a:p>
          <a:p>
            <a:r>
              <a:rPr lang="en-GB" sz="2000" b="1" i="1" dirty="0"/>
              <a:t>https://committees.parliament.uk/work/1659/critical-national-infrastructure-and-climate-adaptation</a:t>
            </a:r>
            <a:r>
              <a:rPr lang="en-GB" sz="2800" b="1" i="1" dirty="0"/>
              <a:t>/</a:t>
            </a:r>
          </a:p>
        </p:txBody>
      </p:sp>
      <p:pic>
        <p:nvPicPr>
          <p:cNvPr id="9" name="Picture 8"/>
          <p:cNvPicPr>
            <a:picLocks noChangeAspect="1"/>
          </p:cNvPicPr>
          <p:nvPr/>
        </p:nvPicPr>
        <p:blipFill>
          <a:blip r:embed="rId5"/>
          <a:stretch>
            <a:fillRect/>
          </a:stretch>
        </p:blipFill>
        <p:spPr>
          <a:xfrm>
            <a:off x="705394" y="1005840"/>
            <a:ext cx="1810669" cy="1761897"/>
          </a:xfrm>
          <a:prstGeom prst="rect">
            <a:avLst/>
          </a:prstGeom>
        </p:spPr>
      </p:pic>
      <p:sp>
        <p:nvSpPr>
          <p:cNvPr id="10" name="TextBox 9"/>
          <p:cNvSpPr txBox="1"/>
          <p:nvPr/>
        </p:nvSpPr>
        <p:spPr>
          <a:xfrm>
            <a:off x="3589361" y="465310"/>
            <a:ext cx="5609229" cy="461665"/>
          </a:xfrm>
          <a:prstGeom prst="rect">
            <a:avLst/>
          </a:prstGeom>
          <a:noFill/>
        </p:spPr>
        <p:txBody>
          <a:bodyPr wrap="square" rtlCol="0">
            <a:spAutoFit/>
          </a:bodyPr>
          <a:lstStyle/>
          <a:p>
            <a:r>
              <a:rPr lang="en-GB" sz="2400" dirty="0"/>
              <a:t>Calls for evidence: </a:t>
            </a:r>
          </a:p>
        </p:txBody>
      </p:sp>
      <p:sp>
        <p:nvSpPr>
          <p:cNvPr id="12" name="Pentagon 11"/>
          <p:cNvSpPr/>
          <p:nvPr/>
        </p:nvSpPr>
        <p:spPr>
          <a:xfrm>
            <a:off x="-12167" y="55247"/>
            <a:ext cx="3465050" cy="733928"/>
          </a:xfrm>
          <a:prstGeom prst="homePlate">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Wider news</a:t>
            </a:r>
          </a:p>
        </p:txBody>
      </p:sp>
    </p:spTree>
    <p:extLst>
      <p:ext uri="{BB962C8B-B14F-4D97-AF65-F5344CB8AC3E}">
        <p14:creationId xmlns:p14="http://schemas.microsoft.com/office/powerpoint/2010/main" val="4242010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969" r="1387"/>
          <a:stretch/>
        </p:blipFill>
        <p:spPr>
          <a:xfrm>
            <a:off x="1173136" y="577516"/>
            <a:ext cx="4332516" cy="5678906"/>
          </a:xfrm>
          <a:prstGeom prst="rect">
            <a:avLst/>
          </a:prstGeom>
          <a:effectLst>
            <a:outerShdw blurRad="50800" dist="38100" dir="2700000" algn="tl" rotWithShape="0">
              <a:prstClr val="black">
                <a:alpha val="40000"/>
              </a:prstClr>
            </a:outerShdw>
          </a:effectLst>
        </p:spPr>
      </p:pic>
      <p:sp>
        <p:nvSpPr>
          <p:cNvPr id="3" name="Rectangle 2"/>
          <p:cNvSpPr/>
          <p:nvPr/>
        </p:nvSpPr>
        <p:spPr>
          <a:xfrm>
            <a:off x="5914030" y="1380151"/>
            <a:ext cx="6096000" cy="4801314"/>
          </a:xfrm>
          <a:prstGeom prst="rect">
            <a:avLst/>
          </a:prstGeom>
        </p:spPr>
        <p:txBody>
          <a:bodyPr>
            <a:spAutoFit/>
          </a:bodyPr>
          <a:lstStyle/>
          <a:p>
            <a:pPr fontAlgn="base"/>
            <a:r>
              <a:rPr lang="en-GB" sz="4000" b="0" i="0" dirty="0">
                <a:solidFill>
                  <a:schemeClr val="bg1"/>
                </a:solidFill>
                <a:effectLst/>
                <a:latin typeface="Gotham SSm A"/>
              </a:rPr>
              <a:t>Launch of Historic Environment Scotland’s climate adaptation plan</a:t>
            </a:r>
          </a:p>
          <a:p>
            <a:pPr fontAlgn="base"/>
            <a:endParaRPr lang="en-GB" sz="2000" dirty="0">
              <a:solidFill>
                <a:schemeClr val="bg1"/>
              </a:solidFill>
              <a:latin typeface="Gotham SSm A"/>
            </a:endParaRPr>
          </a:p>
          <a:p>
            <a:pPr fontAlgn="base"/>
            <a:r>
              <a:rPr lang="en-GB" sz="2800" b="0" i="0" dirty="0">
                <a:solidFill>
                  <a:schemeClr val="bg1"/>
                </a:solidFill>
                <a:effectLst/>
                <a:latin typeface="Gotham SSm A"/>
              </a:rPr>
              <a:t>18</a:t>
            </a:r>
            <a:r>
              <a:rPr lang="en-GB" sz="2800" b="0" i="0" baseline="30000" dirty="0">
                <a:solidFill>
                  <a:schemeClr val="bg1"/>
                </a:solidFill>
                <a:effectLst/>
                <a:latin typeface="Gotham SSm A"/>
              </a:rPr>
              <a:t>th</a:t>
            </a:r>
            <a:r>
              <a:rPr lang="en-GB" sz="2800" b="0" i="0" dirty="0">
                <a:solidFill>
                  <a:schemeClr val="bg1"/>
                </a:solidFill>
                <a:effectLst/>
                <a:latin typeface="Gotham SSm A"/>
              </a:rPr>
              <a:t> November 2021</a:t>
            </a:r>
          </a:p>
          <a:p>
            <a:pPr fontAlgn="base"/>
            <a:endParaRPr lang="en-GB" dirty="0">
              <a:solidFill>
                <a:schemeClr val="bg1"/>
              </a:solidFill>
              <a:latin typeface="Gotham SSm A"/>
            </a:endParaRPr>
          </a:p>
          <a:p>
            <a:pPr fontAlgn="base"/>
            <a:r>
              <a:rPr lang="en-GB" sz="2400" b="0" i="0" dirty="0">
                <a:solidFill>
                  <a:schemeClr val="bg1"/>
                </a:solidFill>
                <a:effectLst/>
                <a:latin typeface="Gotham SSm A"/>
              </a:rPr>
              <a:t>The organisation’s ground-breaking plan dedicated to preparing for the risks and impacts associated with climate change as part of their Climate Action Plan (2020-2025).</a:t>
            </a:r>
          </a:p>
        </p:txBody>
      </p:sp>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1788" y="0"/>
            <a:ext cx="1763438" cy="1719618"/>
          </a:xfrm>
          <a:prstGeom prst="rect">
            <a:avLst/>
          </a:prstGeom>
        </p:spPr>
      </p:pic>
      <p:sp>
        <p:nvSpPr>
          <p:cNvPr id="5" name="Pentagon 4"/>
          <p:cNvSpPr/>
          <p:nvPr/>
        </p:nvSpPr>
        <p:spPr>
          <a:xfrm>
            <a:off x="0" y="210552"/>
            <a:ext cx="3465050" cy="733928"/>
          </a:xfrm>
          <a:prstGeom prst="homePlate">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Wider news</a:t>
            </a:r>
          </a:p>
        </p:txBody>
      </p:sp>
    </p:spTree>
    <p:extLst>
      <p:ext uri="{BB962C8B-B14F-4D97-AF65-F5344CB8AC3E}">
        <p14:creationId xmlns:p14="http://schemas.microsoft.com/office/powerpoint/2010/main" val="3603613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525" y="1097073"/>
            <a:ext cx="8258723" cy="3854299"/>
          </a:xfrm>
        </p:spPr>
        <p:txBody>
          <a:bodyPr numCol="1" anchor="ctr">
            <a:normAutofit/>
          </a:bodyPr>
          <a:lstStyle/>
          <a:p>
            <a:pPr>
              <a:lnSpc>
                <a:spcPct val="100000"/>
              </a:lnSpc>
              <a:spcBef>
                <a:spcPts val="0"/>
              </a:spcBef>
              <a:spcAft>
                <a:spcPts val="1800"/>
              </a:spcAft>
              <a:defRPr/>
            </a:pPr>
            <a:br>
              <a:rPr lang="en-GB" altLang="en-GB" sz="4900" b="1">
                <a:solidFill>
                  <a:schemeClr val="bg1"/>
                </a:solidFill>
              </a:rPr>
            </a:br>
            <a:br>
              <a:rPr lang="en-US" sz="3200">
                <a:solidFill>
                  <a:schemeClr val="bg1"/>
                </a:solidFill>
                <a:ea typeface="+mj-lt"/>
                <a:cs typeface="+mj-lt"/>
              </a:rPr>
            </a:br>
            <a:endParaRPr lang="en-US" sz="4000">
              <a:solidFill>
                <a:schemeClr val="bg1"/>
              </a:solidFill>
            </a:endParaRPr>
          </a:p>
        </p:txBody>
      </p:sp>
      <p:pic>
        <p:nvPicPr>
          <p:cNvPr id="4" name="Picture 3" descr="A picture containing device  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374" y="766692"/>
            <a:ext cx="2562412" cy="2498738"/>
          </a:xfrm>
          <a:prstGeom prst="rect">
            <a:avLst/>
          </a:prstGeom>
        </p:spPr>
      </p:pic>
      <p:pic>
        <p:nvPicPr>
          <p:cNvPr id="5"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  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4214" y="5169920"/>
            <a:ext cx="2588649" cy="763251"/>
          </a:xfrm>
          <a:prstGeom prst="rect">
            <a:avLst/>
          </a:prstGeom>
        </p:spPr>
      </p:pic>
      <p:sp>
        <p:nvSpPr>
          <p:cNvPr id="9" name="AutoShape 2" descr="https://ukc-powerpoint.officeapps.live.com/pods/GetClipboardImage.ashx?Id=a527de18-3c90-4bd6-94f9-b0437741190c&amp;DC=GUK5&amp;pkey=2cbf2434-fa3a-4e9b-babf-c03a9a108e3e&amp;wdoverrides=GetClipboardImageEnabled:true"/>
          <p:cNvSpPr>
            <a:spLocks noChangeAspect="1" noChangeArrowheads="1"/>
          </p:cNvSpPr>
          <p:nvPr/>
        </p:nvSpPr>
        <p:spPr>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GB"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3" name="Rectangle 2"/>
          <p:cNvSpPr/>
          <p:nvPr/>
        </p:nvSpPr>
        <p:spPr>
          <a:xfrm>
            <a:off x="382941" y="1243338"/>
            <a:ext cx="8190374" cy="4044184"/>
          </a:xfrm>
          <a:prstGeom prst="rect">
            <a:avLst/>
          </a:prstGeom>
        </p:spPr>
        <p:txBody>
          <a:bodyPr wrap="square" numCol="1">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rPr>
              <a:t>Understanding the microbial communities of resilient peatlands</a:t>
            </a:r>
            <a:endParaRPr kumimoji="0" lang="en-GB" altLang="en-GB" sz="4400" b="1"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orbel" panose="020B0503020204020204"/>
                <a:ea typeface="+mn-ea"/>
                <a:cs typeface="+mn-cs"/>
              </a:rPr>
              <a:t>Professor Martin Evans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orbel" panose="020B0503020204020204"/>
                <a:ea typeface="+mn-ea"/>
                <a:cs typeface="+mn-cs"/>
              </a:rPr>
              <a:t>University of Manchester</a:t>
            </a:r>
            <a:endParaRPr kumimoji="0" lang="en-GB" altLang="en-GB" sz="2400" b="0"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6"/>
          <a:stretch>
            <a:fillRect/>
          </a:stretch>
        </p:blipFill>
        <p:spPr>
          <a:xfrm>
            <a:off x="7242151" y="3356803"/>
            <a:ext cx="3416749" cy="2362438"/>
          </a:xfrm>
          <a:prstGeom prst="rect">
            <a:avLst/>
          </a:prstGeom>
        </p:spPr>
      </p:pic>
    </p:spTree>
    <p:extLst>
      <p:ext uri="{BB962C8B-B14F-4D97-AF65-F5344CB8AC3E}">
        <p14:creationId xmlns:p14="http://schemas.microsoft.com/office/powerpoint/2010/main" val="2985954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1358" y="1421805"/>
            <a:ext cx="7315200" cy="3352800"/>
          </a:xfrm>
        </p:spPr>
        <p:txBody>
          <a:bodyPr>
            <a:normAutofit/>
          </a:bodyPr>
          <a:lstStyle/>
          <a:p>
            <a:r>
              <a:rPr lang="en-GB" dirty="0"/>
              <a:t>Response</a:t>
            </a:r>
            <a:br>
              <a:rPr lang="en-GB" dirty="0"/>
            </a:br>
            <a:br>
              <a:rPr lang="en-GB" dirty="0"/>
            </a:br>
            <a:r>
              <a:rPr lang="en-GB" sz="3600" dirty="0">
                <a:solidFill>
                  <a:schemeClr val="tx1"/>
                </a:solidFill>
                <a:latin typeface="+mn-lt"/>
                <a:ea typeface="+mn-ea"/>
                <a:cs typeface="+mn-cs"/>
              </a:rPr>
              <a:t>Tim Thom </a:t>
            </a:r>
            <a:br>
              <a:rPr lang="en-GB" sz="3600" dirty="0">
                <a:solidFill>
                  <a:schemeClr val="tx1"/>
                </a:solidFill>
                <a:latin typeface="+mn-lt"/>
                <a:ea typeface="+mn-ea"/>
                <a:cs typeface="+mn-cs"/>
              </a:rPr>
            </a:br>
            <a:r>
              <a:rPr lang="en-GB" sz="3600" dirty="0">
                <a:solidFill>
                  <a:schemeClr val="tx1"/>
                </a:solidFill>
                <a:latin typeface="+mn-lt"/>
                <a:ea typeface="+mn-ea"/>
                <a:cs typeface="+mn-cs"/>
              </a:rPr>
              <a:t>Yorkshire Peat Partnership</a:t>
            </a:r>
          </a:p>
        </p:txBody>
      </p:sp>
      <p:pic>
        <p:nvPicPr>
          <p:cNvPr id="8" name="Picture 7"/>
          <p:cNvPicPr>
            <a:picLocks noChangeAspect="1"/>
          </p:cNvPicPr>
          <p:nvPr/>
        </p:nvPicPr>
        <p:blipFill>
          <a:blip r:embed="rId3"/>
          <a:stretch>
            <a:fillRect/>
          </a:stretch>
        </p:blipFill>
        <p:spPr>
          <a:xfrm>
            <a:off x="3282133" y="5210045"/>
            <a:ext cx="2584928" cy="762066"/>
          </a:xfrm>
          <a:prstGeom prst="rect">
            <a:avLst/>
          </a:prstGeom>
        </p:spPr>
      </p:pic>
      <p:pic>
        <p:nvPicPr>
          <p:cNvPr id="4"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0" y="5057711"/>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7721683" y="3444942"/>
            <a:ext cx="2036468" cy="2028897"/>
          </a:xfrm>
          <a:prstGeom prst="rect">
            <a:avLst/>
          </a:prstGeom>
        </p:spPr>
      </p:pic>
      <p:pic>
        <p:nvPicPr>
          <p:cNvPr id="6" name="Picture 5" descr="A picture containing device  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6374" y="766692"/>
            <a:ext cx="2562412" cy="2498738"/>
          </a:xfrm>
          <a:prstGeom prst="rect">
            <a:avLst/>
          </a:prstGeom>
        </p:spPr>
      </p:pic>
    </p:spTree>
    <p:extLst>
      <p:ext uri="{BB962C8B-B14F-4D97-AF65-F5344CB8AC3E}">
        <p14:creationId xmlns:p14="http://schemas.microsoft.com/office/powerpoint/2010/main" val="285137095"/>
      </p:ext>
    </p:extLst>
  </p:cSld>
  <p:clrMapOvr>
    <a:masterClrMapping/>
  </p:clrMapOvr>
</p:sld>
</file>

<file path=ppt/theme/theme1.xml><?xml version="1.0" encoding="utf-8"?>
<a:theme xmlns:a="http://schemas.openxmlformats.org/drawingml/2006/main" name="1_Fra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Fra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4DEAF4E78F2243A182C331F5ADC7A4" ma:contentTypeVersion="12" ma:contentTypeDescription="Create a new document." ma:contentTypeScope="" ma:versionID="6aadbbe93bf0e200b77ad90009fa4983">
  <xsd:schema xmlns:xsd="http://www.w3.org/2001/XMLSchema" xmlns:xs="http://www.w3.org/2001/XMLSchema" xmlns:p="http://schemas.microsoft.com/office/2006/metadata/properties" xmlns:ns2="8a03cd44-7435-4cc0-9b31-fee50fc395cf" xmlns:ns3="beb20fc5-2c51-4543-b6f9-a2f51fb33384" targetNamespace="http://schemas.microsoft.com/office/2006/metadata/properties" ma:root="true" ma:fieldsID="4fac0675677bb9789ffd4bbaa2afd9cd" ns2:_="" ns3:_="">
    <xsd:import namespace="8a03cd44-7435-4cc0-9b31-fee50fc395cf"/>
    <xsd:import namespace="beb20fc5-2c51-4543-b6f9-a2f51fb333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03cd44-7435-4cc0-9b31-fee50fc395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b20fc5-2c51-4543-b6f9-a2f51fb333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39AA22-A55B-407C-820A-C7FC82DB2CE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E2861D4-3C49-4A80-A4E3-627209EE2463}">
  <ds:schemaRefs>
    <ds:schemaRef ds:uri="http://schemas.microsoft.com/sharepoint/v3/contenttype/forms"/>
  </ds:schemaRefs>
</ds:datastoreItem>
</file>

<file path=customXml/itemProps3.xml><?xml version="1.0" encoding="utf-8"?>
<ds:datastoreItem xmlns:ds="http://schemas.openxmlformats.org/officeDocument/2006/customXml" ds:itemID="{13495462-FAA1-4535-B4F5-506F399C56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03cd44-7435-4cc0-9b31-fee50fc395cf"/>
    <ds:schemaRef ds:uri="beb20fc5-2c51-4543-b6f9-a2f51fb333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98</TotalTime>
  <Words>815</Words>
  <Application>Microsoft Office PowerPoint</Application>
  <PresentationFormat>Widescreen</PresentationFormat>
  <Paragraphs>146</Paragraphs>
  <Slides>11</Slides>
  <Notes>10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1_Frame</vt:lpstr>
      <vt:lpstr>Frame</vt:lpstr>
      <vt:lpstr>SPF UK Climate Resilience Programme  Webinar Series 2021</vt:lpstr>
      <vt:lpstr>PowerPoint Presentation</vt:lpstr>
      <vt:lpstr>PowerPoint Presentation</vt:lpstr>
      <vt:lpstr>PowerPoint Presentation</vt:lpstr>
      <vt:lpstr>   </vt:lpstr>
      <vt:lpstr>PowerPoint Presentation</vt:lpstr>
      <vt:lpstr>PowerPoint Presentation</vt:lpstr>
      <vt:lpstr>  </vt:lpstr>
      <vt:lpstr>Response  Tim Thom  Yorkshire Peat Partnership</vt:lpstr>
      <vt:lpstr>Next webinar:</vt:lpstr>
      <vt:lpstr>Contact details  Website: www.ukclimateresilience.org   Twitter: @UKCRP_SPF  YouTube: UK Climate Resilience programme</vt:lpstr>
    </vt:vector>
  </TitlesOfParts>
  <Company>University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Lonsdale</dc:creator>
  <cp:lastModifiedBy>Kate Lonsdale</cp:lastModifiedBy>
  <cp:revision>13</cp:revision>
  <dcterms:created xsi:type="dcterms:W3CDTF">2021-11-30T13:28:39Z</dcterms:created>
  <dcterms:modified xsi:type="dcterms:W3CDTF">2021-12-02T10:54:37Z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0x0101000A4DEAF4E78F2243A182C331F5ADC7A4</vt:lpwstr>
  </property>
</Properties>
</file>