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4"/>
  </p:sldMasterIdLst>
  <p:notesMasterIdLst>
    <p:notesMasterId r:id="rId15"/>
  </p:notesMasterIdLst>
  <p:sldIdLst>
    <p:sldId id="256" r:id="rId5"/>
    <p:sldId id="257" r:id="rId6"/>
    <p:sldId id="258" r:id="rId7"/>
    <p:sldId id="260" r:id="rId8"/>
    <p:sldId id="269" r:id="rId9"/>
    <p:sldId id="272"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63A84"/>
    <a:srgbClr val="7F415F"/>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autoAdjust="0"/>
    <p:restoredTop sz="86370" autoAdjust="0"/>
  </p:normalViewPr>
  <p:slideViewPr>
    <p:cSldViewPr snapToGrid="0">
      <p:cViewPr>
        <p:scale>
          <a:sx n="60" d="100"/>
          <a:sy n="60" d="100"/>
        </p:scale>
        <p:origin x="7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D2E91544-CA07-42A1-84AE-DC3E2CE10220}" type="datetimeFigureOut">
              <a:rPr lang="en-GB" altLang="en-GB" smtClean="0"/>
              <a:t>15/11/2021</a:t>
            </a:fld>
            <a:endParaRPr lang="en-GB" alt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8CD7D084-C66D-4EE9-8753-B3E322AD1CAB}" type="slidenum">
              <a:rPr lang="en-GB" altLang="en-GB" smtClean="0"/>
              <a:t>‹#›</a:t>
            </a:fld>
            <a:endParaRPr lang="en-GB" alt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k-cri.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1</a:t>
            </a:fld>
            <a:endParaRPr lang="en-GB" alt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lgn="l"/>
            <a:r>
              <a:rPr lang="en-GB" b="1" i="0" dirty="0">
                <a:solidFill>
                  <a:srgbClr val="333333"/>
                </a:solidFill>
                <a:effectLst/>
                <a:latin typeface="brandon-grotesque"/>
              </a:rPr>
              <a:t>Jamie Hannaford</a:t>
            </a:r>
            <a:r>
              <a:rPr lang="en-GB" b="0" i="0" dirty="0">
                <a:solidFill>
                  <a:srgbClr val="333333"/>
                </a:solidFill>
                <a:effectLst/>
                <a:latin typeface="brandon-grotesque"/>
              </a:rPr>
              <a:t> leads the Hydrological Status and Outlooks Group at the UK Centre for Ecology &amp; Hydrology and is a visiting Associate Professor at the Irish Climate And Research Units (ICARUS) at Maynooth University in Ireland.  His specialisation is in the analysis of hydrological extremes (floods and droughts) and he has led a number of major UK and international drought research projects.</a:t>
            </a:r>
          </a:p>
          <a:p>
            <a:pPr algn="l"/>
            <a:endParaRPr lang="en-GB" b="1" i="0" dirty="0">
              <a:solidFill>
                <a:srgbClr val="213468"/>
              </a:solidFill>
              <a:effectLst/>
              <a:latin typeface="brandon-grotesque"/>
            </a:endParaRPr>
          </a:p>
          <a:p>
            <a:pPr algn="l"/>
            <a:r>
              <a:rPr lang="en-GB" b="1" i="0" dirty="0">
                <a:solidFill>
                  <a:srgbClr val="333333"/>
                </a:solidFill>
                <a:effectLst/>
                <a:latin typeface="brandon-grotesque"/>
              </a:rPr>
              <a:t>Stuart Allen</a:t>
            </a:r>
            <a:r>
              <a:rPr lang="en-GB" b="0" i="0" dirty="0">
                <a:solidFill>
                  <a:srgbClr val="333333"/>
                </a:solidFill>
                <a:effectLst/>
                <a:latin typeface="brandon-grotesque"/>
              </a:rPr>
              <a:t> is a Principal Scientist in the Environment Agency Chief Scientists Group and leads on water issues for the Climate Change and Resource Efficiency team. Stuart has been with the Environment Agency for over 20 years, 17 of those in Research, and has been involved in many key developments including the original Future Flows and Groundwater Levels project.</a:t>
            </a:r>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2</a:t>
            </a:fld>
            <a:endParaRPr lang="en-GB" alt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3</a:t>
            </a:fld>
            <a:endParaRPr lang="en-GB" alt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More info: https://www.ukclimateresilience.org/news-events/new-embedded-researcher-cohort-announced/</a:t>
            </a:r>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4</a:t>
            </a:fld>
            <a:endParaRPr lang="en-GB" altLang="en-GB"/>
          </a:p>
        </p:txBody>
      </p:sp>
    </p:spTree>
    <p:extLst>
      <p:ext uri="{BB962C8B-B14F-4D97-AF65-F5344CB8AC3E}">
        <p14:creationId xmlns:p14="http://schemas.microsoft.com/office/powerpoint/2010/main" val="225371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b="0" i="0" dirty="0">
                <a:solidFill>
                  <a:srgbClr val="333333"/>
                </a:solidFill>
                <a:effectLst/>
                <a:latin typeface="brandon-grotesque"/>
              </a:rPr>
              <a:t>The website includes details on the methods used and the indicators, and links to published papers: </a:t>
            </a:r>
            <a:r>
              <a:rPr lang="en-GB"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https://uk-cri.org</a:t>
            </a:r>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30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altLang="en-GB" smtClean="0"/>
              <a:t>6</a:t>
            </a:fld>
            <a:endParaRPr lang="en-GB" altLang="en-GB"/>
          </a:p>
        </p:txBody>
      </p:sp>
    </p:spTree>
    <p:extLst>
      <p:ext uri="{BB962C8B-B14F-4D97-AF65-F5344CB8AC3E}">
        <p14:creationId xmlns:p14="http://schemas.microsoft.com/office/powerpoint/2010/main" val="107145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fld id="{3EBE5CD9-B1E0-5449-882C-D7612EAAB293}" type="slidenum">
              <a:rPr lang="en-US" smtClean="0"/>
              <a:t>9</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11" name="Footer Placeholder 10"/>
          <p:cNvSpPr>
            <a:spLocks noGrp="1"/>
          </p:cNvSpPr>
          <p:nvPr>
            <p:ph type="ftr" sz="quarter" idx="11"/>
          </p:nvPr>
        </p:nvSpPr>
        <p:spPr/>
        <p:txBody>
          <a:bodyPr numCol="1"/>
          <a:lstStyle/>
          <a:p>
            <a:endParaRPr lang="en-US"/>
          </a:p>
        </p:txBody>
      </p:sp>
      <p:sp>
        <p:nvSpPr>
          <p:cNvPr id="12" name="Slide Number Placeholder 11"/>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7" name="Footer Placeholder 6"/>
          <p:cNvSpPr>
            <a:spLocks noGrp="1"/>
          </p:cNvSpPr>
          <p:nvPr>
            <p:ph type="ftr" sz="quarter" idx="11"/>
          </p:nvPr>
        </p:nvSpPr>
        <p:spPr/>
        <p:txBody>
          <a:bodyPr numCol="1"/>
          <a:lstStyle/>
          <a:p>
            <a:endParaRPr lang="en-US"/>
          </a:p>
        </p:txBody>
      </p:sp>
      <p:sp>
        <p:nvSpPr>
          <p:cNvPr id="8" name="Slide Number Placeholder 7"/>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11/15/2021</a:t>
            </a:fld>
            <a:endParaRPr lang="en-US"/>
          </a:p>
        </p:txBody>
      </p:sp>
      <p:sp>
        <p:nvSpPr>
          <p:cNvPr id="9" name="Footer Placeholder 8"/>
          <p:cNvSpPr>
            <a:spLocks noGrp="1"/>
          </p:cNvSpPr>
          <p:nvPr>
            <p:ph type="ftr" sz="quarter" idx="11"/>
          </p:nvPr>
        </p:nvSpPr>
        <p:spPr>
          <a:xfrm>
            <a:off x="3499101" y="6356350"/>
            <a:ext cx="5911517" cy="365125"/>
          </a:xfrm>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fld id="{5586B75A-687E-405C-8A0B-8D00578BA2C3}" type="datetimeFigureOut">
              <a:rPr lang="en-US" dirty="0"/>
              <a:pPr/>
              <a:t>11/15/2021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s://uk-cri.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U5rqFiLAF9s"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9_KDjGm7_6M" TargetMode="External"/><Relationship Id="rId10" Type="http://schemas.openxmlformats.org/officeDocument/2006/relationships/hyperlink" Target="https://www.youtube.com/watch?v=4_jLqV6Rzwo" TargetMode="External"/><Relationship Id="rId4" Type="http://schemas.openxmlformats.org/officeDocument/2006/relationships/hyperlink" Target="https://t.co/A9686SpG62?amp=1" TargetMode="Externa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a:solidFill>
                  <a:schemeClr val="bg1"/>
                </a:solidFill>
                <a:latin typeface="Corbel" panose="020B0503020204020204" pitchFamily="34" charset="0"/>
              </a:rPr>
              <a:t>SPF UK Climate Resilience Programme </a:t>
            </a:r>
            <a:endParaRPr lang="en-GB" altLang="en-GB">
              <a:solidFill>
                <a:schemeClr val="accent1">
                  <a:lumMod val="50000"/>
                </a:schemeClr>
              </a:solidFill>
            </a:endParaRPr>
          </a:p>
          <a:p>
            <a:r>
              <a:rPr lang="en-GB" altLang="en-GB" sz="3200" b="1">
                <a:solidFill>
                  <a:schemeClr val="accent1">
                    <a:lumMod val="50000"/>
                  </a:schemeClr>
                </a:solidFill>
                <a:latin typeface="Corbel" panose="020B0503020204020204" pitchFamily="34" charset="0"/>
              </a:rPr>
              <a:t>Webinar Series 2021</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GB" altLang="en-GB" sz="3600">
                <a:solidFill>
                  <a:schemeClr val="bg1"/>
                </a:solidFill>
                <a:latin typeface="+mj-lt"/>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2067882364"/>
              </p:ext>
            </p:extLst>
          </p:nvPr>
        </p:nvGraphicFramePr>
        <p:xfrm>
          <a:off x="251393" y="1529190"/>
          <a:ext cx="11684523" cy="4409038"/>
        </p:xfrm>
        <a:graphic>
          <a:graphicData uri="http://schemas.openxmlformats.org/drawingml/2006/table">
            <a:tbl>
              <a:tblPr firstRow="1" bandRow="1"/>
              <a:tblGrid>
                <a:gridCol w="1007205">
                  <a:extLst>
                    <a:ext uri="{9D8B030D-6E8A-4147-A177-3AD203B41FA5}">
                      <a16:colId xmlns:a16="http://schemas.microsoft.com/office/drawing/2014/main" val="3007060228"/>
                    </a:ext>
                  </a:extLst>
                </a:gridCol>
                <a:gridCol w="5272831">
                  <a:extLst>
                    <a:ext uri="{9D8B030D-6E8A-4147-A177-3AD203B41FA5}">
                      <a16:colId xmlns:a16="http://schemas.microsoft.com/office/drawing/2014/main" val="344465420"/>
                    </a:ext>
                  </a:extLst>
                </a:gridCol>
                <a:gridCol w="5404487">
                  <a:extLst>
                    <a:ext uri="{9D8B030D-6E8A-4147-A177-3AD203B41FA5}">
                      <a16:colId xmlns:a16="http://schemas.microsoft.com/office/drawing/2014/main" val="2670348576"/>
                    </a:ext>
                  </a:extLst>
                </a:gridCol>
              </a:tblGrid>
              <a:tr h="626110">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p>
                    <a:p>
                      <a:pPr>
                        <a:lnSpc>
                          <a:spcPct val="107000"/>
                        </a:lnSpc>
                        <a:spcAft>
                          <a:spcPts val="0"/>
                        </a:spcAft>
                      </a:pP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rtl="0" fontAlgn="base"/>
                      <a:r>
                        <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Harrison,</a:t>
                      </a: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rtl="0" fontAlgn="base"/>
                      <a:r>
                        <a:rPr 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 Office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Enhanced future </a:t>
                      </a:r>
                      <a:r>
                        <a:rPr lang="en-GB" altLang="en-GB" sz="24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FLows</a:t>
                      </a: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Groundwater (</a:t>
                      </a:r>
                      <a:r>
                        <a:rPr lang="en-GB" altLang="en-GB" sz="24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eFLaG</a:t>
                      </a: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climate service to enhance the resilience of the water sector to drought events</a:t>
                      </a: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Jamie Hannaford</a:t>
                      </a:r>
                    </a:p>
                    <a:p>
                      <a:pPr>
                        <a:lnSpc>
                          <a:spcPct val="107000"/>
                        </a:lnSpc>
                        <a:spcAft>
                          <a:spcPts val="0"/>
                        </a:spcAft>
                      </a:pPr>
                      <a:r>
                        <a:rPr lang="en-GB" sz="1800" b="0" i="0" kern="1200" dirty="0">
                          <a:solidFill>
                            <a:schemeClr val="tx1"/>
                          </a:solidFill>
                          <a:effectLst/>
                          <a:latin typeface="+mn-lt"/>
                          <a:ea typeface="+mn-ea"/>
                          <a:cs typeface="+mn-cs"/>
                        </a:rPr>
                        <a:t>UK Centre for Hydrology and Ecology</a:t>
                      </a:r>
                      <a:endParaRPr lang="en-GB" alt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466151829"/>
                  </a:ext>
                </a:extLst>
              </a:tr>
              <a:tr h="362585">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12.25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 from stakeholder</a:t>
                      </a: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algn="l" defTabSz="914400" rtl="0" eaLnBrk="1" latinLnBrk="0" hangingPunct="1">
                        <a:lnSpc>
                          <a:spcPct val="107000"/>
                        </a:lnSpc>
                        <a:spcAft>
                          <a:spcPts val="0"/>
                        </a:spcAft>
                      </a:pPr>
                      <a:r>
                        <a:rPr lang="en-GB" sz="2400" b="1" kern="1200" dirty="0">
                          <a:solidFill>
                            <a:schemeClr val="tx1"/>
                          </a:solidFill>
                          <a:effectLst/>
                          <a:latin typeface="Calibri" panose="020F0502020204030204" pitchFamily="34" charset="0"/>
                          <a:ea typeface="+mn-ea"/>
                          <a:cs typeface="Times New Roman" panose="02020603050405020304" pitchFamily="18" charset="0"/>
                        </a:rPr>
                        <a:t>Stuart Allen </a:t>
                      </a:r>
                    </a:p>
                    <a:p>
                      <a:pPr>
                        <a:lnSpc>
                          <a:spcPct val="107000"/>
                        </a:lnSpc>
                        <a:spcAft>
                          <a:spcPts val="0"/>
                        </a:spcAft>
                      </a:pPr>
                      <a:r>
                        <a:rPr lang="en-GB" sz="1800" b="0" i="0" kern="1200" dirty="0">
                          <a:solidFill>
                            <a:schemeClr val="tx1"/>
                          </a:solidFill>
                          <a:effectLst/>
                          <a:latin typeface="+mn-lt"/>
                          <a:ea typeface="+mn-ea"/>
                          <a:cs typeface="+mn-cs"/>
                        </a:rPr>
                        <a:t>Environment Agency</a:t>
                      </a:r>
                      <a:endParaRPr lang="en-GB" alt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97642032"/>
                  </a:ext>
                </a:extLst>
              </a:tr>
              <a:tr h="684000">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a:t>
                      </a:r>
                      <a:r>
                        <a:rPr lang="en-GB" altLang="en-GB" sz="2400" b="1" kern="1200" dirty="0">
                          <a:solidFill>
                            <a:schemeClr val="tx1"/>
                          </a:solidFill>
                          <a:effectLst/>
                          <a:latin typeface="Calibri"/>
                          <a:ea typeface="Calibri" panose="020F0502020204030204" pitchFamily="34" charset="0"/>
                          <a:cs typeface="Times New Roman"/>
                        </a:rPr>
                        <a:t>2.</a:t>
                      </a:r>
                      <a:r>
                        <a:rPr lang="en-GB" altLang="en-GB" sz="2400" b="1" dirty="0">
                          <a:effectLst/>
                          <a:latin typeface="Calibri"/>
                          <a:ea typeface="Calibri" panose="020F0502020204030204" pitchFamily="34" charset="0"/>
                          <a:cs typeface="Times New Roman"/>
                        </a:rPr>
                        <a:t>35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Q&amp;A</a:t>
                      </a: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Chaired by Mark Harrison</a:t>
                      </a:r>
                      <a:endParaRPr lang="en-GB" alt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40465552"/>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13.00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End</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US" sz="3600">
                <a:solidFill>
                  <a:schemeClr val="bg1"/>
                </a:solidFill>
                <a:latin typeface="+mj-lt"/>
              </a:rPr>
              <a:t>How to engage</a:t>
            </a:r>
            <a:endParaRPr lang="en-GB" altLang="en-GB" sz="360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606898"/>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altLang="en-GB" sz="3200">
                <a:solidFill>
                  <a:schemeClr val="accent1">
                    <a:lumMod val="50000"/>
                  </a:schemeClr>
                </a:solidFill>
                <a:latin typeface="+mj-lt"/>
              </a:rPr>
              <a:t>Presentations first then Q&amp;A and discussion</a:t>
            </a:r>
          </a:p>
          <a:p>
            <a:pPr lvl="1"/>
            <a:r>
              <a:rPr lang="en-GB" altLang="en-GB" sz="3200">
                <a:solidFill>
                  <a:schemeClr val="accent1">
                    <a:lumMod val="50000"/>
                  </a:schemeClr>
                </a:solidFill>
                <a:latin typeface="+mj-lt"/>
              </a:rPr>
              <a:t>Post questions in the Q&amp;A box at any time </a:t>
            </a:r>
          </a:p>
          <a:p>
            <a:pPr lvl="1"/>
            <a:r>
              <a:rPr lang="en-GB" altLang="en-GB" sz="3200">
                <a:solidFill>
                  <a:schemeClr val="accent1">
                    <a:lumMod val="50000"/>
                  </a:schemeClr>
                </a:solidFill>
                <a:latin typeface="+mj-lt"/>
              </a:rPr>
              <a:t>Upvote your favourites</a:t>
            </a:r>
          </a:p>
          <a:p>
            <a:pPr lvl="1"/>
            <a:r>
              <a:rPr lang="en-GB" altLang="en-GB" sz="3200">
                <a:solidFill>
                  <a:schemeClr val="accent1">
                    <a:lumMod val="50000"/>
                  </a:schemeClr>
                </a:solidFill>
                <a:latin typeface="+mj-lt"/>
              </a:rPr>
              <a:t>Attendees will remain muted unless enabled to speak by the host​</a:t>
            </a:r>
          </a:p>
          <a:p>
            <a:pPr lvl="1"/>
            <a:r>
              <a:rPr lang="en-GB" altLang="en-GB" sz="3200">
                <a:solidFill>
                  <a:schemeClr val="accent1">
                    <a:lumMod val="50000"/>
                  </a:schemeClr>
                </a:solidFill>
                <a:latin typeface="+mj-lt"/>
              </a:rPr>
              <a:t>Webinar (audio and slides) will be shared after the event</a:t>
            </a:r>
          </a:p>
          <a:p>
            <a:pPr lvl="1"/>
            <a:r>
              <a:rPr lang="en-GB" altLang="en-GB" sz="3200">
                <a:solidFill>
                  <a:schemeClr val="accent1">
                    <a:lumMod val="50000"/>
                  </a:schemeClr>
                </a:solidFill>
                <a:latin typeface="+mj-lt"/>
              </a:rPr>
              <a:t>Technical problems – chat </a:t>
            </a:r>
          </a:p>
          <a:p>
            <a:pPr lvl="1"/>
            <a:r>
              <a:rPr lang="en-GB" altLang="en-GB" sz="3200">
                <a:solidFill>
                  <a:schemeClr val="accent1">
                    <a:lumMod val="50000"/>
                  </a:schemeClr>
                </a:solidFill>
                <a:latin typeface="+mj-lt"/>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algn="ctr" defTabSz="457200">
              <a:defRPr/>
            </a:pPr>
            <a:r>
              <a:rPr lang="en-GB" altLang="en-GB" sz="2400">
                <a:solidFill>
                  <a:schemeClr val="accent1">
                    <a:lumMod val="50000"/>
                  </a:schemeClr>
                </a:solidFill>
                <a:latin typeface="Corbel" panose="020B0503020204020204" pitchFamily="34" charset="0"/>
              </a:rPr>
              <a:t>Twitter: </a:t>
            </a:r>
            <a:r>
              <a:rPr lang="en-GB" altLang="en-GB" sz="2400" b="1" u="sng">
                <a:solidFill>
                  <a:srgbClr val="0070C0"/>
                </a:solidFill>
                <a:latin typeface="Corbel" panose="020B0503020204020204" pitchFamily="34" charset="0"/>
              </a:rPr>
              <a:t>@UKCRP_SPF</a:t>
            </a:r>
            <a:r>
              <a:rPr lang="en-GB" altLang="en-GB" sz="2400" b="1">
                <a:solidFill>
                  <a:srgbClr val="0070C0"/>
                </a:solidFill>
                <a:latin typeface="Corbel" panose="020B0503020204020204" pitchFamily="34" charset="0"/>
              </a:rPr>
              <a:t>       #UKclimateResil</a:t>
            </a:r>
          </a:p>
          <a:p>
            <a:pPr marL="0" marR="0" lvl="0" indent="0" algn="ctr" defTabSz="457200" rtl="0" eaLnBrk="1" latinLnBrk="0" hangingPunct="1">
              <a:lnSpc>
                <a:spcPct val="100000"/>
              </a:lnSpc>
              <a:spcBef>
                <a:spcPts val="0"/>
              </a:spcBef>
              <a:spcAft>
                <a:spcPts val="0"/>
              </a:spcAft>
              <a:buClrTx/>
              <a:buSzTx/>
              <a:buFontTx/>
              <a:buNone/>
              <a:tabLst/>
              <a:defRPr/>
            </a:pPr>
            <a:r>
              <a:rPr lang="en-GB" altLang="en-GB" sz="2400">
                <a:solidFill>
                  <a:schemeClr val="accent1">
                    <a:lumMod val="50000"/>
                  </a:schemeClr>
                </a:solidFill>
                <a:latin typeface="Corbel" panose="020B0503020204020204" pitchFamily="34" charset="0"/>
              </a:rPr>
              <a:t>Website: </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rPr>
              <a:t>https://www.ukclimateresilience.org</a:t>
            </a:r>
            <a:r>
              <a:rPr kumimoji="0" lang="en-GB" altLang="en-GB" sz="2400" b="1" i="0" u="none" strike="noStrike" kern="1200" cap="none" spc="0" normalizeH="0" baseline="0" noProof="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br>
              <a:rPr lang="en-GB" altLang="en-GB" dirty="0"/>
            </a:br>
            <a:endParaRPr lang="en-GB" altLang="en-GB" dirty="0"/>
          </a:p>
        </p:txBody>
      </p:sp>
      <p:pic>
        <p:nvPicPr>
          <p:cNvPr id="15" name="Picture 14"/>
          <p:cNvPicPr>
            <a:picLocks noChangeAspect="1"/>
          </p:cNvPicPr>
          <p:nvPr/>
        </p:nvPicPr>
        <p:blipFill>
          <a:blip r:embed="rId3"/>
          <a:stretch>
            <a:fillRect/>
          </a:stretch>
        </p:blipFill>
        <p:spPr>
          <a:xfrm>
            <a:off x="606397" y="954417"/>
            <a:ext cx="1810669" cy="1761897"/>
          </a:xfrm>
          <a:prstGeom prst="rect">
            <a:avLst/>
          </a:prstGeom>
        </p:spPr>
      </p:pic>
      <p:pic>
        <p:nvPicPr>
          <p:cNvPr id="17" name="Picture 16"/>
          <p:cNvPicPr>
            <a:picLocks noChangeAspect="1"/>
          </p:cNvPicPr>
          <p:nvPr/>
        </p:nvPicPr>
        <p:blipFill>
          <a:blip r:embed="rId4"/>
          <a:stretch>
            <a:fillRect/>
          </a:stretch>
        </p:blipFill>
        <p:spPr>
          <a:xfrm>
            <a:off x="-72539" y="-31204"/>
            <a:ext cx="3999323" cy="859611"/>
          </a:xfrm>
          <a:prstGeom prst="rect">
            <a:avLst/>
          </a:prstGeom>
        </p:spPr>
      </p:pic>
      <p:sp>
        <p:nvSpPr>
          <p:cNvPr id="18" name="TextBox 17"/>
          <p:cNvSpPr txBox="1"/>
          <p:nvPr/>
        </p:nvSpPr>
        <p:spPr>
          <a:xfrm>
            <a:off x="619150" y="83356"/>
            <a:ext cx="2440733" cy="584775"/>
          </a:xfrm>
          <a:prstGeom prst="rect">
            <a:avLst/>
          </a:prstGeom>
          <a:noFill/>
        </p:spPr>
        <p:txBody>
          <a:bodyPr wrap="none" numCol="1" rtlCol="0">
            <a:spAutoFit/>
          </a:bodyPr>
          <a:lstStyle/>
          <a:p>
            <a:r>
              <a:rPr lang="en-GB" altLang="en-GB" sz="3200" b="1" spc="-60" dirty="0">
                <a:solidFill>
                  <a:srgbClr val="FFFFFF"/>
                </a:solidFill>
                <a:latin typeface="+mj-lt"/>
                <a:ea typeface="+mj-ea"/>
                <a:cs typeface="+mj-cs"/>
              </a:rPr>
              <a:t>Project News</a:t>
            </a:r>
          </a:p>
        </p:txBody>
      </p:sp>
      <p:sp>
        <p:nvSpPr>
          <p:cNvPr id="13" name="TextBox 12"/>
          <p:cNvSpPr txBox="1"/>
          <p:nvPr/>
        </p:nvSpPr>
        <p:spPr>
          <a:xfrm>
            <a:off x="502920" y="6333054"/>
            <a:ext cx="231154" cy="646331"/>
          </a:xfrm>
          <a:prstGeom prst="rect">
            <a:avLst/>
          </a:prstGeom>
          <a:noFill/>
        </p:spPr>
        <p:txBody>
          <a:bodyPr wrap="none" rtlCol="0">
            <a:spAutoFit/>
          </a:bodyPr>
          <a:lstStyle/>
          <a:p>
            <a:r>
              <a:rPr lang="en-GB" altLang="en-GB" dirty="0"/>
              <a:t> </a:t>
            </a:r>
          </a:p>
          <a:p>
            <a:endParaRPr lang="en-GB" dirty="0"/>
          </a:p>
        </p:txBody>
      </p:sp>
      <p:sp>
        <p:nvSpPr>
          <p:cNvPr id="3" name="AutoShape 2" descr="data:image/png;base64,iVBORw0KGgoAAAANSUhEUgAAAo4AAAFbCAYAAABbFQ/hAAAAAXNSR0IArs4c6QAAAAlwSFlzAAAXEgAAFxIBZ5/SUgAAQABJREFUeAHsfQeAVcXV/2/b295ZYClLrxZQREXBrighGjWaYks0RqOmGDV+MdVEP/2ixjR7Sey9G0VExQpIEaT33pbtffdt+f9+c++8d999uyygiSb/O/D2vXNn5pwz5045M3PmDBCEQAKBBAIJBBIIJBBIIJBAIIFAAoEEAgkEEggkEEggkEAggUACgQQCCXxeEkjYA0Rdpenq+R6gDJIEEggkEEggkEAggUACgQQCCXzBEujogn5Xz5HcRQY9toqh/9tmsc8tHHwHEggkEEggkEAggUACgQQCCfznSMCvIHYHxyuO02cveikBHUNtmTs6OgIF0Qoj+A4kEEggkEAggUACgQQCCfwXSWDHxq1nnv/NqWvdIklx9H70OEaZjFtxvPKx6UOpKY52EQRfgQQCCQQSCCQQSCCQQCCBQAL/pRJoKN2SxaKF+JGC2O75WJiPosqjX3FMCCUneaKVNgiBBAIJfNkloNbt3Rro4IME74MvewE+R/72uux+4X2OvOwrKn8Z/PC+4g3yBRIIJBBIIE4CDbWpfJbGj5TGNt+HoHmub/WWSNSfIAQSCCTw5ZUAzUXQ7vl4OVVcemYmhhbmRhpze1sYg/r0QKomgf8NwVN2rxz4OC4kJCZiUHEh2trV/3UfJL+evYvQIyM5Op3uPptJYd/LHibfw2QdSEpNx4jinBh++vUqRAuL9P/pXGAPZRckCyQQSGBfJBCur8lgvkx+9C0FUquPWljUIKJuJ6br8SqOTmRHbAJmCEIggUACX5AEUpKT0bswH6P698JofoZTKcpOTSE3jtbU3taG/cYfikfPPQmZSWzOHe2ozx2P5392Hsb27RmjfPy7iiCFrhOdbt/IE1liTgH2K3HKLxmYT79eGNgjGykqsyf0KyrA09eej9tOKEJzW/dctIbDuOiyc/HtA/PRume6pqEmpbGoRyGG9cxDYvdkPBx287OtHVnD9seTPz6ayq+DWMryKz8/H4+ckou68OdJzOFFZQlCIIFAAv//SqCtsV4Ko7ar9Z3Oj5RHDTRSHL3Ko1Eg/VvVTBOEQAKBBL5oCXS0taKoZCj+cO4JGNs7Gys2bsbqimYcc8BQZLQ34fan/olH5m8ybLZzdS1MhcME7k+HGjbiuTlLsKWm7t8+C2xLTsW3jx2PilWzMW1DK5Ji5qn7INXWMDImTMZjJybjxQW7IuXp2asXJgwoxJp163HVAy9hYwMVTKKvrm/Ekx8uwZyV9UiO1Sk7JS72qHubFd1OE3TxsLW1FWeceRrOSK3CWX96DrU+BbaLbN0/FkNU/r1arB498tEyLFzWhNTPLNBYFsLhVpzz1RMx/5OFWLuzMjYygAIJBBL4/0ICrc2NUhqz+Wnhp4kfdTsaVOxHcCT4FceYyEiq4EcggUAC/zYJdFBxSCoeiulXn46ly5di8h/fwI5m2pWwdTZTyTn75GPw2/POxIo1t2NWuZ+tBKS2V+KGJ6bTxvHf35zbkkOYPOEgbKibh9fWhZH0WRUdFYFKdMPOlfjNY58YGajEklFKajb+cuV5+PulUzHppueRypXYmrp63PaMU/akf3H5w1QemxJbP7/VVf+rdGG9xz8+Pc28zz1RhrtA0+ljlWHyxLHYuXFtoDh2KqHgYSCB/34JtIdbtMqo1UZr3ySFMezCmoKrJ9bHbE/4FUc+D0IggUACX6QEEtJz8MTlX8GmDavw3XvfYOtNgF3QSmOLff6Nt7GKCuXSahqhdKIbtlAZ+PFpR+G5DxaitLoBWh079piJSFi3Gm9uLsPJh4/F4Lw01NXW4IkPF7OrSEZLSxgHDB+GiUN7IYFK2dsff4rllY1I92gqStOzd2+cMmYIMlMS0dBQh+dnfYrGtkQuknVg0OCBOHH/gegRSkDyqHG4OLOV89cwXn1nLsqS2B8RbzPTTjliDAbmpaOhrgZPfbSEtntML624myA90OqCCQmJaGupw+8ffh1PX3MGzhiWh1c21iEzPR1nTRqHV96fjYrGNpO+sbkdp1E56p/PfpErs4vXrMMHa7YjNUU7MZ2H+uYWnHfyJKTX7sKjc9dF6Hae2nnaEg7he1MPxsyPF2FDZStOn3ggeqQno6qyDE/PXoHE5BTT81ocWiluS0wy/CpddXU1XqY8/dZC6qnPmzwJL703BzVNqg1OaKRs9x8+EkcP68F1gXbMW7YSczZWID3kdOtaTczMzcfp40ciKzUJjfV1ePYjvq+ORDM69MjPxVeOH48eTH78QaMwtH8fpHSEcccb81jfHCqNrR04/uD9MLp3DmQW8eGni/HpjsbIyqdGl5MP2Q+ZrXV49OP1OP2og5HWUoOXF6xjvWtDRl4+vn7oSFOPmhoa8PLHS7CrvhVprD9BCCQQSODLIYGOtrAUR33U8HU4RiuP6kjitqn5LMaPo+2P9DwIgQQCCXxBEjikhLZzOSGMu+55dKSkRhQFy04ylbAVW8vMNrBauD+0hNtw8QmH4f3FqyKK46QjD0N7cy2u+ME3MSBDds9atevAZVMmYOqv78aVV3wHU4b3NKtamlR+f8pEPP74I7ht7i6kUIloaWnBReefj8vGUbHkARR1Fsr/nUmjcfptz6GmsQWDBg3EZccfjGYaCxaNPhQj9uMKKbfLZ8+YYxTHtoxivHPd15GXIQXKYMBlXz0KP77175hf1rxHyhnJRgO1yIqaMtQ0tODA/oV4aUMd0nmw5IITD8X78z5GORVH2YjeeeV3cETfLK5WOl1ce8cRqCjdgKN+9wzSO9FfdK7m+2dMwQ8mjcDP/vzAHvLVgWYqjuefdDiVO+AfUw5Fpns4ycj51KNx8rV3IZyqw4tOKC7ug3svOxO9shx5KN3lJ47BOU8tj13F5PNzJo+nMj+fcuYiAIvR2p6Eu678NiYM7IlEV8m7+JQjMWv2u/jBE/OQnpKMb5x6Cn5yzEiEKAP7vn542jE484e3Ymt6GqQ4/nDqRIT5vk4aN8q8kxQ04K/T5nK0oDdf0r3rmu/h8L7ZrGvO+7r4lCPw2D8ewm2fViGVspNSO/mQ0ejdVoXRhx2Nrw4vwNIVS43iePCY/XD7uSciy1VkO5j6stOOxUuvPIP/nbl1jyYLVlbBdyCBQAL/Ogl0tLdrFq2BQUOKfnelNJqOQJHeoIdBCCQQSOCLkkBHGxJ7HYxw6QJUtyUhp+tFsb3ikDoAppx9EubOnY0Ln52FbQ1hjBwyBHf+4Gt48lcXI410L7nlfszaWI7M7Fxcdf7pOOO00/Dckgewldvk7YkpOKRXAn73wHN4Z/VWlNW3oG/vXrj1sm/i+hOH4/IXl2LGm2+h5O1ZeOFXl2DdtL/g6pmNCHGrOiM9lcpnEm77/lewc8MaXPTkDCzf1YCiwjxcfNrJuPnSM3DWLU+juqUzNXj3xUygZaNRQrkC6Q+cRaPHmEk4tqAVU35/L9bvqkJaagj7DRuKA1N2ccWR3R/TeENTcytOOnICfkiF65a/P4Z3NjfwdHo8bm8e7+92cnPdVw/G31+chvvfX45yLroeNHw47uN2+rVfn4gbXp5rFL+WliT8kbLbtWUZvv/oTKytrENRfj6+e9pJePz8CWhq3eBFG/NbK3/nfm0KDu+ZhOvufgxvrdyKluQ0TD5sLH5z5pE48sOV+GRnE/plJeO2R1/EtGWbsauW76tvMe6+/Gz85kdfw/fvfg1L12xAv/N/g5fvuh73PfgE3lqygapdAnIzUrkynIDf/vA7GJ1aj4v+8DQWba1AiEr58YePx/9d9F2U3fswHl1axkkEFUxq2v0GDkbpkuU48brHUFrbxFXPFJw/+RgsXTgH1zw9h6uMYZYvF2cefxhe+3ATVzT9Q09MEQMgkEAggX+jBDhJ1MqiGqU++q1OT/qg/fBnNOx5jxjNE/wKJBBI4F8kgVau/kw6tD8WvrkYKe5KzedCis0/uXYbfvrkh6jjilpOWgo2blyHO2esQnFBAa7/xwuYv70OGWmp6Ag34nd3v4qc7Bz052lmhTTuif/0b0/j9eVb0MTTylnMX11VjidnLMSxE8bRDLEVyVzZyqGSqAWwFK6U6nc2P0lUR3Iy8nBs/wR878E3sKW+jTCVk8ZG/Pnx5/BJOB8nDMn2ngfZ4yL36tkD2ZkpmL1xZ2RF0WaWLI84aBCWf7gI26oaqMyEuA0PLFu1Bk9yn19KrTfoFPPxxxyFW745Abc/8RKeXVq5V0qjcHExFh98MBd/fW8lwglS/Lk6vHI5fr+wFMcOyqIcqatSVuNP/yqGoBy/efId7OBqbVZaCI2N9fjjw09jYX2KmfJ7eYv+7qBSmYKfHTcCF93zT7y9Zhe3wEM8AtmOmXMWcPX4XizkVrKUub89Nw0vLt5s7GJzuMpcs2snLv1oIw4sSkdPOt5IIrM5GWlmhMigQq3fUhoVRo8YjamD8vCHx17FstJahLSt396Kae99gOnryvC1E4+nQZQ2qp1Vx7bWFvzlhXdQSyNcKY0KPXqn45l3FqCepgii39zciMdem4mqNmcF1CQK/gQSCCTwxUugg/YrjrJoFUb7HdtJupwG074v/pUFHAQSiEhArbSB/l3CtRyUO22ykaR79UOrcosXfoJ2rsxpOqmQwu3HaTu34uaW3liwq9lzCjmBC3Gl4EIjEpKiW6varu7TqydKCrjtazCALnHo/zA9A324pEmTy05DO13eFB5xCrauXYODhg2IKZa2Q7ft3IHj+g/CI4vnkQfLnQ8V7SObaNPn7soik74rDxjQGxd/7WRUrF2Kf66sRoa7BW9zpnCr+NWPV+CX3z8ak7dWY2d1HZau3YZ6JtBqo1e8UuZGjhqNG04/DEsXf4xHZq9DyFWALL49+RbOOSt3RGwElScllIg3ntmE2/63BIk0Vg1TkfrJuCLM5orfpqpmHiCy0uReEZXZe2bOw6SvFHRKrqO9DXlHnIrW6u2orK6K2UY3dadJpklOaG4Oo1/f3rQnlXs2Bq4qN7LcIZp6GvNOnZ3sIhwymBOGljLMXFWOBCr/NqSQv4ueWYWtV4/E4F4hLN0lO9IEVFZVYnE1JxTRpFi/vhr/883j0PTacuyqqMSKHZUsfxLLGC2vxRt8BxIIJPBFSsBcLW27RP93HGOB4hgnkuBBIIEvTgJJ3BZdNLcUF0wdjdZP36eG04UitdcsdqBuOwds2yW4+dtkuxZuoSIoa7VokKLpqCDOIB+m8nfSyVPw25NG0WZNFnBOUK6E9jpf7ige/ZKroJNG5aHvwCLcPfzg2EgXqsrYbtzixFhdu3GikdFnIt66YXwkbxIVkOyMdKxbsxIXPvwW0n1Ko0nINOEV83DNSyHc+N3TkMhVuLKqOqzetAXX/mMaT0Q7pdAhleJBY3Dv+LEIJbSjZ6++KOYqZnnsLnaEdnc/SrkSZ+Vj0yZLmFyBlFw7qDgVsFClbVwZ9CWUveKWtQ00DSi0WWO+tSoqWVZsr0FTLffBtcTZRTj+6In41dTxKOTBG2+oq1znBTv5nYDMUDZaqitRzYlGtjcF60vGuk+4XHkYz1RJIa3hJ4F2ko1xrpf+9PgLuPacr+Cey/dDXVMzSiuq8d4nn+CmVz9FppZegxBIIJDAl00Cvh6pc/aC1tu5XIKngQS+GAlQuWjaOgeh005H/9R3UGmOKXxBrHjIJub1x21T98cTb87kqduF2FbTYFaajhs/BndfeJQnZfxPrTC9uqEax2xejMmPzI5ZJbOpE2nzlkNlIlZ9tbFUPmvW4543NkYUsvwePXHZsaNx21NvooyHYOxKZDSH80tue6bPmIkXX5+BQ/cbgeFcpfzGhAPx9vXfxpE/fwjaoGmnMjb1yIPxPg+fXP/2ejxzzddxwdGj8YfpS/8lBzgSqKhWckE5lau52jr3Bp1OzxmUQSXXF+Em0iGVV7mS98tjUxHKJPON3tzR38k8Kf+zr07AzHdn4i9vLcTWaiqpdGtUP34KdpzHU9ieoJEilloH6lsakJJZyO3o2BiemEFi/gEUWiO33KOrmx50kZ/VVRW48vYH8UvazB41sgQHjhiCb35lMvJof/+b6StiVmUjmYIfgQQCCXzpJdD1dPVLz3rAYCCB/04JLFhbiq3ljbj1/Kk8ltzJshcH7/rGZv+Q/q8TBuml7z+UNokNeP7F2ainjWNeZjrt4dLoZiU7oswZBqiFaBGTjmYIOpPXBLqhqX5/OoZNOhI6EZ5nbOlkT+d80mgHmLUbpVFYwnXb8eKsJXhptvO57+W38Pq2Vvz83JON/WXnhWdOHiRJoBKVzVPEy9ZuwAtvzcL3H3sH4ezemDysXXqQ2Sp+472ZuOqJ97Br23pccddbOJcKziQeLqE3ms89pFBbvGtNLcZRiS3kyqY31PG9XjFpDFqtQ3dvJH8nUH7177+BUGE/7mtnxsqeNUL1oo3KckJCL/QJ1eHG1xeghrfNOPaLaeidx71kX5n0vtJ8z5ZtKkVSZk9M6ie/wNHQTBc/v7hgKNZurcP6Um36dx1aqSCn03ayvaURby9agT88/gpeWrIDQ/cfG7fC3TWWICaQQCCBL5sEAsXxy/ZGAn7+v5dAR2stLnjxE4wesz9uOZt+9rIzjO1bK1ehMqkADR00BPP+/BMUa7Xs3yEtKhbh7VV0uJ2KA8YNoG0kiXILszA3B+dNPSxi7yhWEupa0cxTtSNGH8LVNPrxS0tDRmoy6qrL8PrWNrx/3WlU4nhIhdpLIu0ZC3OzcePFZyC7O79+pKltXPtJ5WGdn//1CfQZMgxTBxfQF6RP8yEv7bx1ZvDEE3goJZermfI00cFDHiGM6Z2PEB13byslv8Srz5atm9BIYSZRyVy2fime+HQHbvnVBchPicercn6WkMRDRO89+ixa8nri6uNHmIMxuls7jfL9xhmnYVJBEg8KdUU3AWnt9fjbkkq8euVXkJ+ZRl+eTCtZFvfD/L9djYN50xCwC/WJWTimJNfZQmYhs3N64p8nDuK1hdFaI3+Nq8vbcOqQHLNqm04/mBm0jpj96VIspIukS844EcW5GeZ9pdAw8rCxB+L0oX3wKe1A64w9fReS4AryucdPQDHtK3XbTTv35HMzMzAwNxXhZpk2dFW+LvAFjwMJBBL40kgg2Kr+0ryK/zZG7MAgLSMIeyOBBCoBuxZ9iO/cuQt/+O5UvHTY4XQlU40anljtVZCLgYVZeOiVN1EppYeIdTjB+iiMoeMRfSJt4TrdznUQxGQToLenWaWDgvaOaxfhrk9G4roLzsbpm0tp/5iIYcU9sHjVKnQUlCiLCYkJ9Xh6/lrcdvrheOjKfsjNycUDr7+D1xesxa33PY2//uRbmParC7F8ewVXz0IY1r8IC+fO5YERW18sJs83yxd/CwxvyGmpwvUvzMWNF52O2b+4B1vpvkgMq5ziW8rX0fTfePnZF2JLaQVKa+qpnKVjeJ9CPPvKK5hbF2IpWh35eYSTwNPDtz/+Go793YW4evLB+NWr0RtrPFx1KveozLwp9dtlzH0cotHj9+94GfdddiqeOegwOgyvoxKdi14pLbjqrln4y2V9YhA47KlUVG6peD728FMYdek3MOO338OnfB9hyvIAynL+go+xvKzeHMC5b+Zq3Pbj87Fk8y46kU/EkN55+NOD6/Hri9zDMsSlA0BPvjQdT11xCh4ath8ycgvw8bRXcf2HG/CTO57EXy89G49ffS7WllYZdzxDexfghZdfw81vrzQ+MrWurLoX+374LhOSMWXSIbjspHHYTDdIVXS1VFxYgL7pbfju/01n/OdluyuJBCGQQCAB0+ntphuNk5DTncTtQMSl6+SBt/UKTULx4ZN/QAaKDBPmiZ4Gn0AGe1EHmDRaafTb1mZbU/UsCLuTgBS9sooKPPDPd7GmJYR+2ancdW3Fug0bcP5Nj+L9TeWUKuXJvdZMKme9EsJ4e9Vms7XaxmfjRvTDO4tW8+7mZtrw0c9evz6o3rgRC8prTFW2tHUiekx2Et5YvDFGeZPd3wFDSzBryVqUUeHSyd95CxZjZVkrBvTIRBNvjfnN/Y/j/W3N6JOTijfnr0YrTzFLiVi9egUWlrdjRFE2Nm3aiCfenmdc0zTRHcvjb36EbSpPbjoaG+rx10dewO10XWOdWFu+It8sS2JuDwxDGaYvrzSrgzZOCvPmHbvQh/aOfXITMXd9mXF2PahXEZ2fL6fbIPK8eBkenrsGJXTbE+Jp9SraZt785Mt46pNtTEs1j/j7UDZl69ewbM2ucs0VsnA9XtnQhG9NGIo35y5DC1fMvLVXNbpnURESayvxIf1atpKX9vZE7DeoCHOXrcXOGq/xodbXsjGufzteW7jBKLTivaKyAnf98yP06tsHWVxBXbd+Ay6/9yXsbEnDCB5qfn3hViNPlXd4ST98sGg5GuncXXy0Ubl95f05mL2jDcN7ZqO5oRF/eeoV3P72cuaR+srT3bzlRSedB/MUfGNDE+549p94aXkLDh7UgRmfbkZjK8tEPsrLd2E5TSMGc0Kyef1qXDdtMR2IJ/FmnmY8PuNjNCTz1HxOGupr6+ie5xk8vmg7lcbo0FFSlI/qmiq8v3KbcfFj2n5HKx6Z9iFW0ztASR4d99BkYMVqHmS68yWUNvOdeoVpuA3+BBIIJPBFSaBq9aK3msp3VJE+T9yZc5FyqqGPDJllL6U5orYq1PXFnOlTb5N40E/++Cn7klHOwM8nQQgksMcS8CiIHJCdq9PsM/sdjBh7LE43YRsHXbt1qYFeg7ZXilIMtWKX6hnMZYumdHYlUtcOdnAlU7fAxARdA0hDvlQqCv7gx6F4Ly+6lUWKV5j8GWfaHgQ2XWf8tjK9TgcryObRXm/nyR77ky5omunCpnNH3B281ZDKFBXtFCq3cu/TwqvuzG0pblH1TDzyywQ/TclGW73+aw/lC7GZtoZpchTeSVAZae5JWlHZdSYzJyvdCdHWUPac/qD7oiWOqKxIl2m976TFvE+6EPK9Pm1xW3tIf7lEx74H/XbidcONtuxj61AbyymbRPHgLY/ydfe+wpS32rpRxJXBEyxePYqWz5Mg+BlIIJDA3ktA/YDbnymzmdaak3a2g/BEdoqd6UyHKKOhDmx47eHrKlctXM+kmvHW8iN3CfrodwM/UiKlVEp5bI/rEc1AY3un7mgTQxACCRgJmPrqrMpooLYjXIeZm6gi2Zpufwdy21MJyPUM/3cZtDqp69+8wa/IyTl3p4GrU6mx5zMiyfw4FBHHC/uK1E5uAYlLF8HqKDAeXcsT08VPKnX+8kVTUmHxKHZSTvx8O8pQF+Unoq5kI2U0jZ+ugimjL9JPOxpNXF3I2Sjg0YT8Ff9OvGX0JpUTb326CvHvQfKJT60VZa8/SW8KKZy7e1/e1UdvPv3eHV5/2gAOJBBIYA8kYIdSJrX7IFLZNHlzR2DGdNEnmLzOGKyhWaCzfribAUZpfCGuN23UKU4OJo7u6BBIpdF2czNPcRJMo7G7fnvVXed5Kpr4XDcMaIaq2XoQ/pslYKqcp4BuZdQ0yPznqgaN4uUORfVDyqRSROuNP78HVfAzkEAggUACgQQCCQQS6FQC8o2bID2NsTLzMb+54sjh1oyzZnR1lDimsGOtOwJrQGawY7Im1o4XDPN4j/7EKY4zb77cMGFzi/Y9d96F7150MbKys3H7rbfg4ksuMQbaYkjEpVje8de/4AeXXYGXXnwBBx9yCPr3749WbmGoGOJTM19tm9hvrZIIt+Kc8tnCWcrB95dZAm0tTTy1qpXrzoO2Px/9ZAffvlbLks3Kg2PH5rxnO1PqPHfwNJDAf7YENE3a2zquvlRmB+oPtdqp/LINdDtICkQdfvxKgtOPaqLu9qFK5nSq/OEG4jY8ufaP9vHn+W349tP9PAkEuL4UEjDVqwtObA3V974E1eA9zbsvbWx3PO2uXLvL9++IE29OeeX/NQFTRxewr2ij+Qu9WLS08lumOB0oKcqjJwt5kNizoD5mzZpV+MXqN/HWqj3Lo1RximM2VxRj+5YE/OiHl+HmG2/Ehd+7GAP69zV2Us888RgOGX8oFsyfh6OPPdasLule2jQanOve1UQab9/9lz/h8MMPx+IlS3D6GWfg5v+9EffefTd+evXVOPe8CzBk6FDMZ/6RI0eisEfnNyXseVGClHsqASnty5cu48GFTeYKNLVUPTuG7zHBbwPXKdIEtCZxkGuNH8Rs8hDvCR6en25OXmby/uNUbpWmaEvRbZ3qIHR6uJ0HPswAywfiQZMLzYAU/LAGUw2k+taMI5U8NFFBTeAJzQ66fpGCagZaxutqtkQXVpnkWNlOWoSe2V1Y9HVvihtPZVizNwvL/k18qFGa/Ir3wuLfT1/5yY/o25V3fSdSBkYxYNki+Ex+H34yKDFF+XUmaDpNq6vxJJ9ofkdeWtmNlF/0VX6mt/RFV/kNfZZF+U085SlaChF6/K1nuh7OyNvS64S+Oi8pLLH0CXvoMYGhK/pKJ4M+hz7fm/tbaUTfvD/+tvQ7pDi5sL/8uv5OnmVUWww+5veXN7Li7fLjwKJPeu57FDXZGGpLVvIRLgX73hWvR5KHxR+h507xI7DJD1Tz3un8TMcHYjszO/JQPdVv4etge0gxdUT4m5ubMHvmG3j+wadx+LFH4cwLzhMHuOaiX6N3/mBkZ5WgpvE1FCWdwoM7Wby9pwFpoSzUt5Ziv6mFeP2lR3lN5FA6+W5GeCevYxwyBqWVm8y2fUNLLaqbd2BH+UIcvf8VbIsOX218d05LM8Xd5z9qL7VN5Tjkm/0xetyBRoZC1sJ3p9PWVs56vwqSscqs9i/6tg4ZeStG8cxn7XNNeg9s6pD22bTSovSSKT+Osq38hA1+d3GChqj6J/zK0M7VGgUHtsq50EXj1cZMP8T0wse/hJ14pw4wwk0j2EtfB8tMetITDlM+1Z8IfafNmIk0cZo+kN+Wnvhz6BMNn5s2YMrq0HToM85Eu30i6Rh++MyRr7JKhuxTI++ZZSIPTptWcuWJ0pdsVEbb5iX/2sYmc/e4rso09Bi/vboVR/De+fpwAkob6ZeAC0SyU24gzAqN44eo/Zvke/1HLO2oasHqKtpyi6Tlh/j5Cjz8kz5vI5KrL/W/NtjySbY1PBCWRfdlkpf4r+d1nBqHhMq+C9PXMz6Fbrq21PCu+kFg29L7+2xB48aC7TQQbNEtTAkYWpiIHrzqc2+DquqcLerjO1DZ0IEBeYkYnNfO+95ZnsZWNNLThmy7R/Ur5E1aIdZDiWnP+Vf5M2i7sjtzl854jlMc27lomRjjn8tZUTzzrLNx1x134PobbsDzzz2LM79+FrKysjBmzFg8+OD9phKaBmyoJODxRx/D9y+5FPkFBThi4iS88Nxz+PGVV+GTxUvx8+t+iZtvugm33PJ/WLhwASZOmhSp7J0xGTz7fCUgg/Xivn3xHN9jbW0tWnh68vrf3WAapd5h94FVUxV0N0k1WJbW1LHh0vVHYoinfdkCeG1dWogN3SiMOvDRwkrPAxwasNn5hOl3T7ZcavzGqJ+wOeCheA5CrW1hY49GxzKE23koooWnWUNUOAgTfWtzCwd/dgycvLRxsGij2UWyDohw1dPkJ5xE2CpISi/7MqsghQVrMGdjMvQtzPagztjgpzNrxVvYrKaSnqUv3Lo20IFJn7wZhZEDXWsD6RO2Cpzoyb7OKkwxMBFE+FFnL/o8Ia28Jr1g5nfoS+EhfsGUbRJ7XA5zCHvp+ehr8A03ML0Hn6Fv+HcUTsHeeC991RPll+wk4w7KyOAz9AlT6iaeskqmyxcHZvnZaydRxurcovkdhbYz+g5+J170pYw79DrQKCfodPuSzDpj+GnUXdakJ1j0BVMOoi/3L/UNlB9laeiL/0byTzhZ/FCedbwLW/F6J4LDnMmbeMEmPfGxfJa+8Kvj1YTIxkuVSRG9pDTsqK7n3c30s+jSbxA9joy2/KuXr8DieR+hrrYGW9Y38/rEafifm+/GgCEjjBW6TIIyOaHeWUrzoKYm1NePQkP+NNpdlmAby5K6eThGfS0R8xd+jA2bNqP/iN4oXZbOerMLz824B0V9DqJXnGbk5g3HirXPYHz/87Dg049Me0hIDmFg70NYzzUR6b7F7y5FY1Mdeh1dj0Fjp1KB5KEslZehge1N7T6H94pLKWlw79GWvKW0hAmLdHLIWSERLGbUBqXJ65pLC0t5E6x8Jl7vo5k7HuyDDExEYdLjY2MuJcSCTTz7HDHQqnji0fsQnlbSU/oUOilXOrUffScLtvSZU0qF9NRW1g/lV/kM/37YR7+V9UftVvwZej76baQnpdLwY/gTP8TPHTzLTwdPp0s+CWrfLL+U0gh9wpogGlj5yQ+jI+UX/bZ29akufZM/mr5N6T30BRt6LK/k1cbVrEq1mVB6lD75qQurD0pAz5RW5KeGUUYvCVtrE9l+2jCwgP04FUgdGvMGveeYRxI834EJirAJ+F2QmYQ+1K03VEh+LL/4Z601B/za2GeSPynFCcmp2LSrHNmZOcjkZQKaVKu8knd1dYPhkafbHPlTfjt53WgRXV4ZefGFqnxtGlPYflt4aLiep/3XVXRgJC9WEnufJeh998tuw866NtSGU5BLZVTVcW+CFNz1VKCb2pxJVFVzOw5Oa8UOeiqgrwxU1TdSEU7B6JJefO8c7/Ty9zrsS55OVhw7oytFY+SoUThgzIGmI23iLOTWW/5gOmm9wAkTjsDKVSujWSk0KSNSLNUQNNCpMx4xYhgeo0K5aeMGjDtkHN1PbMR+o/eP5gt+/dskkMsG9K1zzsED99+PH3AlWWYIelf7GkLs3FpadHLfCUIVZu8hW4xWdk6pSEGqOnAOzApGIXGSmr9SEFL5scEoYB5Y8aEYmAM8cbJ2OfmJN6QO1w3d5e8sfrf0ffilUHjpdQ6rA3aCEx8Ly8TDBn/5lT4mfo/oRfGp4wppAHSDn76Ucz//XnqdxXvTO/j99LqDo/z48/vLuyf0U1jnOM01JTT4XAVED/ywnu2Wf8nbm1/y8cKS517A6UzbSMVAg5IN4tcG8ae4Ga++iJamQhw/9RSc/b27MGTE/kaZW7xgDmory3HAQblYs2oDNi3rhR45WWiuyULJfj2waNEiHPvVYWiiL8t/PvMk2+/hqNhYgl5FvbB243MYduCpnBTRcTcVaym7CS19qPysxCFpw5CTnI+NdauwevMM9OmTje07GjGk+Gi2f62EdR+SeBhKExO18eZwE4oOa8I5V1yCxnpeU+gqjcKSxp2GCrrwsVqBt/yK3y1M+Xjj496n4qkgeEN3sBQQb7AKq30WA/vpM1F3+P3x/kNXfvpJVICiPV5Uge6UHz7054+j5y8fx9xo7YvPrwmMl75gb3AmtVrRcxQ80TcjREM7T9CzPVBpkX/8/mz23Cmlw/9ElORIgSEWZlEuM6Twh8mnP+ahvjXF8ilobhx1PPTP5f30bB8NdBllcDOtfINuqyM/+s0g/rIyMjhBoRrFCYr6EIV6TmT0O5cTFilUCkqTTTiVddKOc2YMsgJyeYse5jTZ9vmPyPbISkIRXZ2JK27A7XWgbo4ttVQaiUATfaMYUpEur28FHSOYScSoQT0jZdxrAp8hgyPpPUCgmZMGW4XDJhzO7enjuGp4I7574UUYNGSIWaHR1pFm6lr1OHnKFNx9551m63rZ0qVI440ErZTeiBEjub09H6NGjcZNN/4ek088ngLYB6nuAc9Bkq4lIJkPGjQYP/vZtRjM92cbU9c5uo5Rx3I/FVAdnPIG2V5oG0PuQtoT3C1Atij/6/bT9sPO1k8UsyYyTnfgPBPsDX7YX79sZ2LzxNFzOxsb76fvxxdPz8tddOuoK3x++n54X+h7ixCfP5Y/Pz0/HJ8/Vt5+eSj950k/np/Y9694P73uYPsu9O3H78fnh/3ljY93+MmgolhZx1tSKG4/P6JbMng4vnnxj5FfxBtjLv42VxpHsr2EuZLawBXyVhx69Il4d9pLvHVnMzrS5nDg4NZc2nhsWZvDPvZwlO7QlX9tOOXMs7nCsgzbt0zDlm3vMU0vKo3ajpZy10b3RA30E9mGI5NOwKCc/VGY0Rfjeh6HsaklWLtsNjJCRUwbWyf4oNOQyMF70eYX8em6R7B442NY3/wCJn97Chrq5LHDCVYeGi/026wUedDrp1ceTvpogs5hi13fkq8/fTTeyd81bDBEsxtcfnzeOu/HJ/re+M7xRen74wXH548yJHqx8d3Bsfji+Y2Vd2f0vfS89A1X/BOJd9nUNrIWuByQvkK5fXpoXyl71HZczc5NahJZZU+0o7mM/uikdxO7OqrBTUsnrtp1YGAet2hzOzAotx28eMjUHfEjPjM4+U7lZCWd31r51ycvO8uscnv7+SZO4jI8SqPy2qCjGC3UTaibYXRRbF9i0+zLt0horNsXpVH0yhu10sgfRCTdSeOMbBor61tQXttAh/6F0r/jgpmUcmdL7rFS+DEmEXGpPtsD74RDLCT84le//gEJqyeJC3Xc1uzXrz9608HumjVrMOfjedi5cweOP+Yoznhz8dLLL+PoY47B888+iyO5PS27gpdffhXlFeX41jfPNhrzunXrcOJJk5GekY7i4r4YMGhgtFLGUQwe/KsloFUmO6PcG1ra+tUkQbO+N998E3//+9/x2GOP4bjjjkMmZ3byOzifDpm11SzfgbpOLZkTCnUardxi1gqb6GpLuIWzQQtL0QxztdrCijcw82p1u03xyk84mQ6dzaom7cO0/a1ZpklPfFqxMrDFR1jPTH6mV5yB2RhbuA1oYbMFLtjDX9jg9+Dz4hd/TG/pmfx0dB3lR1uejGdZHf60Be3hz6Ufk1/4YtJHYcld8mICD76mCCylRuUx9k0qL/Eb/r3pKd8IfpvejTf5XfxKow5a+S09i191RTLqCjZbSaSvTk/8RPMTFj5PfiMP0pIMtBVo4w3Mzrelia7FvPypfMyvbX/Nwlto66QHUlTEr81vFRfh53AQiVd5NGz40+seaC99vS8FbROrHE56R74alAx+0pN9ouIlD1NeyY+jUCpXfBu0nc4Vd7Jv4oVf9VkDl/APHDIcg0cMZpvhnd+iz+dhrtxnZnP7jX3qQG5bjxl/BOa+W837povNVre248sq12LXrlk47Oij8MbzM1BQ+B30LBhOBW4j++fDSc/hXfy3lb2NrxWehexQAaHogJmRlIktVDwHFB9KuXV90E04JG+txmyrWY+Whs04rehClHQMxSFXHYiMDG3/pZpdBFt+swXK8oQ54BkbPlc+qlN6H6rHRl7Eq/J6YdVv1SsbL1h2epK3goFZryMw86tdWzisLVgq3ja/gVk+s/LKksjEReW1sPoT8StYJdWWeDS/ds8E00zB0jdbvK0uPaUXfZmhOPwpv7ZNHVhbzIx3+dE6mxe/gVtpchPhn+mJS+lt/rC2VJlGZikOf1FY8hR/rZF4ytPQd/lhvLa49RE+0RN+mf1YWCZC2rK1sBT9Nm4JyyykgQqXzIkMfcpHW/a1rN4H9OSkRC+D79VUbmFWJfEHPbPP7bdJ4wL6EiIPaKLtH0+csVtsTkBVAxckKFOtGKqdaWVfq3N6P+r/G9gfyMwjhSuiko/K08g2nEWdw8CUheqc8tdxkyyRsj68mI7x+zK/CvglCOJiW10CzQJUX3QApsn87p3RilW7GpGbnowDB/U2/Z9lV2Vrpiz+Of1d3M8rTe968AnMeHcWdnI7v1/f3tzOpybuC8pTXl6O6W+88dbaNWv23QF4fUv4U3ZMdAAeH0TEaur6bYOeCbbx+lbDt8+UTrCCTeP/bSKDP/8xEmjl4Ke7gPU+S0tLzbeYz+DWgT6NXG28++1lyOMBgaK8XONEOVVbI2zhoVAaG66jTCiPbIjUkE3nwY5CW1TqjG1QvDoKbY8p2PS6b7ilnYopBy2j3CiS/FjYDs7JjDfKhOoplc/klFTaA7H3c4PSy7RC2JUnxJVTKSNEZfo0bXFqsLNBNkiyx3NiyQ/t2Jx49XIWpnJi6HHWJ/6kLLhtIsWW36RWeX30hU/lZ35hdOh76QmfN17ylLISpW/ej+hROTHyZHpLX/Iw8nT50RadBhZDT+XvjH4MPdFXemflT+ktPqf8kq9jryWOVD4br/oi+hpopSw4sOjLXo34IvRd/IQlb9kjabvGvh/xm8jVtFZ29CHh5+Cgwd+8f9YXDdwGdukbem4fJHk48U6fFAfb/KRnymPSt0Xw6X20cf9Mt7d0Fq/ySvHQICZ+G6kUZFGJtH1gHL1O+Amxjs567w1MOHoyHr/vL3jpkXcxsM8E5OUNRU3deto+FuCCK4/A7b++FhU7+6Gw5zEoSOf7to3IcOb8GbZjC0YUHMq65NQPG1XWuA2zm9ejuOgAw6d93tm3bqxZsuEF7Jc6EgcWjkFOShZqq2txxKsnoIOXfOtd6h0omC1NKshSUKoaG1HEm40kBylDCkkc0PmyzTsQbNIr3pNfrCq/jY+HpRDQRpJtNJn2miqZ6pjgpCTZxFGBUn7FE1aQ8qMEUsAcBcqFjQKiSazTx5j0zKf06nOkgBj8Lj+Chdi0UYOfCgwVdUtfCpeU+3DYnaC59Cx9E8/84t/wQ4VME83WVk1w2D6Unu22lfm9sO0TnXgq5Wrzok/TAU06BKv8iYSlREUnrLRJJL4Wyw9pSUkWfmXQb8lE6TsI65CY+GmjPKt4I1EBzZg0yRF91bDK5hC+vp/GeCMGidb0Hc7Yzt/kQUFfMTVOgBsXE2ET8tv+VH4T3Dx6rrLN2UwlkCfi9I4lb91GlcS2EiJcWVdjViDFPxlGNc0klCeH41GYzIb4TEF8qg06E/AkbG9IxtdHs5/h2PBlCkt3tqKUNpLiV/Vrc1UYBxU14p1V1bjg2JHI4WFkb2hmn3vJT3+NJctWeR87fSbH3lnTn455LkC4V61aiat/euV106dNW89H++YAPA6z54Eavw3e33om2D7zftvfneXzx9k0wfd/jgT0Dot49Zo/qAmq8zSzWDZIGaCHOCDX11Zhx6Y1zi0T6ngYp7Qa1FS9TBvhE9U0q+iYhkNYt3Lk9eyLtIIeSOS2Q7I5xKVZJV0U0BTCpHc7h1AaZ1cc+NUBK8hUwhuf5IP98WmcnXnTW/zqkMRvqntaT8TFnx8OEb96Vks/lcpoZ/hsvJ9+Kg9XxKZ34Ag9F19XsJRfvRsrOz/9JOH3xOs9xdBz6XeF39gKaeRwyy9lSvkjsEtfshcPhp5HHklJjq2R5S+efiw+Gx/BT3q6UzqJh16EI8S7mr30kwSrQkXoO/isvA2+zspPXKKhQ1Sx+GLhRHokT+akxfJj8UXphVg/HfotHHwTqJwYZ+LCr8A4DV4x5XfTSwH42WXf4inr6Zg0+VvYvrEcQwd+lQpyEtJyd2Jr2Qr04pazlNeGuirk5B+t41/GlipWORStDswsn0+lIA379z7QtDORT+aW86eVC5CSVyJWdhsSKeNt5W/hW/1ORWGomNuIVOKZIys7E9OvuQv9Jh+EA4+diCRNPhhsmVqoyMvOzNp5Jnc4BmU2XjZ63jpobQJtvN6BF59WmK289Twp2TGNiaRnnRVjmhwqJPrz+2Fua2oF2KaPp+enT5jCsnUo0dCLwqrjMfST1AdF+VH59H4i/Lr0bR+YqPQMNj4xMTZ/YqLwR+klso3Fw1F6SewD9W5t+dJo8+qVd5JgtdlIn+aLJz+JPNGheqp8IdLXin5IczzDaewf88yt3ooR7NRA99sTFxPhQePFa/Lyj8XRykMiLR0pbAdOBsm7gbsR2exrK6pr0CMvj6Jkf+z2+drGrmXb066UlMk09dmSn9sG1edKQPkkOntLAo4qiW09Hrb+7T+1vd3UEeKuhTM516ojBxRuU/MwFRdf/LdZSbH/4bW/xyJetap6pklrYUE+aqg8a8Iq39qjJ5yCOW8+Sw8N0bvq97VgTkve19xBvkACXUlADd40UDV7p+lrcK3ctQ1fmXggVyKdTrKr7J09r+EJv1ffX4QC3k0sFxXCL8w22A5DsEM6ul1nnrkdSmfpP+94w9e/kV6n/LsdZJfl7S7+s/LfHf7u4veAvrcGeN+/kUd3+LuL3wP6Vrad0nPxyx1VZW09euY7K282rR3ALA4vnMpBX9vNa5fuZGXegSHHd2DU2EEYsf9wrkx9hSuMvfC7Ky/hYFhEpTCbpj+xg7lclLTQDU9KSgZ6j5qCT2u2YWi4lu55HFc8rVT+ju59MlbWLMaiLTMwrN/xlo2Yb/GwtXw5SloLkZtcyK08Z9VQieQ9oHjbWGy8ZzPaUt/HQRMmmgHLItA1iXmeQcpbPpvG+8z7W/FxsP99+N+fYE+HEJffl97Q8KwydZfexHtwdA7bkrn8e/gRb976ukf0Pfk7pxdN4MRH6asT9LBrIkwab5LdyDSK2cmgvFJCU5Ko1RiNlCmsdujFyd/2sfc78tBNK96ExqS2jJoHDuU6zkMyqSRaHNt4zkpzBxtauEKt1V/VM9k4Ot4ObKyTL4PK9c6KSipb8p6QzPrvTFY452I5mJZ08zgUldXTxMU+i6L4wn5RP9eBcNMGZP5k7DWpAG6r5bjn7oRY5pLZDu99+BnMmbeISrVTvhHDBuPOW36DP9/zCLeu3zFJM7nyesOtd+KmX19lVpBt/n359ryGfcke5AkksDsJcDuDHYHuslWXqY8cxWRz5ie3O3v7Mf5BmV/bpE6H43Q8svHRTFJB34JtiIdlAxQd/JTObNPaDPyWjZANQis4ij8eNvTV0hmUfrf0mcZs85rUzh+zTeuBu6Pnjxc9rQSY4NKP4dfIw41nIrstbUmKvk2vZ4q3cFflt/SENYY+Yef9ROkZeQuRG7z865G2OC09A4u+LU8n8crvpe/AHMzcIHrqbG0wsFZW3BBHX+X3xDvb3tH0fthLXyg7o+89MKWar21zW0bJ26vk+vFrK/ec71/Fk9Zn4pe3X4eHp7+P7119EQ4/ZiLyCnsgr0cRbv6fy7B5wzK63MmhaUWj8aPrFo9fXH9MWMqTlx+TpgbbELLzB3JrPVqvlVanow/IH4+T8yZiy+Z36LOvjIcEXBMLKowKUhyradM4NG+Y+W2esR038cBNfbiG2/A8wdqSyl2EzZEyyV5P5ZeioTLL/lArIDYozgs76b3xTG/6DCeH0iqNDX5Y8vPKW/GxMFdcYvLH0vfz4+CP9hF+emYFJwZfPL1Y/mPpq+56+fHDfvqOGUD03Tn0o/z5YVMeD39+/IK9fWAczPfjjTf8sM3ZQD1FFcNoZlbfM7ASsL6Zpq5vN4P9NiABoxbaeDMsOLhMPBGq6i0qTcCMdcCszU7CXTx7tUU3JzOovOJP7p2yuQDRSC8vsqW3XYzqnJWv7CLzuDKuZ1qVrOMKpLGLZv7t9NuYRasD+QPO5vHwGD4dUv+2v0YmLjXNZcq4YWw50rf62BD5lMsjeze9Za6FZmGvTnvHKI322fChA1HUI9+4KbLP9D3j3Y+MvLzP9uX3Hq046mTOFynUfSlYkGffJaBKrHHb2/nuEzbOjGTXpMMBsnlro+2XGrwdQPcWpxqQGfTVcRCvTJNadPCEiMItzkEdxasza6HPqyQqp/JtpngHTuH2npQSHnBgfrmfMEoTYXVGWuJXfvVALYRlPG2VLNnIKN4oVaLnxgufQpgNWrZaGsRM/iYa67v4tfHe4sKObR1LYuOlNBGXbOKUXvikbOuZ6Bt+CYc5GFr8kp+cKwuW7Z+2MFr99DldNfGuUhZL37FJM/wpngNFhD5hyUKKl+Qnfh15Of7QVD7R12Bm8TOBKb+2Hm18i0tf6YTPylsDqupDhH/F60O8pvyMl5KlwUpwB2EdjBAfXvxKn0j3Tq2UmwY+E889LDM7N+mdrWBLv42O4o1toYeebDsV7yg2sn1NMbzqHWvrx9An78KtSiX6UfzyV+jYLepZhL6RnXCyAbn4JT96L6ERfzO/nQNhsrl06JF3lkFKlqWvd56dm4cpZ1+AUWPGo6mhgTa0jr85p661YOIJU7Fi8SdY8NFc9C05kvmdHlqKXn1DHcZODGHhnHEGb139NmRkFjsDthB4glYQC3gK++SiE7G2bjV2tWxAJU9v17TVYuSgr5p+f/+BU/HB1rdxSgpvpUjOxraK9cg7Jw09+/Tnu2lHNg+pDRozCls2rEOPnjTYp0xVR+Q+q5qnynW6XHAH5ae2YdoIeehg/RbXkp1VMsWa7Hclf+UR0wY2iqxTRtMmlZ/uuNS2zfthHeygKYyCYGMPa2AdqFMbVV7ZJiqefQC/O7jtKQKyNdQWp6HHJ7KtFOyoZop3+hC1M8nX9DHE0MGtd8f2j/Gd0YdjimBsGQ3rUfqiSwym3G3G1lDamBKJX9kq0sbRQC59yYHRohcpP+Vj6ZMZFYjZVb+cNkurPqcctAVUEL+SsyMP2mgSp4Fd+mESkHmRbC2NjSbrsHOYy7EdNV0d4+XU3bAqnAaz549eiA2K9MAmm8umeW7jXb5t0nWVcqDfip5ZrMt0oL2QSmR9i/ocp12qz26jfbP6EbUpxpj+I0w86jNVX9TndLTLwT4PNfJ5Nlf9dSK5ooar8Mn1dG2Vwz68A7kp3NJNbUF6z307JGqL2tW3lEBbLpVfQcXVQ33rZz2rJ3U/Oh6nEssxTauhW6pZDzl2yTxD9vaqz7Radf0dOzVTuBRKefillu3MBr3TaTPeM+9u3ieL7WPzrcMztXSblcWdAFvfYxLsIdCt4qhG/ub0t4yt2h7iDJL9h0tAFSo/vwDjDx3PTii68rI3xVKjkBNudcCybTQdoQZktR7bgvYGodISp4y8ZU+nwy7qkGXLphUadYbq0LUdLlidvRz+GoffHLA0GLeyk1HHksz8Sitl1sDsVNQZmwGKaeUUPBJP2CqMWkkz+Fx6wqmOW/7YdCpReQSbwx+EbcNPModBeBJQ9MhfCo2aNbhF6JMf0RcsZ+FppKl2Z+Ij9Om7S/iVn/TN4QvCWrlKTkk3g4WXvk6Nir46TnO4xOBzYNlrSvGy/CRxBdisKog+8cv2x/Infmx+i98oTFK4LH06CJYCpjKo09JhISl/BmYPqcMzGswMP9rqEn2lFz0a4cv+UgqIgb30XfziR/IQfZVX/hQ1MOj9d3BLVv4qpZyZeA5sohehr/pHWB2vo4DQHpXbwN54x36VyqzhJ9GUX8qg4Z/0RF/8RujzfZlVHA7Ihh9DX5MaDbAuPZbf4ceRRx7fWXlNtbHHSvPTlz2oy7/4FD89+/RDAX0y6kS6YyOoAd9RsDJ44CwzKxe/uOUeXPHN02i6sRGJtHls50Gh+ob1HIhW4L23eyOFA2NyJk+h1izjVrZsEztvy1Jg0pIzsX/eQWyfjs3oW9texvp1LyErkQMM/xWn5Bobt4qmHUg9JxUTvnUW35cGbbVLKb9tRtnVe5E9cwJ5kTxqyXM2t8iMgkP5Kuh9KJjDHPw29rfEIXkpSN7qP8yBKv5QvILen/oOAzPeHGiTvNm+xIeRP78Fa2AWfp0EV33VFrEOqyihDqcxm4kXnCp+DH2XP8YroegrpEbw6bAMfdISnxCIH/moNf49XZhoPfSZ3tCjUuLSt7D6QdU39bWGH8Y7h2Esf4TJv96YF7/o6XCgtowj9AmrnRt8kj8PC6leqvytBr+UIsG8Jlb8KD3bneI1SRV9oygSZqt25SN+tPMgmPhUPsrDTOjoeNsfVG6idoIKyfLov4KJ4yMT7z5zYvjXPnTjyTZvOeI74wqi6kM26xJ9ypM/LWZoguZMYGt5HDqDe80NPHyVm5Nn+lXJQwdexK8tX5hamCZ86neTGZ/KyTDVf+OcPptamk4u98txyhfh6XP8IT+MtaxGYTqn5H0J5n1k0mVRCt3TyX1hRRPbtcrOT2VjB10PuWWlvPWO9Q40gdftMDwJZGwV/ezVc5iJZm4AAEAASURBVBW1Sc7z3aA2eNOvr8HU4yfi5r8+iMeefcVGmXa4YNEynHbKMdwJNMKPxO3Nj24VRwn8wAPHmIq4N4iDtP/BEjCdiQbnfa9YrPeOksXTeuo5VPnVQScZw5LOZaPGo3xdBkYag3em0e0BWm/gOoxJrtUafWxQZ8Eew4Im7vOMN7i8+KkYJPNjg37HwrrxJNrc9DsGJi4vf/HxTE8Z2iCFVx8b/Ol1SjKJLhtsiIvvLv9exjsKtXOYQDSNAs++w4Y4+ozTASUbZLye7IG7Lx9PhvKATcQBOPPvzoG7Bk6rgIimnz+dSpXCYoO/PFKoY/E7B35s+gQOAjrQZIPwxaTnQJjHVQ4Z67e0N/DQSIbhwZs+iR3+pnVrMXTUAWx7XC+igiqH2jddcwWu+NWN9JPq3FmWwjb0+D0vYOjoXujdZxjdjAzk+Cu3QGW8peIDDv2TUJhZQsV+B+27XkF61tFsKUl4fftL+NqA83gKN1pPLX19C4dsH5N46KwwVIhJvU6isugoZVIcdtFOMvHUZhzJ62Otiye581K7lZKVlJQdRcc2Kv4LKYcalrkgJztG/krofR/CH+OA3s0fRRibXn1KTH7hIz1vsAqqfbZbmPRj4/2wUx6LS98qnzfE04+Nj8Ufn18TLm/ww356cbAUWk+Ii4/DH8ufJojeYBQw9SN8h1JwpZCzWvKkvNRZvgD+N4Hvn/q5KpDpv3UyW79tMD9NPFdY+c9GxSTTQ6axQ46ZgLE80bSaADj8yf1OiG2gnW06lye+1deJoPj11mxv+UU+zFvGsmg0KQ7K6hqRSHOLCmSwD+FKpWX2c/zmJhA2VLPEIs6gL00Y6E1Iv8iQfeZEFnGSV84tat2TobS68Uer8jrYoh0njX3qFxN0Gt8T1Leag2PuM8nuQbrjmULFUXm9Qf1K32I6De98DulNutvf0ZGli2Riolfv3l3EBo//myXwWZayrVxMw7et3z7s4lsNbPxP/4Qrph6JC44b30UqPtZIFelSXFiZbehWA7UJ9/Hbjz8OJl4PO/tIpetscfQoj5jy/4vpd82ZE6PX868sf3f0v6TxIXbwcm3SwNXyHRVV3C7L5uQhOmRp4mCVRivIh//2EBVk+nTkKqNW/5X++qt/zdXzkdzG7o33p69GbkY2B4JWDDs4FR/MzER29hAOPlwBbyvAqEOGY93SfL4OOg/O7ckrzFZjeMFot/XoJcU2zoSOJCytXILemaMYwxUP9zBMXUs1kr8exoSzznSysL5VlZXhpYce5MGETEw8dSqKS0r86MzkSP2IBjDjJuVL+m4CtjqRgK0a6m/coG6GN5lCtz2amxxtW3e/oyk9D2xfwMzReIuR325SPRFuKVy7C01cOdTEq4ZO583uRedYIyjEfikPvxxA5x/DCrmxTS23ojEDH66v5kSuGaUNIfACJWdYieT6bD+kAKtYMkDwBysO/3Ol11a1DYJNcHGZ12DaErW+SCSvaKS7O52U1sqjCWqbdJUlOt7brhQnJXPIIE4qP6Pm2Fm5DO3gTyCBz0MCmuHIv5SZSrImO4cePLXeT0Q90260Dm0hNnPJ3lZ8DaZN3K7QVqKC4nUlpuhKmXJgxluY3ya9B25mfqskK10TG6CByYrJTxszkz+CnwbWlp6LLwp3EL+bXvTj6Cne8uPIQ/Qj+NkxeOMdfoiP5TLl65RelB/xLfra1nTSO/gMf4YfrkyRnuVX6f2w6Nt4rTrLxi4OdvHrfSpedkcKDn3mt/F81c18HwYmfYeeC7vp5WA7Nr03f+f8RezkxD/z221Og5+wtnhsULyBLX3BXv68MDOZ9Dbewr7y+elpG0/B0rfxeubljyyYlXJ5FdA1aFV19WZ7zfKr923Ts2go3b4dX/3WN7gN2WpWxB67/2k0lY5GnwEN+GDGGyyX6moTfdatwI7SLUhPP5m2hdzSJ93kUCZd+nyE6ppFqGtqQF6vsXgnYTVXW7bSTi0F7297FfMrZvMzCzUtlcyj1RHeY5/ZGyuyPsDHofewpG4JttRtx4Zhy3D4WafhtWceMVukdbXVmP77V1AyawJ6vrsfPv7FR/j49XfMqngLV4SMjzwVniGT240VNTXk04FNvPoEN8TDzWbbNRrfCWz8qDoptEWrjw12y9LCOlgQE8+6Ybax3QQmPbdpbXDSe2Hh17a3UwC9W2/59hW28lDbEX4bHHz0c+sGww8nG7H0vTAdRLMu2SA7ci8s/MZJvZvAwhaf2oLiLezkF323vJ541V/dN7+Tilic8qDkJov+qDaZL/2NDW46S89JyCR8LqWxhdvLzXSzY+MNv7oEgAl0G5m2ratoq5iaqvVF2WS2cquW/FKgWuhSX6I2pKBuc0dNGIf2DmNIAScwhLU9n5XUhNE96X6Iq45ztrq8mhyf7Q83HrCpJgGLaZe5dJdub+FqPLfXNSbZ8rSRCfWxUVjxhNn2JTdtx0dhmXw5lw6ofI2s505fHuUzPy8bgwf2j4whwnPlZd8xYv3ZZReY/Da1lEbdrvNZw2fH8Fk5CPL/V0pAnaKUOXPoglsdGljDzbTd8wzoe11wIlWnoOV6Y7+TrNNmsglyHGhry0KNSoce5JBbdj4aiLWS44VNfsWzkzHx3FZWRyP7SZOf6aVMOfh4CIewbM2UT/QNfhJul5NcrvTIplGDTzvLKVs+A++GvmZ9EX7Er/AzvaUvG00HdvHZeK42xdN3yxuhL9hxuK2y2PLJflB5BatcgltZXrk1UrkEt7vlNzaiHGzb6GBd79CRH+MtffKjwU3KrA6uWAfiss+z8tN7VgcouySDX7DLj7a+FK8OX52ngfnbxIsf4ldcBLb8GfmSnt4DB0MNAi3y0UZ5Se460KRBwZTP5OcmlKHv2Lyq7JHyG/6i9I1sXP5kHyVY9NVZyz5P+FUWR56qB7SJpNKsZ1pJU9oWHipx6HMbjXAz5SP6shO1+FVebXsnkJc0yrPCHB7JNvk1GVKnL3pmwtLayFWEVeg/4AeGj1ef/gemP7sMxYUjMfbwnnjm79PQp+Ripg2joeM9VG49CzkcTMsr5iKt52Goa3wf11xzCZ5+fj6vJHyf72EK+hcfgX+ufg1nhb6O92rm4ODBP+RqYBOWrX0FZxV/3cguJ5SHwxpPwK7wVmxP2IgXNz+Gy3/4v7jv6v/FaT/hgET+Fk2fg6zNfZCby+0z+oTM6xiAnX/fiadW34mpF5/Pps1bLNhmpCPIfi6TpiXl1VV0hE57O8qXgjKDo5QL4dNepx3s1S6VURNE/bCw2oTkJ9svnQUy6ZlW2396bpUlk545bbyhYWHR0wMqHPZGI63Gyn2RVa4sTxY2dtksj1U2hV8fKSvmOjcVksFLT7DiHV60dmvLp7wqE+lTWeMPFlHv3EtfdS45hh/VGdF30ktmdLdk+hiVXTJ28QsfZSaZe+kbmH2aI2unTiu/pa82Y/CZ/GyzpG+UZdZH1V21YfGr/Kmkva4iEYPy1cer8CqTeWUqNoN4cGFXNjbecOdEOwmc7Ca9summIfUt8rjhKNN8SPmoT1J9qOYkVa53WtSO+JFMpByq73Teh3OoSm2ogYdAdjUmYvIQ0P0bTa9cXkRM8i7jndsZ1D2lrK6rTMAgXm3oSeLwtBd/VayVlItOgBsxEpZdvBkTKD/VD71H06e6sOSpNi/TKk1uVF/Ux2jb3Xm/Uoxl5xhCVVUZZcH+jXm8QafEr/3xxXj3w7ksl3PD2f9cfyuu/e0tJpn6VwXVk6mTjzG3uKm9fJYQKI6fRXpB3i4loEakRiC7PG2vSblQIzG2h27HYjMvWLsFL8xeQgNgNipW6OmfrMTaHWUYUJSP7xw/PtpQiNTYsRCnGmYCB+o0HmzRQJJEZ7Xq4GRnJDpyDitY6cWHGo8XNrYj3vTtVJ4Eu3waZcfAzjVVgg1+2sF58YVSaFjuoSc7Ji+s8jr8uPQFk5cofkcuRpmM0Kc9D/kJe+grXvzJsbgGCcOP6WBTDT0TL5hKowzlk5OdAyWWvt6DlDUpgeq8qAUafFLSBKsjUYctP2fij72Xibfyi9DnwQ4NlsIjfLrhROWNxHMAMvRFj/zyzZNX4lN6wkon3kVP+fVeLH3Bll+TnrDhl/jV65ny8/0aesTXzslICqf0su8x5RM9911rVq305NTQN7DwReg7/AuXFDuD3433wuJNaRSM/Fg/LH1TPipNDn2nfJa+La+ln8B8ym/qjlt+U584IEgJ0JaS8Im2pa8B+MY7HkcZfZ8+dMdtWL+yHpXlbyIjqxRbNvZlWYdQuShFchqvbu1/KJYs2MC2ksXVx3ksTiqycmrw6otv0gbyMBT3XMu7rHXrBgfRQUfhic3PY+zYy1gqDVppyB16DO5d8id8rc8ZvHeYB23IR9/kQShJHI7DRp2A8ru2Y3zSifjouukoHFeIspnVGJ4/kgOt43ZHDbJvdh/UfZyFmfXP4YjLp9BBeL5pM5K5HMa3UkkOc5TXTR5Gniyv5K53bOqDeV9UApheQfJRsLDzPqOwE6+24AyMUt6pYxBfFBZ+k5/86UCY6AjWe1B+A7P8SuenFwcLv/h1+Us09AibPVutDIm+ykP+XXpasRds6al/U34LO/w4tnt+egmt6kU95aUy6KXfxnoppSOZdrAKOvAlRc7ST9JkxwuzvH76Dkz65DfRysM9/NLepn60xfTdUlbU74g+G4BnS9XhMaKG6IfzyPCkP8wWUciU3cZLmTa2kUrECPXjtWEeRuNhKOVRO9tZ205n9zrcI68Eum+at1SxTPk08xA/fKlOn82ftY1t6JvZjoow7cWJq51ts0dCK28u4kTXKLgi5IQ6ntJuo61vEttez6wErCjrQEmuFHCbYu++lW87D9rwNkDDq3IbWZFHYzvNbzMGsf6nZjjv24E5UWafraJonJBSafvcBJZVdaKBq6z1VPLT2feqHHrP3iA6A/sV49bfX4tf3HC7UTxtn2XT1XJn47ILv40fnH8WDxuxkXzGECiOn1GAQfYuJOA2BHZHJoE6StPhdtIyxw7uiwMH9jFOWl+ZuwwnjB2O848dZ/LFzq6E1OmEhE+zZJ2QUzD4OQDZsCewo8Qyhzot4usS3kf8GhBtiOGnE3rqOaL0DcEoLCSSnxcfH3lhJYmD3QFOcQqReNL34jMdHOOj9GPjTWYf/Rh8JgHx++l1AVt6lh8/7KKL8qsHndLX+4/Ovrul78ovjp7kwWD5UX2IgQ3kibdwF+Vzo2PkIZpWAbL0Baen8dQoVxpSqOhH+GdaDR5vvPAEB44EvPnqGlSVLkVW7lSMGDIEl15/DKa/+Hds3/YOCot4orSgH7Zv5GGcVK2drcWJp0xEWfkWVOxsQU0H/SzW5GHJvBBp8eDN0KHYvLmcW329kVhaZgbnXaW7zKDdo5iOwnkrTe3GDrrvycCAAQOwffsW9OlTjIod9cgZ0AO96gcgfX4aCgp6s5jOSpotr9ZrMlOzkbE6C2/89CEcf/2pyO8z2ESrzNn0Ur6zsop8aALByZMmKAxWHpHym6dRhckFo/LpIt7gc1CaFBa/AUjfTJjcvKIZgflbwb4fN0k87PIbiRfsp2dhFz/1EhMsPVtbLWxx6Xvf6FuCzioadQ8niD6Jx8CaBEWinfJbWHU+Ig83jRRyc92iKx8b38bTv/lpWm1nQnW/9tvkcwGnWzbxjnRdpPa5snnyqn9USeq5g8SfJoheKl0BNvH0bxo1FfkvzGG9rOPKqbWX1cqs1CBlaeehrlG8Q3vJLvo75AQpNSWR9ospdO7NyRLPvakY2vaVctbazhvAqIjrAEpKIpVNtrNqLsDmx55Pchjp5q9oV5PvdVXOyqtN7owpropF4lIMJe/yqmpzb7ZoJ0dekKMo+xW+KtpxaqLeIzebh8y4YtnAccI40rRUnO8WKoMnHnMkeuTn4dKrf2sWAURfQeX+xVU/wLlnnfq5KI3CGak3AoIQSODzloA6DeuM1eCO6UUcapo5yrO/DWZFjQ0qVmm0sVr54UqBC+pbK2U2qJF4HWwbmOltEKyVC2+IheUCoZN4S5AZlV54bBB9P2zjDD0/Pj8cww/pG/xRAqa8UTAu3u8b05u+U/ox9KIrOw7PndD38+OHWR7HdtXB4KWvJ7HyjYfNSk1EgNGVoK740Szce+LfyMuMYi598eeBta3shU19jNBT+Z2VJCe3u3IUiXfkoe0jG0TPTz8WjqVnV6Jsfm95de+wVpat8qQ0wv/eG2/jwxmb8eojq5DeMZKDIAdWOvLetuNJ1FRtx/mX/wxDRh6KHr2O4SpEPWpqdiEvfxWVxxBmvVuDQ8ePw8DB6Rg4qA+VUA6oI8dwi0pukdq55VWFESNHUvnLN/fMH3Dg/hxEE1BQ2BurKbdFKfM4iCehnqsUjRykZYNYQxtF+cwsLyuPjuy2QL5v4RrVfgTm/e4jLJ8z36yAOCYCCehdkMfT2dWo57adDYrzylfy0ccGB47Kv7t44VI5bTD4PbDqgrUZVho/fSd/lP6ewbH0YulzdctLn3UrHo7S0yqit/yi7+1DO+PH28b88apbXnyq2qrzNgj24pd8TJvic/XL4tWLX15cspxFsxilUSuIUvak/BilhenUUUt9kZJmPoRMOpNGz0CXNIlYUZGMBaU6KZ1Ev59UsLh0LBc0Idb73DTHd2V2htxWhVGYTS1QbokYn87V5XQqiFqFzOChcq3+S7FKojmAnufwalC1HTtg2HYWorIoxozrNcqiIL0DC3dwDBK/ZMrwbwUk/vnPnIoXw/7AZ+vpe9JGOfJsRT63xzO4Gi24kdvsNdw6r+ZHuwvypSgflDb4x5wmpq/ibVPZmWm8fSnLyN/g55+QnMJ2ElS2Qw7aHx/PeBb3/fkG/PKqy3Db7/8H77z8MC7+9ulxZeoExR4/ClYc91hUQcK9lYDTYclWjB8pF5ylmg5LLamLoPuo7cGXzpLIF6BxYMuOJ4We9GU7qS0otU6tGBmlQj4VuRWh7XH5GjQOf9URubBsRpwtHm4PcrVHecSrVjzkVkSwOhWtABjbRcXzZgHht+lBWPHafjTpPfRFk6OR8RepsgunbD1T3K0HwbJ9s7aBSm/4EX6XvrbSxa/oG/7Yozn8OfQUb8tr6NG5r4E1m6bdj7YzTHkF++kLJ5/LXYVwmzIRVnopB22Mt/g1YBj+PPRUZhsvPAY/721WfjObF32Vl/glV2M/STwqvxNP+sShbXe9O5VRA47Dr8OPH46h56ZPYqcsfs07SHT86ZlBlrjbuEWl8om+tQ2T+xZtzUk+su+UWYPSK17b8+rQHdj1z2jK4+DXaoHinfLKn2QsvQRLT4O83qE6eEvftSUTfcOPDnawfgnWEKA6LHsmpRd9HQz4+L0NqK8qQa9Cublpx+a6GpRXPo0TT52IYfuNMbLqN6A/nW7XY/maRzC4/1m44pr9UV21A/ff8SGeergUZ50zEMXF/XHrTauoNDpXGKo+DuGq5fLly9G3Xz+e1s7E0qXLTFPTYJmS0Q/h2iXmlObWKjr6pnPw0l2lKKZnjVoeSFB9kI+97kIHB+5+baMw8/cvoOdDpJOhG26c8ubxu54KqQZTuekxtnZEGJEP369GYTt4q344sONuJgo7A6gmio7doKPNmHi2l4QEbQE6/hK5KUrfeYT5T5cGqAcKReL5/gk7/hRp86b6QNjkN+l12Ehb8jJ7kT9ETVSlKMpsQraPDqz0erHx9KUguPwYfA79CH86mKKcLn86TCh+LWwmxuwvRF9KmYVZAgeO0KfipnjJSxiJT5Nwydex3nPSR2C6WnLiLX033vi75Aqk+w4kjxDfuWQp/FIkM6iUsSmpuMbeVKuHyfTnqjT8b1awxUc7+1qZXiQlcfeFz9UXS4ZaKZTs5LsyjcuJA9MdJVI4hXZnFVcVSXNorwy+pzbsqHRW7LTtLESb6bcmLzOZfh6Zj/pebXMiClLVhyWhhCeny6obuUqXBi6SM40Oz3Dljoypn1WQH0U5bZdiXE0FbXS/XBRkJGMVHW8PK9BERkozpcb+zQSW+7Vpb2HyScex79Kkh4Vxg64GrKMNiJRex1a0ieYYVA43fcp+MgM7WnhfO+nk0aOCyiT5J3OCJyVS4106TRnEl+SmMUXbyvXsAwpyck162W46/Q77NJa1qol8SUidBHurzMEH7odxY/Y346KSfh7b015y0WUe79PgdyCBzyoBdQCcuZqZGm04ZAulAd7p0LpGPv/2nxi7xs5TEClbl5n5ubNi4U/VRb0MUlA0MIdcf3c6gKIOTfEJfG5gciKFRUGwWqDJz2+bX7A6DDkMd+KdfQ4DM59xGO2mFx4/fQOTT0OPHYJgKR5eWPmETx2G8BnY5d+B3fwR/pzyKZ2N9/KrjszAwpeR6dATPh99KSYh2Sm6/EmRs3aTJj9hg5/xEXxGvg6s/IqX3BXvwI6DZwMrP+lL8ROsdy78Cew4VX6jsBLWYBKBjd0kVw2Ez6UveVnY5Hf5sfHahpPyaehTEZGtkgYqg1+wVvJEn4qOyiul28RbmPx5Ya1uR2AqcPH4nPSGvgd/hJ6LX25nVD8tvQh9TgoMP5IH7f1svBRnDRaSl6VvHI5zK62jbTOa2mUXCIw79FRc9fuLMPn0bxuFVwPxsVMnYxttFXv1+4ZROu/72x044IARGDqyjgNSNXbt2oU6+qvTTSR9+vQxA5OpaGwDUh7LGC/5FRX1QL9+fVnVOVryP3fccN/2Z/Fu+lzMq/2Aq5K7UNijB3aW0p6SvFqFzsHV9d/tjRuxqXUeGjdt4YBOG0e+D5VRCnIBfVpm0jZvF1c/VRc0aYjIh/HaIpXsVH8UJ6fV+m3qEwddXSqg35r4yAF8Mm1tNSEULJOLFBeWEi9Y8VJa5DReuGSbK1hKmHDpWRvjwvwoTvlNvIEtPjmhd/BJyXSc/tMGkAO/OZBm6Dt2uX76lp54lA9aC4u+DndFYMMf6VFelr5WxQzMuiX6egeir8mZgUnf4UeTONoNE5+BVV4D83pXw68jT9U3wVLqLP3UCD7HDtihJxtJ+g9k21KdtvQ0+dLpYTZJJ7jfs2bPw2ETvoJTppyLb59zOTZs2mb41oGXcy/4IU497QKjMGq199zzr8D53/mReS8FXJm7/JIf89BLMk4+7lRc+9Ofc8KUjaL8dJw95XRc9cNrUJiTgVROzo4/8hT85ba/0pVVOuqqKnDOWefj9CnfwI8u/B4qy3bhldfewqUXXoGS4hzc8cc78NT9D5q2pXKorpvDcuyLNA6t/Pht8+6bKKN1q1bgH/fdgZ65qbjk0stpzrHZOH6XTS7/cxxJxJtvvmGc27PCmjZgDuUxLpFtMTMjHbn0m6st/J7ZVGjpNWH2nFm8ynMDhvfK4l3wPbm9y612LjgUsrvvVZiLIb0LeJOUkNOOsyCHt9twa55KclFWMgYV9yKHmvQ6k1hNcil2bt1zR8Znr+lvgXovWnmVYi6lUUFwWidb3E7s3v8NVhz3XmZBjj2RACuvDknIzkgV2TjsZocpR+De2ZoflQ7IdB1k58dGywYhx8hyAE7MJrkGF2+Ig9nwvCFxL9PH4esu/2eOj9pHim+V1xu6hTlYeoOff3/5/XDE3tFF4qdnDfItDa12eoMfTuS794ZEX/pEn1NqP31/etUDWQzpn4I5EODWBcGJpp5Fuzc//u5h4fXk52DLEVuoTdDKAZcRLGiUH2+8BhcN0DZohcUbr5UbBSlhSVwxkqKbqO1ofs+f9QGWL5qNH/36Arz85Hy0cRVk67omlAzaDz37FmvMw4JZMzn4JyMndzy3xHirS6icto3H4sF778bhE8bhmGPzePPLUrz4fAX6lwzHLip9BQUFRkGqoo2VTnAOHjyIA+QWrtpy+3pnKTJ4aKV//z7YvoO+4ejYroD2UjtTZiG3dAfSQuPN1nZeXh4HMDsc2dLFf2tisaFsIb454Fso/fsihH7WA8UDhnDQi5qBpJOebnHSCkshfdHF2CRSPNou94YkOnz3hpAP3tt4OZD3Binv3uCP99MzN9R4MuiQgzf40/vxdQv78fn6lMRu4v38+WF/fimL3qD4dtYTM/1nPVW83nwit3l1HkjVQD2wnulbK5H1PPU8e9arePLJF/DjH/8KTzxxJ1eqOflhHZei9eni5Rg9eoRRalasWIvpb76LEyYfRwWWsyMh4efdmR+arfD1G3egvLwCJQMHUHFNwoxpH6Iv6+eqlWtAHQvpVITkpureB/6MW//vT/jbHf/AYYeNJe4kPPXY83jnnQ/w/PMPGOVLE2Upj+qXZs2Zi3Xr1uGVf07DV3iApu+g4fRL2UZXVul46qH78L2LvosRwwfjuRdfxgMPUPFk3ueee870wdf87OdUBjfj7jvvwLr1a/DH2/9EP9fFuP7Gm/GbX15HM5IqVFZW4Dc3/ZEyCuGV555AzYP34MKLL8VBE4/Hg3+6CcuWL8M5512AmW/PwKVX/ZL2jmn42y3X8xrALPpfrMZKxv/xjvvRkp7NiQ4nA+Rbky5n7OOEWXKXrLoIkslFP7oOP/r+eTjskDHmvbzx9gd4iO/kkbuck9ZdZN3jx07vtcfJ9z7hns5O9x5zkOM/QQLqVPZgnNmrovgHrr2HY8n5+YuHVYpo2Ht63eWP4tav2NSSX+yTzx2OJf850I9F6GM/vjyxybuF4srv4zhWWp3JM5aEP31sbDy0t/TjMXieUDhaUZJbHwWtxj3/8F34xvemYv+Dx6G2qp5OkTX5SsbTD95BBTHVnNK88+af49G7HkFu/hCO2A0YNLYVb38Yxoa1Q1A8aBzGnnQWvnbJr3hbBrdd6c+xhAddcrK5Ek1Z9erVEyUl/Q09KWtZVOA0aOq3tqEHlAxAIZVGNVytkowqOcCs1PXu1cu5bs/k7PpPE/lZzZXG/JxkDM4ejOEpwzHvhidpeznNrAp6c+qQg1aw/CH+SWyK7uJjU8fXAX+8H+6EpZgk3cXHJN4HwI9/b+HuSO4pvjAVF22zRuo8BS/Zy1F1p++AD7Xiec65Z2PDhs1cra7EvPmLccIJR/EziSYSa4zSqO3qSy45D48/9Yq5is9iy2A9zKH5wpw5i/DAPQ9i8pSTzEoh/T7gww9m42tnnIoeXP1ezxXCXG4tS7/4f+ydB4DdR3H/5+50XVd0pzudepfcLVs24N4wuFANtgFjCL0YApgeQkKAkJAEQiB/Qg8dQrONwTa2ccVdxpZlS1bv9aS7052ut//3M/vb937v3UknF2zH0dqn9+bt7sxsm53dnZ1du2qldei4ecYMLaoUdu7Yad/6r/+2z3z2I9r5w1Va8OvruogKPln9+NrfX29dXZ129816WalaCyr1+4cfeshuvvF6W3TccdbS0mo/+clP7Ve//IW/A33fvfdaty6nfPCv32+vuejV9rOf/49dddU19tl/+IzGyzRbvWKZrV650j748U/ZZW/6K9u8drkvks4+51z71g9+Zjf/4Tp3lXXFhz5iX/uvb9mN1/9ei7RptvS+O+3G3/7aJjU22n333mNvefu77dzzXma/+Mn3bXx5stimzvWHrlisTZPufh1rU9BRAkru3//zV+2hZcvt45/9Nx3Jm61Zv8n+VretH3l0pd0kpfzp0MkOSnEcl7fFybZnfoCZuIqOcRhW79yh5euh8H+2BhA47nwXKaNOHAQWwJMLHH/3y0YsCjKOH8AfbVeAecg9C+PfLZse+vgji/mBeT4tyxE2QVnDfeg5/sC48Ibjg4ifT+KhS4jlzcYr/wj6WX6oFKef4HdYNi3QCfjgF5vFLH6OL9Kw09eqNKQP/LK6zuZPp8eGK6kflz6iL3oRX6Qf4VBfafqqL+hn8If64Mg20sdmMMbzGzZSDiftn6mvSD9VPujjXy/SD/WTiw/6kZ7j1zutabg/H1b9R/r0wTT/yC36U7wsAYy/uMi/w906YtcRqAflpz3Txuz9PeGINCSgP4kf0gsXgfTgQ0HCrUabLprsapU1PZWrNPh0jOXFefvffunbdtq5pwvHoHV39tvaNT+2rc0/0VO1eg1CE0evyoeCaXaEFLt+q6xeZRMbp9qOjTpiLZhkd9652jplPzWkV2AuuvwE27V7o1yVhP4DP/RN+OFWJ8fU2NRVareDCZn+S1wcHw195VZf2qTxgV1VdpSAZ3/h0T13WHVJp501/XTPN6TjuNPGn2w7f7rE/aNSd/z5nKHyY4/LkSrB20O7U263m8B9enOeI9UYD8wOTAzE4cORvARwMWYysNqC9MD8cQROH8jASg9M4De+c8SdhumzMRDvdrPJD+Cjz5CXQNun6efASoO9dyYeOOGHvM5fih/94OXJp0f+GAL+rMxiLOAzMMOP4Aw9ZSLe8cFvhn6CLw/mqTuXcerDMagL6og1Qvv/BD3PY/5KbyU//NCj9uijj9utUlzYiWdMvPa1r7AWXbZat3qtlFMtjoSKfnb++S+2n/30V+r3G+0Nl79OO26yk9TCatuWrfbIw8tsoxTSn/zk1+7GBl3k3770Ddu0aYtdccXbfBx1adeTPnzPn+7Xxr/cdul7rAvG2eyZU23unDkap902ff4R0nRl2ym6DRMb7JWvudSWLVumS2E91qSdxC/+y7/Z2WefZQ8vfUQKbbVshifZtKlTpFju0bjptQceeECLrDqbOmWqNUr503UWa2icpLGnqtWpQuWERmvvlTmUxmt/d7v98+c/Y5s2bHTb7Ne/4XK747Zb7GY58n/1xZe6/jRl9lwrG19tnVKE0zwjQ30Mqo7Gy65ztJFI+k//03/YdTffrkXieB3Tf8WWr9lgb7niE76rf/mlr7SXnn3aQY/j/besdp0PFBnjbrnl1oxg47e777o7CBg1Ao0Ewy0tLbZi+XL/3QemOj/HTdU1NR6PEnmwgifSPfT5v7sGhjUhcDQVDbYR6FxuiS85IIyf6B+TBJMn+VwACmaVBRxtonjZwGHFISAdlqANEwoClSMOCX/iURKVH3s7n4BklAy/CF5uKzNgHT/5mRBkzE1/71NeJj8+iffJJpkAMvwork8TELYmCG7wBye6gT+HRc/pJ/xwMcJh5XP64i9Tf9BXOuiHyS1MgE4fflL0vWzQg3/R98ku0od/6NEWEp6qUOfNy5/Uh9eVt1U+/VD+gD87ATvthL7zJ1qOX3Qif8C0R+Q/0A8TXobffPqCEZLEQyMqCK58AGvCpnwDOp4hTR8TuKRaf4Q1Qam4Kq/ipXD0SQmUIHLeoE87I5CDMiBYEwYTGHUPPmBOlVHioNmr/JQnwInCovgBHbUF+qKn/A6r7EyQwNySbNERseMXg8U6Ttsl1zQd8m2IQtml14qcn4S/YRnnknfHliX29V9+yT73jW/bhz/7FWvXTkhvT6d98du/tsqqmTrM7bPTzllszTvatGNYqbbU7VId6/E6RVdnp73wjHPsojfNsI6+tbJ7FCN5oVK7jbU1sq+SmxNpCHmxOrLuqBb/lODgQ0lBlZ1Y/SLVU3Z6oY5fVHS83fLl/9aEq4WBJnPazheBQu1jifrSb0zu/NFHSQNfwzqfo428fbULCqsOa1z5Ik11yBgjD3KBuYa+4rD6Cfgc1m8oWtQ5bU+emJ60wKQlv+NLYPpMxB93SIHhAXyoPDGefhroC7/is3BIz4UuApceXO4k6SN9+KHKHX/CH504Tc/7NPSTceEyTbDT028ELx/0BTOGgkzTGEzFR/rgp35QsOE30uO7K14aYx6vvNg3aj2TUR7SvQO+cEj/619fK7vaJvfJuHTpY262hPK0/LGV3tdJ16kLjK+99CL75Mc+rZ10vUstJjmaffM73mx33X6X+O7Vgka75BoLe5r3yP3UDrFVIHvbCfanO+6x3S266a/0P/z+V90E417ZWBI/d+5s+95//7tddfX1tk15inUxLIaO/gJ7aKd8N848wt7++R/704V9ujjDMXtDY4O95IKX27/8y7/KHVW17dy5Q8fremtdC72TTj5J3gha7aGHltoDD/7Z5sybZ/Uy/Zg7b66ddMrJvgDjMYRe1Q/15bqOCkTfiIuQvcpfrQsvpeUyz9BFs7KqWr90VC1FsXHyVO93VH3oj7q0R3voh37sYmXCgozb1d4rB+wjxymbe7+85nr77fV/tGrV2Te//Dm3u/y4HIH3CM+LzzjZPvFBPRagvv10hKwRzgGwTZ48RcriXXb2WWfYQw8/YvX19d5Ayx55xCY2NNgqbRU36HP3nt22sPBwe+Cee/zGXpNu4tFZt2zZ7ELk8ccft5e/4uXeSAcgdyjqeVMDcsysDo/zZbfP0ESCbzA6rwvHJ1hO8oEHQ3YEpQ0HQ3cUB99F8XhuBrKLweQiWxwJJFZ+MR5DevIGWEdxuoXn8Rrk7DqNi7DygqNI+VHcEAQIBGiPhKGveAkObGg8PsnPrk6afnSEHukXiF4WX4p+Qm8k/QR/Ep+hdwB4VPpJ+oJ0eSivVv4ZfgTzokYG9vLn0i+I5c3gS8WrPvDOhq1rrP8Dpxe9J0Bf1v2yO+J2ZtI+8JvkHwc/gpnluPjisNq3QP0vkx5YClwOnB+vHRPn38vHzfx0+XAZksrv9JOTF6XHO0CB6PdJ+Hfrr0YC3XdWxA8zOQoELjdqdYTMDUsmd5xJR34YI1/49uetoWm6l4VFGP0fW7zu7n1alAzJzsu0o2F22DGH291/1MJd9lK4MymTIhh3lV7x+tfaXX+8XPZn8zRRhZ3hgx16vWXJTtTBZlC6poo59lDzn21x4wmyx8rS42b3i/Ycbtd/9Tt28ac+pEmV/oFdp8agdqFY4PEfblaoDCZiNKh4whVlhrvpkoIQYOJRXYING/Z4hSXCImWD8UidMoYIPqErfpzO78iBAsi49jGZoac2YMzqv0A/sS8WvgjTPigokR9PLzjix1aVeJdBwo99bhqOF4xifMw/Or6En/3SU7zqzvGjsKhc+fTy4Ux69U8vfx5/vKkOPhbF9FcUPv2QlM+svrLAbl0/bC+YWmANWm+gilCf4OLixoUve5MvlL721c/bH268TRevJtt/fu0LrkC98fIPaIftDlL7f+ecd65955v/LWf1WgCIeRQlLpk0NNbbJZe8yp8zRXm76cZb7Nxzz7L3fexKLSIG7LwzL7Ql9y1x5btSff0TH3+vfe5z/26vf/2rdCGs0w47bKGdq+Px73//5/Y3n3i/7dNiRXqXrWpTXxChky+8VDeNC2zm+ZdaW6duaE+cZCefcqq19ZfaJz/5Ce1gbrS3vfWt9vjKx23x8cfb8ccdaz1vkL1u826ZilTYKy4833fxfqPjai7cvPUtb7ELLrxQY1NOx6dMk2usCdrBb7Re3WxnR/PCl7/Cqhum2DRdUtuycZNd8YErbXfHgF108eu1uVZlW/f02usvu9y6egZ0VL7YZsuURNLD69WVahR2jf2BfVqgjKL7ocj9079/y9vt+GOPtBN0Se6uJY/YsuWrrEa7j1e8/TLV7SgZle/JBNo7Bo1WK+zs639EK8XD4498bt68yRXAKVN1Jv/wwzZ//nyrkTHz8uUrdIvvaNuh91TLdatoh6yqj5VPsD/ecpuddvrpvkJhR/LPDz5o5533Eu/UGMHSKQ+F/9014C5ftBLaX+jR7sy3bl3lPqjqNTAwAK7UbefNa5baxS9+oXZFci9T7A9P+vdubZn88ub7bdZhi4ISZ1qNpS4wpNMe+v78rwHs79IOwJ+tEjNhEkaTayiN7XLiW69dvdHEXp/GUJeOnqslP5tlGN+gExoUk7HClo0b7Kufu9dqpfgec2aRLT79Rfa5K6+xqRMm2dyF261az2C88vVv1e5Sn23btEHohu3zV/7OZjRO98loLPzED0vpG7/jATuz/tUHkzyTZpwmy2s2/LtdcTzPIeZOVkyFHY26efrRk3XcGfYteH+YnVJeLToUnjs1gGLdpostdZLfo4WtbUN2ztwC2e75+kzeE/DmkN2L4pZ6kS6IEDgWRmEr1hyAH0gueLTqDel2+bJpktdtXaxm29ntIwfVZ3liTxqiLzgLdGtZyaTomW1v1dOvUh+mNXArXO+gKxleA+hXhQmtQK8r2WnUaYtOcfp7OmxDR7Ht7MJemBQhsEPYrt3+Bo3PvT2KEM0L5itOmwvclmbRwq4yixDGN5sO7rFBu6GEYt02p1wDUkzxRblHztERB2xetGhRWCUPDNgva40kv41dNq2uSs8mylxFfywYS3SUjvyAJRb4LCYCHW1GsK0ObmXuUZ3gALxlb7tc/3TZFRcs9t1KZ0L/IDPuuPsB+8AnP+8eIb74mY/aGaecaG9+78dtxaq1tnjRUfa1L35aNsrQi7mCzGLj7yNXfuhvbrzhhvWKUUNZh/7akz++6xFFo8CqcV8nyOfDQQS2cecvWGh33nG7tPJTfFVABbbs3u3K4QRt2cadCiqgTCuUtBBlS577ahwXpX8/CNKHkvwvrwH6KCud1Fh9iiUKNkrZvh/gNFJWrel+xsBLw/TndIgr/fjbgeGw05AdfAdBXzsBufSzuzDQPDC9EJ+mR/osHFbpkXc+KW86kD6Xfl75JazSYTR+0vRGo58fPwJfSlrn17/vDKYy5OP3N5xTBEbEq7zsX8QQ4rNwvvKSDzv+mFmfcSco/kT6qBzyGztlYXdl0Do06bTq2KmtY5/t0o3KXo7j1f/wUdiqSZfPCVxKSQ2AdHlL3QZLCrDKN0F2hq0dHSMcgufzA32Ouvpk/jMw2K7JWO48pjbZC0+v0mTVr/er59lZF16kfhAWdjPmztdLGbw/vPugx2GhlLqdzbfqyPkMLc00cXftf5EY6yl+at/JZtUtskcHlsafMp+000B7l47cWzK/sWOYrhO+p+Gwm5/to/nxwOn2ibv5kQBx/JYO+XAOPaU/EOz0UzIk7qZH/KPRT+Mj3YHg2Lcy+MRPesyE+Gx5RtDP4x9hMYKeZEImqHMyZtIBGJMMzIL4no6P9KfWFtqSbWb3b9EumLL3y4Sit7M98zcgZTHCQ1IiOcIekJ3fmm377L41bbZ6d4+t3NUnuN2Gu/fKPVlIP9CX5OvulGlCl+dZtrHNlm3p0BOEWgjpmZb7lf+edR126wrZCsuvIoppb5e8BXRBf6+7Ggq09X0Q8xi9XY3ak4xD6pNy7JMpSp3GHbvF6iT+VKF+9vriqBzTIZRGAund/EqKKsorYxpTJzZRNrcX6u3roACqyry/sePfpfzBL+eg5MB4XXTTBTi5PqqTTMB8hVvo1LPTEH3y6v/M8bYTVjyeD6CXEnMeFf+hfU876QR755svtS7JhU99/su2XLfPv/Hlf7Aq0b37vj/b+z/+WWUHyVMPB6U4xhXwS8873yuPSYjt7qbJTfbI0qW2UkfQ1TW1tmbNaj2n0+5xkTUG/YknnmA33XqbXff737kGH+MOfT7/ayAIHTmRdmVGAoztckbmkwzY67iNUiLo2FFxOxJN1gSURrcL0SoxC2fteuCDAU2aEA8ccASBmMAJfrelE81Mer7rD59mnj/S128EeOEPnASUuGAvGGDqgzjwMYkiwDKw6iUdH/JjI6MyR3pSBoCjUgAeL3+kL/zu/y2h7+VVHPZRhIBf5ddvGfqKw+4pTgjwk4UD/1l6CaxyR3yh/pPyiz64Y/kRaODCXoeAEkb9Y4sFPWC33cqjDz2PV/6M3ZXyw7+XP0M/4g/0oYcdbZo+tKItHTixHSQ+4u+XACdPhLGjo92BQ3ps07L4ycsFjRYpiwjQSpk/VOq2c32VjNq1SG7RziGLZWyNeCKNvFzYyeDTd+eH8ovfMh3F7ZHSuVdHbEwQPZrMIj9p+jG/atFu+NUdoltrVXJWfMo5L9ak229vfv9lNvfILbZh5xrJ2bCTQZ6HdSP0Xz/xCx1ZnUATHFyQjO/W+2+3tF5tP9/yQ/vDjmuk3OYqF/tDxK3qjuZ9Vt/dMGqSfXKx0rZjV6Y+qIvY3/Sj1w32XNRNuvwR9vQqLzB/9AdMomL9gCtegPP8ai/s82K82zom7c9vPZpoY3+A4WhLGOnlw45f/Y94AgsF0kT8jMk+KQwRDv0lG0/adHq3PRQ/ER9xlCnSJz92cmmYMRTTOz3lifGj10c23m0pU+XnMho0Ij74ifTLtAvMKycOa+x5eZUW+ozF8TxzKaXsqhXD1irFKWg2SJYg48NnhNRzVd/F2tTapx03bmwPSj/gL5s6zg36TWkJiraqwh7t2DEm2YDqk6mGlDLB7ELiKcDpKtJ36SKc+Qx0Z9WQLNjKUp8tWnxxLB/ldUevLs7UakwGspDOBH5i6mqTGNsgR6fLdhXYDu3FiQVXSLe0i3aiYNIeuNXBTAtcFZIPhexYCgeHCS6z1b5VOmXg8lGPlE/qn/okYJdOfcMXwec48Yvdspc0qRePTP1DfX3g7W+wV7/sJW7X+P6Pf07+Usfbnb+XLad2jZfogtLvbrhFCuhTVx6z+8opBvK/zpo1K9OpiGuaPNkb9cijjg5asH5jAnzlq16pTz1784ITHcY2ggfLCZMTB7RP5zm7Iz70z3OyBujbrixqFeXuRiRkEdi+snqy/VZIyYqdoQtfKVPDujnqznv1HYHHoHDnwHkwihfxrO7iCyDdgscJxschK04mAOynPF7fmSDcPk7Ck3iUAfJjkwQ8kNDLoZ/wF+lFftxwOqZP6PVI6hWl6PdCPwX7Tr34ifTy6cfyjkafevZ48UN95NNnl8IvlkR6SftQPuoDB+isiDmq2R994lkhQ9/pqX1xtJ6BVV4Etdev0wsXTxx/Akd6TFr0jwjDH0bd1Af0Az/Z+nf+6U96n7ZExy9Dkjt+kUKiFTtExycFjGnF4yXB+4DhV2YSLGj9ogXllWAHTtcHE1AGTsXT/7CT7ZGyU6K2wR6PRTRPDiLsx6vuivyiCcdXmmU0DuAHoR7oKX9Z4BcYfpCT2C2y2zhRNzcLpUjm8Ed7wB/1owxlepVi6X37bMGccbZ7Z4Fc8GyQjePRfnHnfX/7EeUfJ9sw7XSAX+Hqn94mHg4Xbwen+JFnSE+7zZ37CinCMkMqnWRrl3/fbtnxGzu77mLTgyOjBpS9pa26NVu61846/DibVNGk9snujMVMVQXj9RpIhdcHv2G71dejm79JfQBz9IiCgK0idp1UVICDzR/5UMhROZAv1J8rY/odmBOwqJzRf/RDDsy4RGFiIiY+wuDl1i87VE4vwqLP4meY/kg8sPjz/NBXXwj0eeEJB9xBRtHu4E/zh92g3yxO6POd/HFx5fRlggB+50fpscXN0EvyOwx+5cfHYgYWPWQY/Lii5vHBwbrzS37iU/SpM6ev8rnNaUKPhZGaQPaB4dRiWDy5w3aVEeULmvTfKimQvBF96gxneb//qBvbxIpCW6s2Je9AP55YQ/vuLxNlaKottY2yCewVTeqS8nZ2D8jGEoMVRuWBA36Ey0RvXtWgrW7jCLrYyiQjUeKwe8bOtVFsbNtX6O9cF8oTAPabDbpvtktvXbf3ycSiVxeEkiGkarLd3fQC+ZNU92JH3xVQyQACdUT9V8u9EH2AV7Rc+dZ36pf2ofzsXDLvVMpuEmWcOYe+QJ1iYwpMJ8OLQmfvPt8wQBbsL/BCzOf+5gM2a8ZUe9HiY4NZgHSz78nG9MGHH7PzzjnN+dlf/oP9/aAUx7gSiUipCEL+71EpTHs2j2nTv0U8hz6fvzXAwGKAIES5XIDwxAddcBzNcHsSAaEmgQM+fy0CiVaAIbsGqgyQva8pDXBJAjMhEGJ8FhZv6scRdl5TMMLpQPGkh17MH/EzwUEywtl4XeCQMIlwPr0nAx+YPheRsvT8gkcKVuPkxDv9/PhU+fbHX7a8oqf0ObDwRZj86fIfFP0D8EP+AimNPPMV2l/9TYsIKj/AoXxZGIUA+6bQH7CdOSCsBOn6i+kjPuaP8Xquj3rN0Bf+GK9o7/8oGglFV2iaOzXRS5+rLVdfTvGDfRMKN0qsh4Q/vtPORbqkE9MzCcry3Ha1TLQXnl0opfFIjTPFi5dBpR3SZIOy5QqX6O/eMazn2dQnxcj+pxynmvPPkIzIyku0ayicDdPOsn0V9XbNY7+yl815pSbuXHtE5oIlW262sw8/2urLwuXJ0ZRGCFSXVEvJHfQLPCwAKJ8eX/PbpvSXGKhbwFiDDisytmGAw3gjD3XAbfRME6v/CHUGRsFKw0U+qWfjC7XJEXGDbyS9sAkS0+THj8CfR29E/Fj0Ew09Qy8P9jGlAsX4oiKetMyWh/6bA7vMSsXn0Q/1kcVXmNDjKcg23f7n9ZSSMi4XhjYK9EL6CVKy+jFe3E/Itqpks/pmMReI1Kf7Zdu6vm3YFk2RPnGAvKW6NVxfVeIXwTL0NbeUFR3sYigo8JPUb3ehBPbpZSr1lT4tkGukxBF0T9GDH2lLndUlaFvXlq0vIhlDMYh9D7qj5mMvOqDfKVdbhZJLtTqB8MuRSZ7QXll8pbSHlEfaiIth9L+0TEdZZHxgSsMzsP4CEvNpYoIS+Rjt821vfK3/HE0cFsydbfw9XYEFxaFwqAb+MjWgAeOihH/0PQ74p0xM+BxlalIGJ/iTMeok8uk9E3CctCI/zkjyz/ORfn55x4Kf7vrIb++x4KdKH/wId3YqUNQORE8d0o+ynaYSYgdWJ88gU8YP25RK9sqyuTGm75cNGJMIgUmfiebe22+2q3/8PS3S03aqcjlyeKld/v4j7fiTF2WOtGL/j2YNwK27d8onnHZbNMklqAOBJ/TvsNVU6/UOufvpnTXD7t15u63f+7h2ecNUX6QLEev2LLfFs2ZZY0XjmOOc5xwff/hBlS9334JdvnQI5cnWkcOpDhbgnBxUeU54IjD40mF0etk0+fHkzUPxhOAnSj/Qy/LzVOnn40uXr0aLJMww2FlPh8gzXOi5Zt/hcjxJoshdzBVh+e72UC4FUmaLuvwR4BgPFL+Tl5425IuC+KuOgJV3VYuUv3CiS5YDBtqGtYie2fbAUTljLL9MEQnuq/PbM8bt77NV5iscUZdLGS3j5EPMp6tsBD7Fc8qSqZ+8BLF+oef7JNni74+FZ+T33JH6jJA8ROT/Ug0wyWIcHGfEcHIVh8kTrwkm1l7ZhMSRBswRLnQIEY6YEQrEx+D86EgsnZ4jwBzY8YUcTi8PP0fA6fRp+uTKpQe/4ciQOMeXTy8fFn9xNz/Sj8ItC4dJm1Ln0x9Rnjz62Pil+Xc4Jd1wmD6SfkKP+lf5Yzxlgn4aTtMnniO/HHoj4GDPRVoC/SWulJk+/MhNq25CLH82Xull75Sm3ycbwjSM/8YcOLFndIT6hyPPqATxG3C0N0Jwc+QbYeKbdbGjNO4MCoZ+Op76hB687pOvOuwV98kBN+/SnjR12I7WreLp1UN2rD7ZacCesk32VlXaAUKB7OzcZ9/7j6/YpvVr7aQzX2wXXnK58wRtQoduVn7iX/7ZFp/yIltwxCL9op1G7ZwQ4Pe6X/6Yb35ceuNvr7Xa6slPeAJ0ZKl/OLpH1a2qnm7tc46wJeX7bHv3Bqezp7vZWoeX2cKJ8zVJhnZKZR3xlT5bPJyd7akrzFpiH0cp51gvBuqHNomB4zs/wkt+oH9x3BcDceCIIdjgZmHopeMdTtGjLjlGjIG00IgB3nLi8/ghPo0ffGk4nx5jI10e4unzMZA/LUMoj8vUJMEI/vL4dTOcFP/sYqX5h366fA6n6JMfflD46QMj+CFe+DnGpc8Tko/MZ9R3+J3vw8muGZv07Nxt6wg5Yr40Ds+rCBZeBOoHGcTrNYTHd4fPsf4F97YO7cDrjjB2hODFxpGb1en6pgzgj8HnENnBxsAiLi3jiad9elQH1BF2yuO48CVE22X7OL1q2C/JZfOH9MCMlyBjsvSg3yMb2RicH9qDAsS/GPksfeYu+Z4lJg6RfX7WAJMNl0iYDBGmg7Kx4uIbHXzPAABAAElEQVRGRpokxd7R2mErt+3SQI7iJUTUyIXPMbOY9LK/c1ECx8IYDGuxqAmDwRpcJrBLg5CL9kajw+HGtduXKD1CGLoIbvKRn50P7Hc4roZvjhGJZ3Xq6QXzO/HA+fSBXdAm/Lhg0MDnqMrxQ49yAI9KPygTHE1m6Kne8ulTPoR4Dn0JVVaw0Hd6kjqUD0GIuQD0aYBM+SOclBehzPqXyZqjOOfXy6typvnx8usoTEIU+tSH13cOfWz7pEhI2Dk/os+kxeyS4U8wE9WAznuoT+Kxk6TcwzqK9vTiGH6gH/mhH2EdxaTJRhWKhZcX/Dr+4gIFR7Xghod+2dDhIxHYJ2Ypg8Tz3f8k7DkOxn7Ib04mfAHT+wZxI6bPVh3Z4TUCK7eg7Oh30ce+T9qQG/rDwjAG7np/e2/noM2u0XHcrkE7cjLHfELimGT3VDRkN13zeyvSm7QTmybIiL7Slu/YrWfQ7rEda+ps1b3X2KyFxcJZaNu377P3f+ZNNsF96GrCEb+DBShbwcKL+vGyit8LXvNGKbO6cd3fbff9aY3VVZ4imlnFCQ6eUlAhxpXV2qMty2xa1Vx7oPU39r4j32Hdg9nJbiz8NZIFrqCr/bwNVS8+xoTb+7w+cbZFXflFNB/zGov6b9h3OjWG9J9XJ20qxdNLyHfv08qq71R46EtZ2Me0fqe+GCvQzcgY6Ion9pLj75GfDJzUeRqmjwd+wwUu+AY/ePPpAxPQAdL0/ddIP8VXhr5kBrIowEHmZeFcfqGf4S+h5zJH+VGyqTfiM/T5HZmUxMff+Qztw+JEC6QBCV1xzl46yiIyyWWh0qHYqfuNGvjZ20qfHO126h+NSqdfV15oa3TJXh6kRg2eV2O6UHa3gwMa82pfZDQvKDWOL7KdnQU2Xu+5a4i6Mon8mjw+7C6CEJ52dxW40tihhRxuguBlnOYl3GX16enBetkWR5nu9UI9UD/6ZAef9687ZTeMMtgl2cqc1iUZEnbNg5cL3rumvqq1qGRHrkcL1l7V19RyLTomFGiXPsEn2UW/oP58ATwkWaV69PpP6hMFFJtTZCJzHXwMsIBV34OHZzs8YcWRAjMgDoVDNXCgGqCLoDOgfGCbgWNUVmoMBI2anKx75O/qz2u2ZiVLEjutvsaOnpneLcFOBUNw2aRo8A1pwPEuajhuQEkN+F3B0ncuVEDP4/XdlSzxwW985w9lA5gJGAGJ8hPTs3IMvAeFhUHOMQSXF4KyIaUppmdAQ08DPio44GfAR4UKgQ/ug6Lv/OTxJ3wIKsef0EPApGHGJwoiYxR6CLIiXQaBX4eT+kAh8/Km+HM4ic+vD0+fRz+UL9CP9PLp06glafqi57Y74s8FteB4eWo0fqg/4iN9twV0GAVPE4Dqg3dmoU9+3IcUj5NtUIQ1wXAZhVk6TAQFVlqWxKMcq/7CZR3yI9hVHi6zaLbhxQaU4iLZ5oJvnxwFw0+13Hdk8AumT3AzlNdmigrlGHnGOCvlNyYcGeEzsS2SU+oetwELiig2VndvaLc//n6lLu3MsMpxS23j5j/a/NlvEI0Z2iXEqfl4a94shVo8mZ4te1T+cM+84ALvT1n67Cymyqvy00cKdc7242/8yAr7F8luMqs00j7UBTtHvlBjKKpscUyCN4Yo6z1P/DH5LC6ukI+6Brt569V+YWRQu6kRRyapo8riy/wuHlr1WEQYB/1yqCxfd+KmSycJ7LqWCoYPv1ynTCWJ7RftC+fBDhSFhssx9C9s1ARrog9wcAfnsNqF/kYZyA9ebPYcVnom4TK39RM9zy93cgk9xgvpyU/IwJI/5Kc/eXwCQw8lJYfeKPQz8Ql9+KHunD78RX4jfmDKR3kTftLlyeATv+x+RRh+6ZdpmPKm8Tuc1AfpR4uP+QukuNCapepvkT5yIsZb6lnLKOHjp1dg8s+ju6V2FqtOE3ocVzfLsbW87dhMKY++LlDa3LxaQEgd8/JIviEHfLzr13IZJ8rDjwdVo22WbeI5c4bdLIQfuXm9ulU0Qag5iIsp8I9c7pZy1iObR/mv9jHPM4IVqg/iCqWsSkt1O8h2uc3hogt+EBvK9Rqe6If6ZXzqYpLS9WvhVK6+SHsiJ/qkyU6VC8xxqq8ZdTJTqRi0pTuVXvSJR34OiX65LsZgn+v1r9+wdWbeJB4ZUqw5TqNL4zr0V8r4bIcnpDjyrM3tt99pJ510khf8yTJfLDwPPPCgHSeP7AyEQ+H5VwN0bjo/RsIEVyAZMPotPxw5o8n4GztIfGrAIVGY0Ivd2WyCXzCDMQYUNI20CIpuUNjiD8R7muQH8iJQYiB9yQHykz5NbwScR8/jU/jHpO/8ZMtDfm7xxjCCXh4/CEYUyBjy6bsCluLH8R8A9vQHoJ9PLx8eQV/8+QIgYfCJ0kdBLNKOHpMJAXoo+THkw/SZ9IUOj9ckEIMrnKnyA6f7A7scfbosMlFPhrnSldDTh7XL6a/UPDtnri5UCcZtBwHbP4JeAPSbmlwegC4K5J/Wd4Zjsr4OuTSp0I3nuTZFR9fsjkZbv/AZyjc80G7Hnnim50dm5pcvDfO9a1+3di5bbHL9bJ+AXcryu5wIl+nJMxYUiF7g8eMrfPeGibhcu/zMl4Pigx0dXuXokjsWFljsVAV5zZ7OkO3Y+aAtmPYSvdSx065bc4OdMfk0K63Q7U8p2KQbp7HuSqGUCyfmtUFbie6Duo2rXcfhIdpAypsm3K5kVzyWzy/3ZPLkti8/p9sbON3fR4VVhnRIp6fOuFkbg8Op/sTv6fTAY9LPp5cPj4E/n94IOB9fHuyLWhhNQj6cj2+seC5e0Y/oN4iCYTm0HleGj9JC29g6aOfNDX0dcqRTM2c+429rpcAFFzoaH+I3SuhJ1XJxs3PYNusyyrx6s0m6zOXDCFpChGKofTl5CBUNaOvTF/1KlQw3SHhEuRZpfXgYV4CHOB6B030KGVwl203w8IIT7nH465OyxibBgJRuDDRKtVkxXc8R0icofMAc6McehfN6jrwrMDchnQJzSGUJimVQhqtkaDxTO4+bdVxOgC4L3zgnpuuDeJ+zlBnZE+CwiO7Vs4nPdghS6SC4KJGyRyU9/NCDGuyhqbjphDJJwFA8BjcaZyAqjjTpgNL4619f5asetntjiPn5JI83UhKZpuMTkCoTPIfCc78GGGRJdwmj/SmyTI/B9UocvKCLtlER9VhwmPxiamRBGtsTh8eiN1b885F+ukafevmzbcW3seqLXZM0fdKnYeLTYSx85O7W0TcOuvmek16o2nqGbWq1BL2QpicpaEBJp8yuLHUPFtmGjRvsp3+4z7o7mqXY3aLdxsl6NpCdoX69YztLMjP7ri75Y+jp22pd7dt9ks6hrwT55WPXbdf2rYqpdvuxWFraYc3aDVL0eAhClxm0g7Ry5RqXtdu377SVq9daq/zwUpBOKYtr1qz3xdG69RulJO6y1avXKf1aW/H4A7b0z1+3+vITrbutyLp2Vdjt63rshuU3a24wWysaj69cbctXrLLHHlvltNL/MNWf0niG/exL/+QTOfwzFyD7OTr08qTayOs8jUDfY5n4edT6SCUAVQqdY0rDI+gpciROz5b5J52fH1PkEv4zSf3LiPTpDORPJeD72GPmQPjh/0Dxkpl58Wl61HcaBhMw+hCnMM16Y32L3o7e1dpuO1YudcWIxdEa7fRlZ/Rc+kDocm0y5XMZLnzOY5IBryt4GhgSkZV7CuyWdbIl1rhB01gnZXPDXt8fd6UTXCPLFwrEv7jH4bKNo9Y/XVK09pteEeXa0a3QbfFynUSw81epz0rtGtZoQTVBvlgrFE/5vZ9AXCG/ftgJRRFlB5ZAWlSUNr1Gc9Na6UdJOePFc29vmNIfUfn48mHweyDPcyBEhfmArOzatcv+5+c/s9mz5/hxDMrb2jVr7fe/v9Z4j/qCC19mt996i7361a/yAXT99TdoN3Gx3X7brbZhwwa7+JJLbebMmV6pzbv32IoVy+2l552n96/vtlNOPdkr7qqrr7FzzjlHeG6TcFtjZ555lh276FgJqzV27TXX2CTRufiSS2zd2rXW0tpiWzZt1luWr5WgCQ11wAIcisypAZRyHm6n8yb92b9Xyc4jrbDnZHpSAAIIWyYdcQyymheM9MgRs08MMYKrX887sRrD+wqrMY54WD0zcNne5wgJNwj0U1aO2Iiwe8TKDgEFP+x2hfTg6/XjFtIzYHEeHI5fgo0f+bPpKU8C6wgR/4gcUUX62J6R3mHoC1+/XiDg+IGJMU3fy6D0GGpH/JF+hJ3/VHwG9vIGGz3osVplBYvggj++e/mcvvgFJt75w75P/FBeNQflhd+QX/zq+AS3Rxx5sgMW7ROJj/RDeUM89Dgux/VSpO8wTqj1n5fP6SNYg2E6uLDrcfoqn8PwB7+CffWteAL+5ooy/Kl82P4obalsEqHHZZhx+g5PfsQsJY+jWnaE6OPEFwn2eME444Y/yqgEiode4N/5TWBoEo9DbrdFVX2Bj8swtCVHpl16OLZauwpHTAx1OVpv5km9dk2YG1Y8Zn/3hd9oF08vbXlfK7EptZOVJU4G8XMklqqq6fZf/3CzvfGj3TZ73tGuaLn/SecfGyjtyIkfxltL8y5buewRjYFyn+zT2HxiUx4P+nRYUsCVaf28besOq5ugXVV9Jw5lIUxiBXbM0Yfb3o5WW/3YjXbx4o9qcp1gqySfp06dbONkp9loe7x+OGI++sjDfWysWrVO7/5us5kzpnhc5GVI9p0LN82zvXtbpNxy9ClH6jqi9uNfpJJ+iDvE2KsSwhE1/TXA4YhaJgjqf/Aaj5yBaSeODPkEp774GANPGkbekZ7AmEMeen59+pGmPrFFAw8ygRDxp+E0fT+ylhxy+krPTi5mLJ5e9LDTJn2QMYE++CN9zx/joSf+kWt+pA0+YMVz5ExwOB0veshErw/inf6A6GWP6MGXpp/mh8tcGVj5oc+76kXaWayuLHeH9byQZFW1eue5zVpb91qjXifppJphaJRAvfJXVzassTCg5/1k21qg9tZ4H18smao+4zLax5jKpvfWl+9WnUtpZPebOu8bLtZN6mCjSZkpT6FMQzAR4Rgf22P9ICaG/Nh7ro6H0Q4kdbV7rnj1B25+15cNiod+9adQH9HWljIjk/s1XsFH/bB76I7KUzBzDjbwsT6pS/hhH5525NEHZBjtValyYPt5o5THwxqGba/uuNAepCce+QfMMbXTE//YK0Of/uBzmPD5E7/ij/qFxrMdxlQcqZSbb7zR3vTmv9JZfLn99pqrvHKrqqvsYx++0rbubLZf/eJ//JmbHlV4sYTxo8uWuWJy2mmn2yte+So9jxWUFAp7j5TFD3zggxKe5VJGf2pnnHqyDMi7bdPGjfbTH//YXnPxJXa+Hgu/7957pDSulsfzWvvYRz/sz3ddfdVv7Mgjj7THly+3iy993SGl8Sn0nu3btqn+f+4TJoJ+4cIF9oY3XqYO+/Qo4vRtlAwGIwMAezFunvnlGBchT4J5IUUAY9PFZY9CfR/EAbhgBhYDEOGEv0jgOLwY4A5LaBA8vQY+ApFdogAn9iOCyR8mE7CFCQPh4vjFAwOcgT/AzVAlCfTDazDKkOUHQCHwg7PbLIyyN4ywET7y+2svwEpCfSFIEIgIoww9ypemr3bL0Be+XtUH/JIfwQa/BMcnwRvhcXrTlYklxGbp9ST1h69N+sTAQHDYHek7/jz6kqvOP/XRK+N5JmiUUsrTq/xOHzjNjxQyyofD8xAfYKdPfi8/9EN7RjjiD850lZ/+NCSbRdlQ0m973eE3/AhWXTgMPhQq4nUsS31xXEXfHMzAUniVHgXR61Px9Fvy0x7coO6hPAl+p5fE79Ux9alzhN9LMvIfhpMsHTVh9tttD9xuEycsUH+ocvwoLQWcCx9EKCmukiJYY3fd/IAddtRiPzaGHxRdJtzI7z65A/ncld+zno77bfrkt4h/+sRBBNVTBS9ZqB13787eGmehB27+oNW5b4NNHDpOb89rVlYeQkd7txyRX2evPPZtgvSbKg1FvEz9rLGx3lpa2lwxpS5j4DZpTU+F7Xh0nc047ghlCTZ+2JzVSgkBNQ7b8YOJDSuKJLfbwcEiI8LQY0FQKLMAv4mqfH4cKd8lXBCCQxYh1HW8KTsqLMzpeBSGNIzSFGHoF8gEJ8Is0FgY8gINwRc9KjvxTl/x/JZOn4b9SFJp0vGUCZjyusNtyYh0fHGCn3pgEYKMyYkXHG/+wh9jPjr8hl4+/UgP/onPh4tlk9jdt8/HCGYrHMkyfis09vbt3qZ5eqG1yE4RJSn6QwRXDNRDgdp8clmvTZXT7u3a4dvYiszVoqu+wB7bU+wLVBVHRdKiTH1azgsdH2VEpuzWsy2Tqlks0ud1pKwF75AUx2E9j+nlV98hLZfq1rcX29mzmS/gJ9jB7mjttsMmms3XIm9PT7E9vovxLttHLbp4JIH+NaAFIW1fKvosGAj0HWRgmBMiLKVX8ZSL9D4H6A3pvXLiX11RKZlRFtpPdcUCtkRbsuv04gxPL9K54ZcFOXJ6SItexnCk5/RFL96cZ+xBv1OeF5CJ+ScmzuQz/M+YiiOF4S3qmpoa2eQU2uIT9CqMmN+5Y4e9/73vNl6PQQN+13vfayh2M2bMtLP0BNb8efPsfVe8xz72iU/a5MlTvPLZ5dqgo5ryigo1vtlb3/5Ou+f+B2zLli3aPbzEfvTDH3hlokQ2NDRqNbrXEITvfsfb7ehjjrFp06a5AOO9bF99JYLrGa6z//XkaK/DDj/cjjjiCLv//vt81/hNUhrxOv90BY0lCTQJVByWamCyOuaPAfCkAwNYSgE7hxjQj9PxXoEcgDN5lEiQeaeS0HFYqzmffTRwfaDmwTivTUa9x7vzVpdugbtSjgzppAk+6KVhDPZz4NHi6Z/7oV86Bn0Eew7+fHpjwgn/Cf2i/PIzGcMfDaXA5OL1EcAR8Ijy5tOXchXwhfoP9Qn+COe2R6A3Bv3QFIE/+GV5HttX9LTH5w7AoVsM/3rMzMsjOGOfSvkEO71UvDZTcwKKDj0phgRbBNWMRe6g2u0OIz1NCMX67pvoXnmZ5Jkv+Iw7dQY7eiV2tThmwqOiGRNPPGhXzWb5ZOv2daIfyxsne3ZH+nrrpST3WZkmJHbER4bRabO70dg40TZv3qoTohnKq4sCNeussuZelbHQNq9u0gWhzdYz1KWuealIB8W/WwoTSkt3Z4/bSEZ6ai2fkOMOSc+gJmr9SN9ncqwqGm/blm+wBScv9jmFHeAe8UtZmKzT9mjg9DERkTtMK1EWKKEwUrdpmEZOw+kWVnqUE7VfDPn0XEGNkfosyjMjGB1O08vjhzGdCihnOfTz4nHInQ4j4Dx+2GFMl3cEf7rQlKYXd+QjjXGal2Nb8Vuanu9w6o1lLpYRqLVBnSLVzT7ctm9aJ6VHLm0Gx1mHbGtrx5eqroJj/oiPWnGFUzQI8kYlXEV64WhIx8EF1iR9arcWEpzIgJ3+EecKhvBePWc4qaZcpxTCI1h7VHLAX27FupSFCQh5nF9lx99hofDGUCDFsVWvvDQof0VFgd2/C951CapC9e8ynuUVF+FEEzkCAQUcdFNf8E05MjpHIlMDrISMZcVXVVXZsJ4N7dYYrJF8qpD9ZCw/+Di6HpaCCnoo9Ilv+kDcOS5X+7sZYELfd4zFKLaWg9oIYXHiJzO6Wf5shzE5QOCiWWNTSOJtW7fa3va9tk07VtdcfbX9/T98Tu9GdtusqVOsXf7Fljxwvy1efJy/jfgD7SBOmFBnX/7Xf5Fhv9nff/rT9t4r3ueViRa9aNExdu8999iG9ettmt697tYKs3FSk01saLBJkybZrNmzdYnmfrv2t9fYFz7/Ode2qTB2E0LTPtvV97+XPvV/8aWXylTgVHvnu9/ztCqNmVpJGokPdisYLnw+lbYLWEAoPI6IXwIcfkhgfiOB0mXCCFgxOfGZlOF3J7Af/OQ7UDyoRtDL5+cvSD/yl1O+fPpegdlC54E5DRXxeTsmfKfLD5aDgfP5yVJX/jSQ951myMdPkjS+JwOT5wABBaZTO5NMZPyXT69Mk9K6Vk1aB+Cd9ZimQvvDDetEiUnuyYe1y9bbni0bNIlxDD2SH+awEt2inlB3khRMFLuEb74pjjy9fbJxRAHnB0/hH/pHk7MUR15fQb6Xli+xD3/sZdYwscTqSxvtxOmvtVNmvtlmlbxcim9QGqn+6dOmWH19rU2ZMkmTY1COoMP3Ns0J2hDy7zdtusZu3HqVLVnxgK1sXqk6w7SEXeUsHyXaGcOe1MsW2TrgZzI+M2nGgjMJR7RlKuYpfH2u0U8VJW+spJUaUuXDqZx+NM4YSAdOPxorhmzupGprXq/23PiALVu6wu66e6k9/PAq29XcIkUnLAKoFXYXebrw0Q27vX1hp0Qrqwe2SpFDz9MP+D/EDhIbxTimSLdXXgWwXYws7OgYsnkThu2YxiHt5ocjXOeNPq4v2luQshjS98vGsUr6brEQbtfzgeCVZ67Q/kJIX3PzB5hMYHSMTu0ItssFz17Z+7oLI4jzB0MxQCyBqT/ep2eWwxE4R9b5/ZjsBC7SdGqHs4bnSZPg9R8T6LcMHPHrNycfMzyLn7lLoFEYQRvmzcRf/fLXVjthghTBCb76vvOO2+2www6ze+65yyY3TfZjryN0jLxhw3rHcu21v5fyiM1coS1YuNCuve4G7T5+3CsydlCU/RmyfZyiHcl+tcUbLnujfefb37SztWN53bW/tff+9Qd0hL3BVqxaY/fq6DqzAkkEzSjsHvrpCdQAyuOrL7pIwptR+5cJKIp9OnKt1F6JhoIGA24KBuRVP3S91BAcwYCPydSvDGbUThxU+w5SMoZZ2LATyaiib7H6jQ6agTl+4yiAEGDZk5A+CRwJY2IRA8fS0b6KMes2jloZIgRGhVlYCV8UEtCP+Eell8IPTfjzHaSEAeBwHLYfejreIL3TE3+cCuTTpzxZfrP8jEUvxA9kBf5+yu9PSSa7ZpQXfuMuGnCkH/Hl1G+qfDE+TjDAHMfQvrE+qQ93MZPQo71xw8TCn0B7+VOUidDNh90HJPiS/NEnZMSfTw+Y3Tf+OrUo5vi0vla3X5IQ6FO/ipeN4ynTNSm6TBq9N1O2O/+0RIvvCRHFk/4sK59hX/30j2z+C6vsZXIMXjex0fsP9QW/5dqFOfH0Knvk7iZtpmi8FOzWQhtXJBM1SXOkOs42bnpI9l0DtmPbTN2orlI5GJkE7YxKwZ06vUZpfmcLD5sg/DU2sG6BXInMsUod8RX0VyhVMvslpWjX8VynnhBsbtWFn+b7rWawVsfTrba2da3dse12m1Yz0R5efq9dtvhUvf9bJ6VxvW2cvdPuv1tHb9Vyft7Wop0gPd8o/svk1XlXy16/yepjXDSiWx52sQi0D0xjI5uBxRP1TMC8ipDJj3zTwI35kXuMyxjvsHZ1Yjz5iY87jg4rPu5IcuJGfeXE64f90Qc/x6sxHtzI3Fw4uN6Cb9ITH8dMgHHTEmQWZhX85juWnh63Ldp1T2RYoAf+RMY6vSx+6KPUxPSjw8jEQI9dsB7ZBZfpWDryh6uZEm3by9LcKuRpYMr8CbZFGt9JR1bo1vOQrVy1SRej1tqSJY/b8ccvtAk1lbZbRpDLN+6xDu1Md5mO0rVjOaCx1aOd0gHZLyI/dsisYXJdjTW398o+MOxu7mwPvlBLpWSGk17VJ+2DPBZDC+qGbPXuIWvpF3/6gfKMl7i/e7PZBQtkSiHlogiTEC1UfE5RdxjQK02Uj3Zp29fhiiZPIWJDj7/GXtmll2mH1fuE8LXqmJg5JCp6+XMKfRJ80MYOtEPmdy34fNVvFdp9pE1iffK9XfF11eNdxilLMkcl9e0wMj2Zs1RGdDAfdYp7LoQw0gIn8FXwqU//3XskUPVAaTYsOvZorQjUGLpVeJ78iLHD+BJdblkhW8PzL7jQps+YoRuBNYYA4bJMXV29jkIX+g4klXTByy6UYKhQ3GSv2IiZjrJHAmaGjkUQHPUT623WzFlu73jRay92QXLyKafaqpUr7bzzz/ejanYjOTaPjRBxHfp8cjVAR38yAeEVb9ePlp9H3x9cv1vCXZOZlKpiTQoIegbACt3OXLtll63auMNWrN1iK9Zvs5UbttmqDTttxbot9rhg/lZtSuB1ghW/csMOvedZ7ba2HJ2MkzDokdJHx0W4c6QQjJRZwYapHJgywi+TjTtKVhyrXwIDHgfD0W6ESSEKXo8Xfi6I8Jvjl60b5XZYigM2KgTwE49AUYbAj9ODvtKn6A8NS/AzmRHv9AUn7QD9MFERL/xpepQvgSmfO0IXjLRMlz+XfsJ/pO/ly9LPpacjG00o7AJRRpR06obvTi9F38sr/txm1curdkjK4/RFBxi+SJspv37HgbO3D/EpetQH6X1iTuhHmPZCsfD6Uhz42AFhAoQ/fkcxpH0z9AWDn7YCJ/F8Bn5o/4S+JkFwZGHKrEWOOla7dhuqdSw/qG1DTCS8/2iS5kh4m2y6zpqlCwOa3/Y3iuibS+R/8cNX3myNE48Wif2lVMKDCkxAU+yhex60xacfY9W1tXqFg/LT/2ivYTv8mPl2+y3X6giw39754TOtSYZdt914myaiadZQVy23N802sXGPHX5ktcqBgf5ETcj9umW93Y46vsje+8HTtMs4zpomT7ZGOSZfdoPsEcfXWqVc9dBuLNwm1svGUaVm0dIl266iwol2+6bfW1njCbZu3EPWvafdOgs32UsWLbJzFiyymXUT5Cy8yUvYVKVdzd29dtPmW+2l1UfYrx+6wY4/4xxvGzHjbYlPR171cFhjyi/oqDLd8TltyDauw/TX0GfoD7GtvT+IWoRJQwB2t0L6RC7wx0KAMUq/YRxGmeGyUXCwPVO7peLBQ6A1SU+/GpV+gs/7v9JG/K7UO8pIP4sffgiRfoBDPPSAwePxgqEPPkLE7/09BUOf9PzF9BG/l4+4pEzY3hEc1u8snHs1rsbJXIMxDX36AYvjvfIo0KHdQORg11Cpza/DbKTAGhsm2OzZUzVnT7Kb/3ifbZdj++Xrd9miBVPsyDmTrHVvh7W17JH8HrK9OzbrHftSNzfBXyJKSbXcOvXTZqLfoYs09AXelQaG386BcXqpSLaFsnEkjC/s0yW1YePN7EKe7pSSuFO3ssvkI3KXFE8Ws7G+3L5ceKgjdhNxc1amY2Bo9+hIuEhlrJLpEYp1CYsRlZWb1Sjz+6T7aJhZofIHGR7aw+s2qT/qhzTlKJLiba+Or8HLyzLsNHaITqXqjv5CPJelKFfsU+RXdpdT+tAJgV7GEu0ejbselQMcL1Q9Ytv6VAPtuWfPHrvxD3/449o1a+QMyfcA6YB0Av74ziRDB6PTwzKiMRPgolCOMB/RhHR45teD+ALxLlXGV778Jbvywx8JtgBj5CPP7uZm++53vu12kGMkPxT9HKsBv+XlSsvojHXLCOUbN6+QI+NKa6ydIJcHurXLANWAQQlgcLCD6Ld9pVAyiBEUCAhsnBD8CHtWzew2cbmCXlsmZ6kOS6Epkg3WoJyvRhgc7CKwG4VC4/kFF2oAcxkkwtyWBT9/8bZxhFFuWck7P0m8Oy8XL1zwIR5bKwQxeSI9FKw0jPKV4Uf4PL148Pwp+vn0RoPhF2fmKN1Z+igLutwDvyrvkHwM+k6a6rhIQpCJhAkC4eKXS+AXOFW+yK+Xl/Il+NPlj/SYRJy+4xc/Cez4RY/XVpiQEYYYsg9LOWbnz2HtHER+UP78so7yIzDT/IWdRXbFVP8JPzE+lj/Qgz6CH+N2LUok4JkwnZ4kdlj5h51Yp6d4BDvHUSh/0If/kJ76oX1Cn4zxwFy+oU9W6fgp5sfFWIH8R3Kbek51v81vVF2HuStnIKDIcfOa3Ytvf/sHdusfJwnO7mrnJB4FAGVaOOcn6exusZe/9TA7/qQXeJuS3sun+uf2cfOuZvvOF75pn/rKp2xYE35L8w77z3/4oV7JmGM9nevsmz98k82cNcvuum+pXXPVddpRrbWTT19sMw87xm27qtz+a9DuuOVPdtt/tls5N+RRTlS/7LRS/8whLJZiiMpLW+/1NrN82E5rXKSdSnl01njPryLkP22AHfSDndtt9t+9WdOTUqnQtA/13iIb92qN93LshxWFwqBsHg9NP14UHE8TUHigE23GkDG0G/hYZHG7nwBM8NvNig+3W6X8kF8EHJ8QRQUjnHRJYZIyC36PFz5uzkb8lAd69EPoAzs/KfrgQzkI+bXISdLTXuziRn4jPZexyh9uj+fTC7Djc3oJTHrKq3aBPvxE2PkT/VAfWX6B4ddlJPwJHw2Roa/x2yblh4swlBd89IEBbf/Rz0N5C12JXFg/bHPrpMBTUUlgLCujy7BxjhvsKID9xuWyVXvH2Y51K624frIiiCmwSVpoOP/ip0BKJTe2S4a61S8G3AE/rnqOm1wgN1iaI5I+GJ9KLZS5w2Mtcu6tPChw8BzbB4XX5YsYbOtolxP7cteIuiQbxqsdsHNE/iFnkEeuIAumnyPPUdq69CJMfU2VyyjKBj7kKvUb8QMjbz1e9UWZHJac5iIONPAOQfuR3xfFSs+Gi+MTPeSzy1R9R2lubd9nO7Uj26nnCD/0yhe5V4lYx0/2k3pZtWqlfeTKD/3NjTfcsF54uOElV+wmv1z+x3f8dzF4sE9hGh46eEmm1PsLNAx/73jnuzIuEfaXNv07lfue917hjUr+Q+H5UwPqj77N706Qk++lGjBMzCgT3CqjxRXln5Q8bQoeRDu/JsEvd/BdfU3/ocyxGNSBhcP0JZSomALljtuIjl99C9iN6xFMKZh4AgpqPNoBzqQHUODIIh5lBTjB57Ej04/AJ97gMYYR8ZG//eArUN6yVP4R/HBslFJMoJWmNwLOp5efPi8+n/5osBuTJ/xz6xTj9xhG0Jcw9As7sbz59PPgkfQ4quTFkaC40Kei4T4o6X+5sOJRQJLARFCSGPrzE/0yHe9trefCMJZHuPKHM2vdOZHAH7Jz54p+4ehK4+49e+3r3/iRjvbK7JGlzbZ1S4lVV2UVrMjD/j61AWpdEtFcrGHi46ZqlQYEZaJe29o32YsvmWOnnHOmn/6sX73C5h52VE5567UjuHlrp23WRcPps+dYXUOTXfmP77Bffvdqu/OmnbauuVtHhDoum7nQ3vbhI8WKFHFNWnt15MzcsGsfmwwF9qdb5TtyaLwuIfG7giZcpQzf9S8KfToQN012W6+ZeaKOH9nVCztz6TR8d3mvAvVrh7R36GHb8OgiW3DsiZlkLCAbpTy067LFkGzfx+vGd7o9STgSzrYv8dG0ie+EfJjb+TG4TELGxKC6zk/vF8RivD5HxKfwkSw/PiqsEUWa/qjpx8CXj38seCz6LDDTCkHkj77vC0AtUFkMxcBljV26hHJETYHt1bioLiuwezaH5/6wR4wzOotPD2rTrMwPCvokNUGfOvnw3CO1MO3Trjeuwca5XXGFHNXHgEsd3nvXQPUNh6bqEr0Gw1vQZkdrI1v3cTLmSeTBjpGxQ4B/AuWXCujmJ/gLnaCTSxZ2KG0TZYqCspjWQ0L6UA4woOzxVyLH9TtxQSS3VSh5McT0EY7pI1wkxVS9IoCag/LbI7/+yc88hGlXm96v75KiLWZ9syMpUkT9jH9me8FTJM1RNMfI6Yo/EErSYTOJ78CDzXMgfIfinps1gKBQU3sI3zWZaIJipcUOBSsyduMO6k/pyUd+dj/Iz2fEF37P4k//7vQ0iYXPsNCBqcBTwmBgc0R/zO+fo8GxjI4zDUDjGYDTJKCXDydF84+ng598/GPBf3H6KQJe/jHgVPR+24dJheO4UJ+hj+DAt0nPiFHe9K5KxMckdc+999kfrt+j4+Jq29d+lNXWzPfJKaYZ6zOqWpzGcklAJ3WuNJKvq3u7dhqPkAucNvvuV75qP/3m121vm/wnppDG9p01e7794ns/98mOsVBZVWNv/8jb7DV/dZwUQU1IKgw2XeyssvsTbQlj/iF5LVh/73Yp6MkMnKKxv68aYbJR3Cr/fOFodH/p+B2sy3est7ecO8WmFgWn5Pwe65tdwtqqSh+z2Jj5cXUqnrSEkD58Hw0Ov2Xj8+FIL6Z4cnDM7di9f+T8km4gRaTHi+dI/fDk6OcSSKFzNkbC+emz8Gj0WeiysIi8koYwpabQ2nqTxbi0iQlytXPfFsWlugwp459nSv2jdYNNr9YuZhGOuKW4avFboU0FXhGKNEiOnXG5FD9sDDle7tTub/m44J3gpnWyjdS+GCzp5NtkHilXQSki+koc+Dg25oLOeNlV7tFxebkWC9XCCbtpenynv21vlycD8ZaOwz0UO477JB9iSMfz29MBU2eEDtEZr0Vu8KGZtSUPsc/Ov0+b4vjssH+I6rNZA3EXabRPjjIITFj4owpHW5psNVFhI8tRFHaz2M7skyBgMPcrjofhO9KwJjRg0nm8w50ZmN87OnPhdsGs0kjP5z5g4cetAce50EdR1ej2HZOe5Mggw2+EpQTEI0uEJkoBiicTLb8THJaQi8d0lBPXJPyeiU/ji/lHi1cGry+lR6FO0wMO+IQ/ic/Aafoqk/OniZuAAAv8Chb/wBzxefkVj3AEjvhD+iwcyxvjSR/oB8nMURjl5Wg+l16EJcRT/Objd3444knKF2HMGCI+jqw4Eotwmr7jk0NujpFCvOgBq51jwAG4w5odEMaU120Cc+BsehxO00+wwfb20O3HqFRhz7ivv9Bu3YiDYr2x26Wbmvt0s1o+2u7ebLZHbkNefPYZdsnrZmvHe712UPZ6O0ZeDuZznFyMxPHC6W1dshHGmKqftNseu/NRu/u6Idv88GTbtmK8TZsxz52YR9wcgU6qLra3vu1E0yaQFXS32jy94Xb4lPG2sKnCPviBd9kLjppjh02plu1hmZWIXn15oS0UPG2CTD+0u9NUU2YP3XSdTRo3KxwFqu+wS8uuPn9853g1Bvoqv+PMu7B/mnZ7wvhnN8fTKz6EkI7f9nTvtZbK+7Q7pJ2ch39nWx6+gy6qviAzhlT7VUh55yJEmy4bYC7BkSBmBjEEOBxD8xtHghwjx5AfzxEkTvk9CG9IjylXCH5EKBoxePoUPCJ9Pj3xnqafzw/447E5Bc6n5/Hq8zFEOCoSGVhjjxDhTHrxg4/DGEJ8VhGL6T236DN24rE6eRiL0SckMPwPY3qTyBQ/shV/jD12IjGZCcfKw1YvdzctIs2CJwZaPv7F39Kf8FEyFPjDjhb5XaZdR54BxK4PfuC5R3zQn2q0SUX5sBXkCL22bMAe3F5oS3YU2v3biuyRXQX+KlJOfenRCG5Iu+N+mZu0yTNMg5Q/TKcY25SX8tCPY/m37B2yF8/R84flA74DSjyBeB4EAEIeevqkPrL5Q/14esefgr1+wzF1Nn0ufffBKXpdST/AhtRlgvjLWSVC4FkI6Z3p/ZKnsQ6F/1s1wCCJA2W0kqMsPvLQUhfko8XX1jf4gGJQsVrltRch1B+XHIr07Jn8IiSDlGPnbl2sYhBBk/Q9+bAmDeLBwfZ9j/KXFmrAD2HjJ+e5igcfAd7aE5jBzSq2V+4ROI4EB6/KdEl5JB09GxvBYD8V8GP3yGTj+EQPmMl4IKHvMAN5IEmvlTDCFeEGfxxBpPNz5JADi5+xYCbODD7op/ELRhHKxOfTF710eq9/5VeGUH/Qz4Nz0qtewB8dkFNeJosMPYdV92rbWF7soyLsuxOkT+KBc/HnwvSHdDztMiT64eKT2htYE1cvymnSHgj7PhnBDwzJpk839Lm80jugyVYKOTfMfTIgvQQ7NqIoyr0cw6r/YQOL4O+kjQXjvHcI4S6aCGWOqVGEy8Q3/QiHviwccBBM/8Sma3ypXl/q448eJ2VU9Nu0ATFRxvl6edne86432JbNX7b77tmmSyXcpg6Kryc+wD/04G7308bueJiYebasQW/3QnvPjgbRr5OdF4pFt5xkl9qGNVtt0QsbkslPk7DKWydFcPPa5fblr35SNpzl9osf/Vg2jVNth54WbGicZKedfop97Utfskve8FopiQ2yLS6wH3/zm3bRxa+yWfW6QT7YYb/9z3usqv9Y+dorcTc9uNbZq10aQm1tlS5E6kY2A0zjgvretmW7eFY9yehkffMWm9c0w7btaPbdzCmTJ7kiTltv3LhVbwRX2IOtD9h7X3eE23WdNK3Otmz4g934wPVWc8IF1jhfu6IsrmgPKfDlOvYvloLCzmOVdovokz7ZizxHjGIiAzNfMc7j5IuSCo/RQbfDwuuwfkf5QSkHJp//CQf5aQ9g+I7KVMCfdQge8oT0Sp7Fp/z01ww/wi9kCY0sPX4jTZq+y7gUP35kCT4F6NGH4SfQ5rlGHKCHeMoDv+nyMYacf+jDI3CC3+kn8eAjYKcc+QHGS0Wn8HMphCT4582nH2FuQz++2+z4yepGqme6SH4IVMKvQin8xbowo/KoHmjvbo1NbiN3yZ4POz/o8fSwbzponKpWhVi7gRr77EAiY7p79dCAxnloT3xEdukitdpeBLCl7enhfXgupWhnVCedyGCXg2KDI2fnX/RJD9y/jwVVkZXrAk7xlGJb1dwj84tsPHMGF8PwIQv9TH71W+YUrz/RpQaIBw59D/whPTCL03z6OCBnQ4WdVbfD1EMXnRp/KJBx5ze/Tp9JeEzFkcni5ptv8sn3mWTsEK1nrwaYoOpkX/TCF71QykLYORuNGwQCafcX2LFB4CEICiWIkDgIsPauXtukF4e4ZcYgV4QOuMIttWBDExRI7KN850Jp+A4tBDyiT2qtJi0dhzks2xT+UxoXpBIqEY75IVOrleok+ZvD0Dg6iI52JEUamExUTEIF2GGKT3Y+4AecGZh4yqN40oPfYf0eYHGn70wEKCs+aeg7eDOwcBZJ4UXIUR8uLCOsdAi7cYI5RhxJP8Gf0HfeEvxxVxSa4M0IUcEILpQ/5yfBT7zzmubH6Us4SmlB8fP60G+x/LRpBr/Kn6Gf0KNtUNBF0OlHOENfdVmguHHDgZ9AX8JTbQt/sf4jfWjxR3uyy5uhJxzDUhwLZfPn/EiSeXloK6Wn36VhzTyu3PguonjsUt8jHnrslhDA75eTdGewWBMx7kb6tMtSqLyIf9L7pKQ6yA99cnkzr7HYHvzzw3bvfX+2X/zqZzpCnmGzZ7xM/eLglEZwYs/IZEsZ/H1a8VLvyiixvO7SyBcpuhutaPxOKxyaY7/+/rV28jknW7d2VKif4Ay9wH70g5/bpZddYg/KV+63vvHf9qurvm//76vfsTnzZtuJLzjefvC9n8rv7kP2P1f/WC99dSn9z/QU7DlWq0nzda9+oxW3nW6FVUP+ksykSRP9abm2tr1SGqtt/fpNev2r0hYsmOsKy2OPrXTPGRztd7bV2NeX3GtfvGCy7dGbxhzpTdS42zfcY7fL19/Qjj5dbDjCBsf1y7+eJmjO/1Xe2XL98666Qb11/Vv73R2/srI5Z1lpbb0dcfrpYezryLxO+HFlUsEN70H1M7VlkBm0D3BYOPqn2gvpxFhQxWR2iXzMCaa/ebz6ighYkfJn0pNPPKXh0Hey+PPpFQ6JvjI4PfJrDLNLxEKEdqH/0M+z9HPxj6CnPDn0R8BcusjSY9yx2IhufqCfgZWXMRzpUx859ATT9zlBiPwXFmTxk4+7tC4vqU+FAl1MzOATHOjrCU4tQpY3D9ms2gLtBnrSzD/wS+CTUcRQwt9iS6+eEC0V/6JTo4UZJ0Wdsm2FR618vEw9GP8qJxsBOrDViRKvUw3KPlG2ilJq96qfcZxd5rbLKp8UzVj/XVr0VZTJwbjGYo1eJiKA22U+7a+ALEKJo/z75PvxqEna+RajKHlNmr4Gh0rkYiqpH9UXl6pQat0ReIIPGRwvANEvqX+3lyZe/YA5ANlEKIv0pWhTGYx550flYz7sE656KbhE9khh9CdF96kNfbvDUTxr/4QSHIA8Av+8884/QIpDUc/XGjiQ0ngwZfbjag0IhAQDeFgDec3W7Xbrw49pwI1tA3UwNJ5IGgRjvXxnnbHoSLenQcgMSFAVaIBGZQNhBsMI+iiA+Wk0OArYGD8CTgREJj7CGfzJ8IMHp5eFEexPhD7p0/ShOQLO0HcGMgIsW95IX5nT/DiYy89B0UsmGHghRIHJJJ0PU+/IGg9E59N3BSFMWCFRKJ9aLoIjy5tHn/rk9iSKDLZSxYltEwiYAJm0ENz0TdxuYKjPO7mwWyeftPn1GQnDblunFJ47f2M//d6dkpdH2qtfdb794Q+3CLH3qJh0zE8NEdlUMUlJOdSsqlNkqiITfAIXNK5otm3f3Gvv++xZ9o9Xfhe9K4+/sPNNxs98+vP2tW98yWbMneVt4O+4SwmbIOP+5l277apfXGXnvfxCvy3LU7Df+cZ3rXXrkJ122JE+ueIDzxdsYoQbzrNmzXBlcfnyVb4D2dy822nPnz/bx9HmzVutefdx9seNenq2Y5fVFlZZn67Ffnn1D+2S+pOsZUK7re3YbO1SSr/+5416baTTOtrapcBrVxyfk1xKGmy0Mwa6bLXS7Zozyxqnz3TlnR5QIcWAY0yeJkyH/PZBUcoENWIaph4zMA2skIGTTGPB+fTY1UoHZErsnk4POAk59JPfxqI3Zrzwp0h4W2RgypsBRDBdfugL9gVswgsfaXrIJ46Kawq19Z2EHHykd/pa+Oo7/bhDl8hqtfPtE0CSJ9WV/ZdO7dg/voflJUOFBXZIiE/F4nGVvngGAUoePPDH2NiqY+Rz5pbYsm3d7mx7gvoC8px+gVnSBNnGevskTcJt6PHqu509ypwEL2+qTkJ7Bf6FwibotmbSNZzm7h4uSMbcjMFxfsManmhP8MUb3qQK+LPpSZeRgZn4bJ8gPQvT1sTUChmFTIxmOsiSDtmTTtJCMr8es1SemW+panhmCB6i8n+sBjSgOHYd1k7BVk1Sdz6y3D7+mtPtRQunPeOdf+deuYy65i5bsnKtLZ4/xxvChYWU2lLx50EDl132jBKjH0eDORpSUg8c6ZI+DbNKJSB4yB9hfqM+ojNhhyWl0koix37xWD3E4/Ynix98aXg0+hl+Evq59HLLB724KobewdEPuyikD/SzcD5/CL50+UJ8Nn0+Pd/ZSyYK54edvhQc88cORH0Wybl1mH6ob5VHMxCCOuYfVEN0aQeD35hk0vxEekxOLC54lxhDfdLRfvESl/cVIYz0+3VMjuPlxopBKx9eY1/6r8fl//BUu/PONVooDcrHYoNsD1erE6ivjeK/kcmGEPkM33Vsp65DjOaH8IXPvFDA5Za+VTKhGKenztipyU4l7OR3aweHW+BXvPMDNnfubFugJ0Z5mpsQqMp2q2mSHbf4GO00/o+dcdYZHseu2pIlD9mp5x9h3Ss32cCeWk2Asl2rl1sdhcCrDuNVPyiR27bp8oz6Pkdt1Ck7KsVlhfLp96Ct2NVn42Rf2iYF4PGHVtoXzn+brVq+Ro7Fj7XrH7nHGoYrralltqESVsimsrxIO0tSvph82e1ll/nY2il209d+ZINXXGaTZ8zyCRqnyhxZxhMB2o+2951u8YjyTyHTMFUddyapd98JSrQU0qfjHU7tFIV4KS+JIjp6fBZ/Pj52sYQuj37Y2aJOAz9ZmPyZncKkPPwWZVJ+PPjZnY59OtDP8puPH5i6i+kpvNel2i/wI3weH2UYpwHqz+Mr/NJKhXba0vkjPi6NqJjuFL+2TJdfE6WR39Ih9lR+R8E8op7yDlqlOv5929WO+r1H7tzKBTtO8ceYjjKU990rtAPYoYOCxuoy29qmPiZTpGrtgOOof586+m7tjLviKyLwp26tI22eQwzb95ymYKs8DW9RStOBGUsiY+EPf4lh5z5wzqUbbo5zTwx8kZ8eHSUPqx8jE2L7gI8+Ges3HwZjlInQYsHaox1Rdhj5vVJjq0qLI1cyyZyk5/Wc+fWy4U7MYzziWfrnkOL4LFX8/w2yCKTg34+BcY+Os15/xrFS2qbqiCG78num6qJ2fJl98JWn2Ee/d521ynbNlQsNTI6tESwcwwxpZQrPCAcEATYwTIYRxhYvCmbiERh+MUQ7U+Qnb3CKnQtzjM7k6umVh0mR/NF2cFjHSggKYHBwzAQ+6AFDM+aHnwiH9MIHfeXnd+ijuHh5XBgFB8HYXiKYQrwmKsores4T9KCvCYN46Ds/Xp7gFH1U+sTjcDehzySGsTw8Qp96cx+cOgaEPkc5sUzYImJbCE8c80X+iUfoR5gyshqHfqwf+CyVsjggv2jxt2L8zEmRc390OmpyWPRbZBskRtz9Brpkv3a2SFNchr9L8SPY8Ysf+OfiRYEUGGwn2SnHvlWaq9yrBBsq7D97ejXx6G3eC+Yx+emCUPV0vbiiSUAvqxQNBze4O7eX2lvf3mQ/+3GXjs/SzqbYMSi05pZ7hb9KzpJxh5M7HphQPGS+xB/CJ3xO1PXuP930R6uqlb1dNz4LUYC4vNSjCbcqKHEq0+ZNW6xX7jxqa10V9bpgshqQHedff+gKu/DcV+vI+kHf7YAcu4u89rXg5Qvs7y79rV7haJJyGneawkSm7B6ySm/yu/r1zu5b7Y3ztGN44om2euU6K6sss1b5n+uViQoKFPZyx9TNsqOOXECzKDAackP8ZVhKwhkN8+zun19nNVe8SceC5Wo/3uHWu8hSHqvlpsfthZU9uqOJpgf0N/iLcIGOQAkR1hart3uE0/FeLlWG56f9YTTii7COcomHPvWugqld1b8inKTPwEl8pJehn9gmZugrf2iHQN/zCy+00vTUw32cYGsH/YI0P+ofzk+Kv2GNH8ZVX6Sn9CyG4If82qP2nb0svkCPy4nFUrJpt5Z2ucsRTi8v6cGX5O8b0uJBgvSwml5r1EJAw9PblbLsL5Sgq0p+yOJE6YdtTs2wrdGC43C9BrNJZvADMiEKF0M0ToUIeozdevkZ5VIaj0CUSJuTW1XxttdtF3FjVcCOpeqb8rlze8aEFEMWh1xM2tM1KCWs2I7Sa0idGjsDFcMml5K2u1s+T/f1adcSJTEo0vAOnYbSfr2njcwP8k3V4BcueSrZjQpUh8hM2gu5oiM2r2/kCWNTJXT+vT2T+F7JsU7tMKJkVmK7q8WYy0fmCPCJX/wHd0hGTSgZ0vvuGl/Bsga2nrWAcn8oHKqBv0gNoBQwIaBAYIOCbdJLj5vvq+O/CMExkGocalWqo7bGCbZzT5tWpl1ux+eXIzSAuQnJhMrj8hq1fmGGzwBrwpFAIMTH7R0mXrYzBBe4Egg4KY/5meDJz7uu2fTlrqAAQ4/JkICSirAIsIRhMiGQnyOMmB/6EXZ+Rd8nFPKLXmmS3vElMMI75Fd8pJcIOPARH9LLoS/xTDgJvkAfgRsmqBz64Fd6+CE9imFpaQqWACxRPPyRH4Uyk14CFQGLP75IPyde+IBRCLAl9fyeXk+BMSFgKK4+Rn6UzH5d5USJxD8jO6xBQWR3V5dF5LPNFUrFl8o/nAt47YZxCQf/jUxIKCSOz2EJbMEo1cSD329nQ09wR3+RnTNTcXqZgosI4yvH29vffoqcbd+jemim+mxi3RH29f98XAovpcsGdpNa2pbZ3376dHvPFbNt+86V2ciD/IZd7fYNvfbgHWts1oIJ4g9+dVlI5fEjP02SuNj51nf/ny1avMiPq+UpxeuZRRKvY6iruVuej37iQ/alL/5HRrE/7rhj7OGHltlJp7/ILvnwsdbc/6DyhUmUPCjTeCro1HieOXNaUB5Ei/ZXrLacNmkXttb9WLLTyoRYob9Nm7ZaY6O2TMCh/1DW+RR4wFAsm7l5XeNs7ZIH1T44qNZup+yVhzShcsmN/lGqyzNMyPyhMPIbE3AGy+elAQAAQABJREFUlh1ZTrzSeLyUHtLiVzYd74usmF/9B/wZfA7rmbwknr5Gn2eBAQ76SkkqfYDFT+RP+TP8iT79EzhDXzAyib7n+JxetjzgYwwRj9JGX0YGRX6ASyWDcmDhZ2zgdBp6XPBK5wdmrDHGAj9lvqu7u02Piai/dKtfcQwsLc/Ne6AHPuj72CjQmFd7nNLUZ5NrcKvjqpS3K+2b/stvbByKc9kHbwe1Rd126sxCmzyhzI5rGLCqccKvsYkMcRMSPVfIyzTIE/hyB9mKr9KrduxEN+9plXmJVGDVP94XeJgEs5NBThHUTiiNfVrE1msT4ZjJ6tPCg2PzGs0LdSUDNr1CLxZJ8yyW0/EY2OPAhrmpUmNfdrrQRibiw5SxNKBFOu3BAp/6o18Tz64m7cfON3CsL188i3k2L7gdPqGqyurkgJ85gjFEftqDuQAvApwm9AyW2UwtEJ8r4dCO43OlJZ6HfHBbGrsfJhsGKAN6fJmOmZ7kbqMLC0cV3OI8mSpjwizVThIrOE1d4otjvrCbx/OIDFoCE0c6sDuWDrlw1p4spEFwZQUPv+XDTBTpMBY9hHl6sObCoqf4dMh3JptPfyS9vPLm45PQ5b8YcumHxUE2VrDqLw2PSS+vvkfiz6ePebzazg+2pAhpxZ4+bo8wRvbFUjYjnOVf+FQm9QC1v7oBk5MmXLoqewPE8UdQl9EEIYfm8SiPeClqQyg+ZFBg0jj/pWfY8ccdaV/84ndt2VI5JR7fYJObjldskshT6sirfaO9+z3H2gXnnSc8RXpi9b/sztvlgqQs7uolCffzUSj3NUPDerVm7oW2b2C7nf+as4MCLoUYfvp17Makw05Hp1wTvemtl9s73vxuu/W2u32XkRvqFNzdqKh+Tjr9VPvh93/il2BQBt/x7rfaZZe+xd76xncJb4+M+BtVAnZQpBNq92n5itU+KTc1NbgfvGnTJvvb1MuXr9aEW2CLKmbZrNnTfVJFSUbRbGiYqEsv623OnBk+3vj94IMmauEtlBLK8Xt0/VRXU2ub9fpYpZRIZIMv6FJIR8ByGJ8OaYf1/F6aH68FVTqMwPeXjs+TEQemz4LzCfKbhz8tk3CJw647LwqxSCO4YiRl0eWw2iLSYwzptT+Nh1Jr0bZgS8ewLZjoXczzHcw/LHjBy3F0gZRIegcy6+jJeBkosK06NBjQgqFJZq2MxxV7An6UZOQAYbyOqrkNjv/V4mJ2YLH5LLAaKW0onwQuYrVpa/FVc8OohHcuQxLYUaVKarp1Q1/dfelOswt1N2W9XG3t1m9dvVK2pcRVSlQ6f1LuS0vkqksAPMX6cGT6pyzVHtAZEj9soHAEjinMRJRFMhI0XtP1z08o1NTL1pZBO3PWoE45tKsanBoQ/ayGtGx/Vhk5RPx5WgMSMGzTM7jyA2OmWxMbuz0IDI4V1m3YbHNmTQ9b/XkZ2mXHwiS0efsOO/rwBaOmycsyEkzGKUIQP4/Y1rBr54E4fUehjOOZ35mEMwP8LwBDIx1g5/lF/8DlSZf9YL6P2R5CQlPSZns1AdbLbUw6qNndtqpM0q9bjhJ573ZhnSYezX6saXC4vaFdL0zouJu2aNHrGPP0jFqPdh1wLIw/UNzXLN0xbGfPBg7Y4athYp196EN/ZZe/6VPK+2pFaJdH5lOk4egOm67CgkqrqKzy/g6n6MxDw636JptKn5LS3OZ+x7Zx09af2bSpF8hVUIe98PxqmzFnYWYsRF97vAF8xQff7TfYZ85bYB/86Ptl9zhgb3vbZTZFCh87Rm+WQunPceo48N1//W7btnmLlVfXWmF5lX37B9+wm2+4yVpa9d78Njnn1thsL3zUpk15gfwvrrHDZh2tMujlHpkKsON07DFH2C5dkunp18Wjpiar0SU0drQmyw1PuXaAK2Toz5gr08zMJ8om9XWwoV5PF+67/wEbOP0Mb1vPp0ZumlAnP646ssZ27ekMsEYniiEfjr//hT7HkgFPlexI/IyXLFZsdydUh5MQfqWtkNPliQKWTak4AVqLK78uP7YyXpCXZodLeRxN7pMXUunWBzenD2k5G9Ph6Hth2Kj28eg499Me+GVEKQsyIhCJdFirtEppPGcOiwTGHBRGhrnyntXRJ5MX2TBfs3LY7SB54ahEJwdixfkO+DVPKDtmM8whnLrkB3YXg80xNpNyaC/llrkuv+9HfOSHL/biB6WkgvGkadpwkYzQifhzJgRV+znDziFGnm81wM4CRybY3OWKCuaiQntUNzNvuu0uL/Z2uej55Gf/TY/OhziECH/xogPb+G3t7TZ9SpNWwWBDmIUujI8vRnQJn2MEBiMDHUGFEuFH1GROhALHB3Fgw388IgUteUbAOmLhmCcTD6x0EebIJAsLXwpGgBMf6QFznJJJnw8n9Jl8I3744Yg1B87EY/OW5Q86jj+Jj/QjPZHLoR/4wXVNLA87WWl6oX44hiEE/MSnYZUnRY/yR/4j/QiDIx2fD4Mf+iglBKen8uXAWppDn1vRpdq94Pg2y4/ZjrYem1/Tb8fJ3cYLpw7bCU2yHdJOA3If5a6yeMgW1uoYWt+bO4dt5nilr+23YxuG7Gj9zZYPRfIvHGVipL9Omdxg5774RNu05U71M+2O08Zqnr260Qm/BQVltvLxjd53abt3vet1Ol7eLAb0IBpMHCB07ttqV37hY/aGK0+yV73jKHvVZW+Uf7ge310kGy9jaK1mq3Z22Akvfrlt2TtoK7e02lGnnGsTDzvBLnrFOXbscUfbmuZeO/7sC2373gHbuKvDqmcdYSdf+Frb1Vdqj27aY0NltXbR5W+yd3/4I3bp351qG7oetqmTFhi7jG2l9+mSgZ407LzDlmy4yneipTP8f/bOA7Cu4tj7o14syZIs2ZZ7b4Arvdv0DiEkgQRCwktCQvLlvbSX3l6Slx5SSYU0vvSENHoJEEiA0MEGG4ONe7cs2Zas9v1/s2evzr1qNhgCfF776t45uzuzu2fL7OzMrK1qvV0W4X+zWSNrvP/Sp4bUVst1TlDNGDZsiLdxoRq5Vhbdsc/1U91MFCcBJ9hou//3V+td60hQ75yAxJYTgy2aF2LbMU8wpiLjB0w7x0B/oA/FwO80TFruldbL8k4BzId3RyAtfTQG5jeHk1dHX8TnZwz0vXT6XJj02eULDswz9IQfmhHO0EvK04Oexho+BWNgbHl7JA+AmQNioDzusDyFL+hth/oGein6Xr/uORJ83ONN9em+ZWKwnpBzfI5x+woBc3csMKcMSBDTIaZjDPEhyN2j6pOmj49VwSHa5xaH9YBnzF3A3AIzf7zJN2M3riRL1ldJQadNqdIRsu5br5Kh11bpQ4Y5WucbqhNzLe+T91GjTWmH3MJhrBXfD9/4YORmmm06WkfNZpD6/GDdeU9/pf+G8oUSMzfSX3aKWd0ipnt8ZZtNrGyxmfUddsRoMa545HmJhey39BIr3L7ivLxbwCWNGhRM6O2IXeLITlWLRaVoGxbDmmwWL5VEY7itXLfJFj6xxBWLp0wapwV4jfuoe3r5KjtpwRH21xtvt7GjG6xG/rtWrF5rxx99mH3wM9+0s0873h56ZJGO2M7NDOIUqdTPcNTN5OgTMr7kNHDzMK7Q7OQK1JoYOKqB4YXBJR2K5QzyDKx4Fi2YVxanfC2ULIbotHh65QPmuD4NswgCR/zUnYmI41L0ZoDT8Rl6KfpM5vgddPrC5wrbKovTB/b4YETjCtaUT7iJRzLg5c3ACb0e9DmKZbIM+oSdMphBQuuw9JnYTRPv+oZaTCIzzs6bxcyPKT1/0H90+ppUAz7lF/14REV5HV9Sf4eJV3rWH6+P6MX298VOTBn8stMXM0Ba2iS8D/mB0+JSoeOi0J7BwCeUScdOcrK9dEueja8Wft6z8sZAe+epngcMabH9JIksKSrzdhYiMUntcq6txUd+cjjNT2Xz31hf8r4vuOAMO/SwZfbZz/xCm5mjpFwvp/Byqt3WXi5H48/amy5+mxajwLxUScfp/e8/zb75jb/KafE0+UfEYXgISPTy87un6Z2ta6xm+AirHFxjDWPH2A4tULQ39W6U03zxul6XXSrIui1N3p85rlu2aYcce2NclK/7qDlOpP+JGVB/RxcLSWVbu87B1AxN0v18Roxn8WYthoofPnWO7X/W4/b0XyvlKmSjHX/aobbk5kds8ea/29jyk9SOf7Om1RusqmSnfeKUM3SozSlDaM/4TW3A5UFfA0lWQ8Luv20aqz9a+Cvbf9s8a5y72IoHNzhjCH6sUPHhxzG6byQT2rtg3tQ29DECiz99ycuk5w4n8XEMki4TzxgVHKVJjMmIj/Tp/OSDntcw0he9mJ74dPp0/jhmY/mgRx+CmSRdjI/0fQxorHIjF/FxDKXxe3nS9CmvmCfmnnR6+g7jEIkf+en7wNQb/DEetSPmqBhP+li+DL4E/y5Z/+br2DoGcO1uiGl9HAmgPaXS6IEvYHVLLwflYaOnoS9Ycyj0VS4M/ig3DtFjeZt25ds4MWQ1ukRbQ6X/IFwV2jVOKWi1RzZIV1qTDFJ1xitzDfMUR9+xPXCKzrxC+2p2teYWOR6XzLBMEwR+TVENYe0gnm/mLm9vL6/wqwIVkpaMr2mxYRVKp+MJ3r+Squ+FOvdf4Bc/tntGevFp76P4Cm8BBjk7LNd1LNDojrNCqt5MfEPkbPyRx5/w3SYD/XHpUGG4wuB/RJbYhBPnH2lTJq/33SO3RkwYO9oekGufJU8vs+OOOtQOnnuAHST/jOvk8ie9WKVIpX6qZMLNhwkB/UA+HAwUSTGawc1kyASRL+ezlAmcTKjo6jmsEQ0TVZAvS0XFs1NmQkfJG8axM8EB/jBZw3QFy+c4efeGPz/iT+j1SZ/JCnp90O/KlCeoAFD+UL4EVlkoj+sIperXg76Ylqz6S4coDef3RT+hp7NSnyQz9EUr5qc8TPTe3rG+4Ff7xfaGyUzDRal4rRA6+mWCVfvLgtGZRplpgp82LtSEH98X75eNAk6BR0mK8PQ2rvPqkpNidQvRzg24AVHx/HgJJscXaKWjP2spy03uXZur1hZulGJ9fqcdPn6ETZo42g7Yf4pddNG3rHHTUJt/fJP99Y/b7PgT6qxOR9rpcPKJR9t+0yfapZf+TrRCXFPTJtu4+W4bN+YMJQ1l5PiMtqGO1NelNKo/UgykPrWSgDRLAjlIt93QxVl10d3tVJmQkG4VL7NEDDMGJqH9ZXSkflAmPTBk9dSzpmqwX+dWVqDFXytE6NuS6u5oti3SHTvphLNsU+uNNvf682S8MMwGS8+rbNwh0tl60JmsPWUK0+3Q2+9C6Zf+bf319r53F9svb/2HTVi0yFa0yYp9/kdd55FFuFT1p01wU8U7ZiwzXmm2AnQBFKgvrzo/iQdmYUYfl3QuZVP9weewxjehiP6k5wGfmDoxA0xmEea4P8aDn/4IHOnhvUAPMnBMH+n73BPx90IvK14E0jB9AfxZ9BM44qePRPrUN6YP8dJVTNIz522WOlClNvMFRRo7mkPAT/6An1Odbjjmz8VXpDEo3igTRDIr0C355D4nEc9gFB/bIOMRqYhMr8+zBjRNFCF+zlZIhWSDGEfGNfT1FqRbGMoXy1OkzeJGXQU6QacGtSVqLxm64OIK3cQBmcakEHhUyFdB5gzHS4BoiX6HrMZbpCO5bRdzvljDZI7HsAoLf3QX8T9Zq/EDY8n8CkNZVBQ2r8C0sdw5uBV4vZjE+jJJ5VUwpLR+qqN+UEphk8Am4qUYukv4UizdvjK9rFuARZ8Jh1nCv3upDRPTvFkz7D0f+bx9+/Mftj9de7OVV5TZgWIEBzGBaRK+6ba7fTeMPqTv4CTFeubZFfaqU+bbr/58k2NFsRlfZuwIdyeoSF6mUK7AGMAUxHI645HCxXOYwBiwai1ISYKITx+zsIhpdonJnZFJl21A/Ln0eoHT9HLpDwirbFnl6QV/Vn13I/55lWc38OeWh4mbnT0h1DcwdPxuki+3QTIW8ffgCbQgpd4ftxkVSLfx2cY8lzqyMOQGZyBSD8FLf+0t8HSQ1mf4St1SFhgorZ71dUPsx1e93W665XY76qgzZCxzva4jvDALBTjRKWuXEcC2pk7dbIFkWAtP/m32mv9YYLf+cZGU8KeISc63ERPqXD8yXV8WFyw0q3UURn19sde4UaM4HW6jwRIV45JFm2CqFBRHeyBtxPq6UkYnMT0tyqaNldr7iPBP2+9gu/u6L9n8U15toydOscNO3GV/v/UhqyqrtyFakFs7dtrda5bY4RPHCn+g68Sf5x9w/WXpbXbc6cukojLZPvLmekmS2u03/2qRxGeHDVKdSdOqti7FYbL6RAy574/+kg7AmRGqIqf7B1XIzb+ncG/0+qSviD3FP1D6rPoJ/0AwcxJvDt1vnE0jmEuPuVx6feHblTOYeusNvY8idUHRJPv0IV12rzZi3JoUOcyVYhqXN2a6aVIfyhkoUB7e8PrmLh3xyl3VIMaCHjzHQH0Zy+Oj8FRjok16zvesUn+TbnSppIRdarMitRc+JAdpDKXryljUfw8Ug3J2Sp+4TJuvBaPFiKqNuwQTqDPtnw7Po+hpNC/I7+yS9kGCSapIu7TMJNxHuj15vDdx7QndfWlf5BZQ7/edeXpEJUVgUKPrxBHAt8Q0skk98tB5dsjcWfbkkqftcR1XNzfvkCRmsj2x5Bl7ZvkKufUotamTxmtxrbInnwkw082YkQ2OdcyoEXtWQfXtqL8XM7KYdodEspB50BPmWDYdgBkzMfSE0/iT9omJ9e3tlYE59g2SkvBo9+hnsif40uXJrW82vUC/e8LlODgcGUecpE8zUNSvO72OlVXedAjvv7s9etLPPjvKxT8gnEMPN1AtbTK6kjSSgGSOEEvgkkkB6MM+sIajc49+3n9gGifp6NulmBlq5gYib3rjBTZeR8sfeO/bg5uaXqhV11TYuHE7tAFabKPGrLC3vfU19qn3v93+86PHWVfVE7Z114P2+v9zuiQYQfkfFEg0NuvWlSpZFkcJEVKN9KKDn8lRNXn20HpJHhXh707fSEAa/QaWQVnpeV4qic42Hf3Sb2j/KTNn2YX/9S47802vDWoOWuRYCNGnJBQXlNuIgtPtJ3fcLzWAcFoQYmj3vhs49st0f2LD+dCap2zFlk32zzX/svlnL7e58yYHxkod7Wd36urB+V+0IfXDnASSf6SF5CO4pCfVIcGdxk8al/zwIwnkiYG0aZjfnA7E4PiTPsUzh1Px4E7n741+Oj7iiPhJ72MmedADpjwp+tDLTZ+FP6c+Ti81x8V3zJQFo8hpDww4jrT93Sl/eo7rUZ6c8naPtFij7u90v+x+2vMXtycdO06S8RTjJe0K39t00w/9Cpg5ivKvlbYF6id1clCgx3slgMY/+qMpwxpk2b15e7tVyZiO52yy4icSZA6kPLwmub402WPbyIou1alLxi7BWG5vlS/SfDG/u0Uo/VDdsnmz3X33XTZz1mxZw6nWzzPQUZcsWWzjx0/Yq8zo8yzWvuwvQAtw3zILdVy80ySY3IYPq/dH0SH4macc55Pu3Fn7JZOEJDhiFocPrctM/tW6/o1APxo7eqT/niJmkglk6uTxDvf/Rzs9H/IwSTjA1iLYybZSRyyagHACnqeFkx1n0LUL+nNMqugSoqPCZM0RToSZpYCJ45OG46Qb8ssPGor3cgYLjKK1K+JHesobGDGORbvpMXWlYdrOj19T5eH4hgUkli/C6DNyjBNg+asUU9XVibsZjm9FX7pMnaLl+PSuSF8o80Hqj+4b/g/1wOlTXurM7j7QD/WlPLiPCPSDMZQfJ+l5mj7p3BgpQ6+bPvVDD4700HZY7co7yNBTeYHZnRfoOIkFlPJzbzDuLBy/2rdczNUulRMXO1EXqVM3kxTLgW5eR6skB5IWSO+wSFwjN1HsTqB/9RdwflwnR8KEdFqYu85OfBxieNTNgPiD1J8q3VTzrW/+H7/FCN+USH7uW9Zi1aMPsEveN0ZXqhVZtayId+FwWEwSDs43yygEXSpfoYQL6SPvDH07/FkSMCRhEeN9UAUU8dm4N0tHDGtk/D9y9MZduJ5eOo5I+qlDi36jEgC9/WYfLEfjWgWF4+6f3W5DSvaXmxwHlU0W5XI/tK3pWLvqjpvsnAOnaPGuUnsXyfXVdpUx+OKMjCJ0GINbdjRJZ7TKf/PuYPYXb3rWimfeZlvapZJSX24HzpZ4JgbVY+WaLTZRdXFmQc/RtduZ1IEy038Yn9E9CvERhj66bzQE/YV2QPeMEN2huC6g0tGf6WeuW6h45oQ0XJQ40I76t5EevgUZbxnY+6csyqUOAH3wU86+6NNfCaSlfLmwjyfVD4fhxEd6+Yn7lzjeMvTVHswJ0b8r+Hy8JvlbEsOOvLzgOxAmqEvvHB+Cm7Y1Sd8P909BPcLpqT7kj/TDHClGKcHXobwdkpjH/UL/o8armvlDWr1iBJ5ZFtk8G1HZZY26co87qpmTCmRkxq7Pjd80j2+XYReGJLOHZ+fNIN9LP6SxbnWVhbqxpsNmDC2wJ9bLYFJzaomOqZm3aH/au7W9WMY1eTZ3pMZPl27C0TpG/dwqfC+V5d+FZkDGkQZYuWqlnXb6GfLzFfTHNm+S8cKihXbQQQe7o8p77/mnTZw0yWprh1iTJrInnnhCTOF4GzpsmK1Zs8aWLF5s8w48UErfunpK+inD5K5h5MhR3unXr19vTy9dagcfcojD/66G2Ed377cAkgBYNCQhDHYfNXtARnNVJqQX4viwt2cxbqBv8rqzZC3qxWIyUGBulfMujubwH0a/R2mZI01nuJgINOEyqWZgLcBM7iwwMHtRuT0Da4EgfUmyyLlyNOkT/Cxg+JWMMBMO9L08ajtu24n0UfiOyu9On/I6fS14wu8TlcrHBEs8C1dcANP0Q3mDs98YD33Se3lS9KHn7RHxOf5Q/5A+tIfTh14P+qE8xGfKo/JFehn6xGshIj/tFesfYRjUGC82r7t+St/VpfYSg8TGxNsjqT8LPFbV+dI/Ih7GoV2WpLjTqSoTPRlrNYspmojBSN+8XFY3ou3663PpuIHSZiFOAfGGFsq7VYvk1haNn+IyGzqk0K9Va0IHTUey9M2NW7a4H8UyOTvGSIn6M8gKxay1sbDDMGkM0X6UzS2RBaPugTNnTpG6tBGAAWVswmxS7giXK1/zTt0JXRHcGfE+OjWOb/7eX6xy4RQZgeuqwMBrZmpQVVmjsb7AfvnUP2yObv84edIhdsKPP+rW7dPqxkpnbazN0Ke2vMqufvgmu3np/fbhY95gZ08/SvnkvF06s7esucGu+MBElUnLk8Ynx/gxqFr2H8fn66j6bjtg7oHer5hlKsU0UT/3yar5ho1OZLjYIBEizHykijpDCOYIx3jS0w9hOAlsYHpLD0MZ83PM7Qyq2hl8MBBuuawExHk8/TXBB/7IkBJHu0f6wDBoOAwnfYQjPcpDGZkveK8OS7eTeBi8QJ/yMD5C+Qs1xtt5fwl98viNSILZlKHms1VMotMTbT3URkVf+s0HCWSmvPqdTV+6fdKHdQZaBEtUlk1ye9PUIufawkEZYkj9jI+yvpm/CHyn0/K7NK/NDlCfojwl0hNs2tkm9zrSy5Q3AvQOi9U35wzXZhKu8wUMePBAD5M+MaSkxcZVtEkFRBsWjaVWqX20alNaL73FEeVtNnyw2lKbroL8bB+bL2DxXhTUGhH9BzrV6tWrXTpYX1/vE/jDDz9sxxx7rDXKq/zf77jDTj71ZHvogYfEGFbYgw88YMcuWGD33HOPM4h1dXW6LWConNwutwkTJ9pjjz2qu0qn2cYNG7wDPLVEejFHHGF3/f1OO/Koo30g9F+ifbEvlxZASuFOmcV8MZH6bLAXCt/XoozUhElq4AWc48lwxR0TKPqKOI51IwtNSuDHSKRQyPhNAAZvLkylSAKzFuhmwzE9CvYYrES4N/xZ9CTxKZDUL52+IE0/X/RwKpbQR8Gf+AgzucYFifL3oJ8Tn5seg5R0fo/vgb+bHvp3Pel3x/fAn0tf/SOLXi594nPo54lp7JThBG8o4KePwVpqsdTC2qVJvEhMo79B0cMHHe0przjW2K7bXko7bWxyV62nUT5K3FdI96u+0sTne5KWMsX0fMd3jn4VfYtS0U+HyIsAuoyUsVHHiRixML5C2bXA+xjDEbauTtPxNT4Tu+NhQIRQoUl5uZmiXFcuRlo8553nwm0qj+xxXPGf+IUPPWId/6rQZqjMdLlHL0H3WlcPsZquU+3OZ/+ofvegDBUa7aypR+v4+Um75en7PQ+MU5EY3DIZLvz4oevtvP3na+Ftsw1KO2Q/1E7EzGBamxPoAqNHDbEhT12t8h6udqG9TIZOYvI0jksKMUQImdj0KLYbVvuQPxPvcHd704cIsQ2Kc+Dc+N7hgeh108cBefp95+KLTvsz5dE7yyqfxnwaLtKcIOyp+rGh6KbH1ardMJJZtZv0xrnWEcl8Je5ilCbSi30ywmz40vTYEGbBYh5jfcbo6sBbl5kdPEL3SetoF7r6nwm8ot5gniWvz9PyGwaZW1WYY+OcSLqK8hL5bOyw0eqX2jep3PRfz/aC/qks0WZVflxhjIuLS61lyxqbNaTaamqLxDSKcVY3qlBTdXUxvl7QovzbkA/IONJpTjnlFF0X9azdf/+/7LDDDrdJki4ykdWJkdysXe8tN98iacEuG6lj7EmT0UUJL5CjhMWLn7R1a9faYHlJn2ATbXxyPA3e9evW2ezZsz39yFGjhUPX/UhCsC+8MlogTjg+a/RZpTBZ9xmdiUBvq8sefXyx3fGP++wdcmSMtO6u+x6SfuNw3cbRbH++4TYb1TDUzj8XK1RTunt1o0Wjvfqsk31Cy6CKPzKDOvxgMUuHWP442fYNh8UnxkccEY6TaYRz4weCe9LPpRem277xDxQfStBX/oHp959/oPrtaXy6PdNvLF1+f5eSooTlKaSK8Zqe3KXOjl159thGqHP8pUVUx8gLxoll6aNLkj8upuTqLcDrrGqS43GdfmKR6UXoLWHqWS7OCJfqWL1c0o14ug39Sl0lt1KOtofV1moODoxgRBXrB1wjB9z4dMTqPKOIqHqiSoDlJ4ZDuSGdnzjgUkkjN0hAMFICgPBMC7k4yXKhVdGyFn9PkPxhYzar+FR7718usKPHzraPHfMmnwY27Wy0RRuesWVb19oho/azd137FZs6Ylw4+hSjxv3ZFTWScMo3Xl8BhvLE/drt1mfkW3LiLE9Wq7u0m+SSBwth3roHlT/dP3imR1khXef075A2O3E6PoyJvuMjkZ70Ykz4TuNM/95T+r2VJ+DopofKxHau30Nsq4JhBVwj9YjcfhRz9FeeXHrN8kFYX57nt7x4nxf+Grmtelzj6+H1aFJ02aEjzar1jLyZdyRi7l0iYdIj7fhNOlo5jgnGdTov7Uu8utuLFlB3waE/zOMi1W9bfqXWH92qVKxbZRTn/LsKSdleqWHA5uaIaYUsWEeJsSsRUwfDuGzZM/4ikSJWygfZkUceZfsfcIBV6DeBjsHbJS+d75hj50siECa5uDjTETiyfkASSo4Mlwsn94HuC6+sFqAvRB2/njVT92u9U5+7+v/sulf9CSfPHbZWTsIXPblUO0zpX0midPkVV9kWSVcefuwJe7esVZGybNq0WddO7dBGpE0uex73PtiTdvJEg3uX6xwGmK7LEWom6EHaITj1ScP0c47w4sRGfIvgMAj4Cg6yI76QPzt9Oj/ToB8JMrkrRHocQXXDyp/EQx89tAiTzPGl8ru/wNz8fcDQ9yO/VH7qy1Gx09cfjtQizLN0eSMcywPsR35Z9DhCTdWHI7ZYH+jnwjn0oJ82VmiV1KQ7v+ipPYBxqdO6C1+d3Pcayk95gKFfrokeB927lAZ8OySB6U5FyuwQy5z9NBuSNycbMajTxlRpmxOqmJ2gF6ivBZq1lCvWaI84htiMD6nQYp9alHhfqCrEQP2Q0OCcuHJQmaR6xfJ1WGoV0rGr1jOYq3R7BR2xhFET3na1B88IMJ5IFziGjCG3HXLhmG75qmekl1Zjnz/hMl9F2fhxA8yRYiTfMOtkG1M9XMxFlT21Zrm3FXgq5TPz2aefRYQc0fT6Pay6wNbe/zNJocIdzzDEtCNzAm2FlCoG4tLl3x04HsuCg7y5cNBTDhSghz5gDL3RT5eHdTELVt9L4yfex0yCMKqhRPxBjSYco/PMYR1LxwBM/tiveNc4qN6io2jUFqqk6jBI6gpYAcM0MrfEY3JwkD4LVnnScyLtl54zd0j/Y82WFpsr3cKDR8gCv1aGIKWtNlO2S0eNkYP9Blkda59yx3LR6e5msbjudxFVnN6Cd3P9weUPw6m/IRWZyN7w7M1nuNuqK5aQS4Nwmzafu/LLbdWmRtvSkm8rmiWVl0uuPy1mJn3lhgEljhx/8LJ+cfXVNl9H0HTG6dNn2B9+/zs7/YwzbcL4sfbnv14nH3vB6g09RiaAocOGeict0w75xhtusCOOPNKfI6UkcI8jnXjqtKl2ww3XC9fpGvD9Tduebd+fl1ELoHfl1mU6BkYnq0dgbdh8lkaYtqH9hXz5tRtygxiB4XbmiUfbX2/SDRXydfWDn/1BDsHlXNkZhHB1Idc7bdb2b/aIoXbGScfY3+66R302FzkMQ7B8ZMLmknsm2nwpuzMpcmQEjKI+hiBBIR4DDTl/1QRHPIszMJM8R2Lg8bGiSRdJKMwUR68wUIwZJl42XYHhCcwRx/e+udIUE/ODnyMXFivy8w399hQ9Lx/x5IeejuhYiCJ96Hn50/RVniz6GTjM5J5e+Kg/chrogs+tVaGv9xfr6/VP0Wcz6OXTe2Dsp+kHjgDmVvVn8lc80z/tQ3mcwdQzyh/bgyk30qd9ApxNP8QHSaGK5++Do1jHlyd8ibHENtzUaKHcpfubC2VMA31fGMVsAm+XpKQkTxaS8vc2eaSc0csCua9AvUL5+0oRNgr5eR3S4YNW3+nSMbk407A02ZwJxAioS/dTq8O4LlVRITBGW+pfak/GGfTIi9N6DGs41qOtg9Wx6o+3ZLkTgbFhSNC/iPcxyi+l5x/pw7InCJxKjVEUDAaO/Dkc352qrWhaahcedJKcG8vpeXs3IyPkHjimvmTOGfahW75j/1jxqM1tmKIjvgpb8cRqxY9OUvX88uGsd3HalGV2y33/sikzpqlZ5ItS73OTdOwHaw1iaoGV4535GErKHGGwUgeHYVpSFWIMEOiT0IpjgjHKWGQM8zwDk19PxF5m0mdg0XfjMn1nlacXmHKqQGETQDz0E5jvND1gn7Moj88ZSTzpGcP69g2d3tlO6a5iMFUpy3sMuGAKHV+C39snB7+XP9Y3wZ9LL8LbtOM6drxUZ/RP6K0iX1JjyZAK88PcWJ7fZuOqOAIvsKc2c72n9FaFE/Ua7690MtEnhL/+0//wWgrlGze+HuLj75iKZ81qutWS9Nfqtpc6pJox8gX4Vi2l4gLVFtvQok2Y3LIx7+zY3uz65tRlh64rRXeauemVGAZkHKn0yJEj7fzXv95fMnC9dBZfde6rHd4lZu/kk0/mscM1OkKhM3AkzfeECRP8w2/CmLFj/XllVbCMra8faqecepomr31MozfQK+ZPWHRwPswCVZBYlfaoXr78JgzEOObhzCtMKU+vWCunyJvtD3+91b571a/kHHmk3Xn3ffbZj73Hvvj1H9imzVvsuKMPt1/Lv+OkCWN1f+4mv/6pLLE4jPSZOJldcNjNBiYwMdLl0u/IwMBgoFcDo8TEwIQM8xMZNmcaqVvCwAHDbKXzU3fyg4t4dIhIE+DgEDwDZ9HDKKC9B31vy0x+TcwJvVi+SJ/xxuScSz+m7y4Pjm6T8kBf9Qv1VX4tNkza5In4+6Sf0COvpwdWfZlEi8WYR3oeLxoOix5poe/4BfMeHE7yR3q59JE4d6lPhXi9H6eftD/vSy+aDQQOsWlzYJgf6FNH8DXqKrFhlXl2wFDpAkqKgJ/DMEvFXrLn3/SrQhkHqDh7JVTKWTnGKrF+GA5hK7JTi34FOmeqT6wfbogc1lE0IbQ/xkPSrU3gLpUPi22PV3o2KaW6TcPx03/1r0gOlSM91I68zSShgnllPGzpeFaOv+v8Bo+aUhVGlaW6Pqb41j/gdTuelcRxqtqVsaYnfKcCm7fTphxuv/vXDfbFu35pvzrvE3bTihvtdceofHK0TGDx5bpGAkyJXruOs+XeRFWcNqnB7rj+G5Y/80ptKoNLnko5PofRpY70f7BgXUzZesCqL/0IIUasP3SiLp8zYCp3gGHIwuYX3b4MviQ+Ayf5s+Ae9KV3q3YHP/TB7+kZL33Qz+DLoUe7xvzML7QPOos7xPQhBd0hprFhSK022sFAjeNq0vNO0/QzsN5JVn1j/dV+4GfcRHrenorvkm5jZRnv2Ivvbc9P3rainZkaoVe6TczU0s3aElTK4j2JBJ8H4ceoq10GLkSlQ4I289yzKkEmnX48Jaf2q+Tj8dBRmWKkUezV33Rj+sD4mg4boTZp6yqyu5tDv6PC3aerseR7lfxLAtluMY6UlIGVDmk4/Tumic/id+7zCPOdmyYdt+/3y7UFgisJDE8Y4dHHWlZt9Lxgq57ou9+AoCS5he2RhU/aKccdbUPra+1P//e7dv3Ntxu+Gxc9+ZS9+syT7La77rXBgytssBgGjq8XHHWY+4LMZhxZWlQ+XxQDcSZOJJdM0ASYFz4xIGnAACQG0vOJoQeck79H/AD53WBHFqYxDEQ/N556wOTG8Nzod08Pufhz8eXSc1hMYAy56XPhXPy5+XvEq1/hgF3snpMI9LvpsSjChPIh8FYLE4YKGPo7pas3ox4rZH8S1z2AXsNA8xQ0ZJjv+pIVavrsGbNXlAM+5EYJatjp7zPUpbKwzLZKf1HLuI7LwjuGdkGqfiCOdec3wfsDC71+kz4vlT62dyxzdnsqdUJ/2sy5Vvvtofapk//TLpzzIeFCjhbwhb9dtmLT03LiXyLdrxX2Xp0mvWXe2fb6A050mp7Y02sECif0pg2dYD9fcpM9sG6hjTnkPjv2kCkuSCBeQ9QwwUAHFYaZcmM0u00ntdTkvMOL7feP3WkTDzjcNxFleq/bJU0msKlIhx4w4zsZ4rH+6fQ92m8gfHsan6IP3T2hh5uzXeKgvU+qr7vUX8/CyYPuRhbjjP7iuk1bdAfyLjE62hD6nNRdQzZtsf4wnNrGyTq9wO9oJ1W+bn1i+o5Lf3ObLMU7kgZTfGzPTlk2F0tSv7W5xao07+aJ+Vy7fqNVyNimItGlBf/EGjG0cnJ/14p8WzAmHMcXqQ/S9qvXbtA8vd199sKgpoO/cz2gr6RDhBkfqG7giiecGJDjhQ+sF7xyjDILtm+y2RNqbENrkVwG0U/VHvrGgCyW84Uv0YtHIXtkvXh091H6/6UFNGqQLmWtGqm656NOGNb+1NOcn5qrfCetx6eecExYPJIF8JzTT5Syv6zZNDlu1CR59qnHy1q01ObrGkICUwiSjTj5+cP0H5UvN47ywlgQGPTsiiPMM+LTFnxIYojX/OcBGElNDAPBSAGYfGLoCb+86Q9cn5z664XA2Mf2DAxbNxzb31+uGs1h2j9pQNdnVGYkcQSOWIljgXI4aW/0ru5dlWdHjGGRHHh6J3+/zKPQP7Iu341sjh3Xs1858T38Q7fAgXeL1lKX3Ck/R6U4wsciFldLLhnLqr/qq7KG2lIOpL86spQeHLfEwHDBNMBcYE0ba16qo+zhNYNszeZmSTS5Cq1IOpKlktw2ZdoOieM/bvqTHTzk1SoPahW8lwK/M3tZ50O2oWmF5bfvtFUbV9qb515k//epH9i/Vi+0N8w8SSWHUp49KOvqXz92m50+5Sib0zDJmcZTZ06wkWOWW9PGUfa7P2yxGXN32sH7DfXWwgiHD2OksbnVVUtA1SomhGHaue4fljfzKNUzSJRx65Puc9Rf/7PGGM9if4jvNA2n0+fm7w2mXkn3SvpIN0wl0uVxWATi+8yN7w0/z1CJaZXKCFbx0EK6yjdlRXJZJDFs9+0l4f0Dd2j+Q7+xLvF/63Mp9JM5h36yZluHzR+fb9UaE7QpKhA+pymOt9alOW2H3Mw8uI6NTHZ7kh9d4WuvvU7XaR5vI4fX21e/drkdccRh9qqzzrTCEk6M9L52bLMJumaorqrQSgZLDWf7ViurrLbOXS229J/32ZOLl9rsOXPkImqXGGD5IdW8zv3TJaVlUs/Y5RJJ7pUPBZT0l/uw5TOyq71VxiqyyN+eZ6OrKM2LHWQs1iXVJPX76XVyYaVNzWgd1et6eDfC4/280oK6yL6wrwVeuBZgUfcjDU08vYbdGeepNI5POGEGmExxIcF1gzhPnjButDUkDsVJF9P2HLhB0uEToiLR+WGiBI6K4uQlXxdHEYqPu2AWaXSNXA9M8cAoyuMHkhBh6gwCmEYcXvOcKRhdrAiDnwXFjU9ivGDuHCZ9iA+K6o4vwQ99PzZL0e+QLiaBclIe15eK9DUJOwx91cvpUz6HAz303jx/pM8xn/JTPuof6Yf8GGNgYEL5pccqehn6CRzo0wQqv+of6Mf6Cu6DPjTbtFhQP37zYfGIx4RZ9Kkv7SdjGHQsCSygbS3BQTDlC/i6jUccVvuho6oTWjEhZrc9030c6kj6+EPe/gK+3WBAN2rBwF+kirJbITIsMXEaZkEeX7FTfSQY9Hj5ZQzTrk+nGKUAS7vOfTiG+rYrLe+MQHttld7f1qZGMR55GieDrFJHlbiC2a5227C10Zp0QwwMZV3RLvvBlz6im290tK9+VFvQbD++/JNWV4HPvzYZ1YhBbNxst1z1a5s4cn+xSmJoO5vtnhV/soefudUGi+TswVNtXtER9sZxb7Pp1TPtkKFH213PPmL3rFyo0uj+4Z1Nau/77cAJG6y44nq76tEv21iJZb7yusPsqLnj7XTdGvXGww+11ay6qQCD9MyqrfaeHz5g19+zWA7eJfFSfVrF4GKx29oS0tMebPQYUwRvHx3Z0uf9ddCf/P13G2gxnviQVn98PmjXmEnDnh/c+pA2GsgB07dbd3bTp2+3tuhC5Ug/pgfWx+n5nBM6SKDfTQ//ipEe5UFXcfv27f6ummU5Xq75bpAYeFcDcs5ZR9Qd6GSHzRNjtUXlAXuZ0uIPVh3B1m9ptA3NXBBAewQn5EoiCe0uG1ra5kxO3O86ptAcFIFdl3RVzYbJwT1STeqP1JP6Fypup1QLmHuapVO8Q/1qp8rJHIY26Fve8hZ77Wtea5u2bLNrfvkTu/m3V9p5rzrHHpLh4gUXXGDf+f6PdHVkpS1dutTeduml9v0f/USblWb7wZU/ldPyQfaFr1xu6zZsFfwTu/InP7ff/u4P+r7azj//fHvrpe+wBx5+zIaXt9vUIToC/zeIwmiDcWNG2LMr16uZxERKV3jT9g75LN39OYD38HIK/4Zmfjk1z76yPp8W6NRusLOTCU47RxibME92o2Sh3SoF6dSRbHdk6hdHrpxP7cUAQ8MEyyRfKOMJjD9csqiBj0soFgMWfnbXWG5iJNOltJQCHTkMCtplnKDkgnEALmtOTZQhPoGT9I6PeN1vysQCPp+8Zezg6bUIUI5OxSOFQGmcSRiDIuhn8mfwowskS0fttNP0WWAI+KQMDs2DA+4i3doBvW4H2XKYTXlE09OLHvp/Le3BYXmGfqyvl1dtpRtXCNSfRQF6CC2oP4xdoK+FJEM/LN6k9/KIAfT8Sf1adecwAXrgw4CGnWykz/3DtA9HrDBAjl+TdKAfGOpOHIBLBxAGHetqOlmRjuW4TQOphYwehQ/6xGuxFMZduh92Rg2026xaOoRVDWqv3L6p2D0N4Bgma9LmQSW6zxaL6C6bJLuugQILTzqkYX5XCx/3ane/P+qn/qfFG6ba21fp/FYXIaK96N/cCLJJDsNrJWkqkqSGd9QpBpAj7QIVtkBGPBqctlPPYUi2FXXa32671U467RwbMWmO/fzKr9ijjzxiZ76x2OoLWu2x+++yYrm94g7gZ5rutjHF0+yB5pvs0PH72+i8CWIadur95dnm/C06Xi619Vs32Amjzpau4xr7z+u/Jn3Gg2TdvdHqqjvs7INnSi+u2GaMabQzZw+zuppqH+MbxTDctGiJTZpTpnfOrURizKRru3pDq/3l8RX23e8caN/94WIZnLTbI4sb7Y8P7rCZp79bx7CFap/ADAU9YsGqPy3rR/RI6xRPf+LIFtUH+hOwH9lqINGWpOcIlnHq6fUdfGHKYI54weAvgJ4zp4oXXKgxkqGv/OgGRxh8lAGY4On1LNJHskeaNH3UYmC+tovhJR4n74MKgkTVj5wl5U3TL5JD7LAB1nsVLnTwIn3uMGcssUEo6NxqbYWD3Mk+9Blv65vz7KiJwSejF5A/qidtQfsQaA/GTkOpDEKa1Ba6ZYYNXqGcFubpSLtVR9joPn70ox93ndGlS5+yBccdq2el9qlPftLuuOMOu+KK77pT/lPl3m9Ew8X2wyt/bJ+//Lt2watOtSlTJmuDs9W+++1v2Lmvfq1NnzZZF4M8ze5AXl2eta1yCfWQ/Eefc/ZZkmQebieefKr9/c473b5imvxC57n7pqAzHUq8e3+pH58+xBq7h0Sp3EdqMozZ0DTukqHWDuZz3WGf07S7jfQlnHC3GEc6TQz8ZhInpJ8DM8n19yydl/T7wiu7BVASRq8sT6IY1y/r7kZecR9nuzTxxG1uH82h4Qc/sBcDAxqjAl2zpwm2QOXj2xccjXT6KTchpPtzT1hHJiz4ydggPsBMxWL2Yn5N+jzPwEn6ghifgSXlSY0fX1xScG5+nPn2R79A1+t5fEK/J73s+kGvP/r5wpeOZ/Eq8vqH+hIfyhPgDH21syJ8sUzn741ebnzaIbofOmfRw7ZXZdYCCl3K44E+pteCw/N8MVcl5cFxnNOTYxkO8BqbOq1G4pMKrIjV/nuDaYQ2eGqk21cg687V2zpdUd/LNMAf+ht1j6E3uKREBkzcpJIEnFMXtEgfTfVDykorZ8aYo9JNH5qnq2WEiOoG+IknKg5DHO3QHuq5Ov5k09Ai7xfH2s9/8kP7Xy3oXOIwZcpUHWfrWrWH/mVNzdvst1f+wD590sn2nRt/ZrevHWuzRm+Vq5fN9pDulS5prJY1rSyaVbYVK1e4k/E1q9favLHjbc2uodL/WmrvP+UAGz9+glxobVV5imz8mFFWIMZgs2AYntUrV9odix+xE046yH78xwdt4arN9sYT9rPf3ddhb3r7JJUxzx5+UO629u+w+zdvtHe/d4xdd//jYpT207WZ9AHVSBJwGOsKWRFHNQVFuA6hd6GkAdApTMPQj20T0/MdQ4F0S9MhF0bnLR1y27s3en3Rd/dQYvaq5eIOv5ukyw259Avk/Dy+X9IXSQeY6YUPBkClYm45suYawaHyq8wzlvI8WeiPqKAnZIdcmELkaRPKtSk7daPRiMGltn99nhy9S3JfFDY23/n21+VRZYS987LLRDffrvnDNfbLX/3SJk+eomsh1cc0TmESly9bZkfqKLuupkpX8ZVL7WKnzZ09z8p0TWWF+uwG+SplHLB1J/CbDdKC+ce4a56ZM2faZz/zWTvi8MN18Yis9nXD0Z4GsK8S07x4k9kJ4yVJfc7cY5f06gdJYrpSGMOLqlVXeVBqKyUFYR7o7f3taXlfSunDWxmgRNdde6399Kc/sauv/rl94H3v1f2k7DKkq/LA/XblD39g3/zG131XAEN51Y9+ZD//2c/syh/90H75i194Wnax3//uFfbpT35CIvJwpARJJhhw8SnUZ194pbUAQ5N9qn/1Xjncn6BfNtCn99zP76kXj4HuJVSfzkYXJq7uZ7lwLxmUOEwc5PL0qRkjN//zhQei7/EvOP3u+oby9A3vnfp24w/9qhv2N5WAHseqmK5/8p5Jwp23+VoAkQjkvHZH81z/lMgB8JhqufYZIgw5RXuuOMmHYUhu2CVJIcMmK6Rg/FOWa0MUmVI2csU6uuROav9IMhxDRXmpM/dz583T1bKb7KF77rQTxSBWVdfohp0C3ZFdY1u3bLZBoxrsf++40d558FH2lQvn2VuPXCA/dhvs9g1X2tqihTZ+7Din19DQYBMnTHDL3hJbYZ8+4iQ7ZMT+ds9y4ZC7HKTpMC7D5csXpn78uLG2ZdNGu/uZ5WImq+3d31pkheO67JJ3z7T7Nu+w899cYyOGIzXVszdPsp/csMQufP1Yq68psoPH/cH+fuMvxXjqZEKNzpV72yVd5r3mvtueYzy2QM+03THP/ddzpY/zdiSFroOaeqdeJ/1J40UtQl3ZQ3xOPbW8ekKyc5wP41orhpEb3taKUefUBN1Z4ouzeV7H1eOPcKpL+ZjZ1io/zHKIwbLNfeUYcSEZ5so9icJdmgo/8IdrrrGzzzrLDWXCPfecQqFqhC/INlc54LSGjfwfrvm9XfuXP/sVxIcdeogtXrLY/vznP9vjCxd6n/JTGd/l5flVm+g9Hnf88apjrHWPEvf5gCybpU3wzFZJyKVlsETM455jCeiZYgZX6dYdbRx27GgNDKiQ0a6LN6IT+soL3VvYfuq2bVujXfKmi71hnznmWPvlr39rJ0ncfMP1N9hHPvYRH8yf+fSn7CMSUyNguOTiixzbVT/5mS3RRHD7bbfZ5z77Gb+O53/1/aGPfFTvOk+30Sy3b1x+uQ/0k0891R2FR2lmP8XZF7WXWiB3IY8LzF5C72gYVBwb9hYYqJ3rNPsU9O/4vUvK1V3ce/YCBAY3E5dEFhns6Huxu2VyofzEM+nSXrkwmdCZ4riW9BGO13F5/SUBiXCIbxPMIhcCOkPQiwE4TS/EZ9PnqCwqtwf6lDcUoCecTY/6ZdPXcb0mvZi/J30ppmtRjvSIz6Wfjs+lH8qfrp/cDEmKEgNqAn4cmJQ/F3/fcMCAz8YCrXzRcj/42JQ00qfsxPdgqn74sqOvr5FkcKe6Zr30ttCZGyiE90+P6TuwgDeUtckBeO9Sot5y5o67XNjzwAQ7J4COnNQmRCfekkL7IbVHx40A7Ku7QKzzWbD5Xr70SVt40wMaS/nSw5KEqb7M5r/6bOlDSr+P2V1DQFTsDBk0fPvrX7Ovffv79qPvf8dqddb2se9dYR/71Gdt0a1/s5FD6u2RDevs9IkTbcOmTXL3U2rvPuwwe2r7Bo31IBigPwc9Xfn0lUP0KumwXTLpOPv8w3eprIVy0Tbelix5SgyFPJwrrNncZJ+88X677LUNNmdGg9384EqrnrzVGoYPsoveyFW36BcyHuVQem6d1avs5WWhjadNLLIr/7jS3z+axIjRdmnOadc3EkrUPnhrMKghOujmZcFKi8QxxrMOMQYJsR5ZMIxY0oeJJ2TwCYa/iRJIcKEGE/FTB8qUhsEBfuI2yY0UeoycgFBu4lC1QAUD7Y42mZjna8Ndnij0FcuVFLqemfLpfSNpBX8V05oYukHFOOEu9Luji2RU8rclUqngqLl4kDOdDD1o6SvDQOXCJOA2mLnDOmw/+WKs0p2Y9BeOYtmAzZp5gA0qr1B52+20006zyZMmSqp4hH3zW9+2M08/3bY2NjrTWD14sHWOGiWJNEYzHXbuued62s9/4Qt2w3XX2ze++U0rqBpu577mArtPfjovffvbbZj8Qi9YMF9zVL5vYGAiG4aPsO9//3vWqNvrjpt/pLedEO5eUF2ksut1HyGDmsfWd9lIXT+KA//nElCVqa+v0cUTMubRaRKW5dNq822iNpG9bfqeC42XUp7u2bufUtGZ21R7vsePHW0/0MviKsH/fM97tKhiYZpn//We97o3ed9NCBfp5x93nK1ds8YqdafqU8uW25LFS+zoo492PBwPXn/ddUpdTo0AAEAASURBVPbe93/AO2qZHyvQDfeFF7oFkO7eduttumFlkyagMFKYmM46+xxfYPYW/aBHqElVxxhRn64H7vRM1SMyPGBSIxkT2d4JHE8G4xnfxXZIv0jMXb7uiqId1EE1OYfjT/eNp7Qc+zERRyMRFNqz4eDwO8ajbxTiWVSCgjsTuy9CwrVLflvQy8LIxpX5tdLAPLGgMIYy9ASzELbp3jnHB6zytXfm0k/gJB7jCE+vvIxb9J04GvRFNKHPQseRGPTbVA7SU3/KBH2OlYhjFcQAJou+9B25zcEXTcojXSxg8Hv7OX10E4MBh9MHv3DxrFXpqC/HrK57l0Mfuk5fuGOZ0/TbRD9PMz9HkkIifSstnFrIPa3au11XVKAj50wWNLTQeP1FZ4iccy/bJqfm0p/bsL3LTproVdQigh5X372MdtydwJjazaSOLpchzYWhCjNO/Sme9xfVB8aRW2OAuXmjiyNN1ZVPi/Q9kbxRf/pTnkSTa1evsPYbKsTYSpKlvvdo+f3WfPJWLaBlYXyKAeDKv2NPPNluv/VWGzS4VsYJxbb4qSdt87qt9u53vMXeN2SczZw3zc75xY/s+HnywfjI/Xb8tFlWq41XxcqVduMTP7C2ponWXjRFC/oaW553nx0xaox16H1sXLfezqsZY1f85V47Zlq9G+lwDIuPwS/9+R773H/tby1N62zFitVWo2PV3/9pu338w6hGZbc7UscxowZlnhdIh3q/MQulB4cD5tA+FcLJDU6odPiY0wvhrngweZ/Vd2iXxEG43r0fa+sb/WY2SdzTzbsAhmHh/QPHMU5f4V0TT1yX3geBeIelWsC8FelH/DGeesHQB/xKKRzbZciCmgVMI3NMxK8fOuoFxl1OYhTFHKXn6A83yiVOjTZA3FhUpvgnJEHbIHWJ0Q3SSxxEek3DUnfw+mjNHl2VLw8AO6xCm6uCvCJrkk4eV1wS+Eu5+RAiHL/VUtJP1VjzyC6bMYS5Ml8M/SyVRWNR9T/jtJPVvhqbCl/8wuf0/mVqrLZDRM7GZkTDcBs1coS1NjfZZZf+hz9DpenQg+ao/WS807bDXvOq0227LhnZ0NRuG5Xn3DNPk0SzxZ5astQNfg44YD+XStbUSj92DwN1GSSd3rGVHfb05k4ZhMmX73NkGiHN+66skF6u6r5yW56Nr5IwQJuzyMzvYfFe8sl3i3Gk57DAstDcdMtt9prXvs6++Pn/lYf+Mu2AwsJU7scPGkAaDHqkjp+n4+of2Ps/8EFJJq9zJetrfv97++Sn/8cbhXd037332jvffqltR2Ig3N5DX/JN9vIvIMz+ATNn2de/9lU/UkBJ+uOf+KQPfgbA3gowZ5rXNHikzK/Jrdf3uxvkKNJuJNvjYjPJIaVx/UZNyCyySAadgRND4pIyLTb5WphgSICZ0AODJetEFhiHYZC4pk39WPgKEuOQbljGKJpEgcmfL4Vx4Aw+dI00viI9GBxnDpSexT8fhkyLfyZ9AoMP+rRvxM9CgqI+TLszt5THYdFT/YhHQuTW4pSX8kupnfcOc0L5UHKP9Jn4uHGkN/qUh/qm6YEf459IH4lPLuz0qQ/MkNKX6Co8pwd9ypeiT/nSMPEFekeUt71Nx5Fa9Hh/LMpYHrMhxUk2/YVbhHaqzlyxBrxLizLt5a6URF/cpfysFdnCTbIw1iKs5HbS5O4Fc487VJKBNtiTkDvmcmFw0cZsBvz9iSnSBTDqM1qY1b4cPzNGeH+0d3GpDCPUv4KUTgtadZX9zwVvtbKh5Tal6DhJhSTpUYYDWufZr956hR36nvk2bfZBtl1NsuiOZ+3+v15lBx4833589e9t/UNt9ptf3WUnll5ixWdts78/eKt1rl5lBRoP5//mSvvKCefY6OpavcdOO7B2iB2oq6PvW77MVm6+086ZOtmqy4+zOxc+bnOmzVBRgx7d5sWd9ui6Z23KsBpbt0TMbGeZtQ6qtFH10kmsn+jpdi5tspkHjLVylXVXvKw71ahpZrJdjXHeaZ3205v+aNPmne66lZXqt42y8KVv038I9DfatgRYZWlXe3YAazx4vGCYoQys9PSrAIuRlI4e8X56IEYSy2eYpB7pE3pYR4M/Td/ppelr80I8722ryss4QC+VXshmjHW3SPH0WRhEmFWMz4Q2Q39bR4kdMVbHpUUyDtM8ViRdzLrBYV0GD8YrBBhB8jGmRtcNklFMu25bafK57e6n5MJsSjXNkglKmmEeMw/1I5cZiicRzhAnCdu00YyhY0fQP3T6esg37RoZ92gkpCnLjZ6gSzu0yVK+VGMpuLbpsqc2iOGVVHDO7Fn2P5/6pNz3PGWf/MQnZDjEhr6bXqQ70DdtWl3aboeOKXB/86mqD5S11/gi3VzUKOOuDklly3V+n7Pf6TXPy/XhbjGOW7duse9JR3Ht6jU2Z+4cO/G4+XbIoYdKpN6UOWrAgo9BuXTpU3bFt7/tUoSLLrrYnli0yI465hhbcPRRds6ZZ9iPf/Zze935FzhzWaUBcv2NN+vIYrGNnzDRTjr5JOVjaO4LL3QL1OqGnzdceKH98Ac/sAsveqNx4w8DeW8GHDQjVWOm8MW0l5HZvlWjTErd/YUuJva9elStHbImDSRUgZFgvoUB0y0xmjn5B3PoEp6kYAPCqifHtzH0SC/8vjmK+HLhHHp5ii/VJwZn8PYAZlKMCxo48LVXIl21GMCPS5YYWNTROYthT+n3pJdLPwfWgpBVPsH90c8tD+UthAF3D8a8T5U/cTZMHehq1bImXrt5qxglSXOhJ592MdAfgXnCQlUq6UCzpJZNWns5tmaB1Zru8xTHVxzH4RqnN6Yu4txb39QtTYe6oENWkB/KTzyuUPDlSL0IeqT2DAySt40kQHmqE0wOm/n9pTPWvqxDC7GOEjWWisRgl0pF5ND2o+23/yPm8eCVrp/WtbzaJneMt7alstju3G7Tig+1osGhnzT+rssWl1ZZ4c619u2zzteY1tFnSZloI1lCMhgkTAePGWuHjh3nZeTIrgXXNAmjQFkPGj3Olm2usKY1amDqqvIdMnyztzkbDt5HlXjbjrXb7Z57N4hRQGG0/1CmY9OGshvUB85zWoxn33SoT8dpJzJwERMMWTqwoUmH3PQDxufg64F/gPhWHUEPH1KTeffk1yPvh8V6zen5iPfd0lUs6bnZYUPVPzT1dKo3h7qieADDGKHuWvGE9h2ke9rnT6txt1FI3R9d2eRHquoymRB/9vVNQu+rfCe5+AY/IT7jd2/PYnxv3y5h1ztknDIW63QzjbqkrW3WXfCVrRrbg+zwQ+dqU4GrsOe+bpWL2aNsag7/fj7MHq6Pbn96i505f6Rw0f7U/JUZdmtrjGL0Ze98l0TO/2s///nPvSXe8rZL7atf/lLo5Hqzn/j4x1zsPmnyFHvXuy6zdyj9qNGjde5fb48/9pi/lJ0aBRtlLcUuCj2rL3zpy3bsggV22WXvkKXcg75DfmU280uvVjCJvKsPffgjNmv27L3ONHbXWHtkRn5fAWWtAT55xL9QgbIlxYtUcss7EJyWflDMPYUHwj9QfJAsdTdQb3B3bM/yDYR/oPje6KVfeW7+3PbJjd8duBt/6F/pHkZ+YD7VsvJtlhuSNE6kHTF4OsHoaOFmZuGmfLt/bb5uMdFR3vp8e3xDvqxG8+3eldnMXMz/Qnynyxrxo4cZA+3nrpoiY5DUNxMvGKYp6hazCJ/yltfbSR9/ta2qf1hS2LDBadP1btcs/6nNLjzVKh8baeOXj7Ep+RMksc2Tc3BJrcrrxKxwhKujcH0qyyvt6LxT7b4l7fbg5jViPjjeC0x7pM036g9tqCwo4E7mrjXPWlPi15BngyQ93W/4SJshHbX99Jk6bLjNnFiRJaEZI93GmbV19viiLWTZrTB7hu6ci82kbzYzSK4IqVfeA/b+EvN5WvqUJ0vSZs9hIX13gtz8ZErn3x0YZ+6VeADwvN30OD7lNpTsMdNlzVJ1kQDZ5o3QhsGZRs+arn7AFR5n/sZSw9j4yaDwN0jHb3D7Fm1CMsmy8nbnCfERBoq/c79jHM9jXHzGNyE+7+2bUxdUX2IgzUS5tmqSYHG9BJisX5y4sOl4PoHczPv/WiNPAOo+z4fZQ8+4rF3qEmnu+/kU7iWcN6er9F7S8eMn+MTboi34L379a/vbnX93cfWrz3uN/fiqK3Uk/SN7x2XvdAOByZMnuzg/Yho7eqSNGzfOfvHLXzujeclb3uK6devXr02O5uQ2Q4mbdEF43CHFvPu+X9gWYMIbLCu7F6zdNSKZ8HyA586kSdU6dEVTR6uOGvr7sNA9v/khpyGZKghBr6lVixttwazBhIQ+Ht9MIugnRZgcHG8DR8m4p9cRVtSbYiJzh94sWF5/6TNKL4d0ASZeR2KOX/TAx5EZ8eDXN/76wMd7cf+ETi8sxCG+mx5woBfiqQe78Cj9of19V85C7vVLw+H9OP1koSc99PET6eXJ1DebPps/j0/qi54iIUM/A8sZNvVz+t3x2e0lh9Ycu5If+kof8Tu+FBzKh/Phbnr4L8Svn+dX/fHnSJ8juAGJ2qhZJyKxn7fhMJz0ej90K46wgRHeQQ+mjPL4oiKdrGK5K1knqcxe7YJeuvAnlis+yoV5XuRSvZCC/uf3alMg6kv5tRGPYZfqz00fGFHQP3AOTvuUi/E74/Ovs2drFkqnt8RuX32tHVR3rg0vGa0jO+mIwj0PEAp07HnOsHfaz+5bZOvknqevgAR46ab19q1H/2XTdaXgNQ8/Yk9vXJeV3KVJ6hf/smZrLmoKYzCmkJj3yusWy3n01PhkwO/EVsTHF8fIGKc0atOwSU7OG6VLh6U1eoI4xCae8UBb01ccTigAM6ZiQCWDMRsDR97uMzF54OnBlwTi0/hy4az0Cf2dYqyRWNH/XLAievpJEQMs/MQRUDlZv7XFptZ7F06ohq+B32BWckfQIgfgJZ3Bp2U6dndwDZSG+IHSpGnym/RIjHODpgb3VsCVfqvU9TaIgaR99kaYWN2ujZIPp+eMbpuOqadMn6gxF97Tc0b0MsgYtp4DFPTgQw5JUmgSlX7FoYcd7p14+owZxicdjjzqaHX0sAjyvFW/TzjxJE8fJ8Qy6TShTPvhD/63HXXk0XbTTTfaWyXB3Bde/BaIk9ELQRmdHHQDCyW98JsdehlPHdt1XIRvsP6CjmSQOu6lOcIpIUHBWho9xSLt9GGuuLIM9yZYSPtk7xRxOC0H3ZqsXfCpydsdXitfMCCVDhT6Z1os2vMD84LOXVg4QomLdAROfAzspoF5Qgp0FP22iAjrCB1GxpkbbcMCPZgZ4Ye+8KNPFOLDmGRxy8Qn+NqTWbUI2MsbmAv8V/YGg8PLI/qdot8imAA9L08O/RYxV5LDhfIpDoMXL5/Ti8yg4gegzxG/10cNGtojGLm0QE8BnSr6UQa/2g/Gs1USsw7pt2Ft6gy2GCZxnpn2wUE6cKX0r5ukZ9Uo/3UlYiZcZ1Rlb90B/mB9Cn7o8f4L0OkU44W7EI7xDpEOVH25dCO9dF6kF/1PqaROMIzwDlikw9a2iBGC13OdWNUThpmjXrdo1rFxiebYjXK7UitfgDDkO8VEleSV2jEfPsG+8ub32HGVUlEpLpdTbsmf9mAFliDPinQ7z7BKKZz1Eoq06D8lq+tbFi22C/c/3AYXS5Im/Ncu/KeNqa13PdaYTXytbazeYufNHqqyp8ohA5i5U4bKNdBOST+lJ7AbAV07VKZYW3hX+Zp/yvS+8+QgXs0iCSxjVuNebchYaZP1crXGPsf51J+83g76jRFKhHEWjtoNMPVAPYBjet4HAboFUgXhthjeDwwxqiGe3uMRjQT85IepJk3E7zhUZvBl6GtMrJKfmKEVyotajcZAjMeV1KjaUquUQE7N1G9gPBFiMuD4m+cFqueiJ56xuroawJd+UOF1JbT0M5E+auyqxHUyzH8+vBp5uVteTfG8gqtHdHXP888L2Us8824xjnujDrkTExPzl2V+f5PcO3zggx+yESOGazB3M5x7g+Y+HP/eFmDyRC8HEb67m4mz2L+3WE6d/ugOyrVo5Os8COaPCT26pWHxQVoTFgGl1QIEcxFh7qImnkUFXOjLEc9vnuVLH62//NCB+Yn4uD4MqaPrrFEOLb7AMR6DnXR60mXRT8oX6eMc2MuTlC8rvxa6Qll8pvGh75mGddYp+jqGVFpwcvSZhS+BlcDbzQ2KUvWP9JXZ65Chn7RPhh6w6p5bHr0IlUf19/RwR4F5jO3t+l4ySMJwB8tU1EuZU/jt5fX20HwiGBwYHODmpEz6tNyBi4Vtuj7GIpy8D8q8Xk7CD2notBMnSeqrRZ/FRY+dMcjtvi26MxkpCNeujeudl8rNkgXnbt5yYRLjS7FELoeYIekTheobrJpuPCWY4PVP2gvn3r7hUJlbxSQPkp9G4gkNtWNs8si5VtU6VHj3fKHDov3osW+xa5f93c6ZtL+OPANecKMG8Kt777FCnSC8YfYC7z/OqOj5nFGTtBnZZRXSTSXwnm5Z+qi9+uLtWrQrnLn1CP4o/QHja2zJU9tszv51WcxOJk3yg+qvXNViv71xgh10qsax3jmhoDNwAnEMlXSEo0/GNowcG4NmMd+d+LuUfmyJ+gRtH6Vd6fzgy5cbI8oV4/EDmgUTT7rkfRQKpj0YO3QeDNLoR36PvWDGuKLFyHZasb4xcuIB6Tc0y53LsFL1qyS/8DLmGZN57fnhOjs987bVNzXmNx9+hxbIjtfjrPTAzCEjRw2zTRu39Jo34iFtbyFNn/hYjpgvxse88XlvaWNcrENu3oiD7+G6C5pxvWg9t7TkSddT1w2it/scDqeExuegNP49/U2f2ygpcG1lkBrvaf6XW/oXjXHsrWGwyD5ahjOEfUxjby308n7mTEycDfqoChMnUp4XN6DhA0PD3+7gE3oCRmYpxpLOF4DMA+VnQUiFNDxgfuXLxdcv3Ev6ND2KMRCcwZ+0dwYms0IWrNkUC+V0GAj/QPFZ+NP0+ixPWIhjGXrg10IqVjFGq/656bPhmqpK26j7eofIytilRjnvj/LRH6tlaTB9eKH7d6SHFKktXM8PiaSkP2kjBRiN5pZ83c8ryXX+LqVW35I0qhBDCMXhWoQ0WEUj9kJyzSYkuGJiYwCFoCLRIQmqW0pnlvdM1dy/nPfPpK3oX6gTYHWaPOpRf5iWFtGrGyyJnxJFhsY3Nl2lYqJjzm46u/OLQ/vyllpbv07XHU4Ts6V28U2OyrRa18ZVlNTaUdOmO2OYprBex8UlpeXdjKOILd+8QUKDBmvfKWm18tNW1A1e9M/3LLF369aYNI7eylco9zNX/XaCHX/BpxUdVB6oa6xvzEP/Ab/+KyAJL7Qa3XFPOzY2bbeaKjmnSfWJHvmFMx0GiqedMzME9eoFhvnZvKXJarWxiQwv5kGtqsaODuXPINAaKaMmjPrQeVyyqcsadNsLVYkfyhZHA8/43RucTk9jDK2rtpUr1vaaFpz9BfBHfPE36XlGSNMHjuVK/47P4ncaD+l6C7xDJMcT5U8SS/VtLWLc5Mh7nW6COWSUmG0hAd+LEeivrXI39fTSZ23CsbNfDJL/dhr/VsaR2jOQ94VXbgvwepHk9BaYIFq2aus4wFF1XluFDdKkSfq9HoSUXXc64DAZCVkMHKOmmQVgFn7NFx44xnXJaoQVn3FZofqjj5eBlYNjsjTcg57ai0WJCYlAeo5zI70e9D1ekrc+0ufSQ38PCWdEGCVtMX8u3Dv9XHppWO0n/BGf00u1J3A6PpdeLpwlGVR7hPrr/STtTfv58WSm/r3jZ5Guqx5sm7dtE5NQ6W0Q+2ds7zZJdAryOu3+O/5mJ554rD388OO2ZOkzulKsyubM2k9HekPsmj/d6HfudkiH8LzXnGm333SrHTH/WKuWXh5HxbgX+stfbtL1aeU2/+hDnRn5wx+uswadqsybs587Cb7zznvt9DNOtGuvvUVH6NtsaH2dzZg+2eq1iOOGJTckQjR/HBx6i1nV0WmFaNH/kNpSPwLtx7tt3L7dGRLqCBNJn9sk3fLbv3iD1W6vs9KqIAHzTLv5h1G4o327jptL7NnHR9k3Wx6Uc+YWO0DGLoMKS+y6bWvtgIohmXefRkvxYhl5TpneMHeB/fxPv7M3nDI9CA8orBIuWb7Njju7yqoqSwcQKnTZT37Vbie98X+ldhKOjrdt3Wyblt4rPMKl4CjFRuSX1dqQ0dN1LWKNxjxjLLQXZcJlE15C6Bc8Zl2KGx3mhx4w/STp0yGejVdgLHNhDHQykkYvTzB28TGQlM8LGTu0EjfIzyJ5CPSpnXJJxCkFjORgWRivbAzMZUIyJCStPqFW4VGCIis+A/BDdd+xfad7mOgtbxpXVr4EyMWfm2ag+Nz0wHuUR4kliLd6HVfLuFx3w3fJkM1slCT/I7W0DHSU3xv9PXlGn167dpM98NASO2jeFLl62idxzLRf7s4qE7Hvxyu2BcLOfI+GcC9tgXNnLU76+GLWSwocE8cJvpdofxTS9BX7XJ4HCRJ1hCly/UAtqjBTwJSXe4Fh1tCDdFiTP7pk6AZSlwJgdPcSPU4kUhzHZ/IrHokG0gxvgzQsGiwmMJswQR7v9MJxdGSMwI/EKpM/RT/f8aXoAys+g090KS95PX8CUxfK2KVjPKdPvGDGeCY9sFYo6s8CSzyLYayfp3d80rWM9RfsupcJvk7pHoKPfKFNOFZOYDE6HTrGo304PqWNI/1YvkifRRM9VKQ1rmtJWfQRYd29y/sRLuWXgqn2H8KvUwzK1NEmSaHrtgXjLHoJ1+xBr1jveZNum6jQ1Wvcw4wUEPzcprNFzoYbyjrsy1/5rh1xxMH2u9/9VW6CSmz1mnV2+de+b3/9y9X2uc99wy655Hy1T4EYyF3yh3qFzZO7mzyVh3psEwPy8U98WVe7ldkxt/zOJYxf+CIuyjrszjuusfXrN9mXvnyFGMeT7Ktf/Z6deup8u+ef99vll39fhoZf1S0r+LXM2Ww5M6O6ScxCH4TpCnqnwT9ol5og+HPUmFP7bpdxBbqQeZ4OqafZlp3r7faP3mojto6TpI1jUTE7UicR1sC3DDCU2AhgLd086Fe2U+1YPaTBOrfP0RWBd9nw+hbb2rTJnn14sR0/5ZQemHA4/tiap23uuMM9Ls4vgweV2NqFw63lOHx4BtcosF//eGyDba8tsqOO0Kvtga37gdRWrXDEO237ti3uDxG8qx69wRYMvt0Gl+qdSjRCW+HWpln8+OP/LLF/tky3kTNPsjHjJ6o/yMMHhi+qG1f8NcqvIbe2RAYXxgmrdBgEefj2dBl95bygGwkM3TypvTBj8n6A1aE8PfrLEaYNwUeDdym+QFxqh1QuMAjj/UV6XJ/YqbTQbdwh4xWJ0AqkUoPhBfTyRNuZ0aQpvHjJb76A0yENp38z5z3x5LNWVz84kycdD44I5373hp80tEFMy+90iM95Fn/nfse4mLe3+DROftPcMf2BI023Qpk9tDbPDhgWn+bm2Dsw433Rk8tt/jFzdOf2/x9MIy2nYdV/YLJ7+KGHNElmi+n7z7Uv9uXcAgzCQZpEJ02a7Av/c60LTAeDHoOqvhyAt7VocevsvxvmicEIlinPtSS953PLaNW1GJ0rfbvvME0EpZLiwEzixJYFBJjFgPgMLGbDb5tRPP4IYT5iPP7eWCzQofL0OXCJjIW4iQUaxAcYet1wuD0hRS+XPnBSPujBXKXpc1NDNz7FJzALF/Q6sugrXgxYVnrBMHRImLz+gsFP/tAepE8cTuNPMYmnPrRnKH/IXwKc0KM/0F4RZlah/NEBeigf+WFwyR/imYecPvn1Pry8Kk9nF/4plV4MapuOizHcwMEz75arCIGLxfi5lbEsatGBrNQ1d+XCt37LVquW4UxZop/KLSxVYja41g1GEuIw/ue9+jRr0lHmpe/4oD9jsTjh+GOsQ/qSbWKASVsWeAqXRP/97nts6NA6mzp1kj362BPyfTvTGcpp06fYFVf81F5z3unOdKoqPr7+480X6E7oajv55PPtgQcetQXzD1d9shlHGB8cnCNBwV8jhkuDxGjQL71+1F99kAAD3CbdvTJVnnYiPcZfd15+kzU0jle+dtvUvlEMYLNt3rjVxhXOlYucDpfcOILkD+8ehmcnRhtSwtu4db2tr3nM3ntCnYxcqmzZilX2vXv/bMdOO1DlhW6BVW6vlEPwetulY/d0QA+yuW2nu+WpKR/kx4u8a9z1TK0ZZw/pJrIDZSZcJObonws3i3krsn88sF6GTHoJfahhlslg6V0feMKOO79cTHKJ+gubVFnHtj7ijHFtqSR7KgR9klCnukwa1mmn7HrQbn3sbkmT97fS8cfa1JkHe3+jP7MZaZbVdbX6CG1LYMPCETFtSAjGNAWCg4STDVG+GPA0jEpDW5vS632FeODAQKJjC0fIHAFziIFKgZj8SA//kRtl/DG+CmOoPBvfUBxuOkryN7cXWrU0H/A36mYBqh5zdjoAhlqHp33BzZI2rl23webpNiA2eeTpK218Hr97o0ccIX4HqPtvOm/8nfudm7+3+G6Mvf8aIR/qFeqz+H0cHm617D3hHjyljdnI0m/5EPjbLn1ypMG578ATvEL/9L9i0zBqIJxDR7H+K7Qd9lUr1QIMAKQsvktOPd/Tn1geItXCGtmPfcJYy6ABbNspp7Ud/VtN5unuz73LOOrYShM7g51JHU0hbmMoEhwnBKRr6UC69GAp1OLcH8xikw6FgtPpc+OxDE6HHvRy6Q8E59DLpd8DHgif3mP6eB3jFv7FwMKHQUYMPco/QHmwdO7OzWKbjR/aafr0K4yapCXoJOlfBXICHQPHiPEokWd5grGo9t+a07bLAnmQGNDyxHce+Pg07tQRZL6OMT2lFmel+a/3fcqP877whY/KshU3L4V28Zve7T5qf/rz73hKfKt791a/uvnmO3RX7/FWUzNYkssr7Oqrr/BF5e1ve72Yzw/Jk4Skkwl+fsCwE+bM3U+SzfWZPhiT8L1ZPAp6k7GNuHavvKw8s6FPO3TfJYljidqvTHVjDLd3ttkNX/6NDX58rOWXttrGY7fZuLlTrWZcvf3tk3/VffGZ0mRIIkFf2bTUlm18Rkyhxoqusqu20TZzfrsNlZU23jIaGhrsw6cPDcyLcg4fXGn1DW22TG54RlRnW+my4J474yi7+/Enrbg8346eOl26egX2txW328KSSrt8Rr016dq8Bxdutb/+fYN94bIZtnLDThlttKie2WMjFrJFepGf/O8xksh9xT7zlcF22EFzrXrsgbZ/xSq5F6rxTUJ3jwhrGVK6QjGZp8zTTSmtz9hdix60OzZcbMedcqblt2rTqKYoLGyTxLbFmcdIi++0w/rdgtmQpkJvDsWZb7p2BGvtiJ/5t0guoPYbIYaE/YvKtEmW1M1SD/A3pY0N+qmPyLsRjtw3qc/Oa1C5Y6dN0Rzo5xNPLNN90rOf91w/EJ0XO542LNcUjN9H2g/4+Qb6MP6nWTuKtbHh3TVu2yHvDLLkT+aW50vj5ZI/zkN9lpfd9ZgxY/qM3xfxym2B58s4hpbRiH2eozaogL9A7bwbZaMdIkNJKZ4/HCazvmrEHOcLRJLghaaXW47nTz+7fjQxk/feCgO3R//0dupYEGnwEDE61DUGmIpGMWiHjQw9jiJzhHjpWy60X/3mzzZ1yoQg2VTeu/7+J0miinTFWPBlSP8okNslHDk//fRylxyCdycuXJIwZcokO3DeLF27+mVJShO9Wi8AlLps0cIltuDYI9S/kriYUd8rdLd2d8DopVXXmmVvTmI8Vy2WpzZ+D/7jDit8stzWHPCIPfngA/ald//GdmzDb26X7bAmMck9R9jKlqdsUeGDNm/0WZKmysEdPbIr3x6+82o7+dRDrV43d/AeuAs6BiR7BVpUhw7iyrzsQDVrK6rsxP0Psd/+63Zb3bjFtrY12VGnFNgj1zxpV19baItXttjI+kH2qTdPloS4y1573Ci77oZVdtbpoyVRRH80B6fgIUNKpGPZZdMatlrx6uvtyUW32BvOq/WyZafOhrBOZnN43Lxh8v78E3vikQabMHVmqJOYbvpIbj/LxrD3IKTguDAi0BO2yZK6RjwnfqTpk7x5boZpToS4weF3nm0TrFsKrdyNnMgZ8vuP5E94Su8KAZjffHOE3yopdqVOl7yuIUnmb8ybedDLj4ivlyh/FHFE+n2lSz/fXZxZBNIIkt+037ONpnu5pdnSS3x/j3qbs+CFSlCHiUNXiQYNKrUhVUX2z3se0+1L+4mpjDXuD/vLPy49G738a7OvBi+tFtAYcp0cHZdpZuq1bK07SrRjG+CzE+lnr9mf40MWyjB98pcjUA8a9EygwV9eIIguYnTYTRrqQ3qOdQJMfA6cFc/kHBx+kx787rA7qZDTSxapEM+RZCo99FIwkz30OboleHlEP8LBAXkCJ+3v9JP0kM0uTzYMzjS9UN5uB+UOp+iHeNHTMSEhxCcOv1MwuoshXvRwSJ2GVT+OmmOAvqsRJA8CHPOH+nMsSciUT0eUAQ7l54g2Bhx8x/KRr0lGI/H+atLE9tkqyc0sMSG49PBbV9RWMJhTZky1d7z9Yjv/grfrSD3Q/fT/fNU+/rEvOF7cqnzu89+yT33mcrtbuopIEK+68mv2s599w+vxz3/c57qYOySZ+OY3PmtLxVg2NckEVAFJ6Wc/93W76KJ3iclssQN12TNuW9KB40huCiGwLrXgr1L9l4WMQPv4MXXSf/2InxedrGGjx0yy6R/a387/9GX2mk9das2btyXHonk2901H2Mptj+noG/axO3DIOyJvho5DudEF4w4dA1ubNex8n334J2t0r3JTj80Abn9ee/gMe2j1092IUr9YVBetXG4lusLwH8uX2LMVD9m0cTX2+bfNsGPnDLePXzLX3nr2NNc7pV83yEHffkXV9turFttGiVype25Ag+rxhU2237R1cjTeYe89GSlfGLu5aXuDO+TX8ZiZtVby+Fdt65bN3qYcGUMKyS0bAsYbY5wA7D5Y1eYxkJ53EDeX6N3Sp2KB6YvEx5ALu66qcHgQ4cYWuU/SHXjuN1YPqU2lpKAwiLxW6IGfMm7SBeMTasV4Jit5bs2B08/4Tb74XaK72uOLT6dTkqx8wL2F3DzpNJFOf2nS6ePvWLYI535n4csCslMSNUVtg7SesuxJ4B335unFvSrkqO0dfuhMGz6ywa6/+X6dTAT1hT2h9XJMO6DE8eVYqX1lfmm0AMwCC3Z+ifSD3Blzz3K161aYPN1G0V/Ib8O/2p4O/f4walLUDMwEjp5RviQ3rTqa6kL5XQsWi7lP9JKe4EKFBdoV0vUNIxlh/ECix0l64jHooM4RRveN9DAWnl+LDnQ9vy8s3fh94Yn4RZf0SghnmKHHcSRMBflZPDD0iPQDrMVd6aGPziP1g57TF5yXwLH8LHSZ8oheLC9HMU4/VX/Xx0rqR37HL/oYcTg96SOil+dGPxn6GF2E8sBMpelT3lg+ygH+jqT+TM7ogLbL4EUIfUH2+qlutC/0O0WvTX2iTcYiqBy0yx1GR4HixWVxzM1iDPPp70vlIT8OoLdKRFNbWeX5YXTUoP7eNjVJ8qJzyml1GCUU2WmnHqej3lKbPXt/GzS4xhomTrajjz7C7rz7Xjv++CNtu5hPbpjhMoMFCw7XbVhb9KzZaV78ptfZuLEjZOlcoOtUL7YmSfdOOXmBVVaWS9+3wL5++f/Y7Xfc5R10/rGHWbMYylMPmWuve9050tPcoXZJNjJKgYXvikZuN5F+nAyO1KA60pU1tfQ6A8Mb+hd1ZUOi6iiQPvQFNhJDho2wrvoOqYXssknTZ3lbCJF0OTvEFM+yVa8VI3vNDqvS0SpSyF0du+yZnYtsyqBjnGH0giZ/qoqHiLFrs89cc4ddftHp0l3uZvjpS7UVpXI9tNH9NZZJ/SO9ruMC6Y/LH5L1tdnFby60WZMnSodUNyxLhFZaH6SEvJLIgIFv1qRhNmdSnX3hew/Zpe+ZLv1C9YkkEH/1r9fZj3+5zk7Zr9pefWGDdHl3z9An4uCb/vb6Y6vsTV863y763M16hxheSZos5ji/K0jj6HPu8Ft9Nc5EzhyCQOUgtCQOwYGpQ2tK2hzjvW5JfHQo7lIq0rsDcPRqC6y2RM7K1Q24dg/06GsOKWmxxVvybX2L5hAxLzu00cBgZ3CJxrGXoCeDFMuajuc3z9GXxTiH3/FZgsa/Yt70s9zfMW/uc+A0Tn7vbugPZw8cAxSS8TNAkh4o2bTEQB8jML7oF1hN5wbm3Imj61wX9omnVtiBc6b6PMy7jvlz87zc4f5X7Jd77faV/9/cArKs1aIOY4EOXK8jWAuVW033U9KB4vvJ2mcUg5qP6+KpbMU6ZmSSKZCCP+WF4QgOuIOlLBMAE0c+unUJg0M8t8IAO/MErMWSSd2ZSMHozcGQ8U1+Fk9gJhs+6IGm8WXw59KLcII/lqeoINCL+ItkvQp9HFx7eUXLy5cDx/zEOf2IX+my4Fi+JD7WL+bPE30M5zL01HbUPTrYVouq7nyS8qjNPT7Sy4Vz6LsTefD1Qr9LBhgcF0O/oIiNgNpX4kLaGD1ELN4xrHLDPlmtb5YJ7pDBg/2IktUYwxcseZskbaut6LCZOrXEf165lOr/+wNv01WE7XbEqWdbs5iRdaua7dx3/reNH9xhZ562INOvYIg//MF3qS+FR/QblhrfeIjGxRedq/dsdsIJRzoz3i7m7rj5h9mJYj53tWy3D33wMu+HLineqWv3SJwK4N0i/bZSbW54n77Mi9Epl8U2jKuPLbUPEzmSrjzpvJW4p4Kgw6vRFeovD+cudaWPKz31Bx9jsnHFZqsu0NWjwrFw9aPWWLxFeoyTZVwgZs5r012gNc3L7T3njLbJI2ZkMY0xhffvmib7w6P/sAsPXGCrGjfZE+tW2YEjZZQjo5gPHnW2/fGRf4o53cAeTX2NI1okabQaJcgO/lzveMni7Xb7nUtkdBSWrFYd5z74eKGNm1Jnhx221j545nRnGrNz7wGkpnjHGaNsqzYjGH85XRmO0G/jMbJvdISSOY2yRpg0lDzAYc6DMu0LHtqbuYZNDycGbOSwGcC4BYakVJuJSm1S8uUGyptbcF0Fng2kw6i5iS7RpXlpmySRnerbDXWhDfLYtEky6VOr8rodQkIH+pQR2swzvG/GAX1+yxY5wpdBWKEIDK6pUX3UN5AqKx1W+K+kIIGyJLV7ViPmPwKGVtpF+jsDpp1KMmoY2pxp/MarVnmvY4ZV2ToZjD386BKbNWu63XvfA3boIQfamtWrpU5R7+8fPK+EsIdN+kqo8r46vFgtwABEf4dZtXuf3k2dyXZ7o/ymSW+kv1Dgu35S763AcgoDo/IlKz7lZEHohrXwJhMIVJ3J1AIRA8xfVnwOTN3jBNRb/h7xOfl70FM508YhL4d4FtQYXojygl/LpZPgfabbR2AOrBRq44zRU9KezZLeFOZ36lq7Ant0o5goHVfPkHRuZ3uLbZFAp1N+blh3y8WYzquXQpmChIJZAQvxvkKUOiUHkZ6sU8xjhFslBe0v0OtZ/GL7cXxa5uMlp75KF+tfpAJv3CrfkDXVetYtoUsbCwmhb5qad0oJ7M5iGzRkkO2UzuH2AvlkHHKs8y/BslvMh49hHdnquLaguNHKSiXdpVH6CNt1leOr9j/KfvPEnbZjfIVts4etctkOmz31QB37ttk1S/9px+RPVm7p6cn9TZWcXyeiUl5bVkAat2RZo23qkIGcLJ2btBEhlFQW2CWX1VINm3PQFPvIR5+xz14yXpLwvsuVhTgHgF8aUVtsT2/aaMPq5JpGiL3e6jMxpPszzwaEYdBTgQ1TxIZLqPF1xbZm1WobIyMj1CnydCMPFvCtW1bZ2jU6gp443p5aukyS9QKXGufJqGdoyTbbsHGNM4FjxzRY6+ZVtnpduY0ZWS+Dr53qmy3yNVotibpOEAqK7JnlK234cN0QJMZ09bqNav9wCtHYtFXP67zPLFm6Uj5Gh4qx121T3pdDG0ZWPr6T3G+qFtPEapIm/Yzf6RBx8Cw3bYyL+WPe+Dx+R3wOx0TxYeqbeDaCg/Wjn2SpHOEnpzh0LE5eVq9bZyOGheswy9X/Fiw4XnqlzTb9/7H3HYBdVdf/J3vvkBCyIAxZArK3IKAgDiq4Uat1a1217tZa6x6tWu1fq7W2VgXFPVFBWbL3XgGSAEnI3vv/+Zz37vf78s03Cbjxx9Xwfffdcc69745zz7q9esk9d98l6SkdUTfWFgDgIWH4sD6yePlWXAjQIHfddbd89tkn8rvb7pRZs16Tmgr4CEKdJOKPDKMWKP7kL9wr+0+OyjEEfqk9oJwSz1l/RI09kml/RBXrAuG5CZJzYzZhLm/UGfOMc9OwmgRxKRZbF0EC8CzPuHItWom767Pytx634LsdgLeMUwRLn4gmNMe/JT78Hsp1sgt4xi0H3SSimaElPPaHGx+rfs+4sz2sn3F3fzDu3lQ94TOuhw4LAfQn8XUT+Wwf4dkfAKJXxMF2MUNM1SN4CHC0j5wtF+fIbj/FoswUEQIxJJ7p8iY+DKLAigaIbZukY5jAPY/gPmdwksHJo2jvxw7kynEj4+bEPiEHkFxl5Q7Z/aPtdfQP3bskxsVIKe6mJgeQxBc5Iux/8w2icWMKn6Oj42VH3UppqsDNG9WbJSUcFrb4j+K6devg1gYcKYpgu3TurIZAvom5qNPiolk48LtYvcL61NADqic792ZKSpcCmTI4XGLAYV24Jlf+u+5dOSE9RJ68ob9s31Ugmfv3Sp+kanWuTr+FdOHELiZHDo4Lsbc2yKJlWZJ5qF56p4VLeVmDnHZqGggpckupisD24ArFxEDZlY/xgG/kosiP9EOhEfER/nIAupcJcYPsfrJEjabvzJxhu9lWZ5zgzEGR6RxYxhMJ8xJPE7dQa5LC/Hw5deI0Wbb6a1m8cLGsXbFCBg0eKB+8/6n06d1dbrjhCrlw5nUybvxoydqXI4//7SF5/dU3YES1Xbr16Apr6CFy4w13weCqn8TEd5ATTxwub7/1vrz88tPg6NbjGsaD8pvLfydnnHGK3HrrtXLvvY9JKdQmZs9+AZzuv8iVMPp6HH5Eo6MjQKBmys03XiHDhgyACgTu7LaQ1H/5TRj3/DVZ+J7BWxkrxf2vqYNvzLPnrzu39dRaOt+3FyAswHxpL5c7vQaHI7aDvxWVlfLU08/J9F+dCQ8CidITngI4F7/4fK6sWr1KXvnPf+W+P/1RXvjnSzoWrvjNZfLRJ59KNC4LyM3L1bnAA8iM6dNl08ZNOn8WLl4sw4YOlRNHj1DVEjfko+vJHICOLqyPYXvU9EADdM4ooqEu088nUCfIWo64Wam+HXDkDkijCBIm/GOgrh9FUCZOXTPG+cfAONtnXKqQ6GGa6gginXGWNQY4Jm7yW06cgYOpD798NukkSi34FmfKwCfxpvDxqz4QqROJYOAbZXwDzxln3QY/A8vAI5HGup31N4OPNG0f8FJ4wFXT7Tj7gnEDj5so61b9MBRgnG0w/WH6zsRJBPF7EC9uuFZ73P1j2sd+UfgYV6q/CEfcDAoPfUEODgPrqMMmUEv9M3xfptciL/Ej7RoGlaXyMlhC4/q8gR2bZGBCrfSOqZbOETXSJRp6ZdAt44b/UxCNxL8CjszJ6au3OUWqy4i200clg9WfMM5Amzim2V7qi9YhTofW6mQdfekHEWwEOEpRvGKP/a8GNigPHdHuZ/eWnNps6RR5knSMTNN6+Q8Jo65dMyBmS8S1eEXw5wjRbWVf+c2zX8nBnGzEa2T7jh1wIL0dvzvlwMFcWb9+o/RIiZT39m+SuABc8YibajL3ZkmEX76MGxgNggh6nlW5cjxu+Agor5XF6wvk0KFDsnbdOlgyQ08YhO7aDdtkytXvyjl3r5NDuFVnwglBctaAelkDC+vNu7YC1i601E2m0JFTcelOObjfsnB3NeAwHjAkNBzML5MbngUOJQd0rHJ+8LtzPeAzxxj7moFxjmkTZxrHk0Ug0jE749SZtkgbpjnj1dBNrKNPSAA/rmd3uf7qm+D0PUwlICxx4riRIBovV1+6HcHtuhOqENNmTJNPPvoU3OYgmXzayXLRr2dKcGgorMpj5KGH7pav5n0FvUy4/LIPkDzYbti0FSoX18iiRcsU7wh8+/37D8IjwHL1dcouZPtvveUauQ2E5Q03/RGqHS11+LTwYf7jJOacz4dZ3JXtu5R1VYIHDDFIFJxv2n42UqcS6APf+Yc/yTb4F/3zAw/K1q3b0VlWRXfceac89dTTShDe9+e/YH4kqL7x8yAgX3/9Nfnq6wXSrWs3BUSu5fMvvIBD2AZ5+JHHZOaFF8g99/wB4/cIkGob5Z8k9ejG/ifpsmNAD7cHeCMCz5XUDcEqax0xHYW5ZleUh8CooO2/qkrqHNkrvKP8d3nUDRYLPNd2+lTkSZLWvsQzCHHqmlnEDlyOmDg2AG4WzjjrUf9sqIfK8iSaArC4871lvADHyogTEOsjkcfyVpybDetDfsLj5sP6ocfIoPBZP/Kz9VqfDZ+iERMnPO4AjCt85OcGrOkg5BSeXR/TnXGFp/iY+pAf8AmvGv1h2uuCb9dHLpbCAz7sP56sGSfBx7iBz01U8Sc+aL/Gga+WZ5z4gDtrypOTRD1KCx6JZtxIw3S7/a72AR43ZBLeFO9R7YDfj47Y6RCbRA/jJBp9wY2kU2dQoZoeFIL84MqRuGR6ab2fjOnsK+H+1mEgBArwHAOegTj+2CEPYnGOD/qsJK7VIEjoW5JxbR/ay/6mQZBFEIP7jXgAHFmraBnjJxxOzoNhPUuCsh5t9sF8pN85fo/qygqIesdJSsAQSQj1cE+Eb7tz5y7Jzs6WmLhoOVS7WmKT3pM74CYnMDRcDYPKIGpOS0vV78hvnpqaKksPlEiSf5gUFqJv4a4oFtc8JiQkSFpovbz5+XrJ6JIuRRV1Mgki5qryMPl6zQHp0T1DMnfvlsUbcuXtxYXy1K2D5NcTmuTEExIgfq5XV0jRmCvhYUkqKiS30YRKiKf/9kJveStrl8xblY2x0ogbYCqh0+p2hWTyOn95v/Crn22XBesOyIsfbpW7rugqyd0G63hjH9bykATYJMY4Jkkwss8Y10sN7DhF0JofxCDnAOP8ZsxPbi2JOE1HGuMkTgKQTh2682eeC05UuaxeuRpzDVxMjMu5c+fLY489Z7lywpDjmTstLRl3g+eppfU74Cq+8Oz/0zuryUG8ANb+z/z9Ub2C0rTPD2LtRbjWspFXtaIOEoycE9dcc6nc/5e/SjmMu4wRCNPTUb9xIG/qOJzR3lYeppk/U+fh/LZXphnMZpGWtVfW4ojRTh5nKX4bnBekwr+D9D1+oF6y0K1bN5k6eRIY4Nb6MGniRDjrnyKLwD3csmWLrFq5SrKystQqn54Tbr/t9zgYY71xBB40Tp0yWZKTUzE2YHhVChWRozi45VtHcSOOof7z7AE/GB5Qr4riK9UH8jKBG2FBCHPYNhvQgOvxQH9+jwHnPZwE1ck0FnUSMdwYrEWDCy3iHoRD+/Hmepq+HuWPOA5CCEi52kx9Sudk9Yd1qTNOB9rOwE28WXq7+DQ/Q5IQI71vQgv4nvUfRtzZHsXPgTM3W2fwhM/0Zu0BPJjEuHQcFT8QTyZY9ftLDTbv0nLe2RyhG6czvQ6bdEGFyMld4Uzb9mfSHAuT2/o1HKTmb3+4GGg+iM0xHiGCxSiVJvSBDwhFIyI13CWDQTMdRvYOxrY7uOO16A9fcJ84/jmuNy+FpXNgZ3BmLD68KcM+7NKFIuoSWbl9qYwaukYunjQSHL9qicWlEDz8EAcaWsTExII4DVZiMl2q5aPcnbK4HAYDm6rk/ImRMqZ3R3B2y+TE43vIY68uhvgZbpHgLWFy/w6ypdBPVm8vlnc+z5JfT4+VXmmN8FtYK6lxIJZBILLuQOA6oFsYCC/OVaqBwFDI5gCRAEpODZXLrukm77+TLQ+8vFxSIdqurvSR30ztrZxDLh+ey081dBMa4Gh7yOAo6dI1SJZtrpT0M7pKU30l6ien2Q9++ujD0gpBfnT14w6ecfNdTI5AXlzgCM501s21jyLRp599VC6ZeZVMmDgWBHidXHzRDDn99Ml2SR/1FfjB+5/IiWOHq5j6yisuhK7daPUVGhERJhdeeJYsWPiN9O3bywHNR+bNWwhOcTE/k+zbl6Xr2uBBx8ti3Gz0+ecLIMaeqQdD3nM+/4tvII7t6ChvLbmefdYsAyJtLcttpXnW44y3V47pLrzaydxaMss70yyVEMvRflltoOTiwLYd+qF/ffxxeeHFFyFxoO9Ua28YO3YcuONV8shDD+uYnzJligwdNgRI+eKWqbNhfFSCPm++kvAbmEseUIuzuUfls3Nl+VEawE35x16Af5SGHQPSeg9w1rQS6HrCDxyftoIP3bL8oMGayN92OrN5zlPtkca/a9OOFJ5n/qMdvif+OtrQSLre4SIdD46Xk1vIdH7rCoixusU0SQT295+VJgVwI4574IaHth7kgBD/YnCXWnP6jeyuYNrnemE/8OrAShAqMZHheljia3IuV32wVCYkZAAm1DUcgdzmSuh5kbjpGtNLPlm+Q/p0zgYns0KqQMCGgKupa7nV4a6S3RJj5cnzB0mH+Hj4rMyUjXtL5ebFO2QCXOYclwZdMXC3YpKCZfbC3XLXrzrL5IEZcsWzi+XWcztBz7BJJo7oCqI2EESPmyuTe6hE1sAqaVLnCIj9bOmFx4RtBJE5fEScROeCIB2fJp8v3C/vLc6UjI4hUlUBB+FBuHvOL0xqecVpbZ4s2lIm11/cEyJeP+kMI54/za6XK89CEhhLJEZ5GPmh9iuS6AEg2OLj46RDp1SIp8eAG5UkiTBkefnFV2X2rA/k6WcehP5hlFx++e8lLT1FhowcISWFhbjP/DWIRN+Rq666WHr16SnnXoIbiS69XgbCdRS5huede6VcfuVMmT79NLnzzhvByd0D8ekSqB10BifdXx76y51yxVW3Qm0hTLqD03v99XcpATTnrRfUHZRHt7q+a1sPpgx/neNPh4ajoMnHV+bZ89ekeZZ1VNPuI+ukcVuPOKgTYbiYwLmUBRuVbfk+uMu8SYYlW+lUj80sBW2C794VahTp4dUyHCoA1BF++C9/BoewVBITQqBq0Rf30P9Buf1XXnWlxOEA9chjj8k7774nU6acIr179wbxb7nt6dunjzJN+uA3IQFW1eCYMzDuPEQY3I6mX/PNiDN3Z9+K2rr14MY4jy4qdsL6ono+1LH5LpOpFB9AreiOpl46hmuLHiDbfh1uoTC6aZ4ZYuIT5L1NxRAtgQuBTYDuHj5etlY+/MNMWKxiDKEA76X9oOvj8KPoYG15VoR4IK5RGD77fAlO+O6XjlJv6fE5CySnsFK6dErEDRhRugFGwWJOrxzEQkERJsWfDCSyqI9Ezow17j3jlkNqFe+ibm6kFFG589vpHuXN9WOe9XM5pT4U3QSR48N0imQtca81XRl3phM/E+eqTTEJN162VcsjruX10OaBP9pIEShPw2xfa/CZTnwYFD7Fndj4DP5UR2DclW7jb8Xd9Wt+6NiRU2XVZ4mcVRzNVd2j/Rpne1z53fDBzFaOYw309QJgaWzwowi3DEQSrxSk2Jn6gP7QkKdVNQM3V3KXa3GVXjGuuZvRG++a00yaz/Of77LuedbVXjwTRGMuuY34JmwP8S0ur9QbYfBVsfHwCkbrwEWRtHJk7TjbS4LQbE6cozSUIUcwDOOavi7JrCNHsryqSN4480Ppm9xDjV6ceGVl5yh8juXEDh0ke3+ORMb7ydZhyp0dAABAAElEQVS8hdJ7xF65/aShkglOVmpKspSBi0l8qHZAS2nuE2Fh4ZKfnyvxCUnywfovZdzgZCkuLMK3CobIFXeCwwq4W3qivLMCecDsGtozSK9xzIJoPAKW1lRroF5eOFwPPTBrg5x9fZykJMdLzv4DsAhOdBEeBmfeLvPxBznSqy5QenSDtSvmQiVcKtWC+vYnZYD4wcIa2bCrVsYMCIXOZwAsxOnqCeMI92i/mHm99B08HPO/Wm+O4ZgOQX9RzEiVDvYDA/GiwYxR+aD6hKp02Coqqp+L/JzjXA9U79eUZxzP9EOaHBusOqjVwC8Ilv289zw6xEci/Sx9XapccC2qAiFb0UC3UXCfA6OtUL96dRBe1RgoWUW10jkGom8fuu8hF9MiTjhfqH7DIQ95j1rBk0NLMT4lQHUY8OQ45+UXQpUgUr8dZ18j1IuIM59NQPdovK1f5mUZ5nEGU4+3ssxnyjh/+d7U43zvrQ62kcRdi4DMKw+IDO7UIkX7vwoi7CAcGEjXMHDp2XTIB+oq8EUKJnMwvgdVO+hHkzjwIKHro72mcq3xt9c7Eqb8xvTRWgeisQJunIrh8iglJVH7mONH1yZUxC+gbsA4V9HPbQWm8lvUss7qOskvrZasghLJxfVW54wbpPtVW+UPJ41t2g49zltvufmuuZ9+moky1O8AaQ1nCNYfn+lHgrJ3yuo5wHj0ajsQ8a1bNqssv3uP45SiPnDggCpMa0faxZmPwfmOE4SLl0ljegHcHRwjHNkTv/xA/T0ax/gE0DKXY65laL5EtUznm8PJ471ka2+xfAI3LgYk8kLhgJibq48PdB3xy0lO4ogLMTcFEhxM51imcQbHOMtZCzUWZ8ZBDDHODQYZtDw3Zs4B5md9VpwUiqUPyPq44DBu6lN4WOC5OTWDj/pd+RWeJbJk/YRn8hv4JCa9w+e8d+Cj8ElsOurn4mbg44DA9nPxM/C1/dj4/CCOccFH3BdxN3zUh/Zbcx+LHzZjdWZMfLFWsL2Kn4Fv2oeNgPgRvnF4jhfN4LO9tCSnwhfWVPQT+w/4YDEmUVRaBSIJCz5dnvA9tmoQX9gowW2pQ7ov4NfwO4L4qgU3uxxLIq9xay8417H28h5uutkYPfMnhjTIwRL0EzcstIA+G6NAQBWB6xgJIxeOE/Yj5xjTGeczHhG46WF8QwxbjX6sxtgLBdHD+6ups0eijhl5wJh1/3+le8JIbL4t52c6dBf5LVgv256WkoKND5bHTflyR09YN6MPSTRyDIRDpGv6JxqHMQYtA53H3blFMqhXJ8kAp3F9aZF065yi6wF1J+NBAFbV5cpI3ByTEA2iFnC6ZmRY4wo40gBn87ZMGEs3SnGBn6SlQiwNkSrzeQa2Cyqb8uWmEukOwhHDBIcHf/y5c0ZFBErPDDBBYBTEYKrZuLtMuvc7QYlZF6GnfWQZv5FzzTHLsU83RYxzznCt0G9hx1mnmdOc85rfHuOmPMc2nbjXgkNKC3Lq9TIfr5U8MR2W/OH8PtipMTD59f0AL4r56gMkv8xXtsFt1OBkGOHUV8gBHDB6x4NwxXWQTbiT3I+NRmiEax/iSIfwFicZ7dX/8Q7Vk46ugsP6/VkHpEMMnJyj76we4Re3AuN8NnH7dbMfzzLMa8oxo0k3hZx1eeY1aaa8Z1lTR7NfL5k4vJfv95ExaegjqyubFWFfB2JuGKKRiZhm0jWqXqoboOuM/aoRawt96vIwxDECzQJdgwLh4sgEnW+IsC/9cL8h4zygkKu7Ozsf3OQoEKKhLgLTKsdvDmrVDDxT2VH22+5yaW2UvnLujOk4oVt3r27ftg0nwQglAgsKCqRL5y54LtDFIKlTJ51IO3fuBJs9WkJh+dUpOVm+WbIEJ9Aw1yntKOunY+gecQ9YFp7kQtFVii+cNXsLdO7dnoNvzeOt8Hd4x8WDqxqJIUu/EVMBcVqhGoJLuQzknJHAw+aocZuzZuJ0I0JXMUzjOxIjjHPz4MZpOGXuuMUZY5ybn+EUsiwJWXLenPCYrgSbDd8THjlP3uAbfFrCtzh9Bn9Nt9tH+Gy7Gx7xbw0+OSd0k2PgW3HTfgPfBysuCUbTfuPg3Bt8ioms+kx/44PY+DBN4bn6G2lNsBbGwq7tR1/SUKYERKPFPQbRjh2ERKU6Wcfn3l/cIKPTfcEB95U9xThW4xq/juE+uM+2SeBH+kdfy4GS5EEPL8QPXCQws6hmyWGJpgroG0mJ9JE9ICbICedYYh/SEbi/zR1m+7R/QbygiDX+UIGvbwD0sWpVVB8SHCJxWIcJi33OXS4ExkEhIPRe+NMTkroX1wqGtCQaObU0Px/swHhVfRlwzQanMtJdJ9IN0ciszmeWyS8rkeO7Rml9GZ0zwJ0sV4KLRgek/Ekc1ZDQRRsZSEgxkGO+afdBCUkMlt//pqN8uggWzyCQBw/Cx+L5wiPk5ddIfEEdbqGBWJBjiWwkj6AwvDR36VaR4/pj80dfck7U6NihoYTxlwliQg81kIAg3UUQAmdyFt1xDFmcQki0qR9MNCkQnC1y+/RmJeADqR78KmIvxLrIJvv7B+Gdj8TisJAWCQMuGLRowE8Q6gbfUvuoU2CDJEU0SnIkdCNB+PogH8czxwsDYZrgfPZM0zjaRZ+O+Fr4c5djWmvh8HK1Vtr7+8Op83DymNqZtwD8seMTvBONzMdv5XRfZsr6Y7xEkgA0efB9GJBdA41aDidwjvbq2kkWLN0sY4b1gvtRt57s4ZQ/GvK0SzhyEgVD+fm1WbNl8JChkp6eLvGYmOEQ7WVnZ0nPnr1UBEJRViluZqBVGU89Xbp0kdi4OMnMzJT1a9fJEPgu4oK19BvLNcDR0DnHcPwuPcANzLohgbUoq96jOp3khRHiD65AWyHIB5wIiHG+v8CtCviRqODpD0sF8ePpkosKg+KLdya0FydXzikyIfHnDN7i7toteA5w7cL3hNdevAV8AnMAZPscURu+uwWe7VeDJxg/mdAy3k5/eIGvyjJ2hRY8UzsWbyzqNLYygXFA4Fc0r8BprALRyA3ZWuCNsQi/aHZxo4xK85UE+GZk4C0x6ABUjG0C/5vNl29/jGDvRbK/DBs4OE9BYH/UAwnqXcaCQxYCsddBiKrtvUvHpRL1PJAAQRI0pn3El/XVg0gjwUgxJInpGIh71Sci05Gffcpx8s3782TN7DXSsSIDYkpaUrPG9oMf/DNmN74u/75uNHxfhqr4s/1SaAtsSkgksaO5B4TCGTWflU7EP5v27JUbkzu3uPll+cZccCur5IzhCSC+fGXG1HT5z9u7wHEMgy4gxN0eaIfhipAtaPvyZbvktNGDvBKO3vGFTtvxJ6HPLAKdefRQRwLRUYDpznCkcRKPJWXlUBegCgUMfByVlYFwPrULiUb3yyZ7LeJqxcBDAp9ioJuncdTHccsY35v6zHNbvzUgXhcuWiMjR/TTukwdjDifnXHP91rQ/sek8ZfB/Fox978mn8njDUeTZko5y5h3rf1yOd+NQ+FIMMuPdE7rmtNaxUf4Pi01UbbvzAG3H4eE765hdYTQf/js7lW3DVidO3eWGWefI9lZWXpqJDeBp8FQLB5ckPLhyLSwoFCJRnIouUlRH4SnTS5cvPrLfBQSosfC/60eUM4FVwgvwdfmOBrOo/dfLwW/x1eeG5Di66jfEu25X3CMOwN1VpwLpRFnmzye+T3rby9+5PAduw+Q0PKO/m8PHrk1zuCJvzd8nH3YMt0LPg4AnvCcHCtm88SX+DgxZDqJpiAQjHSjQ4fuzvQq6JARgyQs4LzfuhK+EUtxjV8J/pD1iDcYB+qH/YjlUnGCyh3gwnqzykeyy32kGvBrcCiqwPtacJACwPEoAfcpF5xIlmEgt5V9wiiNUpR7qynWP1yPSTBWgnAOgx5jNIwe6ODbEI08wO3euVl2b98sc159RXJeKZCBvqMkNZq3Xjh7ylGpl8dGyD37dhgAnWA462bHHUbg/rC3oFoe/TgX+wD0BEEgsy0cYgHgxD0xZyWMNkDFOwcQ6v1sKYxwwFULCQyGSNyCVQd1g3NOSZO3Xt7rmV0xiY4mN7Zezh2dZIkDDwM/ZqkH4e4TnqZ4Mc7+5Jw2U4b48huYoPg72q/p7mStx6M5OgeLofvJ21mCQTQ22PWhe3CVoEhqGNz+2Lsx4VPS4OkSivi4cCKeNkzzzpnufEe8TZz7MNv2zTfrZeiQPrCOx609jnTPZ2fc1GF+mWaCeef8Nc8mD3+d78yz5297+Zz1eT6zT+KgJ+r4HJ5ZfpA4v6MzED4551GR9knVmfgLeG6XcKRu2rwvv1QnraEY9FwIKE7bt3ef/jKurH3oy+Tn5aGzmt/6wA4cOGiQLFmyGP6OVrsUjH8BfXesCYfRA9RxpA6QUdp2FuFcq2+ASOcw/r7fhYALi1UjiRbqIpH40MmOX8aVOMEqRD+C1Be09JiAL9pCHSXV2UQB/jYgbtL5y3TqBHJlp4Ud9R+ZjxsM62X97nhzeAYfK90i+gifcQaWV/haP+Kon/D5zp1uOSh2w7f8G1rwLXjM3yxu42fBt/wrMl2JMht/z/qR7MCHDqhNHPBByJjy2n4HPLZHDQ7s+mkMZPAhfPX3CB1Gq7z1fbQ/UT/Fhdp+1s84iAoa91SBaAoiQYP+qEeciu0Gvg/UJFKjfWRRjq8sg+7TmjwfWYe/T3fAxYbVrWzaDxbI3d5d7COLs2HBnOsLJXxfuKABQQX9NOJPQzP6nyS+/KtFW9gGQzDWoH+oq1mLb0RishFtNA7O+X0q4DuuFOLf6IhI5UQ2QmRfhzFm6lvzzSL5/IYvZfFNGyT8/RhJi4Cuoh/HO3vw8APz+zSEqt7k4ZTi3kAcpg/sLWckd5LbXlwqs7/eocRjIOTyD87ZKolJQbIus0n25lRiLWiE78VaKYHX5sycMhkJtnB6xw7y8Vcl2GusnZntvx03z1x4zkKIiMlBtWBUlNdD4lUnW9eWybTxqbh+rxb6oOyDtjElA+RQcZ1s2x+sY50FeHVfEN7rmoA4xyP1QU2cuo2uNQPpHJs1cI7OtlrzBXqlUJkw/c+8h4qLJALKloGQanBuGIfgdDdUDJ+TdD5vgj6BwHO/sVIYN398Y9Kdv85nb3n2ZObIRx8vloyMFFi942pCm4A15Zxl+Mxg0jx/rVTrX880xs07b/n4zqR7/jrTnM8mH9+1FfAZftTAcw3detV4rCVci0or4NsT7+kdAZ/aNR45ms3fj4rs9wSsXfYficITx41Xx6X9BwxUsN26d9dJoaIPLA601qPOY5cuGcru197BewaKtrmAjBw5SuOe7H19eeyfX2QPcJPHUorTP40QSEg1byZHSDEcgPu348cxGNaFP4wDcBK0dDhtGRvUQrmZIkByy0kA8mozZ9xwIcgN4KJQU0/ld3BOaDWOeqimwTYxTn9s1Mfi2A+EM16mc+PXdLt+EoOmfnKRuAE54zW4L9nESTCa+hW+iXuBT4tqtov5iaALPuPEj9IAwOaGZvDntyK+Bh7xMXGrvubwNR3lsb+62q/14SMb+LT2JYnOgybzM90F346b/lL4rM/gp/BZv/U9DDyuLWw/CS7WR6OAQFhOl8HSMMAPxJfmx/ex00m0BUBMCvpK7+Flexuh4F6E+5SHp/hJcLsroKL8nf7Jx/3XBypACICA5UZNa1YShUrsAx+KoDk3lBi08efmZ30ffD86k8a3KSougYEMboMBgUwCRR2A4zvXI3NMeITVv3imzl1NHcYOiI8dWzfKmmc2S6+4IRCHU++PBInHRDyC1hXAqXYVLDzJCfQM5ELCFST0fCFCxfPyrTtkFNzFzNu8W2YtXCuXXZQqn63YL5NLkyQyJkpOHRctx2eEy5bMBZKWeJzc/swqGd6vo8z+fLtMGwsOIACUVxbL+GGwsLaNWWgdv3VdoQThsPnpRwcld1+pVNZHSah/NZxaN8n2zAqZNX+7hOHe6R17quTKiV2Vw+eJK+McC3uy8mX2jkky6JSJekDk+yoQdlHQQSSBx8DvQ7+vSoyjEDm51OXVwxHTKWGD7i2/F3FmOueYibOOYFqS65pBNQJLr5rpB6BfO7EbEMH/5rNwzfAM5g3rd2R1ZWvtvcnL32rMx92Z++WM08dq2w08VyXf84OB/W2q/bZl2Q80KNtZ4CMZcKvDen7oUE4JBobKfvgtPd5mntOYjfdWb959SDqmw/gIiJFGpypCHRklfAHswmElnxyB8cElAK/49mgIh71skjg0wYidTZwnK24OruAY+GYSHCMYXb3zf+aBOj00ruBGoioKXmaxJZpuu0u8FGu7QLuptgNwbAjqtgb4caHngk8OBMcsxys3d3I0GLzHaZxgMe19/azbZkyczn8pcjJxz3StD/PGOT/8PeMt4Lvrs/Bxx1vWD3wc9Wm6I94CPvQFW8D3zO9oD8v7O+Kmfu5I7DE/9AdXQi7dXA5awGP/Ouv/FvB9QDQ2+lgGDEEgHkkw6WEW8C2dTkuPzIwfXxBcFBPHYKk6rQeMapBwJAs1vxVxPpLA7BRLE4dmaySGDfVrzfdnnX5NltGFqZ86jIRXCctiiqLjYqJ1jDKd7fMHIVgGrhqdm5PA1oDfAlzz98Y9/5RuY/vJno+2yaCQ8dijqF5BMv7I8Lcqdf9bCnExRf/ewvrtO2R1wX4Zm9JFjT+W79kuq3Bn78iR4RKb4ycZuIrw/hOS5KMPNsi+iiC57tJuaLQPXCf5gTtYJXlwkXXW1M4gSptkwtBO2iYI4SUyIpZDSePbdpXI3A92yaOXjZS8A5XSEfLdZeD2XXpJBlDygV6nyK/O7ar5BxXXyEsvbZfLpvYC8U3RP/rI+l/Rr4Cfm3e3D5VR065TIt7P13bYDfdOdMdF4tf5fXz9IXFzNNx8H5OHRoDE03wKo5ZVDo4wVQiMha6igYqK4Mx8eFq9RENnkeWcoQkHJ64dfE9OFTnj0GIAx7L5mCUxwsA6OZ4ZTFXm17zjHGS+deu2y4D+xzlyMkfLYFfXMsHxhnmccBxJ+t7U0VoeZ37z3FadJo/r1wCwX7A/+iSAIYHD2tIsHxmagsOSRx5X2e/pIRTzEC4gpafDwI7r0EF4E+gUFyypdDJg42D9WL1BArcYzm92FJJb6SPdQejSp+zREA6bcDwaGnMMx59XD1gLatunvkq4Q/GvtYiv1rBvqrMW0NbSv/V7zmJdsa3pbBZ8/uoGYBONpn5DRLrjzfE2ROJhpxuAdgGzAbnLW3i540cIr736jzTdJpJbxcejPu5Szha0aJ9H/nbTPeE76idHiMEJzzOeD3FSz7gm6dXBOvkfyWamlR/mP8ShGlyFnDKIwuHeA8xQFzHBKox+oNU7xMLC2hC9fFMFbhTvbmaf0NhHiUNH+9l1ZRXVILICLS4iBiwPPxUVZfLB/e9K34qTpemTEhkcciK4sM11conDtw3V8CW4ck+epMDVyMasPDkeDr3JRWUL6Bvvt1f0kA/m54A71yQXXNgDzteD4Wg6CH4TE8E1xYENfhOf+2KPPH7rCHDgUA5lz598nLz6Saa8cM8oaSirlSmjUpVjzOl3CFcTUqzNA92azeWy4NMsuXRqP4mODJUuyeEQAdfKgUJ69GCvNclF53cD594ibONicK/zOZ3lpfczJToURDq6oaYa/YSc8dEBsrmom/Q9/bcW5xfvSFiWkshT4x1+M+u7IElD85j9zjOPIxPLl8GBOvVvSTQymOyFleT+ijqh5i8JHlJaJOxpvUvjpi35VjyM7szQJPZHEN3CoB3kHnP8UFeS2ph8n4c6e8bjLYHouqYgXf+w3pNPHi5z3p4HvdIUifiBrX0dXeHC4XAfWJZd8m1DDAyZT0hqUgvrROg2e+mOb1t1i3Jggkt6tP0N7VRy9vcfyJdh0CPVdtiNcbaJBG08VCA74I8cyDUHfGQQcHbmaQHsZ/LiGOH4M/kQv1Q0OGFrwbbXncVLI+HdTwLauRnGD+k/1GRivRQRcwM2gTdlUNxs1l/q6JFbZDYS6jg54xQJU5xoNgXG6UbDhJbxWqS74bE+40yYZTzrZ1wdbNuErGe6Bd9yUM7yxL/t+nl/tFtCoA6xwS1prX3e4DvxIXz2Fzd3Bk/8aqGf54TnGadYx2nR7gmP34fcEiPpsNLpVkjBqciWGy05O1EwCqHIl+Jgk1/1B+GiJjakSbrjJokGvff8yEeUN26jqxY8uL4/Nva1ueTuWf1BtQdyp9g/FZUQqUL/jW6HzKSgWoO6iUEF/jBkoT84uguJhMsctpvtd8JWFQC0t7SqQpLh4cJyAI5r416bI1u/3Cidi0ZJWDgxiwQOLgytzvqO/yaHd5ctWxfKnuwNsn5ftrx+6xm4jcbSry3FPOVtKNPGpygUA5l6zmwrDX9IIR2XESV9usZYBiLoq6F94mRY3zjX5u4yrkL2EhCg7FdUK/OXV8nZ43uC4AlWwpIc58gwWHovrxT/qfFKPBqikQjwPuvU5FC56toMHdv04VkNjmk9KK9Plg+TwROv0m9CziKlAzXIz36mD1AzhrUefD9+H8MxVv1jtIMqAyadbTUcRqqVMJBLzLZE0e8m3vFbMpDYK4E11LSeDeA2+cmuIh+44YHDcBCDFGMegP5rJbqUB5wYGHogu44k05/WqMJ7rc19OKMPwWyIvqN9y3U9CoIRjjs0SU5OnuTmFUhCh2iJigpXdQ+TbtVpxcwz4fHZxD1/mdvk4TMD8zjfGZw10U53Pjvzmvqd75jXvDe/zvKtDW/uO3TWsfYgXFthKeZzW7iYOr/tL79RswBkK3Cwo2se59xtlgcR4smiXDqjINTlIZO/ntV5lvup48cIx5/6C/yC4XPCUBcQe7ZFPHppKxcDzwXBM1t76Z75249z0bX8JjZg025qCsDmDGe+dABO8RQqqGccC70xejHEiyuOTYG6T4yTU2EcbnODYJz6S0ynbh7rM3HdVNAvjNOnIUVSFIlzoyKhYzYxFzzosHEVIXHBjceUp34ViY8G3PRg4Fm6f4SH+uhwm/DRHq5OVPA3upEKz4Ef89TBHQjb64IPYo+iVFOe+ngkfgx8q3+oq2e1l+038AmP+mD0OUlH6ySEDHyrfupLkgtj9Y/CZz2AT9zUqhXwCJ9jiH1Ero3pT9ZPfHwgpqTHBnaQL/dqvOfVYDwE0GDG6BKSw5dVWCUz+lvEvFnIuVize2jFXABuTSSSO4BT0dqiTcLalAU0JWj2FoOzAE5mGW6gGdSJrlIgeiqCw3jiR4oHOJF44DihygaJxmjozxEK+4d9Q8fOzMv+pe4mjURUF5HtxHdgH/OdwiZyeF8NcWpUaLi2k/1F/dmSPSUS458mFcEHpYN0Vhj45wgDR6u7B2oaqjGeKOYFUegbIsW12TK8b6oMg3FF5Qm18tD7n8rVE4bI/oJSyQ3CvciN4Y7SXkCj+qIKEFAE4whoUotQU9sgJQVB8sXCgzJ8YLzERcBIBdxE/Q52blpp5+3FmPeoz1kZ62bfkXMZBLc+5DrGdeyGbw9fqvj+HEs1OLxQVzQKfod1bmIuWjqo4Oph7qEH4ITcIuBpPEPRM+coceG3deGPB463cuShNXsEiEbObcJvxHhn/ioQ2gnh/hIEjxK946D7i7FbXOMrZZC8+OFd16halLPGKpuFJmpQAhIvaIVN36NoivY1DyQcy1wHNmeVS/WetaBO66VTUpz6UeYcLCutALEYAd/KEZKemtSMaGTl7H7ThebZGWcDOU85RxlMGn/Np3M+O98xv4mbus07U8b5a56Zh8GUMb/WW7tOZm4lMP8QzMkcuLyqJrcbcXNm5HgBDxrfqElddIVZmjWt1HTkr1ev3Y7+j7fGqmtwtFEPkI3CJ8e5Riz3+W3k/RkkHSMcfwYf4ZeKAjdFOuGl7o8fCBzX6uFoMKQxEmAd0B1vmz+GIb3Fia55liOOcTPkxuGHxZ3cMBrwkJNArgIJGm4GNEigs18lqEC8ME49SEPAqHEL4oYA0jjqI8FCAot1kADwAyGjxBE2Gt5/64dTKOPK1UD9AVBcUuMRpKsDcuRXDgiIBhp2kGBkepvwUR83OhKfFFlyo1Li0gGflsZsiz9PwTZ84s78TnyIr8InPqa9yG+IWW2vidvtZX6mK4EBbqqBz34m95Vxtpc+XoOw6WocxCX7IwBxF3zAY1zxQ33sP5Ou8AGP/cX0BjVOCrDiXJyppF5RgZs3LMdpbD/1bOk7MBCEXRXSQZriRhlkRfYC+Enci+uQc6HUPjrNIvq42bQWiLMzMBoL59m5lbidJNhXVuzndWUWh0iNJUBMEz715Tge8ouKIXKO1PGm/UNRNIjJIDg61Di/D9obQkMKVE78GQ80/eWKB+G2G9wGQxkZNkBeTYcCMuX6GTpWPpr1sTTNR8/T1RX+OxyuI/PVN8E6H/M0yA/UL0I9biLZdOgt2VOQJZ0gmg72jwOHs1gGpQ8HZ6xBfRFmhHSVy175Ui6YHC43nJeBdjbvI2d/6TPS+3WHNUA7wQ9E3rNvbpXiQwWyvTJYdq4+AIOaZElOMDfUcP5yzNdLtw7lIKzbrpBqJpu3lcHAqFFKoPtYFBIuoXGW03H2b0UdbuShXiPWrGBcVcn+5HhFJ2L8oj/wy+/B4AvjqmoApCN5OvU2DsCZznWqBmmhqCMA344HZ34f9i/TuSZWNQYJLsmRVfl+EKeCEyu1Eh9iHVgJhx+1FsSlD9ainYcoghbkBycxGNxIjFVyFgejHGheV2Cvb92cKQ37cmRg/25SjDJ5sIA/sHM17kbuhjuWM1z6sczLPyfN5e3ZlcfuC5t+1TFmALvy2C9Yj/Mdn53BE44zr0kz70xZ8978mvo0bjKZlx6/mF6SFtUyk/XGIia/3gvj3VT0q2mgRx1HGq2GxINSnEEDe+oYPazyaMwhHF5TjgaqEQ06LMIxD252EhKgcWqHrH37hDfElJaUSCSul+JGwgV+/YYN0r//8VJcXKo3xdANT2JiB4gHauWLzz/XSZOSkiL9+g/As8fHRMctxe0y4bDO7t+/v57SDbxAfNEduzJl+9atMu6kk8D+DZKDBw/qhPa8vpAnulxNC5Io3JjQWuCd2QymPDd9vouD03Lixj/ehhMfD43XVgJhrVi+TIaPGK45CguL0e7FcD80WJKSEkGINMrCBQukvLwMG10TnNZ2lN644JybCK3QTR9wgcrPP4S7LZNd71oBeVS95qbHa+MY2FfNViq7JR6jwH77Q/9YGyqJRRd+wJWbPU/tDCQO+WcCCa4guy18x3hgG3ESe0Y0pflRv1N8zb5pZnCG/MGO+qgvyXFuQrvwkZ8bmAnsb2fcECCudOKDDdMET3wUvqM+pnvi74wzvxOeJ3zGm+VnvB34zvye8BUe1APAA9EmmPr9sNZwTPE7Gny4mafH+Mh6uOChg+0MPBeBa0O1uFJwn6jUHgdaob3DCWGYOWv6zR+EIUcM9ZWMWNFCCAQd+w9lKiGergYHu0NMDMaEG18l+OyKvPWXwZ9ZTPv4TNE+x5Zz/BAO+7MaOnVVm6tdm/e6QwvlhA7jEKeRTZlUNVRIvW+1RAUkYjyDwEd9JBg3FM3FDSXg+oIl4x8RJ341YeCi7pCLep8vWzN3SmOnL+VXgzKgW4dc9tpNLvD4Hr3loN8eueDMztIAS/W2Ajlj67YWyIyJ6dhQCZnEKZhjeITqo+Jiyjfh5eSRKfLx0gi5+oxkcAu5fpD4sihE9gdvaHnw39/IiFPT9BtYNZoa3L/llQ3yxtv5UhN5iyR37iW+sHxNicO+hQMSA11mhYBIC3CMd8Jy9j/z8YDFEIx8RXDkXYf2hzrmqDmw8ZrHELsuLCkaOEb0gAYko8DlCgBRPyjZR+DjHFzuAL05KNKfHNBGyQMHuxbXdxZgbPZJwJWCwLcBPj6BpqTBrRSmGvK567We0H8gSidOGAouIwhVwCkBVz8ncbx0jeOByfJlSjz4x8CxzL1I1ym0l+91fNvPJp8eSPHOc+yzDi3DBwTnM78F46YO8234S3WGIohxd+WW6Dgwec0vsrjGgqnT+ct0BubnAdKoyOjLb/FPFCp/Z41I19hvUdhLEX7D1bvzpCkqhsPosAPVIT7b6yu9En2ldwrmIOYLfYz+HIN7Z2wFOw6WVatWytSpp+mgZrYvvvhczj7nXNm8ebP0HzAA7O8oef4f/5DTz5yGC7O3y79efFGfX3zhBTlr+nRJBrG4Axdp8+aZJYst4rBr127oGE4ILPL4nfXGbHAGQnAbTTYuCC+SMWNPdA3Ujz7+RLKysnBPdh+5+Ybfyl8eeliy9mVJTGwM2O9Rmo8LMhcj3gayd+8eicYiHRsXaw1Me6Hj5sPAD3voEHhd+CamfCUWXN7JPXrMWK2PE2rD+vUyHoQqFykOTpfuDeogPA6Kjz/6UEaDcFy9br288cbrctrpZ8jL/3pJJk2aJCcMHIS+WyHDhg1HndxIAuXA/v3y1N+e1P4i+5z1PPrwQ9L3+H5wXTQdi9jPc6Boxx3xP9Z097bgmKqOYF6ZIt/fr6Ln7m+DC/HlNzdBxxW+vwkcP2Ys8d2Rxj3rby9+pPCt/sZGYKPsiV978DzTPct7i5OzZuB5wves77vGCZ+EowncMPFCNynOf00HYWW+GOHRTQ/vow6Cnl0RNmRuaSWVjdbdwKDv9A0L4ME9IgwE69dql/sddSVzykHIYXF3Gk5pPsDjppYHFzqhICKiaflsFz2c9rMznfg74yTcnOPTwKOe7Nw33pTGjUGSH1IoB+vWSmJoFxDRfvJVzizpc9ZASTguVfK3H5BDnzaAw+aj+l/FNQelX1wnOS6yJ4ihOimtK4VIuFaSUqaibeDopXeVQ01LwbGC2ykuZI7Aza4YBiqkwmm0gSbzUyhXl9mIJ3me7G9+l+ff3y7P3TkY6xzy4jV1+eiKhAQk9wMTOOa7wvhl5smB8sh/18vdl/RXbqBVHx2e46B/qFKmzOwhvXrwOsPmeJl6SGxVg+jK6FwvBcGdcf1tgq7vzmYUwTE3b9kxwXxn08dW3DGfUDgCIu0ScLf9MN6CoN/L+rhEFJdXSDC+A+NouisUgeMdB250H+gt7oZO4z5wulflNMmwVIhRwQnPBh9jcznd/uAWG/A7kpE3LYa9Zu2R/IUmgwbumaZqZ6sDwYmf/9UKmTJ5lLYxHEQrLXXXHbDcxJj+ZRl+C/p/ZRup5hCEvZci9kYwMZSgxnvmI8dUAwBahLP5mtZrJ3zrjftfb2n0Yzl33R751/yNMKaCiL/V2eau50d5IrKmU78PgKjvsz3LjqhOgtdxhIEUExYs95w1VFLj2ufOfx/oHmkd7RKO1krafAiQe8bACcXTysoVK0AUDpEOUNR+47X/yeOPPio8e44YMVJWr1qleXv26i2jx46W8fg77/zz5dEn/irPPfO0nDh+vEw5eZLs2ZMpd99xu1SART/3s091QLN+FfHk58k1V12p15OOGzNK5i9cqH6xWDEn7rJlK5Qgo9jx1NNPx1sf2Yb7tDN371Zu6ISJk+CwfK++q8RknwCijnmsKcBaGLgYW0Qs/nURBlT8nw8H6ExMSU2R40HgsS4S0wkJiYofxV7z5s2TRx96SEVgI0eOkI0bN2mtqalpMnbsGB2TPDxs3rRZ0tLSZdHS5TIU1zAWY2NJSkpSMZ8W+JH+sU6a7pWafW0NWve77wMVLug8saryv5cKy/BVrXO8l0TXq+Y3hbhef+sHfnlrDBMvGpMEY/Fn4IJKkRK5DSQO2U+MkxtBrjoPD9Tn4yLKsa/+BJ1xlKeOFDdxcglZn8bt+jSu+a36tDw2aYrI3fUhDvE54y3g2fVpfnBETf3uOEVswM/mmLL/jUhcReyIG31EheclTnypr0iDldbaZ6W74Zs4x5Eay9jwPeMWPjSmMXdgW/gQN0sE3jyu+phojzvd6k/C84MkQuuHvh/jvtg4OaurYSRDbpzqOAIfGstoeYj9mb+ysgY3tfjKyPQA5TqS+IPPaSmqEsmIblIrR29DyyIkqOsFMTdc7GwHAcBJY9VPEbrFXqqGPmkdNlwSWVE0cMFQo1NuXxs+jVnY98RPyyNOfU72iSuOsWbqs3TukB/1c3PxgTiZhJ2IJbYlfJZn2qjTJsvHJa/K+vW7JKgwWPqFpEt+1UHpOCJdTrn2fFACEIn1PCBf75wvWbugvA8/IlnBy+T82NMgqgOXHURmsD840eDAsq8YWO++/GpL9QLfyTOE1AdLzsEyOPKugJFLB4nBVGJRrs3vLtgHFQEYBsFX6p7MfZJ98BBmni/uvLZEs9QrJSHEtdGmi5pVHwfFrxvP7y3/750tcuWZx8mKLQXy1eZiSUhslCUrKuSlNwZITUUDvim4fyEW88AQfKyI0vy4CIh4cxslZRitteGwH9+GbeMcjgwEQZcUCX+KoGDhQouBKhEk+rkGsC5LxAwVBzvO78Hy0bBKLiyFmDyAKiz8fvC3ifUiHBs/56DhmLM+HzQSF0sqEXdcDETajf6yC25Y0kAk8hrM7uB2qeEWiFzuQ+w/q/et/lfE7H/4PUwwz8zbq1cX2bZ9n+TlFcJILEQ50KyrF4SFWyHy7hFNVRLsblyXSLnbgW2kGgvXEtNejiciQHUezilfSmd0JLjxYnHCN3ja1bl+DG58YfLM37RPnv9yg9xw+ggZ17ezXaOryLEH9EAFCOq3Fm2UP89ZJrdPn4Cx4CPw6vOzCi1XAa/oOYcABgFHNQIHVw44hPNBNN162+2w2sqR4SCaoGevg5B5Thg4ENZFFToZTC0RkVEq+r7wootl3769YMuLTJ8+Q7l1FOE+/exzrkFM7mNycir0RqxBTf2O8WPGyJJlyzEJfOTggVxZ9s1SueKqq2QLOKBrV6/Sic7JPmnSyfLu228roRcHkfOJINAolnh7zpvq1JwK/O6AxeXAAVm/boO2jwSDMUgYOXq0ciY/++QTGTCgvzz11yflvr88oO16950qKSwsUgfn1cCRIRgbWv++fRTnvNxcWbt2vbYno2tXLJINcva558mcN9+UISC294I7SqJ785atblR+4CcSRJs3bUI/vKWbNb8nRfTXXg9/ZnYbvg8UGrHBUTfPPzgUCumQv5jVw1F5FUUoZFG0ESjW8VK0jRLtJ7HNHAskav2xuXOhpxECxyg3FI4fDlpuIIzTSAGutjiwNa63tXDxRT0BEJly4a33tRZjxlmf4YppHGNN48wPcR/z16F+H42DgAEe1GH0AfdMHYiD0KD6hIFPfUnGDXzqdtEhuQs+CAmNE38QwfWA70pHnMSiidMog/C0PsAnUWXga30gYLjBVsMowKqfDtE5H0x7EQf8Ggd89ofGvcCnBbbeHmPnZ9wTvrYP6ewPplvwrf5UghIbb00D5iv7C9+D+NTAoTZvHSInn/FqiIT90H8VwC0QmzkdmKMAdGxhpMP8drygxl+6QFy9F0ST7blFcopxnR42WOoothZ43NgGx8Jl4BDxfuk6EGwgI4GP7XAc8Qre8gJiPBw4wc5dfPFMgtEJX42G0FaDD/ufBDodvnOg+0MJsxH1V1dZcdWBRT01MLigdj/b64fxyPayAOGTIGd+f+jfzcBa+MTlt0nv+imytWCrdLs8ScZM+rVUFoNCRv9FRMfIhLsny+yZ90u/yBES7zdQxdbLDi6R4+P7Q2wMqrFZQBv8o12HaWcShrCkBEfIky/vk8HpPeSexVvkiat7SGhYgLz5xV5JiQ2V9KQI2XeoTsb26iUTB6fJrn1F8OkYDVSsWY3lCP1muZrxnOdsVySoy0NQA3r8rbUyflInuQJXClJCPP0sP/nd75ZI3qFI2ZtdJJ+9Nxyo2RxnPgE5Eu+853r3Hl9Zve1WGT3lRolP7IhEGNWgzh07VkgszG7jeo8F8Yn+RaCREu+FrmL/23EyJWjgZcVBYIP4pQP2UPR9OfLF4Nae0rJSrP34lhiDzF+N70Uc+BcJcXQ1vhn1I7cX4ZDk2whXLH6wgrYIRxLO7A5dYuxfBXYE//CQedJJQ2Tl6i0yZEAPnWMc+1QDSI+ok124vahHNDiNWOe4B5BQZCB+/Bb8dcXR79YzDmfIZ8X01WH/wzLO2USr9tlLtsn9MydKz+QOGO8W/MOu8P9IRjIozj+xPwzOSuSZDxfJozPHyufb4Z/yexKlfx/deBiEow84CNaEMQDj4il/hzuIklJZA45ij+N6ShEIPA4840/N5DWDcv68+XAFkCd79+yR+x94UAeu0dEBLShzQMy9+vrrqKdYOXzTzjpLBzMHtFlgqIP4zN/+Jh1BAJ4waKCenN5+5225+tprtT7eaEMdw5iYWNWj5InvlMmT5YP335Opp50ur7z8sk6C7JxsOWkCbgowSNq/3IxJMJALRcKR3A5yT9579x29TjEWxFVBQZH0A/FIApdWahEOEQerITH9+9vukNS0VLny6mt0syXHh5NUxZuYTVyApoIzSkL3H3//uzyBNv2YhCNx6dW7t2Ss6QpnsBBnJSbKb0E0ft8T2QfcC26KPvjAyk1xriJ2n3NJao+faKV/m6XLBuLlh+OSY5hEiIqbQOypIQ9O4yZNT+DI4zXOUzsJHZMOAwdn3BccLy64Jt0XoiBaB+sYIGxwdXRMcLHWOOozYwT4Wha2jvoxrkhcmPos7qQz3YIPAHqg8gM8xR91K/6MO/BVbiLh2fCNwYsROSt84m/Ke7a3RRz6hqjfEz67nm32h/NkJz6tw7fxJbfTAZ/a2E782X5QYzA8whYOHA13NxBOnIOwIZVAZEhxIm8a0TZyQ7frS4OLE2CqnC4OyfyKRijH+0hypPuAYjZx7nwUwdbgj0YKeeA0cr3ilhgAdyemf8Csk6KSMj2IRQMuRdf8Xvy2Cp/EI7+f3Z84Pbjw4TtYSDSLg8Ejfvq97f4ARL9Git/xH+qmnl05OK3hGHe0zudC3oh0bP+A5yuXP3aHLP3wSxnav5/0GTRUiQiuZ6A7FZ+osFgJqwsVX1yDlxYSCB3HrTL6pStl5f2fSq9y9BvZpHbg+lsNxcA5mdtkSmoGiCPcvFMDy2IQQRuw7n9Tkid3TzsZ3DvgUFclf/jnbukYXS5j+8bL4N5QIAVOSVAiJfykxFD54+wyufccq28Igt0JOhMEv/VLyKRb+IczuGbIx6XeD959HCzmwTVGicw9IEqhZ3/Pdf0xvgJl8Tcr5bNPc+TkSck63ih+5VoeqoZHIieNDpDVmztLv5RwaQgPk/qqcgkoPiC5pQVS7R8jqbEhcgiHeAwkiYnvJjWVpSD6MY4KcsDk6I5bQTjGrAOuzmGg5Usn//glJ7KwtEzXj0hYUbvTYSkNd0JpUX4wZIJYHmfRMoinGjAfDsEwqxsIgY7qNkkHFGriMcDqD/6aYN6ZXCbO9Gb58J3C8D1pcKYSHo4rvKOaRgiumKyqY98hoGO5ppr6+KqtwDVc92Fk8ixj4Jv3/G0NP72JCvO2V0oHzKljRGNbfc7+Pm9cf7n9X5/q2BmaLLJ+f1slftw0rjdtBk4C6hOyIbrAITd1ESkaorXgxb++VImst96cLVddfZXMev01GQOuI+a5hvXQE8zIyIAuZH8ZP/4kZd/ToMYVMKirIZ4uAcEYiQlNC7b9+3N0weAl99RVPAhOIPGIxKnuz/fdK/965T86IThCU5JTVEydmpamRBq5FdwgdBMDEBr2JOKEuWbNarkSJ3Ge1u+7914LPCeWPbk43FNSU2Xg4EEoT25UvSxb+o38++WX5MKZF4MjF6sGPqqHmZWtxUwb4qBrOXvlChk5bAi4NI3y0KMPyyfQy2QgkUsjIfYd+9CE7iByz50xXV6bNRsnXXDjfuRAfM6/8EIVec04+5zvnWhkcwiD3WsWFW9NLAT5HoxFra3QyIWwrUraKuw1jYumtQE7qzULvhYB4iRGXMEzjoRm6R5xbbujPOEYQxxTZzN4LI92OkPz+j3wYX5H/SzXIt5mfV7geeb3jLcHzzPds/x3jXut3/0FTf+RKI2GP8cKcIIiA+Ffxw4m3cRZshLiDnJkOsIQOw/XAsK9HuY+dMxARNaCm3kQBAOuQVbOJAkZi2i0anDXB2tu3BUdAmt1YxTBtcmdjvyecbxqlu4tbhMqFrTm+QmH6gh0FF6O6yfo9iUIhyC2ietMTGwHmXzxuTrOyd1lIMFpessPPhDDfpUqQbgjLb5zmsQ0DIF4P1YCRsdKwRy6+gkEgajFgHqTDIkaJntyM+WZvEXiW1Msw2/6o+xetkjixkyQiUGHXOvt1H49pHtuApT8F8owGNM0kOJG4JqqAWt6UE2h7NofBR1G97dhU8HAk3AQn4ZQ94ekgVbaocCjT/doJczKKyolZ/8BvQJ3x65dUI+KBzHaUcLBvZu7+KCcckqKipp37dotq9f7y9atpTJ0SLo89/wKGTFmlNx56w3y0itQp3r6SYmL7wDGxwo5c9oMmTvnFejWF0Jqlg39/fMgkdkIadg+CcdVjr6+X8pZV9wK/4qQnFmt0H/1EIcns6yT88grIU2ohoiCouH+CeBOY4njqkPbnk354KJCv5QudfybGuDCySb4MT+4d3HRpOda7TGOG8T5TRknfIOD+SU8u3e1fLduqbJ+424ZMbwv+gJidOzVrLNTWCM8APhIQujhE42mbtNWxp2BOBC2wc3gYX4NjozTf6XeJ286zFnRsedmPcD+6gJ/mzwA8JkHKHqDgFbLzyI036m8oMQBe8HMmfKXP9+n4s1169ZAVyVTCUC1SsWA7NAhTu+k/vrrhZi4U+TxJ/+q3LT5876EtXCe1hoBoq8DLLMN0VhYWIhJvUX1ELmApqanyzcQPy9bulS6gNA0XGxyQvi3cOEC2QLjlWf/3/O6MITB5cbGjRvl1KlT5cknnoArgs3y1fx5sExOgYihSr76ar5sQvrcuZ/JSRMnqk4RjXmWAwZF0uRG7sLCkw/Ckps8vw4nLce0TlI8cNJRp3H9unVYRLJk8aJFmta1WzdwNr+RJfjbuWOHXgXVp+/x8o/n/6l4fPHFl7Jm9WptN62/WX7d2jWal7OeQ4Ftfv+9d7VtCo8Lxo8c2O4rrrgci6PlvuSHAM/+NCJUb/WzL9jyNv/M6uOtgu/hndPoidWpSNauV/EHJcFfBnfcesE4xwm/oQmMm8D3zjjfe8ad8JhOsa2pzxs85jfpHLcK32zMdv2e6azXBHLWnaFZfUg4IvjIT/guwsCOu+AjTpUAnWD4l8ETHtOd+Z3wmV+5/47+ZXknPI03SycnFhw/vOPYa1negscvVgxDmcRwH1l+wFd1FslZysNVcCsP+srGQz5SCGKmCsQPx4gZhk549K9IbhPTaATDQJhKAGjMxt8xv1vDx86u+HqWd8at9vMOeD84wA6DmDRcCkG4ksvGwPr5x7HBfiXuzvJ8pl7kryAR6TliiITj4BsN7xfkkA8/bYosD1gC1yDQaQThbNoMPrZ0C+kuA8LPkN7X3SXp/QbJkHMvla1v/A1ibor4Lew5n5fuWScnD89AR7Rc0xpAOF5yUpxUVpRb665VTOGEgL7BNdjKeYwAARkMQ6ZanBhLyunCBtxcUJfBIdAZxX7AdnH9Co3qALc1TXLdnftl5IhUrO1VsmrlQXnrRYjti8fLyrWdpMH/ShjFTJE/PfBneLboBKlXJvadXXLL72+RU6ZOw3ivk80b18s1t9wul157izz396fRcQ1yyW+ukmkXXIq0jTCqch8i2X8cs4RP9ZICeBch57djbKzqPNLBPdNDcc0hboSEX098E3QF+5J9NQD6mbHB8KwB4nFrsb/M2QIL6KISWbd+O/YFHzBO8uXNOfPg5aMSKi914K7u17Gs3wLc5ICAYDBAQvXPH5ILEnXOQAffJSXl6ruR+wzLkVSMhgN8zhvzTZ1lvD2zj2l4RjULSmfMCucs7/nOpPGXf0w3eQjDpPP5WDiyHuCB6ucS2uU4ElEavdz8u1thZbxOYmPj5LrfXo+J0QhxcH91MMpnioR3gIgiJy0pOUm2wXUOiamkpI46+IcNG9aszTwF0/VOX+SpgkXzZb+5XK2YI2Ij4N5mRLOF7twLzsNk3yv7oUM5E3qR1Jmkm5wyLNgUAz8AoxQSZ8OHj4CboCQoTidCUbiXZILAnTnzIiXORowcBYXxddKlS4Zce931ED/Ea7t0gQVmoViAj+/XzwWXojC2LxaLAQlQLta/vfEmJfjOPuccWbtmreLwh3v/pAYxY2AAQ/HvdliP9+vXXwbCopph9Ogxii8nIScxiU5OXsZpVc0QFhYuE0DctusDTXN/v/9Q7+SHC9i0SBT40+dec2LFwOTWZC1t5k3L3+bLYsv0I39DogILIr4BHUhTl7UOYhyKrBvRH6rTg82BCuGNSOdGwXfcsNgOxvnHgxN18fhch/p4wOF4Ire7lnGMIWvTdsaxqSM/F2Q68KbyuRJKeGfqZx1+iDvhMx+56S74yKNxvCe8OqaDs2Dga5z4oB7FR8sTP0vHyarPSjd1uvBHGymmU/h2/azDWT/jqqtnp1M/lOl8zz8LPuJop9YPIkTrx9jXPtXyIAAAxyKEYPwBfCnO5ffwtetnvSzPzbEZfNwf5wsxNI0RCI/jTHX92D7GQYCEggPITT0UOp5BEA3TWpTfivqZjeAGUf+rIwwnypGX6xHnPPW/dFbinyYQC1zb1AE0NmwapxA/wqqEukm9tgU6jhg3QRBbWn1tpbMWf4iyKZ5tsFd8f4pZNc72EL5FAFF/llx1xtFhSogz3RjPEDfOEj+UJ3LEn3tIQJDVHm7sYeg7DCrtS8Lj+hIQTPhWfhYk/iyv9YHo4bdBNtW35dpE+GzfKX+8UvYs2yCL3t8ow4J7SBj8YDI01uGavrhsOa3XVCmA7nbZh3+X340fJFEkSFAPAwmD43A579CecfgO9ktNcf+TjHvW1i/PlgF9knDtoHv9oTiXUdwGqBUBRRzKG+SZ17biO4Eogw+liFiImjEeuC5TVSoc91p/sSBfzuufKl3y4+TgF9AdLQqRq4f1kdj4SsnbWCi7t2+AOlVfyQEBx3nHtjLovwBCYpfc+gC84N5CqRd1HPWGF3xniveroa7Ffud3Yf8xVOIdD2HUc/TBuOH8jYmAG6PyMommyBhjpnOsn2SBs5hf0QSXP5CQRUHFC5pf9XXVkgBisxt0bUnEb92eJVnZeerYvby8StI7JwNmDYjHctm5K0dd7CQm0qG0r3z6xQJ4NNmh69WvfnWqpHZKwLi2WFHEDSgiDYZ8Ooc5hrH24kPz29RQdANOLseBZ+CYUSYKEpjM+UHdZV8H0exZ5lj8x+sBzoefSzgswpGLbSj0doaBMGPgYsoQ7fCTyA0pIwPGH/iNioqWoXBBw8A4F2TqBzpDPIhR/jnDgBNOcEZdz7yyKiUlVf/4ktxC4jRo8GBXnqE2YUp41D/kn7N+lhkCd0AMJDrZBroSYuCE4aZFvE3gBIqBmJxp9L3oGSh+NoEwGZifrnecgcZB7QXCpp4hYf2SAjdhDnbqN9ZxJ/fSvByBiM+n7WFYic3D3s51YeNCyDHVVnAugq3lI5FInAIDoScGROugMsEFlxuHGnPA4ISbDP3jcUGmzhThBiKdxITeNuOMI5353elYdL3Eg1HeIlZRn9YPVxioj4cgK84r1Wi40xK+1gd8uHkqfGf9KE8Ci/BJnNGa0xt8tq9R8bfS2T7WZ+DTITLhs36Dj9H/teqzHFrX1wM/bGROeJw37rh917KrvwDPka4EjLaf8EFcs/1IJz5KfJr6TZztU3jUp6TDcfpshH9NrgeM4/shGXEYy2B9qId1Im9pqcLmXkLLa8pCsX1GRoLDDkqHBkrElwQY22Wu7jPGLvWQC7E/9fujfhpLkMPE8x4PGcHYUOlMPRCEKQ+DBn6g7WBd42yvUk3GaQAAQABJREFUTcARX8UfhBjxJcFIQoQqPyQo6TSY6UFMd+GH/kX7rXQQB9o/FpHqggf8a7F2sDwdtlMdh3z8uhoQOph/gSRggTPHE8kHtpfzQ+ErfiAMkc7xzf6Ig7eIjtNTJW9Ujqz8z8cSvp3svwYpjq6QEb+eBpULX8n84J8yBbp74UEgxNjpjtCEsUX8Wwts8/vLKmXy2HrZsq8KY4xrsHWYIrHJtVnbgDH49ueZcDjeRUb1SpJX/71ZMsu2yB03Hwer4TCpBKeU3O7FiyrlVyckiB+IsUR8r359uoDY2gWxXo2cPrCjFDVulHd2heJKSoia9TtXwyAmWO696QrZuHWHXHzVLTDiHCL33Xmb5MN37/U33SIrli5Gl+A/LBEhwTQWwvqg88k6cPB6Sx5qwvDteKDhLTG1ICTZf4O7dED7cfiCv0auJ7VN/uAGN+JmIt4oVK+c1BQQwEEYJzVVlZKIi5VrcctLT1hFH4DV+fDhJ0heQTHGGyyzMX579u4qcdgrMWR0rCd36oj7tMPU73AE1LuIG4P2OMY9O5QcT+pv8zvTgprtZvABFcy+xgvMAfQ58CXODGyHmRN8Q2KaxLKnCgzhWCVYygrmnfnq5tekt/ZL/PjH+cfAfZ3PfMdgcNOI4x++N3la1kEC2HvZSsxh6r16Bu7h3FfMVa2sk468VUfWM7OXuB5IgTvVR440cK1lc6lic7SEI2/l0dKyY3j+5D3gB4sBFSthEuup1XO1AYbkNvK/toJJ5WLxvzffl48//1pOn3ySnIvT9iNPvSC3/vZyVZq/8mZwf7Fp8SaY22+8EvfUdtQJ2bJuLFRYOGk4wcWSN2wQzwBMXF2oAJCLrjMwH/9M+MHjwIcHChNawGsnne3hnwme5clN4J8JnumE3Rw+4uSI2cEz3ROeZ9yz/pbpzev3TG8ZB4cI1unYZhQjji+nOJEEvl+ItRAHgxCjSFmt1jHWisvKJS4qEv3jXqj57Izzxh6OB5ajbz4SotQh5AGaC7yK7uzNjQjQfyQJPhOozxpkw+c72ImBK+nesDzhcR9vjj8IFMcGRwMz3jBjgrN93CT9OJ7hqNJsXCjdHD4KBjrgsx7TP6ZOZ/0k6uPiE2XiTRfLQXi+CIE4PBJGh0EQkb7317vl6jSIjTHPqHfVnEhg/9ZBb7sSkpQw1+ZuYFi/jZKU1k/+/eEaaQpJgc86iG1hsBQOi3beZ43PKh+t85cM3zr59ajjpQOkUDxwXH/qIJn251ny7N/3yR/+0FOefWm33HxNb+kREi2dM8B1s78Hv1uPrt1gxVwDAgvGKiibGlcuy2bdLadn4Dq/Tf+S28dgPtdXSNYErB19RkkgbpLpA0lRAw6xwR3SZeC4eKkNCMd3bpJf//ZOOVhUoRxrEoulGA/hqDfQMX/YLhp7VoG5xwsynn3yKSkrqwSTIlqmnjpBzppxBnwVvyuzZr2nxC7XntmzX5TrsGbdfffN6r4rOjpcEqATv/SbVfLss/+CIWYxdFWj5JFH7pG9+/bLI48+A537p+S99z+TDRu2KiH7v9fehv/gF3Ao4KHI+hYkGmtwiKBPSB7AlIpiGj4U28P1lIQkOc585tzUPMjAcUWiicSienzAIaN54Grt+cXtMYDKDDOT9TJYOfmvQtV3zn/K0Jez3v1Yrr/0PMk6kC+vYn2/9frfyJYdu3Rv6HNchtZByRiJcPqBZ/ho3mI5oV9viYuxfHje98jf5eE/3KRQHnjqRbnl2ktBoINQxwGG7aY3FhZ9Hv1/xSXn4NuxnZw3FmY7svfLhi3bZfqUk9QrDLm9C2FwNfXksQqPqww9KQShAL3GsGUcV1wfqHe7YMkK6RAfKymQsHZKSnDlI0HJwKsxudrQBoJ4mXDgUJGs2bAZBGooxmy6xMa4mVcmz8/x170T/ByxO4bTL6AHMDs5Q/G/t4AzLzb/VhLtAiaVk7Bfn57y6/POlIefflEXnN17s3Wh44n+2cfvVcJv6nlXSre0TjpJvcFs9o64HQu/6B7QDQIbJa9SZOCGyZs/qBvINBJezsCNkxtvGYgfhki4ayJB5uR+MM/PJSgq7r3ou6HFvrCbpgQECNJO4PiZQOIsuQkWyYEJEoKbTjx7gX0ZG9wJuu35qjvtrZ/I8Mrau1XuffB4yE7N8mBt8AaO+FXK6sU1ktYxRrl1fF9XVSv/vGayOke++rrP5U9njpZzLp0rj583sdktOqpWgg0+HN+NgTgmxoTLtDiKbENtApNc9UDJiewopbgrHObPUh3QUdNqYN7dFBAB7iBxw80/Au5eUSkIDxK2sLqGNMvzthJK5YtwZRytX/P2VEBlaRcI3Ifkf6+9I8/8/WUZN340bjTLlY4dO8gNN1wGgq5JqqDnuXPXXhwYIOLuQINRX9m1I1NuuPFucB0Hyz1334T0TImADnoBCIzNm7ZrY7Zt2yXDh50gJ588DjqfOBTBwp1tZF9TrL5nz0EZCHc8HLMkHJ3jtkp9ilElhwQlypDTDc4aiUF/cO55QGNdSNJfHrCpsmJCAzipLMM6/X1JcJoUwkcPkVi187AutgkvCQh1s+bmoUNMpHzx1RK5FoTjS/97CxzXPOU6bt6yQ4YPHiD/mf0BOL7BciaI79XrNsuHn82TyRPGykv/fVN69sgAg+AqEPFB0rdnN3l/7gKJgqP9hLgY2bMvW15/+2O5YMZUSYAXmAVLVso+EIdmPH69eCUOJDGyYu1GVUOYMHYkfCqXycP4VlMmjpGuMBgLxeGAnhI+/XKhcn8njRspr8x6V846bRIOJKGSlXMABmD9JQcuAYec0FclayT2C+Ce7/f3PiJ33XS1dO/aWcfUx58vlHc+mitPP/xHuenPjwOXA1IBrvWfbrteBuG2PdplFOHGPRraGhyb9xQMx3Cgos7szyF8X8vNz6Etx3D4GfaAivAgAmhtMuyDqDrLr+2/HD9wfEBecrEafPxx8tzLs1QF4uIZp8nxvbvrumTEGx/OnS/333mj6p223h1cJq3lkXhRRKr4oX7+0oGz4V6QWKX7JHNy9BbX/Dh5MnBRbZ7frs8+ebJ+Z3qLuJfyzG/UIdifVtzSlGac8CnuUPhaf407ruk1FueB+NnpyokwcZyu2yrvCU/j3HhMecJvFkd9+OZWOmgD1O+Ghzg2Kjc8K90dR/sc+PAzOeOmv8hVsepHfoifVI8LL9A8rV8NgOxNjfBMOsv4YYPjPcLkJJbAqIR6kOQiUfxIbiTjdLAdjQ07Hrdi0Y2SaR8BKDyI8BgUH4gUnQZHCo/pNvxaXIPoTKdI3ImPptv9xTrpYNqZ31UfExHY/xSbmsD8FFObbVnjTDfwCc+BD0Xcpv6a2ipwtvIkZ1+m7IIl8Yavl8iqBV9Izt5MNbbx9YcPUJSlCNkfLqsO5uyDbnkJXPGAEGhl9+iTnCyvfgWjQ3APPQM5NC98vFPOmQgiHpJ36hFyrvG7OUNcJC5xyC4A3eEGwr6ODodbH2R84vzxktwpUlJDY6VnivvWF62D89hZmf3MuWLmNV/VYgwdAsHIvmT/EZdq9BXXA+o6cizwdhjqMUfa3F5yqlWtBH3OwBbml8LtT1OVTMyAdT50Zg1s3nk9EAQF1yaqJlBMTVEoRd9UpaJaArlWuhaxENq3aPFyVitPP/2AHNerB9zInQLVijC9b53tJyeMawF18oOBU2pKJxTj2mjpstJ/ZHFpBVSfYnVsOolGfq8wEG+FMP5ifmLPX7oZosjafskEVxuo67lg0Qp5573P5Yt5S8Bdg/gcfnn94IppJYguvn/73bnyKYg26hszTsMdSjMO5BbKvK++QZkqmfPOZ/Lxp1+3EMdy1TwD0qOFS1dL9v6DctbpJ0sxiLW58xfLy+Cm8iKF/IJC+ce/XpN3P/pczpw6CZKkJOnb+zg5aewIJeTJjbzw7NNAHC6X/4KwmzJpHAjMr2TmOWfI3/7xCr5nnXyBcX3qpBO1iZ9+uUC27dyt83zH7j0g/gboerR05VqZDvj3PvwMvguvOd6DtbVOCdaTxg6TF1+F/+eRQyD1+gD1+EgiLPoZknG98MdfLFRJWDhUBzjG/vfcI7Jq/WYdIPQPSpH380/eLyvWrJfH77tN/vf8E3LJedOkR7fO8uHcefLlwqUSjbHFb9xagOYN7ioHRx86sq3naq309/vefZRoo16zabaR5VjSL7AHjN7Jt22aZfgBIwbq9tSTtdCyJm4L7RrHaDld6aCv1ii/mXm2/OXxZ6UUlp+lWCQP4TROXCkqyNmfKxNxejSEVkuI9hvUyQ1BlclxaleH3VzCQeBRXEPn8Fw0KZpi3dT/oviGBJArjnQ1MmF+EBq+8KPHdC3P/NwwUB+NZFR/DHHWTzER48igekbcQJqlu+J2/chH/TT66TPwiTc3IwNf46jbwKdSO58Jn2JVbo4+iCt81u+Ic5FkeRJvVrplAKDEGTYltsNZv8ahEkDxLfuH7eVmSk6eCz4IIX4DY4zgFZ59oOAi3Cp8fBN+eU/4qmMKApD0EEXHahDC/sCfH8RQJFzZdrbH6Goxjfjyu5JwDMSf9T0CpAYVVUFHLRz6mGHYrLiAs29rIHtke7Vv8I6//J4k/JjHxJ3wrP5wwGd54sP+5SbPcQOipVbxsQ5EjNOBug93UjSYeWsVf+p/we8k4mrMAuKGxAEtt3lIMeOLuFBnsQn18Htq/Ui32ueEb3GLYDQse3bulAWPviVhVWESGxApkb5REog7kncHPyeDR/WVLbW4CSW5j3TsM1wKDuZIXuZWqcrZKRf1TEQfeJnM9tT6GsYc4+DoGwPEfmP98Ltc8uBXMnlSD5k0qnXjGeZ+76sCuemMARinFoFu1UDaCsQTdlDqD3I98eYPkOPJSTCZsp6/FD3uL6yU9FTrGyuvDWMpOy9fXcOFkQPHMQKY1GEM8gcXGgeNIBVR+ygXqgRE2OCkeukYxZuWiJ8Fhfkvu+wmjJMGueCCafAoYhEZ8+cvkQULluJyijFy/313uFAyvVkBLnc0xK+c7xdffIOUwAD0iSfu1THINvH++hAQIS+++D+Is1+W22+7Vs44fRL8egaqvi3HZdfuGTAcA3sKOsKeIRraDrnw/hZraz1wdnG8OglqluGcI04ktv8JWHv35ug45C1bf/3rfTJ86EB5/fV3ZcWKdeDMBYO7HCoZELXeB27a2eecjrz+sgaE5d/+9qK88MKj8tw/XlZfqCddezOrdwXexTz99FPkshvulMuxrpN4WrR0Ja6R7Kqi4607duvYHzSgL26dGw4u9VNy9rTJ4CyGS0cQbpybDJQ4jR89TBLg4SX3UIEMHdRPuqQlSyK4jaVlFXIivAekQDeU3MG58xbJjGlTZDgIRj5f+/s/gRP4Bzl5/Cjpnp4MDmYoYFrrHrpcOZ9RkZGyau0m2Q6OMNdvqiokwRMBw35wSaeBI0pVFuI7eEAf2XMgT9Zv3iYzwfHk+CHFyjlLLiMPEGtAVJ4MLvS+7IMgnCfoOCHhzD2Mc9pb6AB11uoIjEUk8/v8lKFdwpELPl3aHE2Kmz9lh/4SYHND4j3fI0eOxID2PogPt50cN9xoaYHrLVx4UT+cKt26Zt7yhMG5WyicuXECvjbnA4mBH1CKEjnRqM/4+pyPcMociwmJe3bBJQiyjQG81WW9syYyF2JamlLHx+grmasFueFyolPXkQuFM87FinFu5rylhSd26qyRK0VDIBIqhsg0cYptSDz42ulsCxd5ik9NfYRHy1+N2+nqmw/w/Oy4gcfyrM8f8Kn7Y+pnW7gRNNnwDHyT3wlf8fGA5wnfD/cTO/Fxwlf8PeDR0pt9ofBBmKOHFbdW4aNt7CvTH8TfGecGrO1xtd+d3tRgrmZk+9kf6D/AZn7WQ66ajx2HlpESn75QoFMOCwaCZTFqfT86cQ6twxVzINKc8HmLC+NKpFB/FmNLcYLBg35vjB+Fp/W74UHb0AM+iV8aKTA/xo8N34f9ZdfP/iSXTtuLHGrFa/BHAervGt1IvybLwp5xzq9AEKTY/dF+9jfnE+CjPiRqOsc9vzcJBfYRx3R1dpmcUDdGOsaTQAIRiv/e2f0/ef62CdBV85PBoC5LK3bKngWrpR/EgR3gcycUola4vlT8WadnqMe8yGsolAv6wQ0OiIJmAZvx9LFdZPRQcA09kprlQ6R/Fx56rEMaM9M5P4n7nftyZeH6QxIPF0qRUXAqn9BXPli+R5KBW0Swn3TtFKOcw9bqJ4fPD+LUzANFsqEURlJd4sC5s27KYf+UglBLhCEnCQPufQxG1zfSDyJjcKNpkFIKgjEMhOSpPeAHFMZ1IP81r/mHa8Pbc16Srdt2yh13PiCXXHQu1hh/mTBhtNx55/UoAxEzvw8CyFyMKZTneoTxUE1DLszrk085EcThv+G6qBIeSNwu08iB/u31l8mUKePBvQyVnTvhHg+GNvPnL5LHHn9Opk49WR64/3boA6KTUaczhMJ1EXpVDlXhKkZYw+uXZJ+Q6m0lkHi//PLzQQhfKI8/9qw8+ODT8t57/1bjkYcfvgtX6o7UksuWrQQ4Bzx9bJJu3TLk66/fk9/d8QDGRMuDQDi4yIRBYjE2NlouueY2Wf7lHPka3NdNW3eqnio5gfMWLpMZZ05GvzWAKExRfcjfXXcp/DtH6PrBMc2x3zk1Wf4KQnUjxN30cxoTHYkDhgU3Ev344WvPyUPQg/xywRJJS0kCwTlcsiHGpg40QxU4+uwZurfSdQllQ0CwT54wBtxfXPyBOg5BHL1mwxb5/+xdB2CW1dU+2XtvwkogQICwp2xZAqIVByra1rrt32GrXb+ttrVWbf9OW1uttYg4qhY3gpUhe++9wkggIXtP8j/Peb/75c2XhAQXw/dCvu+77x3n3PPece6555w7FhJI+p+mPiSlwYOgd8lX2Rl6jj1Su8r6LbtkQEY6JMwherTNPsX+VIR+RilkGBjuj1as0blk6MAMhadItPTRxphpqcjn9az13uKCyIVnxowrPy/4Tr0XMAU+LdPIBZYLMQRDeiTjMbeqDuLTz81sFwU4H3Eemj5pHI4d1sg375ijOz4qUjNQMkALyXtuu4nrTJuBUk4u0FxIGIgnLVLNxMdJiFIpE1qK84YGEyg19PVrjJPZ4p8JyqRiLJnAOMeWCc3q90xvIU7myISW6j/X9Cb4tACvrfRm8Gybhfbg11b9nunqDog6VAhW/U2nM7sxD/M0wc8jznR1h8MfCJ7vh53PE37z+tuC35jOXmfHh/Xb6yMz4ZneFH5jfnZ35qdEz2Ia2QKkezADnsyBV4Qvbk0pB2MMXTjXmBkaOl6eeO0/8sPrBuG6PvhJhPSlN/5MwEUoZw08iq7zLgVTwU1UY/9nIR4FXzOxmzzw9HL57YNDmzOWtpovG5Qstz24XJ786ig5WlArO0+UyemcQhmQnCCzhuKKRLT1WF6R3NuHFsRBUlVcJ2u2HINbo31y69Qh8KlJ5rlpIM2zCspk+VHc6NJ5pqRMGis9Q8I0E/HOo3sfMIwhWNDJMHjSj3E/MP3H8ytlUMcg3C9t6QNya8267aThHMRjaUro+G7qGyymhBuPSEivyPzwiJr9jFLMSOj6+WO8dE3pJGVQm1i6dIV8/euz5bnnXrZqtlXOn2RkomBIwbrT0rrIwcNZcvfdX5Xrrr8Gx7cwXIL39np4G2c7CMMElu0SfkZOwxE4A+cdpltH5vpIP5jPlOI3j/Lhj0luv/1mmfvCv3GxRp5KPsnYfvTflXItJGue9Gqszfql0nl3rY2pXGeef+pxZaQ4Zy59e57ejESJ3MihA1V1gLp/PGrOg/9nGqAw32BI9qhryDYyjB4+WDdlxOMn998D6WIu1gjLhdEVl4/VPPdAl5I3pH3zzlu0Tf369FQpbgg2DxRGVGOz89RvHkZbvOXmWTNUHWAa1hyuFXd+9QbcyZ6DDVS0womDNJMhEZJH4kY0AmGg9g6O7cePGqZH7mQayRTTI0Pn5A6QlIbj+svjKtVkGygF7ZAYr33HSLe10gv8o3Emu8ARddC7OCnAwUTpHKU8nJwqMJmRSTPBNqeZR61+c3qg1dmca6dDGthUX4nHpn3T0/RoxUwkLVXEoxfqNqmUDsweceGzxmkSkiHsNO2TYEtx+mA0uHNiYH53HOWNdSvbz122qc8zThxbrr+RiWW6HZ5n3BO+Pd2CZ0niDD24aNlPEDihcxIzCwwlaXxfJm6vz+DLibT1dOv42tDDE55nvBn8ZvhAUtsMHhgDVzdS/Eh/VwNZP9+vwU/rZ3lXOuPE34S24LN+0od/DBpHebPpIL3oosYet9NPj71grMF/DNYxGGIuAvEInf3QxIkPfxt4nvFm8JGfTAh7MYPmJ76mfowN1qf1u8Ye00IgtamIPA6GgHhZpbskdhavwuvk+39cLPfdFCX7sotkeFqSxECnjmOstUBQrDMAUrXi0jh59MUj8r3rO0oENPrVPyqK6rjEoj1zeCokLtUSFuJpsdtY+7ptOXLDkEGyaWepFMPHateoOLm5P6Q5wF9VIJC1e2IM2mTKeElqQpTsgl7k7xZmypQB8TK0S4hKW40OZVZJvSz2nSFJV4+RrljAqbbAQF3GGkhzIyC5CgZjRwaXcxb7CKlCHTqewoSAGY3xwzwDt0QpsUFN/Jsb2rM+jnWehEybPgeW5cFy4+yrVR+OR8zv4RrIxYs+Vt28lavehUu7CJl9831qjRweESLLlr0la2C4QSklhcg8BmYdfHd6RS8AMf7rJ/4iT/zmaRwRB8mC/zyPiyzyZB18PnZNSZLo8CgwrFCEIy7YXJI5pJsdE9BVsWn3cl3xSHWSpswl85ke4SYvHwK2SquBi6p9oByPzjGNqjTd3QFdPZ39/WxzMas0gVJck9duIEIJIQPTQuEbMyy0k/soNzEeTus5wbmCcaXDKMdOl05JrrmdNONmQNTQiGV4ksNrO8Ns9YcEWycf0dRrJjwXTmTS3XV2THbDp/6lgW/GKvvKhDEj1IjnG3Ou1fdGDw2JUFVYu2mrzJwyDv0LfTe1E+YRazyZsgrkIvlwGMeL5EVdrGhyAqZPQR4FB2MHvmzHYZk0sLt7QJ9ruzhQeRVlS4ELSluhAoYBmZBcJFM/Bos56zuD44MzWDB4rMlFmUdWnKi5cFhK89YCwwXB6OIRjsaRl+3jISAlQly06TetDvVy0uZxG302Eg7TNW47AmN9hOmuj3EyAsjPiYm6jxpHBjKjBj9TH3H1hK/PQHeWd8MHHjx2J37qzw/6kiZOGJRGET/Wzz8fHFVqHEwxGV87PHv9rI9xvmfWR/0c1XfkO8fEzHLafhd8pht9TcUP5Xl8Q1ob+nnGiY+3i36EZeDTITYXMHWgjUmY/hO1frSnHqsZ3eMQfi2MU8DVSCAWYW4SGK/D6kn/iczPOBlTd3lKiRhHf7Xqg2sTdxz0g2TCG4pGJr/RT1V/jIQH+JRAN8KHfi8XfsC38KH+rOVeh3SjMQsXd8ufI9vD8qAH/D9yMWZ93oyjjzKo/0XA5/EkyzNOmvN+cq0f+Cs8l+SMDqbJCoRBqvWXux+QxNRUCembKsWLt8nY+mE4EWgcT/S9mhyRhEV1hrz+2gHcszxKvvPxPHnkxhTphjHjqQtHfMhclIGGlAAezi2QMfG1Mqj3AHl72Wb5+tU9ZPVO6JVtOqbM0ndn9UN/gHSvqGXGkeOuGMfBp/aJTOmdonUbJoawaY1sguLijjbApU+AjEjrIJ3jouS9Hcdk7YY9sj23Rp6+5zIwfb6y6FC9dLtxMuhVLRVw0k3/nCU4BubRZCSYMV6HBxDQb6ZxHNgezA++eE+9I6shaQTjiPdXWe4vOTn5mq4vxyBj++7bu4d88P6LeELdSJxc4Ni5HjqLc6DreD0kcybQAvn5536n44PP2PY6GCv96EfflO9+53ZLVQZMRxD6IVUM3n7zOa3nd7/9qY4BVK5lckHzCBx58j0G495x6sJyLJE0rJP0MzRUOPjoFnlGVmb7ydhkGk5B/xlj1x7cZHU9VOYGBjFr169SpisZBiqUpt4IDxfTpk3CnFcr23F0y3FcBkY8FEezRUVwJwR9zfYE9lsTWv9NBrJxjrfnM2Xt35ZAwHpiqreXsf9mLs88nunMw/nAhJbSmUaVBB6tsz6Tp0unZDCyyboJYR5bNYxedMFhHC+6V3bxIEyGBns7MDDYlUILqDeUlecv2yqdcCVWz+RYTMaczr6YwGkpD1d4/XvFDui74EgBEyXUuiwpCR0sg4Hh7RA0PKCDbDI7lk4aHDiT4QLDQuteYqwMF+NYkMkAsH3Mr+mYqBmvhWI6rV854QZAB4r6aSZuHITTGprpZLBYPx3Oojo3vCocb1j1Ez6MJxQ+jrgNPgqf+W3wgZ877obvSkecCwnTyQwSHzIsFny0n/k1HYsP4Bl8/JCfzLC9/TTe0PYrvhb+Jl3r1/aCPrb2KDzW72qvO872kP629mv9Nno3j8PaHelncOcyGS5uGhQftL9pHAw4GUimw5hK24+41kf6Eh9XnLplpL8fGVAwKNWIK/4uBpNxdgCtHzM/4ZE58Ge6HT7axwXGYthc8N1x1G/wMfBdDKrSAwCUAceqUwP3MwzKgIPhpTU2gyd8vUEGeNE6uwEMsebHAuuGrww8HJhXVUh63SCJ3wafh9tPQ29xKAaAVtnsIzYwTuJxjHYGeo63Bn1PXoHvwL4Z2PQNSIbxENpnVlmUDAQD/+sP1khCUiTuQ66X0f26o14f3NHcRX479wBmgADoIOJGsOEx8u/Ve9E+b5nYqZtK9jwBe0PH8/2lx2VY/GU61pjeyFJ45m45ngyH2v8zobeUVadBx61WHnx+lXxvZg8pT5mt/ZhMFd/7ydP5erd4PE4xCKMG/Z9CoBroj/aIFkkKrsbxMZsCaTbaw0CdtLVrd0jXLh3AnFlH1Zrg+iCjcAaXHQSwIGrVTV0N3Drh/fCmKZ7es08xVJeXgMnAPEReRJ/B8IdOyrHp8MdRaQCOrqnmQ0f7nB9YtgplfIEL0aHvUjJsO7bvk9Gj+sv69btk375jcsO1EywmCIDIRLI+vi+22QQMe0uy6qIyU+x0tsdZ7r2FS2Tj5h24znGbfPe7d6F+y+hu3rw3cPXvXtX9u+uuW3H1cCccZ39Xpk+fLL/7w9/lj3/4JY7MMa9iDuQY/7IE2/C4JJvsMI6X5Gu9MBrlDSkWFfd5vMRdd9cOCWo5+suXP5IwKNvT+vOLCw24IoyWwCJpUIimHhOPgYLAJFKfhdI84slJlpMmF2+dfV2TrXcbcc/8ZJ7s5cl82uOsD3rqrgUDi0AL8ab5QSvORq3g4wm/rbg3jF6a1gcaYMF0rSPABzqbtpfjDWmMrx0+Vh5f+mVz4aNGRrZ0Gtk0yd9C+5vAR31Yhxvhs347fMZt9ZPh5j8oQWgu6puqOoBrbfSM4+VaBgCudJanIYK7vRq3w7ckyk3SsfCbuNZvi1v1NaarKoQ2yNUIA9+0SeE15qdE067TyFaR0TDw2ExKc0y8OXzoN8KQh0ekVnC118BDBbUNcH7tG4M8vrjFBM7x3WnNf/Dgmz77rNAggyMnS/aeE/KbA2/LfVd3lzgc45HJ5kajCuondVX58s2xQ9Qli6mtB8Z7Koxp/MHM0vr5twvXyEP3pWoZPQ5GRvNKXa8F1wri+r2TveTGtLD2+WE1wDy+KaXPKy6TpSdqJWTwDfLkxv0y50dTsYGwDF6ozxgJy1z6CDSwGzD2q6HEOSHFCz4qgZv2LSuVn6QX1SA4bxlptB2syWMpDVjUVRULvGsNoBXHiXpswAPOj5REan7by2gAs14HyS/ft85HLAdmlxioriE2fRqQ7xSkjVHR4SqVnDBuoKxeuwuSv0PSO70rylq40xzG/LYKWnSPDQSjiqr8waxzo8NNpAkGHerdjYf/wsOHj8qAARlyPy5W6AY9TJ5kjIIe3/r1m+XY0SxJxmULxPWfz/2fvPjiG7L4w6Xyh9/9AveHD9ZNNU80xsDqeR10UZ1w8VMAw8MJDgU+TwqQGcOxL6/OwJY5DRMMj4UOwSKabglU8I/Vw5psW8fDTMrmmzmtadGa0M1zz293PkxqcbgiMxbuHui6goxjEJk1LO5cCDjHWoc6NhxcE6/7SStxs/hpJcjcVryxPvcv64dpkHncCjyT3F54nvh4lm+Mu3+1/KMVfDzr56KjTWklv7vyZunulJZ/eOb3zNWMfh4Zvuh0D/DNop74eGbwTD9LXJM80z3qKykqgISKN1e0Ndo8CiJK0ncM7yTx9ffIY3NfhAFKCHTkiqQAR71FkJzeNzkDzI6OZndhlqExCftDEI7ZO4WDScNDNxODBPjahrECnBtjH8MDiIpqXOMXGoMxZFgXqzo2Tcvqt7UJDAITBnbHnZeMbC6YxVM1/rK1IlSqO02T9KmXS29IeCkxrKmCHxpXfh5jhvCkwapeJXJZRQ0ysxdUCpRpZAKhNg2qOwtELT1apKMCup7hppN1qe6fzmqWqgtLsxZK/JjObalXEBhpStPBlFGSSIaLmx6eLlByTikhTz64saEzbYWBTYSlJ4524KjdqtUbvhKLZeigXpYuI+oeMrg37rzOgVTa0ukjbNKSJyLKHLrGEHGJhlU1b0HxQzqlgdyMmKDlEOHm4b77vgpwSAOzaKnKQPINvdibb7pKbp5zDXJpCyEhL4eFcZB8B1c5sqUNkJQqrmhPdVWlzLhinHz43GJtj4HjfLdMAfb1lXuPt5x4ATx1GMcL4CVc0ijopFUnwTjOw9QHJXDcZQ7GsX/3rrBigz4dJiy60eGkaAKPZe3WoU3imPGoh8WdPA5qYK0IqRPjmGg5J+pRERYwTrw6n6FSTsZ+mHi5g+cREKWgoZhYeVzNyZL6YX6+cGzGRQ3/eGTI40AG1kcdM0rwOJipJE+fjZSgcqJ3p3vGTX6Up0NhHo9RKoUo6oPOlCudSNZgUqUbIGtBRRxH5u76gQMXGXfchQ8lEFZ9Fn6tx3H0Rnju/C74iFsSBgueKa/4AL6Jc4EhfHfchT8XNb4z0x5aOHNRZbDnZ5xHrLQYNu2342PBY/1Wuid8xqlzxvpNH6FOoBVn7XSIjfohbdN3jjjhsf+ohE7jdIEB+STeOwOlNsRVpUF4pzzyVsk40vkOeARNIwCTXoUjbq2fEkAEplOCYgyMeETsg00RDZgYPOHb4aE5aE9T+MzPtlkSJgsfSnoIg/hQhYBpylwQPx6psx8jnYH11WKB9wONTJxufVRiyXSOL9RXCP+EZyAd9Lh5UMu054N9nZ4GpiV9Td5a8J7c+NVSGZmRqjpvlDwyvbVA1oLuTXiloDmxRBGV6cFAGj4trZK8NnE/rE69BmVgQ0dJGcc7jmixyTycWyTHSmrlpFek1IfES1jxYRmd6CNd4eyaqo/rD2ZJVu/rJbhjb0mNjIVk1ZKqV+L4l7hpHGAsJ99UQ7CYPbplyi+vhz6nPySxkCo25X+bNInt7AAp6gcfrIYbmoFqXJGPGz8yM7P0nQyDxTcZLDJiR4/D92UunJiD80uCk+gkWAMfPHwETp9TOLHonzdOJgKCQ2Ufrrujte0Q+B+MhgVxXl4BslTCr18U+gGcYJ8+DeneVklP7yGpKR11jqAzbh7tWw654X8SVsQVeNYHlrw7d+7RdhJOPAwzkuEepgFW0aSD6mmjjdGBZyS73FtCYPBDXdkWA+ZrPT7XVnA0sjUMVOWo0N/mmfmurihzZbKYZX2OerwhIY0NC5K5SzbLnZMHfyqJsqJwiX5Y64CoWtWc0b3cepEXUnMdxvFCehuXGC6cpJTJw2RLXR/q81DZPBRMWQ0mVurwkGkEB4ddNiYl5uORCb45I5ExM3HOszRm4Y6eiyAlBv64vaKmHgyA5sPBEtLJ2HG14URoGCtWR4ZQmQFE/LHgcgH0xW/quhEnNUDAc+o6Mj+ZEzIOlkTASudCzh03J0Iyj2QUqCtIfHnTCBdyLhgaJzPCuKs9xuCD8BgUHuqn7iBvbSBzSebApLM+rR9MLetTeKwP+bU86EbGwMB312/gsT7kN/QjPI0b+GQmbPBokMGjMwPfYjaADxZBtpeLDcu74QMvH/gy1HTgR+a7AQY1TeABP2h5kfjaXjc+eKD44h2YBas1+Dy20/aifrBqbviUoHhDAYz6qryTtw5iqwac/bN/KL7YlDDeoMYUMICBJMuH6aAPF1PeckHfj4TPv1r0Gx/8KT5Y5Opq6WjXyo/mIQ5AgMf3i+7iwsMFj/DB+fCkn7qUDHWEz/oBi/pghO+tC7QVJ519fC2LVuJMOipu7L/Ib1n2ggfBP1QPeIRv1UejCo0DjtVeZgCzwn6CsoR5huqQmN0VPtpHg5T847niT3o17tGI6jkFHUe4zzm4Q7X0hQUv76M30rTWKgJ2ukFMDY+WHz6+Vn5+/zD0bW+911mdoCMDhq6O23D4a80H4zF/b6Wkh9fJqWovOVUXIgUBHSS0yySJ7dhN0pOS1diuqLBAFm5dKw171khGaIUcjR4mKQPgTBljh/20BnRgIK1JhyrSBfQtxlV/HJvV6PMEy3daXe8l/RPx28U/8bkJVi3ajZVR6gPDoq4pHWTb9v0ycmR/eebZl3Dv9FvqHqcITOSjj/5Qrr56Gu6gfhw+FjN10zYZfmbvueerMmvWHbJl8yId03wRFZW18r0HfyirV29WQ5JI+Bx8ef5f9T7qVas2yNy5f5aX5r8hj+Mu5lg4h6bByQMPfFNumn2VvPnyW3Cw/awsWDBXXf/8/e/z5PCR4/LKy3+Tb337IdUZpuoCfUf+4pEH4B/Smqt4XE4fodxm0DsFmXZ1pUt6sbMjsM2GBp7fTPd8ZuJKKxfdmc8EppPpvnNihvzvKyulDPq7kwd0x0aCluuGwib3hfdN/FvD8mxp7WmJvTzHVykk+K+v3IlN1Rm5anAKDM8uvON9h3Fsz5t18nwyCmCkkfmhtIxW1ZTu+cPvViAmbzJglDbiEIvrobX44AdPRMgokQHkZM/fZCCZiZO+iTPNB77RwPZpurVA2tLt5Vkphj0HKJktZSBRJ+RL1m8wUCxP7tXLSOaw2HIhp2TQMKBcgNySO1e6WxJn4liQLMbWYki4QNnjqpgPOrButtHtcFvLW5bYCg9pZCY84TfCQzqYhMa4ha+BRwaIMJrFPdrXpDxo0Bi36veBw2pLsog42u9O5/tg3NU+toX4NsYBH/iBwsoktIaPOiQHPbS8vT2sH/hDO7ZV+OC6gQ91aCn5tPIbyaWJe1ESiDZoHFxBk3TEvSHp5CbCpJN5bmyvi35gcky6Z3n6fjT+1xRfzzj6nhs+2wMOyY0v4SNOYxFTPyWFTeCDSaO+qTsdXZkbDI2jPjLjZMIa0AZK1mnI4WPyE54Lfj0Y8KMv75RxIYM/0VjG9kyKygskuzpLirzLpfN90+SfRzZJl7J9MqYXDGZwvluHPuAZ8FrAlHvL/M0npBp3QWf5JuF4tBC4wkUMmDQf4BcCKR9HaCWYGDoi79E3TeKu/YmcKDwl3kFh0hkSuR5BuGMa/Y3t9kY/oWV0KFwE9R8zRaqHjZXiwtOS4MqjNEE/RweCtKYORjKQLuIf2CSld0x4BCSY3Hhxo4MNKKScXjj9peTTtMB829tjnpFZD8JmNwhH4Bs27gZOuM8cjqGXfvS6fP/Bn8truJJuJm5z4Xt+7Fc/lkGD+kIq6wf9zRLoVQcpJgTkDSvlfzw3V1bySr///FProLNvzk/sZ3S/UwhG8am//FMe+P7dctVVU2Ujbmr53gM/lxlw/s2NOPN0To7XDTh/0yWNSqgB+0c//B+ZMH4k5ixfbNx4vG0F1S0nfYB4amStrMq2rKvRWUwWxZHt5RPPb2byfGbijTUwV3N6dooNkydvGSuLtx6Vn7ywCFJoF6fupnxrNVj1na9Prjt87ySI9iUXmtzwsNuz/Z80sCp7+TCoddw2oY+MSodkGWOC7w/e7z9p9Z9LOYdx/FzI6lRKCpDh44DTwYaJjEwTxSdY53Sx5WEwF4JPuuOE/AlLgXX82BbFleHUTJazW0opObEreviwGNLGWniMS4bABKZzQTKhWbpHftYNACa7wmoedyeDVoRnjwMepDkmNIdPxrex7W3h0650AwzffHdN6vdsv2ec+e34sj3KDliVtg2/BXhY2E1o1n7AV4mpC4ame+b3jGNBNsGq7zOOe8JrK/5p8bHVz47MPmfUBez0oI/Jf93/hEz3G4t3ZBZqQ4mzf+vYhKR1v/8B8bspUXr2v1KiY3HlIJhxr1FTJfv4EXnqvy9LumTL1J6RuhnURRAflCb5YmXdefS0RFz5A4nvmiaDcY/xn/5yldw1E463ga/qNqLfc/GsrmyQLQdqJChuhITBzyL9HpqgV0UyE9pJCSelVwx8zk2pf3wHjeszpJPJpOSGuoiR8M/oaxtcegoAP4ZmzBFfy0rYqtNdUSs/zCI/oH8P4OKFKwTX6CaH7mh2794n03D3sqX36C2bN29XZ909eqVZjbTVydOCrbjG7qabZkmXzsm4M7wADqcxK9rQyDpxErfZlMn1118FxhZGSkP6w/djOG6kOQQYnLdAZzAW1lxG9QRrnmXb9u49qFLK3vBvG+hy5UTwxJ/9g6cd/B6RWCNZlf7SGSf7Jpg2mnh7v9sqR0l6fHiwfHV8b7l9UkZ7q201n3WFqG3ibDXnJ0gAbeiqi94e1qzbKVOmjNATBRVkkPD4nwlNhEr0pfT4tlreCnzUsSfHS1Ki6BPTW7bAhVRODtQU8vKksjRaYI8vK1ZvlwGD0/GuPqd2toLa2R43rkxnycXOxQXeBM+4ed7aNz3Z0zGmE76cFNDjNB1oZC4wYXGXj+29Mo3oVpRUkQnAA/xxYeBxoGuQoJymu+Lse5RUqs4Xsnt7Wb4TGdfyGIiUvDSLYxFDkgbCZbrGtX7qRDYOSh5daXlX/rbiXJyMvhuLMM7J3IwZlme6GUKe9VFSpYymGx7xbz8+LcG346P0IJPiQqAZPEqumrS/bfhGp9S0tyk8T/p51tc07omPSu7wvtllGDzjpB/hmxeqcfM+kd+SvNEMwQot1W+nd0vp7Gf8Y7DgN8abwyM+xNfK3zZ8MD4YByZYktnG+j3hecY94TOdME1gnOOJeqhl5UWy4rXFMq50MNwGUYpvcrXvO8crRzaf3i5jHrlRuvXuq5JhGkyoCgokf0kdu0j8rT+Q4wd2yQuL/iDBfScoLoTjl39IRkaUSaZvR0ns0AX3cEMCCJdAaVc8Lq9v+7cMjtmIu4GjwGDiRpeTJbI8s7tE9L5VLh+Spjp8SlOgyXFEwxsa01XheJlx0prGbZSw8SifnYXkJ16FuL+eDFRwYJD4h7qksyhjmE223EZ+ALBg+Ljen1bHTK7AOAPfmEnjN6XklA5Taswx+Py/XtH7q/0gXWQg/us3bMHx8VG54/Y5kgg9Q3sgjciUZPTtIUuWrpLHfv0n9LUGeZ8+IJFGdOjcn4DJHJ+po+TUsvavgZ4uWmyrjhi52gGcOH9s2LhFjmQek9tvvwkGNBma28pltYU9hv2EdKwoNylajX6Y2j2/mej5zMRNGmvjM1OrSTffZCDPUJ2jhXzmGeuy/2bcM/B92+cuz/RPGuealXUyD+oIB/SdjIfFeg3UVXRO50EZAoSBUKsQGQAVB5enLCvhHD+TsYfaf1okHVdf9+7bTfr2S5N58z+QmBO5chq+UYcOSZeN27AJ8Og/5wjmM83eLsaxpKQESsBonSuU4YqkEBwTtCeQaXznnXflyplXYnA1Tm7tKevkufgpwEWOx9LU/QKPp+J+6stRUZ3MGXW1uPPlb060lAacwWTpA2MRxq2y2BnjWIaTHOOohCJLZcZ0Q8I4VgJKBKnbpDdCuOMY7Ej3ghWgpgOPeuo2oX5OOJRMUP8PCCk8LgaMM527duKmMPEqDL7Ur+MKbOBZen845nXBZxxbLU3ngsL8nHDIXPH+3ibw8Jz6lO4jaYXPczMYm7A+0g/0ssrb4qATj41ZP/UL0UiNM3+TONLpQ7IBDr95/GXBdxnLgJ5cvGjM0kB4Gid+tjjwaQm+N/RLKUE28KiLSJUEgy+ZF6bzm/qZBj79I7L+M2gb6UX4bD/bYuDb41w5jH4m8/N9ER864Kb7GU7wdTjG8fa1jvUJT/Ul8e7UvyHhq/GJ1X6OKM+4Gu/wiJdnlQj0f6j4kNl2xfkuyBBoe1z1GZcslkPwRngtwgej66u+/Qx8SIfQZqt+6rOiP7vi6pAcsPm+yByovi3KEz4XXnUADsMR44Cc9CivqJQoHJcSP+qvFeSckgPrtkj24kPSsTQZV9pZzsEV4Dl81KUGyoyf/Q/uA8Yd0NqvgT+kMORq1J8kxwfGSxKkiUs6jJMZk7+m/Yljh+PmtffnS1xKTx3/DZCYsZ9ERSdK3OUPyMYty+XkjhfAuIjsrrlOBk+/Hu/T8i/K/u6D9rI/lWC9YTwY9zJHwQ2Q5ZQf/Qh9u6yiGLhAWgPacQyVlFXg6BtzC8a/2Zyy/7A8/Vsy0LiJdxc3uOKkbwP0dRnQ3TSYb1e0yTOTxm9lhPCDDOyf//xrHFevlF88+jvVZyTT99BP7peBMHihG6Bjx09a1YF2dDDvDcO+mJgoeff9JfL0X59Q9zaDBk8GLlY2fvNmE26Ssk+elA5gHKpryuBgu1yiYyIlC54pmIcqAjQMKy8vl0RcX8dWcF64796v477ry2HdDOOpWuv+Zatmq53sb8Sf4IL8wPziBzQl3IHPTbr9mxnaSjN5+M3gmd962von85vgWdYeN3k+y29u6g4fOQWmf7dcN2uC5OUX46rAxpttDKwyDANcIOTWizXPz/Wbrp8ouS7HJfBBmBLYVwk3gFJiEJ5GpGQe12zeL2Fx1jWH5wrjs87fLsZx65bNMmjwEFzBE6qN2rJ5k4waPQYi9BLZumWLjBs/HjutSo0fPHBAxowdKytXfCzpvdIlAfc4cgHZsmUrJp9w6dY9VQ+XlixdDt2PQXrBPHUyMjMzpU+fPlr/Z91Ip77zQwFO+mRoKH1Th9OYoGnVTAtiLkK0siTzRiaScUoVyCwGIJ2LDidE7ugth9YWA8d0dxxWgrBAcMUxOaJ+SiICYKlIZk3jaLqJ1yGdUgeF72JAKGXggqMMJBZgNz74XY8BrPnRf9kWNRhBfk64dJBdV2c5kLYYJjr4JsNIns9f4bMNxIe6SNp+ptvg0TDIE77CM/hgXNjhGwfdCh/40PqbC7gF3+XQ2wXfLMDEpxG+RR+2l0ZA1cDPDs8eV4foSCd+Bp4nfOOwm/BJP3UADpppHFIpxY9xOoxWhsCSmCh8vGvmp1zV0L8pfFhzQsLiCZ/tIT7UmTQOwHmjijrsBkPAJcoweNU4quTMa8XBoDMdFdA4gBsZxtE8TVcH4YhTTunGj3HSF0wBGVTL4TfoiTg3OFbcwIOVKd8HgoFnwXfBQ19uAt8W5/zIo1LWR3iKH+im+LnxYf2GfhYDa+Cpc2qUI8PIRScEm/x///nPkr6xlwwKxRwbTirbl2JFs80PMq3V3X0lKjJGGVLrfVn04Y0rZbCqDYVeIa25eXzce8BwqcQ9yz4Y43T7wz4x4spbMaaxjcJvq/0oj/mAm7meGaPlZFZnKUX6oK7dUBbWuHgfFWDM60EPH2wwiEM4hBT0isDxpEw+yvO8wBvxAD+61KGfSDrQr5Jw+Ic11uWkD+nB/sJgMYjWnOIFvUs6/CZV1EIf8woD+1dblDJ5+M3AtlMC+PTT/5JFi5aqT0NLAtwgL7/6pqxcvU7SYEmdkdFb8z/99Dx8N8hlo4bj+HO8PPS/v4aj7Gf0XmTODwzEm5uA7t276DH2Aw/+UqZNnSDr4YA7MSkOa2t33BITLBWw+P/VY3/Efcnx8jactFPPshLP2I/eX7hU9u8/JKmpXeWKKWOBo9U/FYDrwzBhsbiOfBv42pGdwKhg2v40wdCFdbRFy9bgmDo+afnW6m3tOenOv337j2JeqQWjnifXXjNe+2oSrrbk+/AMtMDPh4enQwUiCZCrhWEDhGF9zoFl0mIa5GQp7hGPtPpTIG6N0rrwQcZ1x76jUN/A9YuGMOcM5bMt0C7GsVv3NFxk/iE80s+SNxa8LcNHjFAsdu3cic4/WjZv2igpqd1k166dMmLESHn5pfly9VeukbVr1sjESRPl6NGjMnTYcMmDS4ETcFGwYcN63OM5A+mrZeRlo2T58mVyxRXTWnw5n21zndq+SAoYX2Rk9nzBXJCB8cWWVv2WuaRbZqKkRIdj0zVvwsrPOmIy6c3jdDCNUQQxJseSv491vRwrsMcby1vpJm6kW/Y4HUybuB71nSXuWd7bwAd0tsHg01gfmDVbfSxvh9dW3BOf5vCt+jmzED4dfPvY4DFuhw8RV5N0T/htpZv8jfBwPAZ4jXHAp4NwFz4+LcHHOzf0MfWZuAX/7OledMUE/6B83xC4AD4+XO+f9GKfaoyTQUBeEodB299Yf7M4NTyxKTH5Db0b60P/ZPvc8Kz67XFVT3ClozqMAdt0S3zt+BCejR6Koj3dlZ/PiZO9fUWlpdDjC8XxLHBCOpnQYVMnSf7GI2Ds2B/49NwC/a7uLtkpGeOu0c0bN3DEl65siuA8OxT6h7ymrhzMSDS8JJDt6twtTeG7KKzttXoAEtE2tq8S0r9clI+GEIIWv51SUhQxlVhjw8h7o3mHMN13WYu11Z+ZiTgwmHdixa30QKGCHiWajfk95xQj4ebxJh2SB+gVjaQX6qT1Ompo75mYaSPx6QBXO+GQSC1btgpOsvviWPom7pfB9HWFAGWdrFu3Sa68cgrWzcGSDKfob7/zgR5pp/fuJddee6VuSOfO/bcUFBTILXOuU7pERoZJr17dULu3/OPZ38jvYT39NKymOZf+9a+/1o1MStdkefbZJ+Wxx/4MvbhceeLxh+DKB5wHaBCfECvbt++CDuUOrK0TZDqMaUwg7ua9mJ7Ba8PJtGw5JdIHR6YMJs2Kte/TTpezlTD5PL9Zxjw7W/nPMo39rLS0ArQLl127j0jfPt1kYP80vIdGdaOW4BHPVNwwxIPUHOx5iitx2xAYSDPFtFSmtWew4ZPcci+4hLKorn0SAMoqqmXzln0SDZdTcXDndPR0YWtVfKHP7e+Io9K7vKZ2O/TL0u1YHD2aCZF6rJBRTO3WTXeSkVFRGBQrJAUDnwM5GLtC7jC7du4oS5evkHHjxkCUflIiIiLlw0WL5CuzvqJVLl/+se7MU1O7qQuShMREvLQS6dy5i+6w7HCd3xcuBRqww98GSTTdyLQUomLj5a3dRbhDNVRicYQWCtPJQD8cD0MfiIyjveO1VL6tZxxekOsJnbQ44ctJAbCN+GcxE21RgP3l0/a5tmCcLf2zhk9pVAUkkHUYh9QHDgfjqBwQWllQlCtLHv63DKvKwP3w4DhbCGQMaWnNspTuedLGDxuydysWyG3z/yA1OAZnOqWMPBUIhx9WY2xSBukWF94wWAtbS55F5zpKaCFRp4EM14cKSJfrscKqwQyeBfrUSwRubiLziBlBJbhkSpkeQIk46nQvwKhY6WeQ9IjrIss2utJbimuyK53SQEqMeacwA37CiTmY7Y6cl9QcyFSl6aZdGvH4IO6+ATivtAXOjXw/PtgoM1A1glJxSsnN1YVWdrhV4qmDK5/1DPjgtMQbUlyGOl7XB2mrF/4qQf/f//EZGTZ0oFx++Shdb1WaindoAvOT3j6YaxkqIXWnkRGfc0NhAknh2S4IfiWvgjrkDRIBu6RAPbf2zOV6F6Yi97dlB8HcFmPfvJyL/M3guqto5Ycpx2St3/3dqA9vvbVWKmjhMVWkysqq1Or+GNxUUaUuJjZCysvgBqpXV7w/SHxt9GqhCvcj4vDi2OgAAEAASURBVJdVQp1HL6VbhJL+3DBiHaU4ECnDIVoCtAD5Lrg53LHzsN77HR4VJqeKyuXYadzjXlwhN8CHKMfKpw18V/v375MHvnf/TxZ/8MER1Af2VyD7FLRI//ibNjo8zqFfIHaiM+1adTkQeUwdBWYxLi5OTmVnY8DTITJErD3SVMGXF9Nz4mKturPDN8txp37w0EEc1UEnBYMkISFBlnz0kUyfOkUKoavBvBVw0OqES5cCXEDCpNFCksdN1AkyodoWZ58hM+qZbvobV4cqOMzmzQhWsOJ0RWECj6yCVJpACQR6PBYtTp6WBIPxpvXzmIkLmAlN0+mQucrV3zm8TZwOu1nChQ+uLrTilsJ7U3jV6jbDwGf72B4TPOOErwuqVmjgWQ7IG+E3xpUekNJYE7bVXh73m9C0PaRv0/YyzuNSg78VN9I2Cz6Pny2DDs8420v6UCdVCaL0tsP3bJ8nfOqCUTpn8OcRPt0mmfpYnvMEpS0MfJ8WPlYL6YCbC7O7vEecOnEq7XM1kHeQsz68Og2M26V/jFOapfCQh/WzvBs+GDYeR5u4pkM64Y4TX9CTx4UM9Omo+pMmThUAzIsGXy5itNQ05XkkS4bOSNiIP3+zDAPpUQjJXChcW3FjxnRu2lme+q0f/99/ZEBFfxxluhqIMl4qndficqo2WzLLM3GMPVb+m7NQRkZPl/BA+PFszK4seVJlN8k/nQ03q6GKK8dxDG5eIn1qwQSRhryBKb+oWNNDyTxiwFWgP5RAdYk3s5RCYkJ9u3DoJgZAgYttJuPWJTYE/lx91J8muQG0XvwiLDg6TlAP9SQZyISRQVNrVsa5oOO/oQ8ZMtZg0pVBouTR1SAz7tz0Bq0YDD2ZHomjWh+7gp/maN8H1TA8g+pH4zlhVoAWgcCZ71WZONCDDuktnLH98SyPMuYZ3SuBPDjqr1OL6+9//17hWgvqqASXtFFiuBBgfgaWZ1o5VAdoUW2eu7K1+hUHiRnnzAoqPGKTb+8TrRZyJVAdAZ1Q29xW3s8q3QunDOa9nkud+YWF4GmC4df0jAweHKNjh75aqWZBv7rYV/GQoN2hEySPDAVgvL31pMWKn8tnBF5dMEhI0vP2IoZe6alyIuu05OaXYoOCOVbnjcaNgpXri/+004bThtf//vRn9+JFuITVFkK0ag2CPkVsnKV4yw7JhTo8IkJWrVoF9wBRulBzIuGCzoWBz5iPC1JMTIwcOXJYO3zfvn2g2zhYli5brgOCaeiqYBQaF/4vngwOxHOmACbCnFMnVfevpbJBwSGyNxc3omDBC0aHp5Nt9g8am2DO04UOI143EzxJowSAM1YtrqliR2TfYeCiiGy2OPTeuEBikvJFQSoOWwsm68WihPo5kfDbHUeNjXEYirB+TnLIx0WQcBU+ntPQgPBNXA1lbPDpXNiOH+MKn5N/K/AVjh0vwrPDB0YGnoHfiF9zeArflKd0gnBdcdNOrcc8Bzyjb8l0LpTWe6A1qBVnedKNcdKD8Lk4UVfU3V78cOOHOcHeXl3oDDxDR8RZD3XACJf1W3FIfFxxfnN+Yfut94Z60bf4jPCpG6r4UOEH8JmfQa16iY8a3KF+TPqN5U17rfes9bvSCZ+MGuvF8qD16TO2H/VSd1XzY0FROIhr/0Dcog/ysT2Ma3mk8/0RD1TA8jSwor4hmqvtJW2Jn6Yb+Mhn6GHRgPW54DOPq/9b9ZEeFj5kqksrYACCeZZXZ+p7Jzzg0+B1Rhb9db502p0kiWGcT1kjpGmSL2eurZGciFLJqsVR1/hoGXDPNNlTu0sCMsIlK+cQ3H8EgInDBocbBBQ76ntY6sdESlKPbmp4QYtmNsgfOgHEhRIZ1k74/mD6S4CTdSNLrfoUDINFcwDmfhqtBJD5YX6UV91SML4xoUyDugYWQuo0sg4yy6S1YfQUf8T5jDhl5uZLHiymy3FzTiQWfc3nys/ySjPOJcDpaOYhGJDEuuCKHMs8gpOtYonECRh9OxIXhk0Hj6kxDfWgQwOsZ5rg8VHi0hvcdAj3MsdEeKSiH4L+1NH1Q3s4Hk9ALy0yxGKkCa+4uBT08oKUq1I3rmSmGzeHjdVxLimHrufBQ4dUSGNSWGc+BC17s/KkE26uobSpkU4mV9NvrsNl5ZU47QmWXLj0CYOEl2X4V4bNUIBddcJWlKRZs+8Y4FVAraBUjqMtCZGhUoB4sG3DbyuiPzmvcsN0/PhxdVQeFU3dQKvfkuHZn31asguKJQmGPW3hbq+bG8jTxeWyG5LBREjeuMlrLG/1K3t++2/SraqqVoVbucCf7+R0XrH6bw2GPmwwr6NkgxG4ETG/7XW0+zcIEOTvJcVV1rWV7IelUCNhoNCMvFBLQTcHLjpxUOH1YL3krMIhh9NcbMhK0G+qMIeUQf+yDO3p0yVR18GW6juXZ6w/Pz9fFi9a9NGhgweLUJYTLI8RKWHkH39DDgrfd5ie8Ee0oCTUjhCNDsBgOgEZRgYyfRMnwpt/bKxaWdP3Fiewrl276uRCS2wyCz179ZIhQ4dJn759daInZBrQdO/eXRfdcDhkbewIWrXzcdFTABMUFgtOhBwwHBwcSBz0tG6k/hHjTPOHPhN3/5z4qdiu6YxrOoxfmN8wi8hP4wXm5wLPehjnhEUGgBMUpXmmfuajMQP7ocLHwkdpmEmnpIvw3enIR3hc0OzwTdyqz0onvGbwgacdvsGH7bTgI90TPuEZ/Ax8V34+V3xMurYH+U17SV97+13wWUbpgYmBv5mH8Pk+2H4TJ101bvCz10/6gl5aHouMtheTq+Ljgk/JCttrDGQ4ETFu4LMb2+ExnXGmKz6Mgwky9OEi4a4f8KnWwDgNKghf4bE8GBwyMO44bx/SOMrjfdLil8wNKlB4AVgg2F+4eAdASqb4IU6LVY2DcVBmkO0BPv6Q0qgbKeKDutSCGnObWuuauIFHfACf/Z0cjuZXeBZ8xYeLNtMNfMWPzKQLH74f1GeVJ3zUB3hMN/BZvgzSq2jcuR4Mibrih/qYTonrwr/Nk46bkqVjFBZmPGfgZ7ZfvnQcPVn6427hy344SwbDz2BEeIyMvGa6XH719TLx4TnifVuIlFzrI/sqTgEPSFv6xMrw66dDygWpDOpvQLsC0QcxqhU3pQfwYf2kZTxOo8KRNxi0i8b6EAgaW8d9MB5CWxjnigj2Vt83xw0DmcU9WTkwhALDzRUT/8kQsz8wznHHo2tKeN/dsEt6dYyXgydPY56AVT7SOH5DQOvfv71c3coQP9Js5/bt2ncZ379vr2RmHpZdeHb44AHtM2SiHn/tQ+nbOUneQ71kaOj3keODY5Z/Fn6QIGHuItNUCCZsULdkVq/PmJeBfboYaa+s3KbxEjC2TyxYxkyaLxzrYiysp6PBcFL3MA5XAJIeOj+iblXdIdOMkJubK8ugznX02DF55ZVXtTzTT4NpfH/TPknvmCB//2Ct0snCE5Ju1qF4W7+1InxwrqJOJcfU795aAaa7TJnafFiev79pr+LNsqYdzKdxtKdflyTZcOCEDMANOQPxVwUmlMwwGTGF62q7hQOlppwrvGXlxx/Df+Re3JhzUJYu+UjrJn0WrNkhWZCaBeC9/emdFVYdmEsMPOJs1eWiu6aRft7Q86uSF5Ztlo44St58+IQs33HYXY7eCCy8rfem9SiOaBe+i1F2F+7ubsDG58dzF8pJ6AgGgWH8aNdhOY2jX5X0Kw3QLi1n4cR6TLDwsqTlVv+wfrNdJo19lTqqlTAYo74ozjR0zorAWCiD1LcSp2R0+M7AMvrtemcLF76vaazPC/5R/aHwyN9UUSA89vGEhBjdkFlziBY/rx8ugeh5xcEBfklSgIOKgxqDRCdai8FwzTc6qXFiM4G/7XEOLhrEmMCFpjFmTYoYmlgWrKc6oLHAmNBmfZ7wgBgZHhM84bcUNxMAy7QJ36P+Zvh5pLO+Jvi0EPe244t0e5wTD5lDEzzrMwxfa+kt5fesrwk8wLentwkf+LXVPns68W1SPxY5P0yyRsfRgte4o/eMs51NynvQhwsImSETLIbVHic9W6/fE55n3ILvWd5WP+F7vi8ybGSmEPg+aOUfSJUA4M4QBL3yvTs3SULn7rJvxWpJ2hApyREhUl5bKuX+ZRJeHSkn4IcxYFIHLEjWkZ5h2Fje0MM/IEqGXzFZpSIrtr4hB4+dwliED0QXPQiNx3ihtOp0BT5rRg8wr/ZgT+dzbnYYXE1yMTuWbhybxPniBPzWvbdhp8SEBcusywbK/OUbpQBSxiuH9ZWdmdnyr4/WSwcYMVSCkfnXR2uVFhMH9JS1ew/jNpIOMrZvd91AEA6nHmwz5eTJbNzXnABrZFwTuHWLdErtxmSdl06AYbxr2kh54aMN8uqyHLl76jD5CD7zCsAIfnP6ZbI986R8AOOEHkmxMnNobzBgH8sdk4fJ3xetkwQcrfM33xDx140Lfu88ekqCQLucU6fBJC3Xdn//2ony+/dWw19ihUTgpprpcK/yjw/XSdfkBLlhWLqe4IVCGka1jWyogl177XWQUpbIUngf6dWzp+w6VShXDe8rpbhJ5roRfWXBqq16+80GGHNEAo+fzpkuz7z3sew8fFy+c90UWbvniBSDYcktrZQH4dqld6cEeX31Drln2ih5cekW6Z+aBJ3VKvkL7tyOgfSW7Xhm0QbJLiyW9A5xcs2ogW7G8vkPV8vXLx+stD54Ml8WwBl2jw6xYC4T5dVV2yQ5OkJmj+6vbpkoJFqyZImkpKRIWlqaugjyAsMUjr58OQxOGE4VlcmmA8dkyY5DYEjrpG/XJBmb3lVeXL5FJW13ThkuT7+3ChLceokLC5EpA9IkFjiSMR3Wo6v8+IX3ZdnOQzK5f3fZgb46AEzugVP5kI6WyTcmDpGNB0/IakhMpw3qKdvw/rZASvyd6SPhyikIaVlyJeh3JKdQxqSnyG68q/+s2yWDU5O1X63ee1TrmQyYl/XqoqenH7z7nuzctUvuufsuuOjZIDt27ITrpFF608/hQ9iQIO3ee++Vv/7t79gM1OP3PfLKa2/K2PHjJBbvhmour7/6H1WxmTPnZlm48AP52tdvU6NiSiL/858F0F+tlB490+TNdxdJn56pcvnll8vrb/xH+kLYtnP3HsnDrUOTZ3wF0nZIrjn4znNol8TxPOPogL+IKcBJlYIUBrMImm/raePz9sYpybCWU6uESpZMYXy3Ff+08D3LtwWvrXTP+s413lb9baWfKzzP/C3Vfy7vx7O+5nHby8XP5ul2aHj/4EzsT5jfHme6PbRVH3PbS7SVvy34LZW310/Oiot+XmERjuiK4dC6VKWhNE4JdR038mrE5YvfkoO/2CAbfv6K+LyeK6nhSYppbmmuZDzYSZ4vmCupPxkjw6++gpynNpkMrQnmJxkec3zb/94J0vPhkdJ31hiTDUYuls6n+wF+2PFtqz2kfpP8HuVZr0n/cMsetbpeuuOAnIaEjNeUZp7Olwocb/fu3EFunzJSpZynwPDtgyTpEJiz7PwiMEKdZMqgXqyqSSBuQTg2p6oV/8gMkwEhw/LdqyfoCdj9z74pE3D/9A9mjZVU+EqsAcOyF86XeSSejWPNX9w4RYZ066j9KhBMABmQShwZvo1bPsBNueB5SXdIhbYeyZZ8MLo8ps86fgL5anBEmycr122VUBzN3z1xsPSMDFSGpQL3q3eF9DEz8wSkVZa1bDQkk5XQES0AA3f0WLbqDzMtt6AEElZvSPKOCK+kO3jspNTiSPvbYIj6gSksA64vrdgKK/d6WbB2J6S0fjIurYPcMLKvrNyTqW9gOujz0rKNMq5PitYVAik52/r2xr3atp4dY+WRm66QU6C7H9SAzDvRI21E/NHnXluzDdLZEjDpB/QIuwQ6rGQ8uZmhmgttICqgthAJqTg3KTxVoCQ9OgzH9mCqIEaXRBx7lwJfSk9/CtpyQ7Dp0Ak5klsgGw9l471XSCwYxh+A4R3Vu6sysGTkthzOkldWbJGJGd3l4dmTQHcvmTEY7xzvgNLRI7mFyhg+9d4aKQfdX/54mzKPt10+RDqBueUxO/vyWjCVvTrGKQNGX58VOPpdA4aR43YSmNuHQYM3Vu/U3QB9VsfHx8tPfvwjFYJQpeHBB3+Ad5apY3LMmDFyNxjK7OwsuevOO+Rb3/qWMptj4Wqpe9cuUoFD3vIab5kw9Sr52l3fhlPxk+4NIqXqHTsmy/Tp02TWdddKEcb791A3N5DUi+3fv58MHDgAdMXtR6CnuuPBW+HJyPkOjsTxfL+BSxy+Lkp0KF0P6QoEDuqwGbssDg5K7DgI6BCax10qVcEgocNoE+egoR6hiXMiosNhXwxgChtZnvfWUnpi1YfySG+s3zNuwWN+Sv2IH/27mfrJBNXQGMYDH5Pf4GvibA/x553TTepz49MUXrPyBp4rv4Fv6vfM745j0uHE7IZv4mQCSB+kaTrbhziP9qw49EiJL/Nr+632Ms4ybvi2+kgfdzraW+Mqb+W32kdfeKa81u+Cx4Wb+e3wtTzSTX57nEcxhMc7oJmu5bGQ+rjxAzykk3EKwKTPyb4GixDvrCaOLG+lw2E240yHPhdVJLjzZ5wOrO1x+he04q78qI/GLIRJ/dsqTOLEhRI0lq9mOpSQ+I40zvKgpUlXB95Y5E2cxmCUprnxQZz51WDHhZ836wM83opE9zpcpCMg4eNdzjzqyinIV0MYLpb0D5mHo9fyudmSGpyOY97jEuQbDIMV6P2CKUoMSJDtx8rkvqd/A3WiBKUPJaq8erAMFtKUctA6OoTMFI/kMcY49ohvBNSPSC+enLJtDKch5YqB2hHjZDwJXyWyPJ534U8mVI+0EacVMfHU43tUUQsmi9yekWAy/Uw9lx4MYKYDfgGYFY71LvHRMnVQuuoKklHiwn7TmCFgoGqUNoTHMRAMvOeMHyqd46Jg2BIo67DwGx08qiQwH/5r/6Ck8fDhg6pnn5LazbLDR+IxMCodYqMlHYxXAAwasvJK9G9gagfJgBSLzBCNWE4VlYJBzYeeH2iAf398Z6V8a8Zl8peFa0gkkgihQbonxcg8SM3uAzO3ChK1I/klcsdVl+OO70opPAG9PxwRZxeWwnK5Wgb06y5jBvaS+WBuomMD0T4as8K4AtcOzp59ozzzzD9kwoRxMnXqZH03YQmFKjkrA8P7xtodMi69i6wGs0SH0PWnitQAZkz3JBndrQP8bsI5eDXUKoA/3xP1L/nHo16+94yUJFm//5jMW7ZJ7pg4VBknwt54IAvH0rj6EIwbHZSzDN+PqlAgnX1zQJcO0mtUvPLLYTjy7dc5URZCIktGmneHb4BEbtiwYarjyHfQo0cPfQc7j+dINFwWBWAcLt66X+aMGyTP/Xe9jAFjSEl6YlS43Dt1BHQQAyUeUjprc8fzJC+lXyD65pDuHeWFJZsghQzVd1Ln6u+0zr91wiDpRFUAMKW7AWsObnopR58JRR/NhrSuR0IU+rSXjMYG4S0w/IYh3QZH39+/egykqLuUXtuPZisO9AfKTstxz/kpN/c04ugzx45LcVGB6klTpYJH5dSz5h+P60/D5SAvRyHdee86j619vOvlJHRs+bsSTjJpZEz7gC1bt8qUSZN0fi6DZ5lCMI65OXn6TZdUpB/DzCtnSFZunmzauElC4pKhtmD1FU08Tx9mu0Tw3JK26I7nPOHmgL2AKdAedzwLduRLGBSzqf8UiAk4EAst3fH4wVUEmUGMLp146ePRxGkhSQtdMo9M5+DhdVtc7DQ/aEI9SMb94dKjBjeicMEls8R0dmjWVwvmDzOuK450MBuMc6LXdNSv0hdXvFX4LnxoFAJDTS1PhoG3dzAODK36msC3wTP4YvKxwzfwDD4mzvbTYTbhEXmlByYRhY+6mF/hEx/G8Un9QjLTag2IJ7xqTm9rMfRAnMy1G74v9OlghMT8FnykKzyL3qSnGmywerZf4cOIhhA94TOu78/QAxMl4NWDvlq/C58m8FG/gdcIH/WTnvo+bPC1fsbBDDSBT+MWSjN4xGulcxPAQAaITIhlbWsdkXJSt9KxGAF+Ayd6VUi33h83JEwHCsrQkTnR/Ggy9R01jmfEQeExHWX4DkycdWh5WFifgWkkGRhm4I0xZPCbwLfHQS+m0Sq1BP2WltJkWFk/A9tD5sq0h/D2bNkkRf+XKUXRJTLqkSulLK9U9j+1XrrWdpNIjLUP0lbJTd+5X51cEz4lXxWoOxR9yzg0p2FYNW40qQWz7Yu+EAb9RLaHTDt/sA+UgWmnJbA/9K0sQykspmTAkU8Ny4ifMuSIIz+DiashEzKSCcdrRHuQjpfsBeahR0IwjFKs8UmFf6U9iEcjFyr/U5c0HLqLBWC2QCqJAENRAqY3PiJMpVWhOPosBENN6SGPhamDR1033hpDBue9txbIV66frYsycaIxmM4lGLtUn2HeE3mFaEugRPjX4pgyQo8oWS+NdbiBioKUjBI5MgVVGB9xYGjInBrDFErbusTD+SFoh+zAE2MB9bIPnMRx7ME9+8DUY6OFsl2g27g6uxiMXaIcOJipxj018DTSr1+6HNqzB0fV/jKgf4bWdepUrjrupsPwGtCmGBLnSDBW3rg5Z8vGrbAVSJdKSKIXQzrbE86pIyIjZHBGT/nv8jWoow+Yt20yfPggycWRdywkgAFgrChRjoEUjzQgU0ZGj8Of7SuE4UVyTDgkk/C3DOaMz2LB5FFyGgiYFdDbiwEtKKX1w/xdhCNutpWbDtKaIQIGHKyP75FzM+dW/lGfmYGSPjLQZLQoteWNXzyq5nEzaReG64NYL5l1Mm3UE42GZLcaKhJ6QxA2Z9RpZVkG+uHkPehkRPk+ckBv9h0yisStCvB4wQSZ/SzoZvLIe9/Rk5LRvZOOe6bTkIkqD6RJJdp2GkfdrLcTGGxKY4Mwzhh40QkD50V6dGCg/iHHIZ+xPDfn7Fe0Yg8FY8uxwLZb/dpL6yB9xDcE6xlug6oohWFnjUpoWb+3bwD0McF8+2Msgkb0YlMFWKwjFxL3avSV0pozYILL0W9L5MbxF4E7Hr5sTpz2wJ0YB9TZAglKVx20wKYLAYpbnfDloQAHEpk8Tu40gCADyH7D3ZivL48uIMHARMugcfQXZeYQ99F09C/k5YCjtEwXTnccEpsGTFAQY2o63e+QcXCleyOOEY2odUTnGW8Rvg2f5vCx+Nnq9wnyjLcB3wf+PsCoGHxahc/G4D8VopvAwyR31rhH+xX/JvQEfODvhu9n4euOK30xgxM8cDDSPr4bxikhOyt8D3yt9jW+Dx9IxJrAd71Pfd8GHleQVuArPnb6Ax8vHHsZB+DaP9BedgZUYfUXWxwdUSd4078o/eb8ZPIbaaRpL7qtlW7aT17Klh/rxlnjdC9qz2/gtQafcLnQBWM80BiEQcvjW+lPehG+K9536HBZcuMJGTJkqsQkJuMPLlTuK5Ojj++Ww0E1MuPrX8NihLqgN8fFrgYLfHwUfIa4GBvW04C7q0NBL4ZKLMx0oUPJsC7sWPzpfofjlnc+M5tKSJHXtIHvxNCPdWi6i/4txRsaQFRWhHZ4o79wXWGICLEYUT5noIGN/kI8PjLcKsPnYAoZInA0yhALJpKB+FD6w0Va/1A4KjpKpbZkTQkSK3AT+rF+bmhjME34YzFnSASTwUDmwwQac1gBGREoDTMh2oUHXc3t3r1Pce6Xka7tS4IeZiYA90zppPGT8GkcBp+aLBML/c0uXToqc5wAhvAoNnKxsXHKNHGzFQw3S5w3I2FYcfDQYcnLK8DYq5f03vGQWsFLCcofx3qaBGffGT27wdgjUGGEMg006ZHSUU4DnkrBQWcy3cqdAXHSisxZGJhyE4gTmcWOkNgpbTnOEMg8ctmvDwiGLjE2aKBFNcZoYBAkh9QftV6fqUa/Kbn2xfuzArZZmPNoYEcmzDBiTCuC0UoXSovB0HFeYIgDPBN4/M3Avsg/O74mD79ZP9uUBGtre6BE2gS2i5NCCiTC+VBxoCSffYndgswmQ2QoLN4xBhKwSaLU0uqAmqTvwfolEoJ301Igrdl/A9DvGLjWUa+YjDXpHYWx5+ruUkzeMygGdITDRMgHfIOjwcSKdArFegXAnJOJG2GRyY9BnaW0DKckGM952nG+gxkVZ8Vj3ty5cvOcW9wDOACIP/jDH8mTTzyODme99JYqINe9dvVqGTdhgmxYt04mT53aUjbn2aVIAXT4guIidS1RVFiAwQ8mEqst/WNZPuU4BD5dgAYNrNesgf/panJKX4wUOBcH4Bd6+zgaaDFNdzg8Nm9PiE/vK6chLcrdtVuz+wVHytakA9J75FA5jqOtYzk8XnM5gQbjlOXapOlDjw/CpzSVkl0yEZR60Jem2dh5ZP90UcwNuVmQ6EDywkAmzj4btCfOck3KoJBKfLHoUloZGNtZlkHyZrWLuRvzc38CFHC8T8bB+m3l+GSfxPcUdC0Z8qooZebij+vroJNXgtuHuAk8eDhbEqDPuAa6mzk49qzETUqUau7LLpD90O+LhC7lARieUECjZQ8el3IYf1H94gj8+PnnFksOJFK7YFVcBufsPNJmP9kDPU+LYW6QA4BX4ROo1/8eP56lkt/ExAQJgeTOMI6KZEsfIBTZlezsnGapbF9VLdoEMTiZRW7NKiE8Jv3AE9kCc5pgEliuOaNDZo9ll6zbbgp8om/2WWur2L7iND7ive50w2M3RmNpMngnUN8uezPaV63mIi5WZ3ZhhPpOnszVfklLeuqdthyYX0s3SyYqPD2hhLQUOrH5pVUwfsPpBDvweQztYhyzIPKeO/d5ufOOO5RR3LP/oKwDQ8juQO44Py9POy8VY9kgduScnBzcZhAGolnObkdBiZShGMxEFXRkeGMMO08Z9Hmom0aJJJVQuWNxwudPAdLeM3yWnZGTX/+UBOkYFw4FcDiOh7Und43NoXpi4cQdCjgU+KQUuGfq7z5pUafcZ0yBCUP7uWucOLzxt/uh68f4IX08H8nkEQManw3FEbYrjB/S1/xs9j1pRP9mz5wHFz8F6rDBoPFTLnxZHoUBUHYBLavP70raLsaxZ8+eyggeP4FdExi+Pbt3yWWjR+sbef3VV9WPI+WOlCzddMP18uT//QHWQh31+WkwldR5eO7ZZ1wm6JuUceSz666bJb9+7FdyxbTpsm/fXhk2fAR0Pvqdd2764u9qZ28Bj4sXL1oM6zdcJQYGj12QIvUrr5z5mTLuVKqmgjV1VGqhq1LjS70S7GtdovizY+mkOhRwKOBQwKGAQ4EvJwUoU6QwRw1EsT5TGs01lYK58x3aJd6rxBHK7XfcKYsWfaBKoCdhUk6lUCqwFsLibvzll8tYOPSmQ/CPcCMM9TVmz75BRl42Cuf0tDCynFnScTifTZoyRcKhu1IL3RBaII287DK5/obZcgr+tmg84YTPlwLUTe0/YIBsWL9OHbYuXbJE0rp316ONzxeyU7tDAYcCDgUcCjgUcChwMVOgXYwjG0jlTyrt3nvXnergkpxwRXk5dAUCZfu2rbJj+zY4xIxQc/QB8D1EpVqGEFjVMlBZ9M0Fb8jGDRs0P30WMVBplErWZC6po+KEL4YCcXHxcuvXvqYbgZlXXS0Z/TJ0R/PFQHegOBRwKOBQwKGAQwGHAhcjBdp1VG0aNnHSJL020Khux8EH1rq16+QbsOCj24GTkBjyGsHfPvmkZDyWodZ8eafztDiVfN9asEDmv/SS6knySiWGz1KvTit0PtpFAYq709J6yM8efgSuHqLatJBvV6VOJocCDgUcCjgUcCjgUOCSpkC7GMdE6DXyvJ13VvNeahhUSWpqN33204cflufnzoPkMFJiYdxy2YjhMm3GdHlx3ovqS65z584qTYyLi5VfP/EbefmVV+EXLEg6oE763uvUCe4KEOijKQZ1n2djIcXly/JBpp1Mo8O8f1neuNPOz48CnCHbq2ZzLnnbifHnUGXbkM8L0LbRcnI4FHAo8LlSoF1H1WPHjVcXA2QwqKBJHbmbb7lFv+lg9Mabb5apMHAZMmSoShOHjxgpN950k9z61a/JuPET1OBiOgwvEpOSZBbu4Jw2fYaMgK4jpZAzZs5UxiUIx+As7+kv8nNtvVO5wzQ6fcChQBsU4LxXcALXy7nChx/tNz8l/9QJWTbvSdlR6iX/fOUZ93P+KNj8L1mVWQwHjdny0MMPyeIVe2T9H6+V7PYymIC7c+PH8uZbb8p7i5bg1g8yas3DvEcfknrwrK88827zRNeTmpxdUoDbRBjOVBRKYW2FK+XTfHnJsZV/k1xKEtyhQfbsa6SP+7Hzw6GAQ4FLhgLtYhxbMv22P+Nve5zUMc/Mc/u3+W3yGWran5tnzrdDAYcCDgXOJwXo+WLVyXJ1hVedu0nWvv9TwT1FCGfk9VfeliFT50h3+B/mFWgMdSU58tL8+bgmrBAbszPyztO/glpIX0nolSYDZz8iScizeckuObh1vZSU1UvxqUPy4isLBL6AJWvPJskqdTGIKFtQVixXzbhKJgzrJX/5x3OyJouQK+WN+f/CvbyWGtDkr89Wb6ZncCvLmfIcXE+IW5MQjmSf0m9+VO15R46UWYxjfdFROQ7mkfivW7ZQXntzodQA5Kn9m+T55/8l/37tdckprJX8zJ3ywosvw2cf8amRA7lVuPZslZ44ZW5bLm98uB73QDf1TXfmDO79fXOuLN5n6bBLQ4W8Ov8F2bQ/G3XUyeK335C3P1yB22ogi6gpkflzX5DsciQhHNn4ocx/4331EViYfVjmzZsvB7JwvVvhEdlz8CBweQWeW0VWfPiWLFy6UcvwY8uqxfLG+8s0Xl9ZLJu37ZJ5L87Hncvw81qwX/73/jvlb++s1nTnw6HAxUKB9p5fnI/2tItxPB+IOTAdCjgUcChwYVAA7nnXbhZv3FTz3opauf/Bn8uf38mUkoMfSeyUO+TouqWSDambTvT11bJg8TqcqkyXdbvz9LSle2ovPXnpGesrRev+pYzXy7/5pdR17CNhDdny4uocufbqSbLon/PEKxK3g9h4MXXCDfdZwVEd5Dt33SF7nvqt5B3IlEnX3ChVq/8pkGfKpmUvKZnIpNb7BsqhgzvBldXL8cOWY3BN9OH1aJZmEq+kpLPjM3DHldp7iIwZlCb7D+6R2M7pcuON18v+rauhegSvGXXhMvua6fLIU6+iCh955AePS0rGSCla/nvZ4dVVpg5LlWefWg7jRoWgH7m7l8qwWx6SXe/N1fgTv/qDTPrKdRIGN1wb9h6WDn2GyfD+vdSR9DeffFdmzYY3jc2vy5HDm2VxWW+ZMXqA0If2hi075cqZ0yUCbW/I3SbzPtwus66eIj/75oMS13OExMGn9epNx3CP92Gpjs6Q8UO6y86ta6W+LEfeXb5Brpx+haz57xvSEN5Nxl82SGZe5vg4bHxLzq8LgQK80Yl3e2/evLnZ35YtW6QEPq4v1GAb8hcqig5eDgUcCjgUOL8UuOqWwfLPPVUyOr1cQhJHyKCip+T1l07KN342WXYcbMStrOKMdO6RBsYrSmaN7iG7IawLwN1iEdHREgjOEifaGoJC06RXbIgcXf6KVJbHyTvvfCANwXXiG9lJIs2NbY3Vun/VN3hL3skTsmXzDqnOL5MQCCDJBJrgFxAmp+EgWM5U4S7pUPNYGdhl770tWRF+UlNwRBKnXgWpX5WsWv4R7iKultA+Q6Uv7iVe/e7rMu2+xwS3vcve3VjUtjVI5od7Rb7bIEOvv1micb/0d3+xV/7wURet+5bbBkJlCT9dK8nzLy6Sabd0kv4dfGXVoSKZOKynrFyxShITu+Be5yBZt2m7lCZ0lISIbKnDtW/v4Ri+1stf0pNixfvwStnu21F6DYjDXcG+snnLDumYmibh8AM7ZdJk3AEcLlcO9pKUTglSXl8uRbiB5cQbv5EDIbPlKO5eD03pKz3AvvfsPwFXDsZIHPTo63FVVQTuDo6JDHHTwvnhUOBCoMCDDz6oXmhawoXqMV+/7TaZeoHetucwji29NeeZQwGHAg4F7BSIGiwrr7lTvG+4UXr0hvwtLU32Bo2359DfIf4NcuLoCRneL10+3HJSOl1Bpo5HvU2Dt5fFyHTsO1qKdx+TG269Sk6cOC5RPtVg6PwhkbOYQW+6KnMVffvJ2+XyR56T+yb+VBat+qWs+PtqqAQ1rZcXx8XXVsrit56T9InfcifynvGxV8yQAVG4P/fUdtmLy4aPHMqTlF7jpGeHellyIFuqy/MkKL6rDE4G51q4S7ZVd5UfXT9YFvxzk9bj520ddd8+J0C2QNQ5EFcAz392vdw9zgJzbN37Mu5bD0vXoDrp3OFm2bZug/QZOUWG4A7o5//nTunxp2fl6pmdZOfabZKVFSul29+S6x78mVQUnhK/kEjpfdtskdzd8vN398qvrp/MS3ll8cLXJTGZF7JZsGvP4DfIyYX1TG2NRE/+tnQq7inj02OkouA07h0skgaX2w/XxW9SDc6WR2ss15xebhI5PxwKfKEUePTRR/VylNaAhoSGaj9vLf18Pm+TcaTblmNwnePtmsjOJ7IO7C+GApxgA3FRfRKMmS4EL/VfTKsdKA4Fzk6BPz7WXfb0mqiZEiVcvj+5o/4OjU2QADBwHRKSxSsgWCZmxMs9d98lt82eIcGQ0AVGd3Azgn6x3ZURTOnTRcv6xPSUey8vlDvvuk/+56e/lrxlb4rfoNnSJxbJ4HKObd8g/3juVQmMiJdfPvqcRIGnW7TqTvnGHXfLd+64SoLBT8UkpFo4JbOQyMjJaXLtowXyxqxGrtInsrOEmtneL0RCfP0lZUAX+d1jj8jCiN4y6+ZrZO/yl+Sp1zZIwHO+8u2f/FamhP5bfvToKhk+dojW2zHa8smb8Y0/yZJXfiffOxAkv/rzj+CKDcm+DbLjmMiM4eAmXSEqMV4KM9fJD/74ssx+8FcSVJwtP/zFYxLVY4Q8eO8t8sLfvynfvvs2GXPrT+T60fHytycekr1l4fKHX/5APn7/JXlhwcdy348fk2CfnWCoLeQjO3RTJtAPUtyg8FCJT+orG5b+We77W4784vFfSURNtSREWmf9ERGR4oX1K6XnAPnBQ7+R3//6QYOa8+1Q4LxToKCgQKqqqtQexBMZbox8sGn0vE/bM9/5ijfOLNyq4q+8pna7t5d3ukGIDcjNzW2xcSaP833pUYAO26NwvMb331JowB3k27ZsVgfiLaVHw8H4+hPlkhwbLl3iIiUuPERCgyBJca4cbIlczjOHAp8JBY5uXyGvfLBB5tz3XekYyindCQ4FHApciBT49re/LYWFNFJrHrju3nLrrXpUXV1TJ2VV1XK6uEKOni6Uk1BFuW50P/HzNR61m5dv7xMaJO/fv08e+N79P1n8wQdHUK4Sf1SuLHH98TddMFTjj1tEiv7PmD0ofrccWHFCQkLLic7TS5oCrTGNl3SjncY5FLiIKdCl3xj5If6c4FDAocCFTYE//elPYNr2q/6xJ6bkuzokJ7cquPHM/0XH22Qcv2iEHHgOBRwKOBRwKOBQwKGAQ4FLmQKvvvrqWU9zL584UXr16nVBksBhHC/I1+Ig5VDAoYBDAYcCDgUcClyqFNi5c6cUF9OhVvPA075+/foJOMfmiRfAE4dxvABegoOCQwGHAg4FHAo4FHAo8OWhwI9//GMpKipq0X6ER9W8DvhCDQ7jeKG+GQcvhwIOBRwKfAoK1MP/oY9Ngb4eVxbS5yP+txjqamDh6RcgFaVlEhaOq3Cc4FDAocDnRoFgXLPMv9YCzVIvVDsDx+yutbfmPHco4FDAocBFTIG1SxbK9hzXfX5ox6L33pHiCuuyxJaalb13pRwrqpOso7we0AkOBRwKOBRomQKOxLFlujhPHQo4FHAocFFTwCc0QZYvWCAZ99wiXg0F8tHxCBkNcWPW4S3y3+VbJCS2k1w3c7L89z/z5FBerSQkRcjw7n6yYftqSe0cLq+8+aHUegfJzTddK8dOHJA1y9dJfX2DzLruBokKx51/TnAo4FDgS0kBR+L4pXztTqMdCjgUuNQpUA3h4tevGyrrd2XJ/Lnvy7WT+4qvv58sfnGeRMTESUlBvuxav0SKU2bI3Xd9Q5LAXOI0W92D+EckSaeEKDlTdFwyT1dJVUWdXH/TLXLLtJFSVtmy77lLnZ5O+xwKOBSwKOBIHJ2e4FDAoYBDgUuRAg314hvbU2qX/14GT70dFpw4toZ+Y3hAolw5Yzr0p+DV9/RaOVYVra2PTMQ3FasQdq5fK71GTZIeHaKlBLevBEXiFhYUwNXPkEI68gaLSs6nQ4EvJwU+1xmAlkGfZ2ir/rbSP0/cnLodCjgUcChwPikQGBig1xumT7xHeiSGia+Pj9TjFooRN0yWjZs2y/p16yQoaZTUbvi3rF27RnYcKhN/iBKCQ0KlQ4c42bl1q+w4mCk+uG6WZXU69/HT3+ezXQ5shwIOBc4vBdolcSQD5uvjJfW4bKa9dxezTGlpqYTiom57qK2tFV/cwWiYOj9fi3c9l7pNfZWVlXqnsol7fpeXlWESDPF87MQdCjgUcChwyVNg6LD+eo9sYKSljziwW5x4gQkMSxkgccm1OJL2FV5aNvP666Smtk6GDx+uEsmpM64WH9wNPT6+E+JDYJntBwY02Jqzo7sKnjrBoYBDgS8xBdqUONIc/PChQ/KPfzwnu3ftUlL54L5h/nm7jiz4beJ1dXVSUVGhjObBAwd0sjH5WfjQwYPCPAx8/sTjT8gzzzwrmzZuEDKVZChNXSYP4wx2OPy9fu1aTGqNTWA+wq6vr9e8h4C3KcM01m3qN3Gt2PlwKOBQwKHAJUYBb9e8aZrlDabROgPyEn9/f2zgrbnTy8tbAhDnN9PJNDL44Zkf7qxHMZ039aFrDtXfzodDAYcCX0oKtClxJBNWh7/b77gdjF29EumDhR9AkhcsIcEhMnDgQNmwfp0ybF27pkhOTo4cP35Mrpg2XWqqq6W8vFy2b9um3+MnTHAzm6yIOjYDUH7ylCly+nSelJSUSBWkiGT4IqFT0zcjQ5YtW6a+x0aPGSP79+1DvlykRUm//rjkG5Pa7h27pGd6OmrzkuXLl8sZ+C6rqa2RMWPHKQNJOP/98L+AdUYuGzVa8vPzJfPIEeBbLiNGXiZhYY6/MtLICQ4FHAo4FHAo4FDAoYBDgbYo0CbjyGPlurpa2bJlq8REx+jF2+FgtkaNGQVJ5BEph4SvV3pv9YBOxm7osKESGxsrUWEhwqPksLBQSe3WTbJOnNCja0r87KEeZ9S1OCapAIMZino3b94kgwcPkWPHj8uB/fuga9NB0tK66264rLxMxo8fJ0cyj0lNTa1WU1NTo/rcrJaMao+evSQKHtfDQoKkqqpKpaTjUCaA1oSLP5TOXboos0qGcf++vWBCI8Bg4gzeCQ4FHAo4FHAo4FDAoYBDAYcCZ6VA4znvWbL1y+grGRn95AgkdTy69g8IUH9ePMogI7hp40boGgaIPySAPIamHiSN85i2d+8+lfzxJgIyoJ6BzF1BQYHswjF4dFS0lvNFPd27d5eevdIlOjpaeKdjJfJRwlkHP2Kq5A0pqAZV3MaxOWDxqPsMnte74DOdOPhCR4cNpfTT3z9A8xJHMp1OcCjgUMChgEMBhwIOBRwKOBRoHwXaZBx5VL1u3QYcEZ+WEBxPM1DnMefUKTl5Mlt1ZahHWFpSKlXVYO5gkZednSXl1bV6lEzpZFFRIf6KXfqGsM6z4RYZFSlJifHSu08fMHZlktY9TaohOTx4YL9kZWXp8TWvzvIFjMrKCsWDR82BgYFqZNO9W3f5ePnHsg0WgOFh4RIeESGZhw8DlxqFTwnj6lUrZcv2HTISR9N6Pg5mkoHSVCc4FHAo4FDAoYBDAYcCDgUcCrSPAm1yTj5ww5DRr58ycH0hdaQELyU1VRWnKYVk+jBY41F6l9yxozKSAwcNlgZI9AYNGSJBQUFq2UwmLQCSyvDwCC1D9Cj1Gzp0mNTWnZGOKMt4em8cexcWyhA8pw5jSXGxJCYkWPD69YcvsmIZcdllmrffgAHKQFLP0gf1kx0MADwystSfzICOZAAYzIE4+uYxNo+nIyARJc4MKandnGNqpcSF/XHq+EEJjO4sYf4NcuzYcWmANWiXrl3Fu6ZIjhXUS5ekmAu7AQ52DgUcCjgUcCjgUOASoUCbjCPbSQYuJqZxcebF3NQjNIEWevxj4FF2iM0FDplBuwEKmTp7oOSQgQypYegiXXWzrrDwcHd2pvPo2gQyosxjd7lDhjXclAEzyXRaDPKPwS5lZLuccOFTIAZS6TXZVdI/tkSCw2IkIR59ryFf/jB3hUwfECQbq4fLkK6RF35DHAwdCjgUcCjgUMChQDsoQEGYyx9/O3J/sVnaxTh6osRjZTKETnAo8EVQgH2NG47awuPy4drjMmL8NKnYsVpuuf0rEgvh8eOPviRDHrq5VVRopEX1B25OnOBQwKGAQwGHAg4FLnQKkGm0BGNNfWFfCHh/IsbRYRovhFf3JcMB16fFdhsht6SOkE2LX5XjuX7S0cUHBsD90tkC1SX45wSHAg4FHAo4FHAocLFQgMxjtcuDzIWEc9Nz4wsJMwcXhwKGAlA3aMAluYe3rpaiyjPiFQC92nG95e3XP5ITe9ZJ+jWTTU7n26GAQwGHAg4FHApc9BQwEkf6qL7QwieSOF5ojXDwubQp4B8WK4ODvCTIZ7jk5OZI6uCZEhkaKHNikyW/4oxcEevoN17aPcBpnUMBhwIOBRwKXCgUaJfEkZbMnzbweqvVq1bpmT3ror4Zb4rZ9v/sfQdgFce19nevehcCISQkIXrvmA4G3HHvLbHj+DmJEyd/qvPiJE7y0ouTvPSXxN1x7zbFBhd677030YSEQL3de//vm70rLkKAKEISmoHVttnZmW/nzn57zpxzVq00y6G8vOOiypzsfgoVOHsWo8lwztuC+fNo7OLFi/95gYY1DWrKyYqt9/gBuhxavXqVWVRP+Ye06cIj4PGGITaS4dAYCq1DeoYhjapFRGwiOljSeOEfiL2jRcAiYBGwCLRaBBrEtj6YPu2cDQvkAEf+FDXZUykszIMZM2aYcIRyLP6vf/4fdu/aZc6d6o+ivIwdN57EUeWJiAJ33nX3eXero3q+89ab2MJ424q5rXW1dRh+qkdjz1kELAIWAYuARcAicJEj0CBVtUv2XCwk5VuyeCl9N1aiIL8AN990gzEb/5AxoePjE1DOMIQTJk1kjOgZaN8+jeEDd+Pm669zL69dK670rbffjmSGJSy47HIsWbIYmVlZWL5sKZIYq1qpKx18KzSgHJEXFxczpOEIQ+T69FV8ajAKDEys7PHjxmL5ilUmgs2+vftwKeNi79ix3USLqaQzcMWqVihDSRF37dxJK9sKyN+k3AGtpjRR8a/lC7Jz58615DaJ4QjvufMOcx/9UayaaVOnm5CKilIzbswofDp7rnFV1JZhFuWYfNjw4SZ6jUiwfA1uoSPzPMbvFuEdOWqUkZIqgs2NN96ATZu2mJCNeQcPmNjarkuj2hs24oaeoePN0rmJ6HxFVU2DpL6NWC1btEXAImARsAhYBCwCzRiBBkkc69Z/7979DDO4BCNGjqIT7c7457+fxHTGgRaZGjJ0qOO4m5FkejJudD864U6hX8YtO06UJso7ikIU0v+3WYdTJbl48SJawMYiO1sRX+YZx+Lbtm1HV0aUEYkMD3fyuHUS+Xn3nbexO3evqZPydSL5W7pkCVauWIF1a9aiL90HiciJAE95713jZLxHj54oZKjD9Qx1mMCIMyJ5Mz78oJY0qnzFw96xa49Z8goKMXfOPMbTjsdAOh7ftHEDduzOxWuvvoLCwsPISEslqZwCacx1nzVrVpsq/uf559GvX3/42M4nfvdbQxC3MfLO4cNH8Pprr2DQoIEYNuySC0rYpNaf+eFMfO+x7+MHP3wc3//BD/Gb3/wW4REN+o4w7bJ/LAIWAYuARcAiYBFofQicFXFcyLmFn73/cwatwQP6Gwnb/DlzcP3kawwBGjt+LJKSEhinegNmf/qpkfrt25t7Aroe6pufe/ppPPmvf+Ldt9/CQEaAmTZlCnYwZOBHH36Io0eOYNvWrUbaKMJXYXzxnVAMyZoXH82caSSB06dOxRqGH9y/f79x9j123DgTsSYpKdmo24+wzCSGJUzPyECPrp0xd+4cI8GcyfuJuC5auKB2vmQx52BOnzYNU6a8zzpt440DGDhwkGnjQw9+Hv/7h9+buNeXjh1j7J5C/QS6210YnUbS04yOHXH9DTfSEXk4Lr/8Cuw/sB9ZJMevvfIqQzTuYx0dB+Untu78H5H0c/yECSbST0lJCaXE8fjWd77D52jncJ5/tG2JFgGLgEXAImARuHgQOCsRU0RE5HEOwMsrKoya14WFgkTGt15MgpZM1fJwyPBlKwlg3aQoL1defTVVve3w5//9A9LatjERaSSllNp2KK9VhBqFITxAIiiSl5p6kyFppizdiElqVkWz6da9B1XOVHFTlKkIM9OnTa2dm+mq28tKy8wxd79Dhw7ox5CKkYwio7oqUo2IlVJK2xTcc+9na/PPnjXruHYrQo2kjW5y/VuKNEqSqiSpqu7lZdSbSBJc1VUkUSEa77vvszh48BDW0ABnBdX2kj66ZZiLG/GPjIse+sIX8cRvf2PWbpsb8Za2aIuARcAiYBGwCFgEWjgCDZI4KvLGhvXra5dRY8bgTyR62ykZfPX1N6gK7ofPP/hf+N3v/0CCuAXPP/c81dWRnJu4Cbl79uCDDz5AeXkZFEpw44YNtepgzVtMYxzq1NRU3HTzrVi4ZBluvvVWbOa8wJLSEixetNCEIZQV9ZEjhYbAifDoOnHGgvx8lFf7GIe6Crfedhvefust3qcckm7uzc01+VyCKEJWQ1X68FF0IM05lHMpIZ01dz6GMp729m1bzf2mT59KAuqEQNRz9ZHM6TotKkd1/fijmUYK+v3HfwQtFeUVpguIaorwzp41Bysp8dyze7c5rroqaY6liLKzHTDEctHiJSSehYzVXUN1eZw5d6H/fPd7/31cWMcLfX97P4uARcAiYBGwCFgEWg4CQZmdqbBIpLe0qnq11+N1LE+C7Th06JAhZMosiZkIlCyMCw4XUFIXiY5ZmeaE8pWUFBsDGZFBqWBFmGR4ImOUmOgY5DFPZmamUfeKNCmOtWJQS0JXRqMaSfFUjuZLJiUlMu41DWcK8iFJYRxVqoqZfZj3TUlpa4xRpALOZ/6OLFPufYroOkgxqNuzjlJLSxKp/RIa1uh63UcGMmqL1NUiovn57v2Sj4uzrfqFxuSWJFGGLiKniVR3S6q5h4Y/WVnZhlyqzntJWmUgFEFDG6moNY+yDfMp5J2SjHEqKaEVjqVUE6ssVSYzM9tgZTK1gD8BXw1WrVhuJKf1VTcltT0W55aiYzvOH01NRmpiHOJjIhHB+ZWaohDa8eq73h6zCFgELAIWAYtAa0VAHEECqyoKx0oqKnHoaBl2HSrE/sPFuG3sAHKMUPPWs0NJnGbz5k349je/8diH06fvYCkkJCjmUhRctF3GRQRGalRJv/wNUlWLBNZNUVFRNBRJMIfduXEidVqUJKWTGthNbsi3LFpNKwkQo1YOZggn0RJpVKp7P6myg8Wa69q0STFrGbQoiQDqfpqrp0VJ5Wsuo5vcuopEunVwz6WS5NSXQkmjzqvM1PbH8uqeHTtmmnvrvMrOyemszdok0qgkvJRURmRw2z3mHHekkSaT/WMRsAhYBCwCFgGLgEWgGSLQIFV1M6y3rZJFwCJgEbAIWAQsAhYBi8AFRsASxwsMuL2dRcAiYBGwCFgELAIWgZaKgCWOLfXJ2XpbBCwCFgGLgEXAImARuMAINGh0ueUKAABAAElEQVSOo4w+bGpdCHgZkieMsaFtsghYBCwCFgGLgEXAIuAicFpmINI4YwadY1sS4WJ20a9lCS+r9VGjR9IK3RrtXPQP3DbQImARsAhYBCwCDUTgtMRRlsLXXntinOkGlm+ztWAELGlswQ/PVt0iYBGwCFgELAKNgMBpiaPuKRcyNlkELAIWAYuARcAiYBGwCLRuBKxxTOt+/rb1FgGLgEXAImARsAhYBBqMgCWODYbKZrQIWAQsAhYBi4BFwCLQuhGwxLF1P3/beouARcAiYBGwCFgELAINRsASxwZDZTNaBCwCFgGLgEXAImARaN0IWOLYup+/bb1FwCJgEbAIWAQsAhaBBiNgiWODobIZLQIWAYuARcAiYBGwCLRuBCxxbN3P37beImARsAhYBCwCFoEmRiBQXgH/obwmrkXDbt8gP44NK8rmsghYBCwCFgGLgEXAImARqBcBvx8BLgzJBn9FOQIlJUA516VcM3liYuBNbV/vpc3pYKMSx4hwL6rrhKwLC/PC5zuzMHZnc01zAtnWxSJgEbAIWAQsAhaB1odAoLIS/ryDCFRVAuQ+AV8NwFDOjKzigOHxAF5X+cvtFpDc2p6yqlVVVahk47W4yaPGhiR3X1Fm/D4fIkka33v3vWM5gvk3bthIzAhaMFVUVJgtXefjdW5yy/OTna9ZvcZEr7ERbFx0Lpa1H1U1p45KdHj3Anz/J79FYUk18vduwc9+8hOszy00AKyd/QZ++dcXUHaaMi4WtGw7LAIWAYuARaAZIiBJIqWIAXKbQGkparZtRfWaVaheuRw1G9bBX3jYHA9QymhIo5ogTlSHRzXDltVbpdMSR5G5bVu3opRgFBUVGQJXzPW6tWtRXFzMdnvMev36dQgja9b6k48/RlFJGQYPHQZJC3Nzc5G7e7epQCj58zL/nNmzSLa9KCsrw6G8PIgoHj1yBGvXkixyW+V3ysnB0iVLsGjhAnO+3pbYgy0QgSq8MnP9Keudkj0KX7nvBni81Vgwfz1+8KMfwbtjFtbOmY7qzlfhe1+5DX97fvYpy7AnLQIWAYuARcAicN4QoDAtQB7kP3gAvl07ULN1M3ybNsBHkujjNqh6lmjNExbmLOQx4jINWdw6mut5DUWT7qFms26QqloSwsjISMTGxpqGT506FTfceCPWrlmDwUOGYOeOHcjpnINZs2ahT98+JJBhSIiPxcL58xHF69T0vPxDaJeaekLDvQRWyQVUBHXVqlUYMnQo1q1by/L6Yf++fejSpQuqqqtMvhMKsQdaKALhiN7yBv6VvwbpbeLRo/sl6NEj7YS2VNf44Ck7iPLYLHMuu3dXvPnGBtwwLt7sx27fyvWlJ1znHlCfCpVyu8ft2iJgEbAIWAQsAschILLmqpG1pgBLUkIP+UeAQi2UFB3Lbojdsd1z3qqhNvbo0dr7izLGxjnvuXMu+zwWcFriGEZi17tPHyxetAgxsTEYPHgIevbsaUhkdqdso16OiopCVVW1kS4qf3h4hMO2CWokzx0h2MnJbSi1JAuvA3SoBFLnJH3sw/vFkaTGxDhElRexTFU1cML15xELW9QFRiAQCMftX328YXeNa4+oklXMOwS56zdiYK947MyvwYB2QFF2t1OWERcXd8rz9qRFwCJgEbAIWAQ4Hw/+YmpWNZ3O70OAmlAZr9QSSfGX+ITGA4p8KTwpqbZ8EcdKcqvmlk5LHM3cQ+ruR48ZgyVLFpv6l9ASSCpsrRMSEnDw4EFKBntj9cqV5nwg4Bi/iAhKzd2DRLOgoMCouesCEEtyqLLK+YBEGt0kwEKT9v3uV0DoCbvdYhHQb3DltJfwwepdbIMHl068AyOHdz6hPczGD74IXDIsB//621/RffS1mDAoBx+9+Rz+dCiA//fgZ0+4xh6wCFgELAIWAYtAvQgEuYSfvCNwhPMPtRZBPFnSy8pNjchDPCHER5uOYC3k3m4dmnh9WuKo+h0gMaymmLZTdicj8asiK99B9bQkjXEUo3bKzsbmTVvQmepkSRb37t2Lo0WlZm5iZlYmyeM2SiPDeC4DXo/XbKtczWfs378/tmzZbFTh2Sy/hiTVE+dIGlNSUpQNKW3aIIksfMOGDUhJaVt7vTlp/7RgBA5jWVh/3PjlK9ErCpizjGqAelJ29z7O0cRBeOjLg5xt/qouu+U+XFZPfnvIImARsAhYBCwCBgHyjADnJPrLSgEa4xrr5kqqnStJFKWGJicxKZQcWuhOicBpiaOkhjk5OccVkpScjK5du5pjYsTZIee136dPX3NORi1Kkji6SfMkQ1NCYiK0uElzKbUotXGJY9u2Zl8qbJsuJgRSUFa1H1s3F6H7oGwcKD/c8MY1v4+whtfd5rQIWAQsAhaB846AK7CT9bKfAq9AEecLuukESSFfIrTHsOnMETgtcaxbpIjhoMGD6x62+xaBs0LgwUs74UjBXsyetwy3Txp+VmXYiywCFgGLgEWg9SAg1zeQsYrmInI7IEkibSi05tw3AkEKKUkiBV82nX8Ezpg4SgIptbNNFoHzgcCct59D9dCrcHV3P1YcrMLgNEfafD7KtmVYBCwCFgGLQAtHgMIqv+YfcvGXFBt/iDJcqTVYqStJDLGVaHEtbyE894yJY4t7ELbCzRiBfOT1uA2D21cjvN1I7Hh1PgbfMboZ19dWzSJgEbAIWAQaBQFKD6ViNlJESg39kiLK9U1FMPCIpIfu0igVaMJC2a6a7ZsRKCyAJyoSYZ26NGFlTn9rSxxPj5HN0WgItEPpvL/A1/s+rJzyT3Sb+ECj3ckWbBGwCFgELALNBAESQx/nHwbo+oYOmqluJmmUilmLJIgiiG5qBRpO/6GDqHztBUpVS1H59F+Q/PEq4zjcnbPpQtFc1g0ijm6s6LprNaK+eNT1Nc691j0XzpCENSFxrOvuu/m0lnq8lK5/Yk/hj6+8vIy+JeNqXf5oLuZROtJsQ4tsbdvUHBGowV3334wldBSf2u0GDEiNaI6VtHWyCFgELAIWgTNBQO9cWTObuMw1jvSQpEjq5oAkiHJ07UoPQ0mi7lF3/0zu25zz1raXcy9FlBm7OkDeIldA1csWmjmbilmteZqV095B9HW3NNvWBO3QT14/hQKcNnWayfDqK68YEvbhBx/w+ZfTKbcXj//wh4jm+lRJLnZe+s+LtVm0//RTT9f6bZRbnid+94QprzZTyEZUmAe//tUvEXWS+3i8Hvzz73+H8rlJviFffulFRIQcc8/ZdXNBwIvq0jLsLihF95y05lIpWw+LgEXAImAROAMEJJyRyxsfwwbX0L1ezeaNqN68ydnetgX+3N0IyJez5irKz7OkiJqLeLGSRGHHtnkiKAyJiqapDudp0ninetkilD/3D5T94wmU/53Lv/6Eiuf/Cf+ubcewoMo+vHuvM0D/wmc9rcRRrnFq+NUgqd/IUaNMmMGEhEREEJD9+w6YkIBy971//34eC0dqantDLhXX+siRQmRmZqEgPx+bNm2kC6UKRoOJof/HSMRTeujsR+NP//tHfOUrjzBedTnLOYCOHTuaSDFl9Luk6DFFZRWmLNFCSS7zDuahfVp7+ovcZwx10tPT6DeS3t55Pjd3D6/PNNff/7kHUMJrZcyjsHOJdPtTxrWckWfR92RrTnqe7KkhELBrX3DJrBep2d3x4L3d8fb//RzerpMwfuwIJEef+kMkpNJ20yJgEbAIWAQuBAJGgkhVsnwfkvwF+NHv55y8ALWBTuIb+GSWzBclQeT707xGg+9SSRE1R5M8B+RMcgVUtXIJfOuodqbPa4/cDJJEeiKiENZnACL6Doa3QwYJtMdgWPHKMwjkH0T46EsR3rOP4TMX4rGezT1OSxxFEPfu2WNi/XZliMFf/fznGDt+PEaMHImNGzdgwsRJmDV7riFkldWV6Ny5iyGLH82YgfjEeBw8cNCoi6VqruYXiYijz+dHz959sHHDerRtl4oBAwaimqA/98wz6NS5Mz6YNhVfeeQrmD1rNg7xC2bMuLG1bXvm6acxevRoLFy4kOQwDCXFJRg6bBhV5uF45dXXUUbRb2HhYTzyta/jH4wycv0NN2LF8mVIbpOC4SNG4PXXXkXfvn0xf/483H7HnbVSz9obtIINke/VjAdeTcmvQx09jjN2Pgdh2uhJBDU4kCyZ8zH2Flai31X3IadDMn7xu3fx+A9uavQq2BtYBCwCFgGLQP0ISAhjpIOyZCYZgpZqkiG+pw1xFHlU0jjekq2YnVY07G+wrR75fuR70kcBlP/AXgS4+A7uJ+k7BH9RocHH2zYVntQOCM/KQcSwkfDGJzGwSbxDHhmS2bx4haHwZBKxjLn3vwzhjBja/N3SnZY4Sgp1/Y034b1338Hdd9yOrt26kYS1YV/xGAmhpI+zP/0E3/3eY/ARiCf/9U/cdvsd6JCRjpEjR1EKGUbJIqPOdMoxjr5dqdagAf3w9a9/A5dfcYXJt2LFClx1zTXGsfj8efMwc+ZH2M5whV94+EuIj2ZYEaa5CxejR/ce6NurJ37761/hz3/7B4komTzPHTqUh/++5QeI4QP9weM/Yj8vZ/xseotnnbyUOF4/+Wo8+NBD+Pv//csQWMXT3pub2yolj35/AClt2+HPf/wDpcmcpMxl8uTJiImO4NgQHBAM4o3zR9LOD6a9h669c1Cd1AM3jcsM3iiATqMHNM5NbakWAYuARcAi4CBgmKEjPfTLF6JZOBexlO5uJEFkdDhDCoMf+O6Hfi187vHaAxfRhts2CTgkWSUWxqE4BVKBw/nw7diKmq0b4eF5T3QMkJwCLzlR+NAR1Jr1QFj7DsfINd+1RjUfCo9cCdVNuhcJuCfmWDCUulma0/5piaMqm5OZgV/PmkUJ3e1IadcW8fHxRgK5a+cOGrhU0yiqCnv27CE+fjoHHwJFlvFTqjiTUkdJsMaNv/QEsWu1L4Af/fgn+OlPfowbrp1sjF/aUCooaeTAQYPw17/8BV26dOH1ZOdMu3buwqIF83HLbbejmhj/6jdPYBYJ64oVy/GFLz5sQhGKNCpJNS3CqOTjQ+rRw4lcI4K0f9++WpV5SjAijcnYiv6IvGdkZOC+z30Of//b33A1CfvV11x9QUijYObj40fC9di5ZQMSIysw5c0X0abHBIzul4H7J3VpRU/CNtUiYBGwCDQ+AgFO+/KTEIoEGSJTQ/IiB9oUrhhLZlXBJUxa8x3aKpKkpWyrkSJy23+0EDUb18G/e7uRuBrcDh0wzsXDevRBWOdu0Dp84DB4Gf7YSwGMJyLSmeYl8ifeIYwv8tQg4lhFLL79nUfx/cceww8f/zE+/mgmXnj2OdxGVW8i1dEJiUlGciejl+QUx4pZqmwvH4TySsIUIHPX+XCqlJVEXmIYflBWz/QBbyRgkgAmsaxZn36Kyy67jDGst5i8+tMhvQO+9Y2v4/MP/hf++eS/OVUgktLKKzFu3KV48sl/mnvVZq6z4Uo50zukG6lnh/R0qriLER0dXSdn69kVJv369+OUgK+akJAXQtJYF92c7r3Nh0K/Xt2wfeNKGkwtwP2fu8VIs+vmtfsWAYuARcAiUAcBkRWl4FoRVYyTbDrKpoTE8YkoaaLIoEsMnSuO/RV5ulgS2yoBljFKqa9dwonCJOURyfPt3QPfxrXw7afKmaQRlZyfSI7iSctARI/e9KfYFZ7kNvCQl1AK5ZBuF/MgZsbv5MWCXwPb0SDiKOldRseOaN++vZHm9evXH8uWLkVG+3aopOTw5ptvwVP//peZvzh+wgRUMYD4lCnvc95jCcZfOtEQxxJ+7Wje47XXX1vrhkddPiEhAZLm9uvXD9OnTsF0zm/s0auXmbe4a9cuh8kzX1qaY3X7hz/9GS/+5yVjQLN2zWpD/u659zN45qmnapusMvUb0VpENcAbSEr5+E9+gldeftmQxv6cz3fJ8OY/l6C2UY2wIXdIvXr3rpXONsItTlNkDV6bvR0DImiJR3H/gAlXWNJ4GsTsaYuARaCVIiC1KSWFAZEbTsUya+1rnpw7/5BaNZNckqh1fQTqIoTQX3AIFa88S6OUI/B2zEbsw9+Cnwa6ciLuF0HMJZ+gqtmv+NUk2DJgkXGKNzMHkZQkejjtzpuYDJAkemnIEggliiLfNtUiwF5Vm/TZ4S2tql7t9Xh71x4N2XAkh6J7+niRFNHZ1r6ki0quiri+feUPvUb5Q8vRtha3jNBzKq/ucR1zywzN627XXbv303G3LB2z6cwRkH+uVZwmoHmk9aUUWtcvzi1Fx3aJ6JSajNTEOMTHRNI9Eudx8Lk5HW8f3l7O51pVgVuGd8IHby7AVbeNrq84e8wiYBGwCFz8CLjvSL1bKbARyfFzbh3dghxrO99fNoUgEOQhVUvmoXrGlGNEWVJF8RItVEd7aawScclohPcb5FwcvI4kIqSwpt300Oo6vKfjike1Er+pqvahhL4vDx0tw65Dhdh/uBi3jaVVdnBq3rnUWFxoM90mffub33jsw+nTd7AsWkGB4mrQM7tZtF3GRfp3KYcJKvwNkjgyo0mhpC90WyfrErHT7TslOsCEboeWG7odWp57vL5jKss9X3ftnnOPu/e166ZCIAMxue+jY99elArTXdLAer9Xmqpy9r4WAYuARaBREDBSQhldSLUq6RcXuXEJVPAdrUgqIj0iNCKJ7tIoNWnGhbrtlqCBbn4Ccltz9Aj8BfkIHKGhCjWaAVox+/bm0n/k/uA8RYdUa+5m1HW3IrxbT3iS2lD9HGEEFsYhuSuVbcZNb+5VOyPi2NwbY+vX0hAoxcH8o+ifSNcF4fEY1b2l1d/W1yJgEbAInBwBM5cuaJUr9zYytgjQX7FRuZxK0iUpWWtNQcIY4DxNXx4NU+TuZvdOo2rmPDhDqD0yTKEE0ZuRhcgrBiIsLd24xKl44V+GhEvlHDmKRrnKr0R1fvORKzpVasl/LXFsyU+vxdc9Dvd9/l4snPMpasrSsPuQH2OH9W3xrbINsAhYBFoBAjJEETERMZQUS4skhXL+TNWisWB2iYsrPRMs2m6NLEbtdlXHwclKgeKj8B3Yh4AIosLv0R2Qn9u+fbmcZxjFuYqZ8KSkmrmI4TRW8WZkwpvOY/K2ojmfwju4hGV1RjR9Ifpp6BIxZMQx0tgKuuKFbqIljhcacXu/ExCoKc3HlKUB3DKyM37z7iY8eoPjPumEjPaARcAiYBG4gAiIEBqVKI07/ZQYihQa61r54pPE0F1OVqfW4tamvva7RJFrY1fAeZo1G1bRinm9cXsj6auxYpbhCQ1SwntTcthnEMKHx8NLjyuKsCJH23TEHCTaQbatZyKSXjfx2YTRKEZLy00t44vitMRRvg83bdqEsNYsOm+5vfCsak4TJsTGxiEnJ+eEuatnVeBJLyrD1Lc+QP/xkzG2bazJFXh5GteWOJ4UMnvCImAROHsEKJ1ypFSOhNAQEFkkSzIov4Zm3qEz59BE9RAxFAHSouSunb2L86/IrkIHiiSr/fUlFwdXgqi5mgq3J6khVcx+ShID+/c5bm60LUtwJi/nG3rkLLv/EEoR0+k4m34Q5e5GjrQNKQ8h5O59T1YH93xzXYfW29128SJ+MhI1/jLNMfqSFO6MrNcS0mmJoyyXFTtaXww2tR4EwtmJG9+IKBbD+3XA0/9+gqEiq3HN5M/ha1+7qvWAbFtqEbAInFcEDM3RS1oSQUmmDJHRvEJKt2SA4mQ4Jik0eanurO/9phd6a0tsc/X8WZxTuJ3GJbczkkkIkREeYaQMIt/ClYSwZusm+DatM8YqdLFBUk7cZYjC68LopzdywpUki3RxI1LExaiYg76cDbQuoVJIw5aW3LqbNTuWyLYwUl/itocR70SIPfQXrQWKVU0VvdPVgh8jJq8aHtxvIRicljiKMCYl0fmlTa0OgcYnjqV4fk0krn/4y+iVGIU5GxjLPKIVDtatrmfZBlsEzgIBERZJpRT1RC/r4CJpoaKiMPyYsUw+rmTzYj7NS9l5kx93WavYcbExjXUwql62AFUfvGMIYunvf4rYL3/bqOoljRWZrFm/Gv6DBxh3Oc6JvUz3MWCc5bABw+jmZgDC0rNInkiO+M+Z91mP1NIlXM0B5HrrEiSBIrskgkYy6BJCQ/BYcarPPbEihQ4xZEQSnWk16bTEsdUgYRvaBAiEIZo/uJ1bC9BrYDryduwDeqc0QT3sLS0CFoGmRsCokCW1km9YqY1lCUs1srZNLGVXzSzHzLIuccmjW3ERIb3sbXKkXsLBJYdcy6WNSJ2OmegyR46YaCnyFSnpoRxl+3ZsAxhCz1zKP+V/+y1Vy7RglqNsxmCOnDTZhNrzxHBqkSRpkkC6mOt56FkxcavpUygpdLe1FiYRlIqqnVw721xLUhrBqDGSiGpeZS1pFGZBgYautQmWONpO0IQIROPKzEgkJ9Xgpdc+wB133daEdbG3tghYBM4bAnpBu0SPa6M2NkYNQYmh1MbVQYtkzis0xNB9qasS5v0cfEmf6mV9qnPnrTHNoSCRF+ESxMQwM/4RZlxM2DuRbRE3SWCpSkZZGfxS0csFECOo+OT7sLDAkEVDIikplMNpD62XGf+XEjRKERMTndB7vI8IfNxjP4c3nsdkjEIrZmPBrHuGJj3fxkx17+dioHtqW9JAkTyXGEslLjJrCCCJYKQWtpGqYg/bXEsCG7POF3nZljhe5A+4MZvn52Ai46n60unU3KUl2/HsM1MQnZSAarquCIuIxqplOzFkaE59xdljFgGLQDNDwDGGkEEEFxmX6AWv+LFaaxFRDM41NISjvvq7JEAv/4soGWmWiIvIc9Aw5JTNq0uAtG84IgkcLwwU5tNtzX6qibnQ2bXmGBrjHVkkSzJrnIfLgTjnCnKR02tvGv0cpnWkj8MOjNmbTsEg6yNSJWmbiJQkhlFBVavw12MjySz7++/MnMWoWz9jVLENqv8pG3eSky4hNGvdPDQfdyQBFNGTOlgEN4oSQkkChYvBh1JUVzIoohgkkKGl2O3GQcASx8bB9aIv1c8XQtdu3fh+OO7XXttuv77+9ipSUf0pNi4HDz/yCF7+x5O49b4HkL9+Cqo6ZdafOXj0SP5uxhp/h2SzDe75zGewY8mHmLO9Evfefh2iw8woe8rr7UmLgEUgBAH9dt3fb3Db+T3zuCyNZSXLjzowJGigkpIs/uYVKxl+Sg1FEIMvb1Oitk+VTnf+VNe2tHMkMOUvP4Wa1cup3k1HDGMmm3lywk/SOSOB1VpYOvt+SgJ9h+jLMP8Q1wcdKaGRHkqCyIVlGhVqUI0qy2Rvu/bGCbZH6/gEQwS9JIKGaCnKiiHxwfu5z7k+LN068ZyIWtx3fmJIv5EwnkQwUF8x5pjuU7dfmGfP/qH/7jmRQhmPkMAGuPaGMza0KynUujX1l5OC2XxPWOLYfJ9Ns66ZxocYWs6d7AdeUcWXyymSUSuAg+XQG5EUG4mkYTfjrdcXofdtI056lZ+hMu994CuIj/Pi0NpPcCRlGB4cGoE/vroAX7979EmvOxm5PekF9oRFoCUhUN9L1pAGEhPNB5SjZKkxGcqudv6g5g5K9cjzRirokgd37RKN48p2Xv6GAWiuXGhy84ceu2i267TbVYlqLQwl9TNqYmft27UDvs0bHGkd1cPlT/0FXvophCSzlZIIkoiLkJEMchglnCSFJH7eNil0TZOC8AF0VaM5hEa9KnUyVazyaShVq45pbp6eizA3uLtr7XJbdTkX7CU9VnKfqXsPHVObw7iESvpULzNXkGsRW0k2ZSAjCaDJLykh6yvyq2NaQpLpSbyHWQeP2zGb8BOL5oqDJY4hHdhunjkCJ+/YDRm62qL0oydQ0PNhFG+dgm6Tbj9lBary9+PnT/4VY668B21LKjH4ZseQJnL9el53cuJYSsezWk5Gck95U3vSItCUCIS8vGt/ayJ3SlrrPCVSHqpDPSQkWsvtzHFvYSe38/J2t1vAOvT3Wtv2M6l3kPSGEpL6Ljdlm/l7xNJdSxpYS6q1zaWsBN6CAuBwPjwFh7hwXU5r7iCJcsmRIUvujUSSaHziT0iGP6erURkHqDYOiBjq2ZlhMrg2z1rbnLNott1CgmtDUElOz0My2LofBVq72y6pE+ETGYyMhp8SQUkxA9o/WXLrK4m0FpvOGQHTNVhKMo2TmluyxLG5PZFWVp8v/vc3sGj+AnTscwP6093XqVKHXmPwxG/HoPLQMiycewT7jgTAkKQ4kp5zqssQHx9vllNmsictAhcaASOtIsmT82TOUzPkhGSwVp0pYmjOMY+MSZTHJYuqq/uy1rZe/LQIRSRVlhdDouSqZvNG+HdtY9i5bIT3HWCwME0zJEdkh3su6ak95pAgnfJrvh/n7Pnlpoekj1+PZr6hI3VVSECqgCWdk09C5QnmC8i1D7E1LmdkNBIT5xiPSMMiiZ/UwoyV7OkrKSAlgnJNE+tEOwENTKTGL/vbb3hvlkv3QVEMgxfRrRePk1C56uOzeUahz7uebRENV51d6y+RONZK+YLSPjMvUH1F5yQhpNq4ljieTb3sNY2GgJ5pJTUFzS1Z4tjcnkirq48XI0aPaVCrNy39BJsOlKGitAy333kX3nr+WSyhY4CvPHhXg663mSwCjYZAyIvcqCGN1TAHfBkuuKpMvQBEBDVnTf4IlQzhcTbP+G9914bU44zLa0YX+BmruOKVZ0jgSJ6JYfTnH0FYRpYh1zLgEMnzM65xLeErLjIRS+RSJlDEhecMyXYx0lqLIXrxJHsJRj0s0qf4x9oHLYplQexJSDJz/QwcdfGsu38SzGK+8QPULJ6H8B59zFxEYzx0krwnPezWXRlk/GGIHkkeSZ8hhjJyMS5lZDUsNfEpJIInvYk90VwREGl0JM/6DGpeyRLH5vU8bG1OgUDPYROPC0Z4y2fvP0Vue8oicI4IkCTUkj4Zi1A65UoFJZEykkFDbCQ1DEoEpSaWVNCM9SEDfigJcEnMOVavQZe70iTVySWrDbrwNJmkynTbwbVUnwG3zbXkSq8+Jq1EoEX4ykX6uGjbLI51cEC4+US0hSOX/DyHNOp6tqHi2X84eEsdLwkf5wx6SPI0d9BsU9Jn5hGqvVzkjw/RcjETdDNDqaG5TvPvTP2kDlbdzB9nrW13EV4NSeb6YMaQbS/xiRw9wekLroGJ8BLZi+RCYxCzTTIYkCQwiKEzD9AhicadjMiiSKNNFoFmhECDiOM5zzVhg89HGc0IN1sVi4BFoKUiQFLgWgwbdaashyUV1ItfhMFdu+0LIQTuoZOuRQ6ayYteUqjy11+Ab9smRIwYh8jxVxgCd8q6n3CS7TGE8NgJSc/kF9BPww//0SOcK6J1IY/RobR8M5IoOVFDgvPdRAiFoYujuxajpOpWBNBYCdMwxLiRYexivxZZFysvn0n42EmIHDXezCd0jC5UH7dudSp4rKrHbwVJ6fEHT7enep8kj9S8RtIniZ+MVkQKZShCUqg+oGq5BJvksHZeofqITRaBFozAaYljBb/wli9bil07dyEzOwvDhl2Ccs7daJ+WWttsjbUytKrxOZN6w7ij30ZNzbGvtjWrVuEoJwlH8gc2YOBAupCKRjhdqGjKh4+TkN1rDhcU8sfmhDnUeRkF+nkDxcxWNLqtO3aiXbtUY9FbWwG7YRGwCFz8CHAcqJXyOQODQ1BctyYiLJRsmcn5knAZokDyIqlg0NjBDChiAubdzT/uS9xd14eijAKM1Ij5Vc55T6rHSQo19Qqed+sYPKaVsUV122bWQdLG7eql8+GjSxiRmKoZ78MbRxUt4wbXWlZLdS5XO7L2Na53uOY2Kjg3T34ChSer5SF+4m/yKCgXL0YCJoIksiTVr1lHMrpIurEkliGFl4vxE6i16ytQkkCRLeFppILc17YSy3WMVHgjPS/dW+R013YTtSRq/OXOs3JJp1krr7mYf4QRl6D0zt12yBpfHLICN+e0Lete5Xe2+SLiJomeyJ7ycO3sc9vNw7Jr5wrqljZZBFoxAqcljiJ4l146Hm8VvI2JEyfQo0Alf/Ph+HD6h+a3qj/y5/fxRzNx1113c95wPObNnYt9+/bhpptv4e+QPz6mNikp6DeAE5yZ5syejWGXXILXXnkF/UkiL7lkKJYtW4HCwsPcHs75ylU4wq/Xd95+CyNGjkLfvr2xedMWU+4lI4YjNbW9Kcf+sQhYBFo2AoYs6MtTiwiKLDJlGcxoIn5JtvjhatydqJkuaXCb7O67a/f4qdb6wj2TRKJT/sK/4d+xBVE33UUjjYFBEtmAQoIEz5BCs81rQo4FRH5FSP0kcCJK2g4uHq7lYD9QWQYPVbt+Y9yhSCCuEQeJXVDda1TQxOAY8RKhChIwkSHdluSucto7jhNlN0wc1/Lb56GFmeb1hXXIBJKSjMrXK6sz4/bl+DqTPjlt4Epjv2mP2hS635DnoTyuBDA0vyF3LIz1jr75HnYJn5m75xhxsC1U8TqqXhJOzfVzJXy1+AbrpVVocs+7x+ruu8ft2iJgETgtAqcljqElaGzQ4KSlhIPZ7bfejD37DmDb1q14+AsP4aNPZqFdaip/zxEYNHgwPpoxA1dPvoZjoZ/ji8eQyOLiYs5BTsR2XjNm7FgcPHgQhYeP0ACtFBMmTDSEUR+RSxYtxBce/Dy2bN+BrVu2oYrzix568AG88sab6Nq1W2i17LZFwCLQVAiI8IngBNeSyBnHwxIF6Yds1hwzSAj8u3Y4qj0SEiPZUqi5ui/wWgKia7lT97wOhyadd/O4a3Nex92MwY3afR2ve4z7ktiRzIiIOXPufKia+wn8WzdQEhWOipefQfRnHnIkU4boqo0ivRoTnbXZ17ZIr4idmc8nssfQb5TiORa+Thg4Q+4ocau1gA3Zdo0fXCmYE06NpFfEiouJoqHIH9S+mKgaChdn5vNRqhjc9u3dg6qpb5n8UsXHfvHrCOvSXYN4yLPRLuurY1L/uNsmD/frpuD9hbmRytWR5JnsBlr+cdc8aCR/ulZkj+8HY+ghaaORPPI1JImfTRYBi0CLQOCMiKPbIo0pkfzS07AiiWR2p050zSwvBfEooSuDTjk5HAe8GDl6tCGNui4vLw+7du1kSMxYDBo0mBLGpUjvmGEkkYn8yk2mCsUMLsxbw8E7PiHBlJlG9cfKlSvQo3sPs9+7Tx+W6aO2g4OOTRYBi8B5RcAQQFn+ikBp3p+2OUctoGknihgiiSB/f4YsHkcyWA0NDEGieFyl+FsV6fJt22wkXFG33ouwrM6GRB7L5xINHXG3j60dTsh9c5pKU9VJ7lQonTQWq9RSBERERdi0mG2e09pItqSWZR6pst121XA/uC3jDdOuICE0OBgyzDYbUkMVLaVzlS89aUiwyBpMGDSSNxE4qWuD+0ZFS4fNOuZpTyIXke2oZ0mYvZLicex0DCM4hqlhrtrUbJNciZQZFanarzYH2x1su8Gg7rb2Df61ZxluLsPMt6vetAYRQ0ZS5duRZJaSSkkaqZ41pJQSVa/aZ/Z5PEgMAzxmVNLa19Qj5dG26mP+64+z7RzgtptMnd0du7YIWAQuNgQaTBy9HAz0WhC507igfTcd2wL69e+PlStWoG3btmjbjr6udB0HtLS0NGRlZ5qxTRLItPZpKKAzVcXPbMPwSS5pVJkipTGcG7N58xbkUSI5fMRIzJ8/D1lZ2di0YSM653R2b23XFoFWg0DVvE9QNeUthPfuh6i7PudMwndbL9LApXYOoKRHIj5GAsg1f3MOGRLpk0qYRMklh5oPqEgikrQFyUfob9q5hcrWPVSmu7iSRuc+9R5nfhE537pVhiwFympQPXsm/N17O4ROhhO6t+pg6iMyx8W4riHpE7Hjtl9GFyR+hsjKupn1NMRGc+Y0J81Vv2pfpCdIhEwUC5OHpMhIuLimPz4k0CJXx4PSLyP54rgjwwZ3zp6IYM2mdaieNcMhVBzLYr/xQxKydBf1k68NgMdQ1HBp5iNqFNWOkllzW+vg4pwiQeN/HjyWx5BL59hxpJJkzoydIUYYDhF1rg3vNxAxZ6qe121ssghYBCwCJ0GgQcRRRi/jJ07kB3mAGoZwJFAaOGbcOFRzX86VYylF1LlevXobCaTU1KWUPLZhCCX3RZTavj3fU3zBBFNmVpYhjpJYah5kl65dTV6VraQyCvLz0alTDt8LYRg9egwOHz6MayZPNvvBYuzKInBGCFROfQcVL/0b4f2HIO7Rn5zRtRc2M4ma6/dPquD8gyj55Q+Nmq96w1pGcYhChNx9iGzJsEFOjDkfUO5OjEpUBg9yfSJjBzNnUOckgXMWZ04hSYwrIRQZ5Lb5vRqC6JLE4NoQUxHEIDl1yeNxRDJITkOP6TqpI+lCxSTu+vIOONI5GWtIvUqHyuZ8NNWt4WJMkmxxZcgQV5qnF0IMzXw3ScCo9jRlu+pOjk2eMErxgsdrpXqupMypwfF/dZ9QiZ45y0oGU+Q4jnvjJqDizRcRQ1+C4Vk5DgF3r3PXzF/78euwPx1wSnHXbqF2bRGwCFgEWjACDSKOepmIIGqtwdHjCUMcXwTaF+nTou0okkCzpkoniktoEuGsmySVVNI1kjIqiSS6qW27dmbTvU+74L573q4tAmeCgKRHpd9/xBgDVO3aYQwdIoaPUQc8flGhPKZ+x43jz4XkNdapJGJ+E3+W6lFZomoem8iaiBzVpGahxE0RKkyUCknNpDINqlMVWcIhcQ4pM3UR39Ctg7zDbFDy5mV0CicFUPnOq6ia9raTqe48M/4e686Jk5rRVUMa4kVfcjJ+8CoGrgwk9HtleDGpWb1cJG0z2wqNRum/iZ2rPK50z1iiiriFkDqd0+/cJXq6Z7DGR26eaNyrSKIX++3HEXXtLcEzzX/lHTwcEVzc5LbJ3bdri4BFwCLQmhA4kc21ptbbtrYqBKrnz6KEK0i++AFU9vufGXKk+VsBzeMyEi4SIRIxh2SRIvAjKUC3UM457hsCpjyUilH16cxtE/Ei0dKcNn0AiYiZba5jOQ1Dx7Qv4uWqQk0eqkWlKlVZWsy8Nm3rvseInlSvcpdSdPc1hvRKXRxDQ4fIK69nXqe+Tn7nOqcs1dVtC9eSeukeTZSSnn0b1csXmSgaxjK5iephb2sRsAhYBCwC54aAJY7nhp+9ugUhEN5/sHF5YlSfrHfcD36JyIlXtZgWxP3lWVT86dfwdumG6HsebDH1VkUV3SNywpUtqs62shYBi4BFwCJwIgKWOJ6IiT1ykSIQMWwUYr/7P6hZOBthA4chctxlLaqlUZzTqMUmi4BFwCJgEbAINBUCljg2FfL2vk2CQPTNdwFabLIIWAQsAhYBi4BF4IwRaLpJT2dcVXuBRcAiYBGwCFgELAIWAYtAUyLQYOLolz84Y2XqVFfbcsTtJm27i2JLKylP6DVuXq2Vx82n/br5dK7uMZVf95iutckiYBGwCFgELAIWAYuARaDxETitqlpEbc7sWdixfTuKiorw5Ue+SrdwFXjllZdRdPQoevXug8suvxxPP/kkSktL6G/YzzCCB/DQlx7G22+9iWuvvQ6K9uKmCPppe/21N3CYcakP0wH4Q1/8IrZs2YqZH3yAz9x/HzIzs8z9Vq1aRUNQD/7roS8gITYaL7/6mol/rWNfYR0sgXQRPbt1JJ9D6FeDvL+UV9XQ8Db06NmVba+yCFgELAIWAYuAReDiROC0xFFEbRSdb48bfykJ3WzkHzrEKC7zcdvtdyA5OQl/+8tfUMY4rCKAyvv+u+9h0hWXG7+Pd9xxB512Fx6HnJyJTyLRVLxqxa1+9umnMJnk8sprrkElQ4gdJRlVHOxHvvo1Q0z/+uc/49rrr2fkmQ685+2oqKjEH3//BL7+zW9Z8ngcsg3fEXl/7tnnsHrNGuM3UyRcTtwf+8EPG16IzWkRsAhYBCwCFgGLQKtDoEHipbiYKOTu2YMVy5dBEWDS0tqbCDHkG4b0zZkzx0iqqujYePv2rRg5bCg6Mg61iKSS1M6SSD7z1FMoLik2hHP//n149523cePNN6NHj27GybJyl9N5ssITisykpiRj587tWLhgPgYOGsRyAlBdar0Km9LtnzNFoJoRfG6/626kp6czgls1khgrXKTRfV5nWp7NbxGwCFgELAIWAYtA60CgQRLH96dMQ1lZKb5CKaBUmZWKfEFiJ154qCDfxKUWXLm5ezBqzBhUUqpoSIjDG801t1JaqBTP8GJbt27D9KlT8cCDDyKGcWOp3TZJ6lJFjqlm+S6JiaTj5HbtUo16XNFrxHQPFxSa81Zd7eB2Nn+Fs57nL3/xc9x3/+dMERbPs0HSXmMRsAhYBCwCFoHWg8BpiaOkiJIOXn75Fdi1cycyMjKQyHjSU957F51yOuM9rn/+s58axObNmWvUyiIghYWFzL+bquoC9Ovf36imlSmaUTi+8f++imeeex779+1l3OtEE6VDEs0jvEbEc/269YZAbtmyxajEhw4bhv/9w+9x+ZVXYvnSZUZlbUnOuXdSfQT8QOppfgFYPM8dT1uCRcAiYBGwCFgELnYETkscFWP65ltuNVLDJBLCyKhIDLtkOLKys0nuwvHod/8b1Hwaorh3by5SU9uihgc0Z27AwIFGTR3GcG5uqqA08smnn2W0tgiqvdPMWufGX3qpITCKcX3HXXcZlXUOianiVUv6+NAXv4QaqlXTO6SjA1WsoRbZbtl2feYISMpL1njmF9orLAIWAYuARcAiYBFodQicljiKtMmQJTRJOtWepM9NzIKZMz7E177+DbrkcUhIJOPzajkh8dq2bduecFiE0U0inVrcpPuF1sGSRhcZu7YIWAQsAhYBi4BFwCJw4RA4LXFsSFV8nKR4+x13GimgVXk2BDGbxyJgEbAIWAQsAhYBi0DLQ+CYDvkc626lgOcIoL3cImARsAhYBCwCFgGLQDNH4LwRx2beTls9i4BFwCJgEbAIWAQsAhaBc0SgQarqmpqac7yNvbylIaC5rXLZ05xTRVkJKmsCSEpMaM7VtHWzCFgELAIWAYvARYPAaYmjHEQrdKCsq21qHQhonmpqaiomTppoLOSbZauLtmH2uiJ0TanB3N1dcG2/Ew2ummW9baUsAhYBi4BFwCJwGgTkBlsCHLo9OU3OC3/6tGxQbnPuvufuC18ze8cmRYDcsfmSRiKzdNYaDL3mJrRlD37t+0/i2p8/eFK89hwowuGi6pOeP5cTwsn8ts+lkCa6tiXXvYkgOy+31YeZ80I4L8VdsEL0CvO38Lp7+WNtfq/hUz9CF/eWWPdTt6z5n9UY6eUDaKo+o3v36pzc7IA6LXFUjeWX0SaLQHNCgK9eeIOadE/Eqbtxx/YJ6Nj+/NdeBCCvkCEyU465jjr/d2m8Eg8dKUe7pOgWSWIKiyqQlBDFQV2v1ZaTRFu27S1Bl44tb3qFl2+xzbuOoHtWUpO9SM/2SavuW/YcRbfMxBbntlZ135ZbZPqMiExLSuVVNaio9CGFv9UWVnUT2fgAx/cOKTFN0meEl94xNW5ovWb04E/9xm1GFbVVsQiEInDJ+D54ffZqTO7jRY8bJoeeOmFbA29jpECA5JXEpbHKb4w6h5bpzGNtmfZxwjyMS8uT3KnOlGI0Up8Mfb6NsS28PcK9MQpv5DJN3VX/Flh5g3kLrLv6uam77TNn3Lsd4sjLfGd8aaNf0DLfGo0Oi71Bs0cgqTuu6OLBp+urcPOQ1GZfXVtBi4BFwCJgEbAIXAwIWInjxfAUW2kbkrL6Y3JWK228bbZFwCJgEbAIWASaAIEzJo7SuWux6eJCwFXjXFytavzWtES1l4tKi667aUQL1Dmy3i1tXqbbX7RuqSp2U/cW3OGp6W2RSZMaWmjVDd4tFffG7ixnRBxFGH0+nyGOljw29qO5cOW7pFF+G7Vt04kI+Hw1nKsTbizsdFa/A+GV2kaGMfxd0H5Mc+6U/PJ7ynPNiSDU0K1WOD0kOCmAahq8pSbH0PCtmlWNCM77CsDPYb5ZzV8J+M3kcNcdmJ/PwRsWjuTEaIY4raGVr5e4OzWWv1k3X7ChTbsydQ+wTo4Vl/qFl27NsjvEQs+DLAzhQV+pza3uwhnE2e0Lvhr2d7ajc4hRj+QHGi78/C14NHY0LdrH7i7c+XsMD3Nqr/p5Wb+c9HhTV5/fz7bot+wx/T883P1dHCuiybZYd59fPnQdNDXuhPE5ZHdwjKnkHi+c+5o36GN/UjuaT+K4woEwItinVffoyHBEhXtNXWWR7+Lujp/Npe51+3s1sY0gthojA3omvmO/44Cf/d21zGwuDbjA9TijXmekjfzRfbJma9DSx0oeL/DzOr+30+Pj4KnnOrxHNtomOYOTJY/Hw3wwdycKK8JRnrceHboNx5KZ72DAiEswd3U+7r26B16YthFDO0eiPLknkqsOojQ8HpX7t6Br/1Fok9T0FtdzPpiBTkMGYdFHn+L2u27Bx5/MRt9uGdi4uxhD+nXFwjnLMXF8J7w/Pw9p2IOYfpMxKLPprX4rykqxau1GvjQTkZt7BGmRe5EXOxjbF8/A6MuvwP4SH6KLDyKp+0CUblqI6I49sX7hXEy88Q7ERjQtjamuqsKylWuR0yEe63fXILNsOUq6TsTqD97FnQ8/jIqiYqxbMg99R1+OXStnIKXTQCycNx833nknopq26ijctQY7KxJRtXU2Ooy4EXOmTsX4MQOxeFcVbps0kD+OMsx4421cces9OLRnA3YXRaByzwpkD78BmSlRx/94LvBeoLoEcxasQ7cOEdh0OAKxhRsR3XUY1i5dgbtumohlm3PRMycL8cnJWD3tBcQOvBxz3n0X933pCwg6abjANT52u4CvDB/O24heKSVYW5SDqL2ziOkELF+6FnfcPAlvT52NsSOGIjI2DnnLp6M8YwjWfjIdNzzwEOJchn+suAu85cOUGQsxsmcC3lwWjgHhSxHb73KsXbQYV189Aju2HUV6hxjsO1qK0i0rkT5gBObOXY3PffbmJv/gOLJ5ITb70lC1YSa6XHkf5nwwExNGDcDSrQW4YkhnzFu4Cr17dsT+vCJkJVZhY3ECircsxoDJn0XHhKbuNRf4MQdv12DiaEgjCUZ1dRW+9fT7iIuKJOlomkrbu55fBPz+ALqnp+Dl79wHBmKxqQ4CaZk5JFRAQeRhHNq1Ft6eVyKnazrJypOY9kkUrrvxUiRTQvCjP0/D1+9pz5dnHwQSqlDkLeVVTU8cx111hWnRuhhKXMoOIT6pE9KyumBv3lJut0FCQgw+fXMWJn3uQSQy55N/eQeDHrnRXNOUf6L5ghwxfCg/UgPI3zMHz7xdhMd/1glDsq7B+2uqccPoLji4049AhBfrD5Xg6hEdkTBpAvLzDyM7vWkdwkdERmLk8CGEz4etu9bjmV2Z+MWVHTHkS3fgrTVluDH7AJYeCMfYeA9mbPHjjrFZSBzTB3v3FqJLZpumhB1tOvWHapBf1gZbNq/BoEnXITszHuum/AIBEsf/PPUurrv7LpRTKFmwahqGXvdNVHROxb7t64GUwU1ad09EPMaPH0HYj9D9zjJs9XXCvT06o7dnG+Zt2IeS/TsRExGF/iSObx7MwY8zOiDz/puwdFcFRnSKbtq6h8XiqvHsM+W5WDgrHyVZV+LyTmmIzFuJuTsqMLBze2zbuRMjhg3BM9u8+Br7TJ/s2zFvYz7G92nXpHWneBrXXjGGdahEJYn7qjZX4gudO6BTRDqWFadj4tB0HNi0AKnxaVgX1hPjO3dFRvlGbM4rR8/2MU1a9+QeIzGcNThYEIcD+/dg3PC+SMvIgueN1xExpi/81UexZZsPadndseCT13H9g18HhqTj009XoOOEYU1a96a6+Rl9p/gpbSwvKzfqTM11Ma5IKLGy65aNgVQ6+cXlRiRvpyDU/1Ms3LcV85bvR7ecFKrlnO8taZN8VO6G8Teg5A9QXUcSrqRDzcnVcOHudcjo05uDYDUCwfp6gype1d6o2k3NVflm9PVQU4L5U55B7zHjURP0BOelaj0gJWp1MVZt3YO0uGhTf1VfquDmkgKVRXj/P89h7Lj+7BzBodZLtaiXtU/uhVtGtMf+wwcQCE5xkDq1uaTCg9swI7cdBmTGUVXq1N3LaQF7dm5GZt9OWDR/IWbPWytHc6bKXqnugttN3Yaa8iK8/cZUjLtsPPuJ89sM5481pm02Jl97HdpGVWLn9u2sr4N3WCSfiZOtqauOypICvPjip7iTmgxXHRrmYZ/2l2HFzkL0794Ry1av50/UeSZhVLPTK1izSL7KYrz096fxyJ1DOC469Qtnv1D1leYv2orsbDqz9ji4R2jVTIaa0qMH8El5X/RJiaydx6tJOxXVnKLRpiuGDOmL4tICTnVwwW4+44wB9wL/CY5mDb+rjVvdcKxaUk5xCUkebToRgdIjedi8rwg33HQVwlP7oHT5Wyg+chBzCrNw3YQsvPTGfORtW4nrJw/iF2s4DlAds233fgRqml7aqNZU5C7GksJYDOyegzB+8RcdyeXBfBwqLDPvy6rKaky6ZQw+nLkM6z99Bf0nTzoRhKY44qvEvBWrMfyGB6Bh+oFro7F+Xyle/c/LmDgkDS++vxgTLpto2pDZNhJFbMeCKe8jpW1KU9T2uHsGfNVYtHgZrrz3AXP8MxnrsOWID0/+7h/oEX0YufklCOec2YAnEV2za1BSXk5V3yJkZDSttFGV9VNlumpDHu6+fiTisvth9luvoLwoD/m9Lkd6xyxktWuPyKho1p8CxoFXY3NuPtbPnQpvhz7HYdBUO8tXLsPkO+7haz8CmZXrsCO/GM/PyUdmXA3rmofYhDjGuPfgxjZrUMippk8/8S8MzW5aaaOL1fI5n+CeBz/D3VjErHsFB8qr8OmWKozqlETtQDKiomJRRbXQ1Z1KsPtIJV76yz8xtGdTSxud2q/8ZBruePhLZqfP3lewnVNJ3p65DZemUzK9ZQFSxkqLkYIOxctQUFyEp2YdRfe0ppU2OjWvwoezN+CuKwYiom0G3p+xlD+CSlT3H4NAdQXnbAYQzfnh1eWVGDluMJZu2oeZL7+MzoMHOZdfwL+GtgY//C/gbU+4lUufdUIk0ltaVb3a6/H2rptTkihNzD2cfwhX/vJFxEdTVW3TRYNAYkwUpv/oQfj5NehKok7VuJqqShqBcNQ9SaqsrsF7y3egY7tEdEpNRmpiHOJjIvkj9PJLmstJrmuOh0uPFmD1+s0k1kC3PlRjJEWRFKzBiJGOmqIifyfWHqjCsH49TPVXr1iCmDYZ6J7TsVk0J3fTZuwrLEAlozj0HTUOUUX7sXrrPgznfCl99Bfk5aNt+3ZUB2/C/poU9KfasTkkGZCsW74MJTTMSM7sgr6d0rF+OdVdvUbx9VOI1Ru2orS8Am05t7E3JcHLlixBTv+RaBvT9L1Lk/9Xr1iG8qpqtEvPRI/OnbBm8VxkDxuLJG8NVq9aCUQkoX+f7vzAqMTyZSvQc+hIJDQDQUbl0YNYvn67mfuc0aUPctIisGDxJk4bGELtktMzSssouea/+NgIbFyzAuEpXdCtI6VJTZ6qsHz+MlSwbkntMtC3Rw5WLV2ALv2GISE6DFvWr8HRKi+GDOpvxqBl8+egz+hxzWBCCYGjEcb8hYv0BY+2aR3Rs1sOli1YgN7DhnPObhiK8nZj3Y48DBk6lAYnHqxmu7IGch41BabNIS1atJBGJH4kJ7dBH2o3Vi6ch5yBlyCZ437+gb1o1+HYeLh00QIMGD4KkU3/U0XN0b1YumEPP5hqkJDZF/07RWLu/LUYSpxjosKxa9t67C+owOBLhpj5x1vXr0BUWk9ktW1cwYDEOOJdVXyXlvKj+BAFErsOHaGWogS3julH4x1Hcnsuz172DJs3b8K3v/mNxz6cPn0HyyrnUsylKLhou4xLJRdOTqGKjUvoY7PEkYi01mSJ0YN77gAAJW1JREFUY2t98q2r3a5MPXTgq4uA8pzqfN38dt8iYBGwCJxvBFziKAvv0goSx6Iy7MorxIHCEtw8ummJYzP4vj3fcNvyLjQCoVbYdedINpNpTxcaEnu/ZopAQwhhQ/I00+bZalkELAIXHQLOiCSPmA3RBl6I5p8TcaymOqaC6i+l2ChO0iVFlmpGKnhtx1GdXcH9GFpgu4OxVJi6ziSTx3HfUFpZZcSyrtGNfG1pyp1UI5Gc8B4ZIpatYBnyFeX6zSsqqzATWnVPiW+jI8Lpx8uPMop3db2Oy5+Urqmi2kvGIGUVvB8rIaIj455oTpDWPaN4rda6VsktT/P/Kqg6iw22pYjzHRJjGbidheic2q32Kpn2BetiDgT/KFh5GfPpxlFUPeheOqZrlbQvVW5xRaWpk/K59ZKvOtVb2JZw3ot7L+Gv+mrqALObsrSvegkzXV/MusZyLWx1L91TzyOW16jt55LkN2/27NmceyMsAkhLS0NW1rFwLudY/LlUzV5rEbAIWAQsAhaBBiNQVZSPiMR2xpOD3uuHKN3LbC9fE046nLuJ02Z6Bk1/ggf9FZwKVImMtkluthPWmo7iCT8zV1V6M7tvZ04f5Pvfg0hyGMO7jJ/Jc1dVn1DRBh44a+IoknDDJX3x0JUjDCF5/MUPDHn83m2X4XBxGcliBL7573fwrZsn4vsvTEV5JR0oEwXlv2JQD0NeRIQe/vsbiCGp+c0DdyIlLha78gtx6Egpume0RUZKEvbkH8G7S9bhrQW04GPSfb936yR8sGIT1u4+YOZUbPjro1i35yBS4mMwZ912PPHObAzvloXfff56c32b2Bj8e+YivLd4Pe4cOxDzN+7EEzwnQtqec+9yDx/F36bOR7f0dnjm46UY3SsH37t9Ei3XPPh4zWb86f356NKhDb57yyR85f/eNOTr458/jMu+/3fO24tC1w4p+NlnJuO2Xz9rnBFfPaSnadP7SzbUPgYR2UkDuuJR+uNiH8CLs5bj6Y+W4hrmfeTaMWyYBy/MWoZZrP/HP3sYuw8VGnL5h3fmoH9OOttRiGnLNkHE+z/fupu4vWlI8A/uvBx9MlNxzxMvGcx/98D1yGQHTqKl6aw12/Gz12fi3cce4DOYhj2cH/GLz16DgTkZdADtww9fnI4t+wtqO2dtZc9gQ06w16xZQ9cEnyKCE4gfffTRIHHk9xGtc92OfwZF2qwWgUZHQB9ZSqH9U8dC900G+8ciYBFoNQiU7F6LpD4TUFJRQ87iRxVn9BVzfrg4TTu6bpKR2NG9sUhKSkNSlB979x1EYmIs8g8dhq+8GGnpHVFVdBB5RX50zkxDXu52JKVnYCsNtvoNG4M9u3chtl1HtI2PwuGDe1HmD0dG+zbI3bMXiW07cM4wsG9vHjyR9KNbcRQJ6dmI53xWOcAQX4qkwEnCq49XbsPtY/uRA2jK4YVPZ00cJbm7fngfXPM//zaSPEnfBnTOwJ/em4P3ltBdAFmiCKEr/XJHZEn9HvjTK0YKpua2TYjFr+6/Ft988l2SpSPokZFqJHtHSyvwvdsm4bHnpxlJnEBTKqGksCeJ0vAeWbjmJ/82/iS3HSzA/X98iaTKh9tG98dP77kKr8xdhRkrN+PRZ6aY639671XYsCfPkC1J9m78+TO4cnAPXD6wO75Dv5TDSDRz0vw0fIg3x6/58b9ZjxrcOKIvvnzNKIgEjuiZjQl0mPwu2ycCp6T1VUN6ITk+GjntUzh5tZBtViQR99VkstEC0YvHbr8cw775Rz78cPTJao+xvXNw08j+uO6nTxlCPLZPFyMpfGfxWvz6jU/MhZJ49sxsT8I5EdsPHMaqnfs5WdaR2KoDdSS51r3SUxJwhJhJknrnb18wXyX/c/dVuILtUx31HH7zwHV4fd5qfO+5qZRQRuGpr92Ju3/3gsHHqeWZ/62srMSXv/xl7Nq1CzfddJOZUKxjjksXkkdKOY3U0byR5aCGZFLiUB50EbIv6zPH3V5x5gjoo1MpdGqFW4rbF2v3T5HXzWPXFoELhcCp+u6FqkNruI+i25SUlqK8woeIqBh8sGg3bhiajE5Z6dhbcIB+y2rQtkMWVs5dgF4MopCRlY0aEsXiyjD07hiHwiNF8Bfsw4YVa5DJQATVip4TFoWcjh3gqy7Hlp17Mah9F3LCPBwMS0Dv9vFYsXAB+o8ag8XzV6Pf0I6IpmFl8Yop6DT+Jrz+5jLcdctQagYVySaMnCrcGJlu23+Y9SlCe/KVumPXhXhODhs7izuJyO0rOIrHKfFKoNRNkzdFAETK4khKpEqtTw2qRsp5uIiL8nTt0A4zSfDyaDGkcvYXFqGwpNyoWOU/TOTTJY2Skn3xqpHMv8WQoaFdMw3hclXNUpe/RmLUg8RSEjepsiX51HGR2VtHDzDEUc1VuVLlSgWsPCI3Ek13z2iHeet3mnYkxUbj0zXboLXyfbB8Ex69dQLrf8yMTe0RAf3SX1/HD4mFCHV9SSR0PSWkf/3izbTGSsTOg4X40jWjjQRTHUJkctHmXQYzkWupnrXovhH0e/Hfz02hxHPicSr7jimJhhz/6s2PSUI7195WnUuq6byiklqVtjqY1OAzV20xXywSd6/esRdXDe5ppL+1F5/FhixIf/WrX2H48OEwpFFlUIKq+Rh0Wcek2RmKUENs6nE6pkHRHRiV2yaLwPlEQF3Q4YHOJ4rpkkFiaLZDbmb6Yu2++mztjt2wCFwwBNTvQvtefR87F6wyrehG0qAlxMchjtpPPgFq0cJxuDrc+L8tL66gn/NIxFFDHBXO8Kz0QKJ3X9HRYrRNiSeH8PP9zGAEu/0Y0b+TmWoXT6rgjDeUDHqjMP7SEVi+YCWiY6JRdLiM78sKxNO0/Ggpp6fFxRktqDR3KUl0d8UaJPmrDPriAeIr4jIJ5E7J1K7O37AbvtBOcgGf01lLHNWQX7z+MUb16oRv3DAOO0iENu8/hEFdOhpmrLmN05dvPqEpml93zdBehviVcC6fpIwiSsf9Sk64yjmgr4GHKf277VfPGVXuV68biy/97fXjc/PdIKejIoGhSRI/kSXn1RF65vhtPQcjIQseVn0d6WGAvr9q8MW/voG/PXyLIWE6/u3rx/IB7jTzEtPbJFICeGw+RGjJmnf55X+8hfF9O+Ozk4axs0RyHqbPELxyzlMMvWfntBRcf0kfc98pSzcY0nWYZFrq+Rvp1b6K7ZB09XpuryMZjaRDaj2HtxetM85672f5ackJSCZ5fmrmEtx76VB24oDplKEETcSunHM5Q+8dWucz2ZZzeDe591AfEfkXsTdq6+CN6lVg85z7xE73jNz72LVFoEEIsO/rxavftj5iaseaYIcLyOF56AeNk9EUrS6r3WDXbdDtbCaLQEMRcMfKhhDDhuRp6H1tvvoRSMgZZH7rcXTdFEsn61dd0gm+Evop3bIVKe1S0C6tv5nf2Kd/P0bciqOqej8SU7PQie+5MJLGOI4jY0d2xtFqzkfkOz68fY4JGFEV284IwPJzczF2wkBqBksxIC0Mh2kp3X3oaOzP3YPBfTpBkVLDZSrRbaSp4KgJjFzDAUj2CRL8yJ+ktLsijvvziyjk2oWJA7qcs/CnfjROfvSsJY4qUmRszvod+POUeQx91N6oQ5dvy8WbnI84ndI5NVZJ47P5kicAarykf28uWIMPV2zGNs6xu/aS3qgm8RBAGqDd68zFIX8uo9p16rINxp+b5haKlLTjHEUz/vOP1LG3Mcbk+tyDRqWtS3VfkcgJ/bviNaqvJdk7WVJ5mjc5lnMcFaxd0sORPTsZoiaSKCK0M+8w3pi/hr4J25j7juD5JVtzcUn3bNOuS7o7hiFue3n72qQHvmDTbvzytY+R0S4J/5i2AP/88u28T80xYsfc2w8U4K2Fa/Hu4nWmTSpA935pzkrcNW4QpaWR5prrh/U2dchsl0w1e1u2VcHY/ZwruRxzN+zgXMwaTgngVxLTgcJi8/KUSl44STI8hCRf+RrDUkvPMZadXPcJ5w/Ko4mdemm7b2DTKXjIxScEKPeQ6m2TReBsEXD70THS6JbkjEvOHnMpY+ih2h1HEu52Wfdqu7YINAYC7jtDZavPnarfhQyXjVGVVltmeGyi+fWHB4laalKMCT/Yt08/pLfPYJxw53xCIgVElDh27JiJBGokjQEwBThGexjfFqltUqBIUOFUdyulpLRDNAVamVmdqLr2IDYuHjFJqSzTcd6enpll3pVeBgXg6xLhcY5P1GT6QVaF9P6XgE1+JRN5vxROhmyXHI+te/PxwicrDM+5kA/tBBa1fOveeombOrWixhQfPWoaITL22N2XIY+EJCkuhmRqrZmbqDl3N3Duo9TLc9btwCZ66r+ShE9js6RS2zkf8YqBPYz0TwRxNo1BvvPM+/jHl27Bpr2HkE1n0X+loYomo+48eNiA5gKSTCOXP7w7B8Vl8kUJk0cq713Md/mg7pxj2MYA+u2n3sMAGpTI4lhEsl9OB+YppOHNEYhk6bheJkcoxdM9pEaVFfVBtuUoLbQXkwj+/DNXGZV5CudgPv6fD9CBErztysvrZFwzhw5yu1AyOIVzH6cv32jaG0/L4lvpX2nt7oMY1bMTrqPUUPMLP1691WD6KFXNJbRwloX3XGIjfHJIQH9895VU9VcZovqfT5eb+uhadZY1u/ZzLsNR1q/K7H/nmfeorh/FuZf98CcS9ikk4SJ+Ioifm3QJtu7PJ3kMmHtO6t8NPdJTsZGGQyLlD/75VfzyvmvM3Ij0Ngn4n1dnkNQxJBSxlPHO8m17KX4XyZOE8Lg3qcE79I+PMcv9lHwqmZwh2XWt6nCI0QFqAtUk8RVm+oKkrpo+oH/Of0kZ9Y+J9dPaDJ7BtXNC73WTQ7mcVGfXPWzXrRiBkP7noGB6meln7pQZ0/NM/+NhrtWtai/TbrBfuS9w/WaUtNIxZTZr5wbO3+A1oYfstkWgFoHaDlZ7hBvH+qaO1mbRhulroQedY/x73DhouqN7oe2DgueiTXq8Gosk8KmhMEsCoULylCKqt0sYiGM/51X+6D8fYkyfHLShJNKd2tcQQPSu3rOvoNbmpCHXKI/b9bQtkZB32Df/sJqF9daB+pI6rBqgpIslpVNnF/FQJcTU3WJ1TLsyJVcSAZDkTpJKNymPQBGhUMxf6exdNbOIpbut/HX3dT+N6qqDfopO+Y4rGp0S8XKPS+VsyuAJl5zoetVPdeLK1N99WbjgS4KnB2fOh9RHZRv1bLA8Uzj/qB0srraNqpN7b5Vh8OLaPabr3Hu5x7QfHFpqsXbrrLq4+PkpYdTzcJPqpHxuG2pfmKyj6mrawUo4+Y49R/d6tx7u/mnXpkB1HBaq/wZPYcpnyTaEa01iqjmaEfzakig/TMSUj189IECxvtpgfhAkmppKoB9GNQHU3BE9F7eNTvuPNTa03aetp83QKhBgdzPJHW/0QaXxSH0xgtuySIyQVIBf/Ppg0nlnGoUZRkw/1O9EmoYa9Ud+KEvzUEPLRY1Ttf1RI02wA9p+2Cq61lk30u2T7niuMVLHtO9uu33QzWPGcN7RjHkc8pw1x0Izgjv7oRWyfTAUjVawrT5R20wxDKbgMbcv1Z5uwIb6146pLzxWsHHZDmZvUOSYEySOGhxDq3Wq+yqnS3aUTxWo5oAbmrRLChB6yBCE0AMa70UQ3R+Gey6UNOpY3X3dTym0DuYA/+hUfcddUqV8ut6trkpyy9O5utea8wYbnQ0hXcE6OEcdEqptkaC6SWXULVd56h6rux9ajrByiXvocW3XPV7b1pA6ngwXXX+q++p83WQGRTZKXiElwREZNIMfX8zqwF69sClel++pcL20mUfzT0WulZOfDHymXt6XxN1LvFg5P+OCejn305mN6hBjtUvPRnUP/kzMdt362P3WjYD7QvZzkrr6mKZu8LOSPY29jSQxjH1PHzGaExzB/qgPJdNPeaHzASOyqJ7HjxtaMdawb3r0m1cB6nnmI8f5mHEGaqdPtm7UbetPhYDbJ9V/zDb/qH95aTXojpeaXuuSRlOW+pteFlr4R11Q4x+HQe4F/2kwDKaQTfeQXbdSBM7WWMbPd+6ZpBOI45lcbPNaBNwBz7ycOShKKqyXtqSiUZTqyNG55pVG0WemtiWBDAunFTtf2n6+pH2Md62XdRUnE1fpDV3DxYyEeikzj/no0BDLUdMYMVjMLQL1I+D2RYfosR+yP2pRX9THi/pjTEysmSpiggpwyoik70oihfqAqaJRn4zgvHSyH+AbW11OH2BavFwMkaz/9vaoReAEBOr2SVfLpX5pJN4aLznk6cPGyatxz+lvfuYxwhKvpN08a/ziOlo55RWFtMki0BQIWOLYFKhfhPfUQKYB0CGNIosijRHmJS3XR9Gc/xlVUoiIbbsQtnE1PEWF8HfIhG/AcFSlZaCCxDLMy5c1yzDE0bywtanhUQOnc9gOmBdh5zkPTeI71klc6xUsPuhEWwhKvSP4IRPDie5Tn0V7uoXy0L9aOMli7buX/c3Hi3z8oKnmpPcd3QfDn9OHhLGSfY9eGmpf3vp+4Us7+BGj+7KL2mQROAEBt0+qe5g+qb7Jg+aDhv1MY6WXUnD6d3aII88VRycgvpy+AEUe+eEi6XkNSSN7JzOxr/GYXJzpkOmHtR34hNvbAxaBRkPAEsdGg/biLliDokicklFTa0CUGpoDoiznI4yEMdz444yh24K45fMR+c7LdMN/1AGG+b3rVyN89oeI7JiN8Ie/Cw/9exqiqPc5FzOnjKprM4gG7yYaacmjA6H9W9uVghvBPhnsm5J+m3mOUk+zP3ooYfxi7kakSOenF646MVciftpUd9aLWR8vz9OCcmXkAEohOeeWksgwqq3D+Mau4Ytckh/Nz9Ul6o82WQTqImD6U/CgekrtfEZuq09K0q2pEjVRsSiKSURaWT5ZpRf5tKZNqS41Y57GPzM13/zhlxDXPnY6eahQEAVNxDC9UB8xTPYDJgi4XTU6Ao6eptFvY29w0SKggYyN00DJ93SIatBRVcfIkfmiWYj41+8RKC1GgIOjWXiBWfMl7tm9A9HfehAxfClH8eXuGDE4A6tR6egezK/72GQROB0Czova6TPmBW1e0o6qWh11VaYPC7v7cZQdam1bPxaMrsFhOurNjQ1g3jAf9nIdwZez1NsyqpFkyLyseWOnH9qeeLpnYM8HEQh2Fa1M3zEfMyKP+tD2IslXgbykDByJT4UnIgqRPL4ztTui+GY2Rlym/7EPavzTtVybxJW27GeLA4f9e2ERsBLHC4v3RXU3DVqOCsYZ0Ix0x0gbnXmN0fI5tW8X2nz4DjzpWXpnM+klrCudYU+SGyO34aGEp/4XNQ99mx/Wmm/Gl7asrGWg4JMRg49Ek3n5FW5GS1OWuZR/bLIIOAiojzmLXsyOWlCSHUVdkNSxkuej76xGzgAftv6/GHhvqMbwydXY8mgMKjv4MeZ7lVjwqyhat/HDh3Nzq+QJoMaxzq5hebXlB7uh7qpjVtpje+DJEHD7jDHEUp/kEsGDIoYe9sn+RTuwM70vwil17JGdg/kHjiINbZF3+Aj7VnCgC/a3aqpiRDo1hEr66I6dJ7u3PW4RaAwELHFsDFQv8jLdsSxUBKgBzszfMdIdqatpuUrV85g5H6MDJ+QEdJFIogY7DnpuCt0Nz83FzH27sTUtC+FVPqP29nJ0NJPISSZDLcZ0nVJIUc4B+9ciQATUF/WPnJELP0KCHzTl7DgFDBcWftiDgnYBxHIE3H0gDPnkir6EAPbu96CiHVXZeTSq4TUKQeZIvdXjWKLb+UM7rkXcIlAfAhycjJSRfcWMjyR87hh5MCWLRoLhKIpLQQ//UUzqmo4F2/9/e9cSI9dRRU93z6/n/7PJjMf22HHsiPwgCYGETVYIgRNACRukWIINCEVZwYIdO1giRWKHlA2LKBuIIB9FGAgRkRIiEhBxcPyb8dgz4/F8+/u6X3dzTlVXT3s8ntg4tjPuWz2v633r9TtzdOu8W1W3KAq7e/BA+wIe/NIj+Mtf30SlVMJK9wg4Nx3S2UW+N9OWcmGEKLLx0o4SzsSaQdzsP2H7PmUETDh+yoC2UnGuKnVGkUZMb8G0XL7/jkZOJzFcyODhxWOIdg8gObIDNQYrxTKDqFNcNhINnfrqOAlYYwD111/AL3/4C7QxaLiachT3Ud5GWkkmLwbCwIRGGbZiCDQh4HjJba/xxEt1H5OIJCdZ4UYvdGKJzdGPTadwgQJx9U81PHA2hdx0ElPcd2iKkwN80Z/Py1xlr0L8p+lGtmoIbImAM1rrZ9DMiU+yk7sy51HsH0VfeieyQ3djcWmJUxmnGdQ5j8f234Hp06cwuHcfTi5zEFdmCb2lDAdt0W6yO49soTitZANkPA72fXMRMOF4c/G+ve4mvecMmKpUb8zUdC0vT5Iex8nzH4GzI6GdMUXTR55B+e2/IX7rKA+Kdo2LL8EkUSuhv5THEit5iVBZWidKWa4PR2FexksAs40tEfAUcux0nsMyz56cT3lPNek1nm/HrmkfcmegUMP9H3Enj6oZUNfyVajOP/LVcX3L29lBQ2AdgcAXegjdx23L6yhu8SUmymCyLYtc3zhOLBZwIF5Gx/lVzljWg4W2XsRj+9BXnUYht8yR1xqY5djougdVOVDrGkPvrf8uWzMErhMBE47XCWDrXk7r5/5kEuuiUduqbJkn2ads7/lTDGPial+U3ngFtXwWyUP3sE0wRmqcoXhOfYzq3Dld3QRjAnvmp7AyNO7LkclVna2yg9ZUbskQuAoE1PfQ0YUE6iSHfpavMMyJn5Kgq7sbP/7RsxgeGsLRo0fxxmuvuRllUuxHO1SuYtR1rQhka+boVdzYTmlZBGSrlAJj3DY3lKuputzWiVz3IHoYh2cxqqJ76iNMqjvF6gXauBoWi1nMT9yDyuwMuuIIHXEBMa9JcCCNL4sFkZYqP7DT3dC+DIGbhIAJx5sE9O19m2C+ZMpkIJlz6S0yHhn7iFU5D3j6iadRYf/F2vwckmMTmmcRVTZH1+ZnvUVtKiJdykku1o2kCnTF2pchcPUIiE9cnHDkV419ZBXq6V9s6QuemsG2Dhw4/AQ6e7uRmJ3Hv//wCgct0BvJ6+7j17CuUxkK0eNWVOjlSYcsGQKbIeCEXtMB9UsstqdRTnEENePb9u8/5LjVPj/jz+Kbd41hd7r4vp3cuQtr+RxO5augvsSe2WOakozmUIslQ+DWIWDC8dZhv83vrNpSZlCJZqyp8nQDn8tlzH/la7j30N1u7mnkCqhl+cY8Oo5aJo9EXx86Hv86UgwAjizD9KwpvqO8izUsjB1ELfKVdqPyd/exL0NgawRChaoAyaxrSZ96HFDySrPCfOPwYQpBjtDndpVenuMv/hYzHx9Hdc9+HH7yCb7PMN4ja/t4cMyN7tdUhG6+dFeWhGgT0bf+KXa0RREQRSQYxZSwLii0rulZ+worSJfXMD+yF++fvYB9owPo6+lFYamD3sUSSuk+TPR0YHphFgu5CDuyCxhanUWBI2Iix2hfdovCa4/9GUDAhONn4J+w3X+CM5B8CAlGV1k7C1nBh92jeDRaRsQmv1SCgfLu2I1aMUJiYJTBmBnsO5djDJ4hoLMHlTIvprFVxT+T7GJzYs5X7ipLJlh/OqgbWDIEroCAOEhnjSOjE4fkjw/vVEWBI1OPHDmChx96EDGnFTw9M423n/0B7hmewTvRDvzq+eddU2LMl55fv/RHnCkyHBS9PwpAr2DM3utYr7RFS0uGwFUhoNcXEUYjovUiw946XO8oR3h8MIEd/Sn8boYDZnbdhflsHoPsOnEiG+PJu3fjg3+8g6ncRTcdq65z5jDYww339sc27LRNQ+AGIGDC8QaA2ipF+rpTFaoMoupqVrCsaGOFzmF+vtaBFx9/hmYuiQc+14NMFLvYZcJH52uka5pN1gU2v6Q7U/jnbA5Rdg2J/3xQL4NlsyyVK4OrJkOnG/2NWwVme85rREDc0kh9TdlW4awv4mKFMUETiS689PIreOjBL7gXlInRnUhw2sv5Myt49NsPudA7vAiLy8s4t5xB1N7nhKPmsK7WeegiABj/rvE/0qqniyi+VcbPSOTtmOxZTG4OZS/gzJkafr8I3Lt3DOfm5jAyOIxiip5HSsXf/PciRucu0vb5UGTioAynMolIrx+NjK3Krlv53CYcbyX62/3etFnOC0gL5j5q1pO4o2UrS0CWY6xx8MsOzkV98sKae1p5g4Kp8/0YteVHGqaZnzl9HHI+xmyWqbhmQi8YVb5PIV8vp37AshZFQELR9SVjrlBNYojz7HBNzcyK/1mOKyjFZdRGJvHUd5521XlnVyee++lPsH9wEC+++hp+/uS3fNzG/kHc8eg3yUHvcXTeRkpR/wIj3vlPi8Jtj30NCIgpsnNKDU7qhYY2ssL+FP+u9KA3M4/USjuW23twgGHM3stEuLcjyUEzx7Ca7ERvNcN+uXplqX80StD/uXJVvo5YMgRuFgImHG8W0rfRfRoVtZ6pbsD8W3BdNLLCLbdVEFH8LVyY53ysw5xOi3F5LkvB2HmzV1qaQTEqIaIHstSotFlh8ybuDbvp+nBl0y5bbWEELuWk+JJwLzAxZx1yopExoors49jW1YPUxCG8/+pL6EmnMTm+CzvHxlBl8/R7776LofHdeOx7h13MvCL36doKowDI6+i83k3Ec9V403YLw2+PvgUC4qZesNVakpD3WvaMoWlj7htfnsGJnQcxeOJDREOTOJctY7XcjmO5RQzkM+hnLNySPOb1l3L3ElN3NwbqmWjcAnw7dEMQMOF4Q2BtjUL1Hu0qT+bOs8PgdzED1JbVibvEkDsMxZMq0FiePYbE4B4UKu1u4IFewN21dctHu4jBVBb5JXYA53Uleiq9cNSUgzSyMpS0vs5ArlvL1gDZnvLaEBBV5HVk7pqqWUPH5GWp7GeCaSMnx+7/MrvV9uHjP79MTvkkUbhj31145LvfR6pnAPkiBynQQ1liE3dZHKxX3OKgPI+NC6/t19nZrYZAg4/0CpJHtRS9jeRSgutaVjqGMEKPY1u0hl3xScymh3AwM4syUpgamMD+zIqzgepyEcsGchGv9XEkDARuNVzteW8UAlfFKBOONwr+FijXGS91u2H7s9jmxCObX9RM3UYvTZGVteKWIVFE58WTOLPAGTnYDFPkSEE1Z2tKt+6BbkwMc3rCnhry7ANZoMfReXpUYVOAVpmroqbddGKgBWC1R7xOBKTrxBn5qtUcWCZ5EskqUozNmEiUHE/77/w87hsaxutv/h33HzyA06sRvnrkOTcIIUfRKO9kJM85uez67LKydmUyV/Lf1/lD7fLbFgFxUKnRhYKM0Yhqkoh7tZai97HKaQQZ9JtDZUoc4Z+K1xC3DzCiRIQkC9hdPI4iz1f/XHka1Vztp12VgGQx9XuEe+l+lgyB60CgzqhPLsGE4ydjZGdsgoCMlTOKtIXOhsnA8bwkvT0JGjqGbmRSeB0JPla+7W3YO8LZZAZTKEcdzoAmKBzb00lWzBVkOIK1RG+jKmx5HNVEqBGtzmCqjYc3DB+VbMkQ2IiAe5Fp7GRTNdflnYnJR83WESVi7mEFzAN8J0F73wjemovw1sz7DBN1J6rylEsskn/KS+wyUebo6wrXnZcn1NDOvLqvxt1sxRDYDIFLOSmzJ5vovY7gS01K4XcYuzGlcdbcHl06i1JNL8tkqusHyXMlGt3CRm5nT8Viz7+Qb3Zv22cIXDUCCc1l6U1mPRfBwnJZMRuFY628OPdUqRT1xvlMZzm31l0p5LrjqNBbLZfStUrcxRhoHXSXK0qu/Ew0x5ZaFgEX90RPn/IhULimiWI4WaDP1VQd1ikSNc2WLtE5Ibm+keSryykU3cAaUljeIu3TlzIln0ue1lM4ELYtb20EGrxq4qMQafDO81JdKOjg8Tx1xx3NHHby6oh3rLodFx0vAxd5xjrl6jxc3+Guty9DoIFAg4/as85JbXkb6O2hjKI/NVxQt3l1bvnM81LXKvl9Zgs9Gvb9/yMgT0+iujZ17DzLEKG0iF5h2VQ8Ngs/rYu5NKn0ngMazdDDpbe+aD3NRcckOHVu8/XctGQIGAKGgCFgCBgChoAhsA0QkDCUSJRgLHEpcslzyXDJcmGwZXCkgjsWhGVto8eRx10KalMnqtFRS8RFQlH7gnDkqolHgWDJEDAEDAFDwBAwBAyBbYKARKNSEI5B50nraV19e3QseB3D+U4Acn8jNZ8QRGNQoTpJ+zgFiPNKBr+69lsyBAwBQ8AQMAQMAUPAENheCARHoYSiRKO8jtJ92g7ikavraTOPo8RjswJV03XwNKqw4G004biOo60ZAoaAIWAIGAKGgCGw3RAIwrHZWRi8jtoXjm/qcQw7NwpHgaALpTwlIoOQNOFIMCwZAoaAIWAIGAKGgCGwTREImi/oPGk9NVUHr6P2N+vDy5qq9dyhEClNpbCtgoJolAfSBsYIHUuGgCFgCBgChoAhYAhsTwSCKAyeRQlH6b+wBOEYzrtMODYO8KJwcigsjKI20bg9yWG/2hAwBAwBQ8AQMAQMgY0ISPuFJWi+5jwcc9ddyWsYxOGV8o03tW1DwBAwBAwBQ8AQMAQMge2JQBCHm+V6Iu136UrCUQfDsSvlvgT7NgQMAUPAEDAEDAFDwBDY7ggE0RieY+O22x9EYThps7z5nOb1zc61fYaAIWAIGAKGgCFgCBgC2w+Bhlex/tM3bm+/J7JfbAgYAoaAIWAIGAKGgCFgCBgChoAhYAgYAoaAIWAIGAKfcQT+BzEytrKvbkpz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307975" y="2715230"/>
            <a:ext cx="3088109" cy="2862322"/>
          </a:xfrm>
          <a:prstGeom prst="rect">
            <a:avLst/>
          </a:prstGeom>
          <a:noFill/>
        </p:spPr>
        <p:txBody>
          <a:bodyPr wrap="square" rtlCol="0">
            <a:spAutoFit/>
          </a:bodyPr>
          <a:lstStyle/>
          <a:p>
            <a:r>
              <a:rPr lang="en-GB" sz="3600" dirty="0">
                <a:solidFill>
                  <a:schemeClr val="bg1"/>
                </a:solidFill>
              </a:rPr>
              <a:t>New Embedded Researcher Cohort Announced</a:t>
            </a:r>
          </a:p>
        </p:txBody>
      </p:sp>
      <p:sp>
        <p:nvSpPr>
          <p:cNvPr id="9" name="TextBox 8">
            <a:extLst>
              <a:ext uri="{FF2B5EF4-FFF2-40B4-BE49-F238E27FC236}">
                <a16:creationId xmlns:a16="http://schemas.microsoft.com/office/drawing/2014/main" id="{FC5898A7-BEEB-5F42-ACDA-2293C5F6EDBE}"/>
              </a:ext>
            </a:extLst>
          </p:cNvPr>
          <p:cNvSpPr txBox="1"/>
          <p:nvPr/>
        </p:nvSpPr>
        <p:spPr>
          <a:xfrm>
            <a:off x="3533388" y="776076"/>
            <a:ext cx="8210249" cy="5432256"/>
          </a:xfrm>
          <a:prstGeom prst="rect">
            <a:avLst/>
          </a:prstGeom>
          <a:noFill/>
        </p:spPr>
        <p:txBody>
          <a:bodyPr wrap="square" rtlCol="0">
            <a:spAutoFit/>
          </a:bodyPr>
          <a:lstStyle/>
          <a:p>
            <a:pPr algn="l"/>
            <a:r>
              <a:rPr lang="en-GB" sz="2100" b="0" i="0" dirty="0">
                <a:solidFill>
                  <a:srgbClr val="333333"/>
                </a:solidFill>
                <a:effectLst/>
                <a:latin typeface="brandon-grotesque"/>
              </a:rPr>
              <a:t>The UK Climate Resilience Programme has announced a second cohort of projects have been awarded through the Embedded Research fund with UKRI. Eight awards were made from a total fund of £440,000. </a:t>
            </a:r>
          </a:p>
          <a:p>
            <a:pPr algn="l"/>
            <a:endParaRPr lang="en-GB" sz="2000" dirty="0">
              <a:solidFill>
                <a:srgbClr val="333333"/>
              </a:solidFill>
              <a:latin typeface="brandon-grotesque"/>
            </a:endParaRPr>
          </a:p>
          <a:p>
            <a:pPr algn="l"/>
            <a:endParaRPr lang="en-GB" sz="2000" b="0" i="0" dirty="0">
              <a:solidFill>
                <a:srgbClr val="333333"/>
              </a:solidFill>
              <a:effectLst/>
              <a:latin typeface="brandon-grotesque"/>
            </a:endParaRPr>
          </a:p>
          <a:p>
            <a:pPr algn="l"/>
            <a:endParaRPr lang="en-GB" sz="2000" dirty="0">
              <a:solidFill>
                <a:srgbClr val="333333"/>
              </a:solidFill>
              <a:latin typeface="brandon-grotesque"/>
            </a:endParaRPr>
          </a:p>
          <a:p>
            <a:pPr algn="l"/>
            <a:endParaRPr lang="en-GB" sz="2000" b="0" i="0" dirty="0">
              <a:solidFill>
                <a:srgbClr val="333333"/>
              </a:solidFill>
              <a:effectLst/>
              <a:latin typeface="brandon-grotesque"/>
            </a:endParaRPr>
          </a:p>
          <a:p>
            <a:pPr algn="l"/>
            <a:endParaRPr lang="en-GB" sz="2000" b="0" i="0" dirty="0">
              <a:solidFill>
                <a:srgbClr val="333333"/>
              </a:solidFill>
              <a:effectLst/>
              <a:latin typeface="brandon-grotesque"/>
            </a:endParaRPr>
          </a:p>
          <a:p>
            <a:pPr algn="l"/>
            <a:endParaRPr lang="en-GB" sz="2000" b="0" i="0" dirty="0">
              <a:solidFill>
                <a:srgbClr val="333333"/>
              </a:solidFill>
              <a:effectLst/>
              <a:latin typeface="brandon-grotesque"/>
            </a:endParaRPr>
          </a:p>
          <a:p>
            <a:pPr algn="l"/>
            <a:endParaRPr lang="en-GB" sz="2000" dirty="0">
              <a:solidFill>
                <a:srgbClr val="333333"/>
              </a:solidFill>
              <a:latin typeface="brandon-grotesque"/>
            </a:endParaRPr>
          </a:p>
          <a:p>
            <a:pPr algn="l"/>
            <a:endParaRPr lang="en-GB" sz="2000" dirty="0">
              <a:solidFill>
                <a:srgbClr val="333333"/>
              </a:solidFill>
              <a:latin typeface="brandon-grotesque"/>
            </a:endParaRPr>
          </a:p>
          <a:p>
            <a:pPr algn="l"/>
            <a:endParaRPr lang="en-GB" sz="2000" dirty="0">
              <a:solidFill>
                <a:srgbClr val="333333"/>
              </a:solidFill>
              <a:latin typeface="brandon-grotesque"/>
            </a:endParaRPr>
          </a:p>
          <a:p>
            <a:pPr algn="l"/>
            <a:endParaRPr lang="en-GB" sz="2000" dirty="0">
              <a:solidFill>
                <a:srgbClr val="333333"/>
              </a:solidFill>
              <a:latin typeface="brandon-grotesque"/>
            </a:endParaRPr>
          </a:p>
          <a:p>
            <a:pPr algn="l"/>
            <a:r>
              <a:rPr lang="en-GB" sz="2100" b="0" i="0" dirty="0">
                <a:solidFill>
                  <a:srgbClr val="333333"/>
                </a:solidFill>
                <a:effectLst/>
                <a:latin typeface="brandon-grotesque"/>
              </a:rPr>
              <a:t>The projects span infrastructure, tourism, churches and their communities, place-based climate adaptation plans and strategies, stochastic weather generators, and the role of the arts and storytelling to inform resilience and communicate climate impacts and risk.</a:t>
            </a:r>
          </a:p>
        </p:txBody>
      </p:sp>
      <p:pic>
        <p:nvPicPr>
          <p:cNvPr id="3074" name="Picture 2">
            <a:extLst>
              <a:ext uri="{FF2B5EF4-FFF2-40B4-BE49-F238E27FC236}">
                <a16:creationId xmlns:a16="http://schemas.microsoft.com/office/drawing/2014/main" id="{3A56FD8D-4009-4FA3-B343-5B5A97272D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16" b="4280"/>
          <a:stretch/>
        </p:blipFill>
        <p:spPr bwMode="auto">
          <a:xfrm>
            <a:off x="5140966" y="2055780"/>
            <a:ext cx="4260735" cy="256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numCol="1">
            <a:normAutofit/>
          </a:bodyPr>
          <a:lstStyle/>
          <a:p>
            <a:br>
              <a:rPr lang="en-GB" altLang="en-GB" dirty="0"/>
            </a:br>
            <a:br>
              <a:rPr lang="en-GB" altLang="en-GB" dirty="0"/>
            </a:br>
            <a:br>
              <a:rPr lang="en-GB" altLang="en-GB" dirty="0"/>
            </a:br>
            <a:endParaRPr lang="en-GB" altLang="en-GB" dirty="0"/>
          </a:p>
        </p:txBody>
      </p:sp>
      <p:sp>
        <p:nvSpPr>
          <p:cNvPr id="4"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4" descr="🔵"/>
          <p:cNvSpPr>
            <a:spLocks noChangeAspect="1" noChangeArrowheads="1"/>
          </p:cNvSpPr>
          <p:nvPr/>
        </p:nvSpPr>
        <p:spPr bwMode="auto">
          <a:xfrm>
            <a:off x="59467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
          <p:cNvSpPr>
            <a:spLocks noChangeAspect="1" noChangeArrowheads="1"/>
          </p:cNvSpPr>
          <p:nvPr/>
        </p:nvSpPr>
        <p:spPr bwMode="auto">
          <a:xfrm>
            <a:off x="106076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
          <p:cNvSpPr>
            <a:spLocks noChangeAspect="1" noChangeArrowheads="1"/>
          </p:cNvSpPr>
          <p:nvPr/>
        </p:nvSpPr>
        <p:spPr bwMode="auto">
          <a:xfrm>
            <a:off x="144049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4246709" y="3006852"/>
            <a:ext cx="6819984" cy="3447098"/>
          </a:xfrm>
          <a:prstGeom prst="rect">
            <a:avLst/>
          </a:prstGeom>
          <a:solidFill>
            <a:schemeClr val="accent1">
              <a:lumMod val="75000"/>
            </a:schemeClr>
          </a:solidFill>
        </p:spPr>
        <p:txBody>
          <a:bodyPr wrap="square" rtlCol="0">
            <a:spAutoFit/>
          </a:bodyPr>
          <a:lstStyle/>
          <a:p>
            <a:endParaRPr lang="en-GB" sz="600" dirty="0">
              <a:solidFill>
                <a:schemeClr val="accent1">
                  <a:lumMod val="20000"/>
                  <a:lumOff val="80000"/>
                </a:schemeClr>
              </a:solidFill>
            </a:endParaRPr>
          </a:p>
          <a:p>
            <a:r>
              <a:rPr lang="en-GB" dirty="0">
                <a:solidFill>
                  <a:schemeClr val="accent1">
                    <a:lumMod val="20000"/>
                    <a:lumOff val="80000"/>
                  </a:schemeClr>
                </a:solidFill>
              </a:rPr>
              <a:t>The Climate Risk Indicators project has calculated a wide range of indicators of climate risk with the UKCP18 climate projections, now available through a dedicated website (</a:t>
            </a:r>
            <a:r>
              <a:rPr lang="en-GB" dirty="0">
                <a:solidFill>
                  <a:schemeClr val="accent6">
                    <a:lumMod val="40000"/>
                    <a:lumOff val="60000"/>
                  </a:schemeClr>
                </a:solidFill>
                <a:hlinkClick r:id="rId4">
                  <a:extLst>
                    <a:ext uri="{A12FA001-AC4F-418D-AE19-62706E023703}">
                      <ahyp:hlinkClr xmlns:ahyp="http://schemas.microsoft.com/office/drawing/2018/hyperlinkcolor" val="tx"/>
                    </a:ext>
                  </a:extLst>
                </a:hlinkClick>
              </a:rPr>
              <a:t>https://uk-cri.org</a:t>
            </a:r>
            <a:r>
              <a:rPr lang="en-GB" dirty="0">
                <a:solidFill>
                  <a:schemeClr val="accent1">
                    <a:lumMod val="20000"/>
                    <a:lumOff val="80000"/>
                  </a:schemeClr>
                </a:solidFill>
              </a:rPr>
              <a:t>).</a:t>
            </a:r>
          </a:p>
          <a:p>
            <a:endParaRPr lang="en-GB" sz="800" dirty="0">
              <a:solidFill>
                <a:schemeClr val="accent1">
                  <a:lumMod val="20000"/>
                  <a:lumOff val="80000"/>
                </a:schemeClr>
              </a:solidFill>
            </a:endParaRPr>
          </a:p>
          <a:p>
            <a:r>
              <a:rPr lang="en-GB" dirty="0">
                <a:solidFill>
                  <a:schemeClr val="accent1">
                    <a:lumMod val="20000"/>
                    <a:lumOff val="80000"/>
                  </a:schemeClr>
                </a:solidFill>
              </a:rPr>
              <a:t>Aimed at people and organisations who want to see how climate risks are changing in their local area and across the UK.</a:t>
            </a:r>
          </a:p>
          <a:p>
            <a:endParaRPr lang="en-GB" sz="800" dirty="0">
              <a:solidFill>
                <a:schemeClr val="accent1">
                  <a:lumMod val="20000"/>
                  <a:lumOff val="80000"/>
                </a:schemeClr>
              </a:solidFill>
            </a:endParaRPr>
          </a:p>
          <a:p>
            <a:r>
              <a:rPr lang="en-GB" dirty="0">
                <a:solidFill>
                  <a:schemeClr val="accent1">
                    <a:lumMod val="20000"/>
                    <a:lumOff val="80000"/>
                  </a:schemeClr>
                </a:solidFill>
              </a:rPr>
              <a:t>Indicators include: </a:t>
            </a:r>
          </a:p>
          <a:p>
            <a:pPr marL="285750" indent="-285750">
              <a:buFont typeface="Arial" panose="020B0604020202020204" pitchFamily="34" charset="0"/>
              <a:buChar char="•"/>
            </a:pPr>
            <a:r>
              <a:rPr lang="en-GB" dirty="0">
                <a:solidFill>
                  <a:schemeClr val="accent1">
                    <a:lumMod val="20000"/>
                    <a:lumOff val="80000"/>
                  </a:schemeClr>
                </a:solidFill>
              </a:rPr>
              <a:t>hot and cold temperature extremes (including heatwaves and hot and cold weather alerts)</a:t>
            </a:r>
          </a:p>
          <a:p>
            <a:pPr marL="285750" indent="-285750">
              <a:buFont typeface="Arial" panose="020B0604020202020204" pitchFamily="34" charset="0"/>
              <a:buChar char="•"/>
            </a:pPr>
            <a:r>
              <a:rPr lang="en-GB" dirty="0">
                <a:solidFill>
                  <a:schemeClr val="accent1">
                    <a:lumMod val="20000"/>
                    <a:lumOff val="80000"/>
                  </a:schemeClr>
                </a:solidFill>
              </a:rPr>
              <a:t>risks to transport and agriculture</a:t>
            </a:r>
          </a:p>
          <a:p>
            <a:pPr marL="285750" indent="-285750">
              <a:buFont typeface="Arial" panose="020B0604020202020204" pitchFamily="34" charset="0"/>
              <a:buChar char="•"/>
            </a:pPr>
            <a:r>
              <a:rPr lang="en-GB" dirty="0">
                <a:solidFill>
                  <a:schemeClr val="accent1">
                    <a:lumMod val="20000"/>
                    <a:lumOff val="80000"/>
                  </a:schemeClr>
                </a:solidFill>
              </a:rPr>
              <a:t>river flooding and low flows</a:t>
            </a:r>
          </a:p>
          <a:p>
            <a:pPr marL="285750" indent="-285750">
              <a:buFont typeface="Arial" panose="020B0604020202020204" pitchFamily="34" charset="0"/>
              <a:buChar char="•"/>
            </a:pPr>
            <a:r>
              <a:rPr lang="en-GB" dirty="0">
                <a:solidFill>
                  <a:schemeClr val="accent1">
                    <a:lumMod val="20000"/>
                    <a:lumOff val="80000"/>
                  </a:schemeClr>
                </a:solidFill>
              </a:rPr>
              <a:t>wildfire danger</a:t>
            </a:r>
          </a:p>
        </p:txBody>
      </p:sp>
      <p:sp>
        <p:nvSpPr>
          <p:cNvPr id="17" name="TextBox 16"/>
          <p:cNvSpPr txBox="1"/>
          <p:nvPr/>
        </p:nvSpPr>
        <p:spPr>
          <a:xfrm>
            <a:off x="101788" y="2690255"/>
            <a:ext cx="3249743" cy="3277820"/>
          </a:xfrm>
          <a:prstGeom prst="rect">
            <a:avLst/>
          </a:prstGeom>
          <a:noFill/>
        </p:spPr>
        <p:txBody>
          <a:bodyPr wrap="square" rtlCol="0">
            <a:spAutoFit/>
          </a:bodyPr>
          <a:lstStyle/>
          <a:p>
            <a:r>
              <a:rPr lang="en-GB" sz="3600" dirty="0">
                <a:solidFill>
                  <a:schemeClr val="bg1"/>
                </a:solidFill>
              </a:rPr>
              <a:t>Climate Risk Indicators Project Launches New Website</a:t>
            </a:r>
          </a:p>
          <a:p>
            <a:endParaRPr lang="en-GB" sz="2700" dirty="0">
              <a:solidFill>
                <a:schemeClr val="bg1">
                  <a:lumMod val="95000"/>
                </a:schemeClr>
              </a:solidFill>
            </a:endParaRPr>
          </a:p>
        </p:txBody>
      </p:sp>
      <p:pic>
        <p:nvPicPr>
          <p:cNvPr id="1028" name="Picture 4">
            <a:extLst>
              <a:ext uri="{FF2B5EF4-FFF2-40B4-BE49-F238E27FC236}">
                <a16:creationId xmlns:a16="http://schemas.microsoft.com/office/drawing/2014/main" id="{2FDB4686-0A35-4061-95CE-954E816937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69"/>
          <a:stretch/>
        </p:blipFill>
        <p:spPr bwMode="auto">
          <a:xfrm>
            <a:off x="4246709" y="453131"/>
            <a:ext cx="6819984" cy="2553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2268DA8-6A46-4709-94D0-15F5DEF0FFB4}"/>
              </a:ext>
            </a:extLst>
          </p:cNvPr>
          <p:cNvPicPr>
            <a:picLocks noChangeAspect="1"/>
          </p:cNvPicPr>
          <p:nvPr/>
        </p:nvPicPr>
        <p:blipFill>
          <a:blip r:embed="rId6"/>
          <a:stretch>
            <a:fillRect/>
          </a:stretch>
        </p:blipFill>
        <p:spPr>
          <a:xfrm>
            <a:off x="-72539" y="-31204"/>
            <a:ext cx="3999323" cy="859611"/>
          </a:xfrm>
          <a:prstGeom prst="rect">
            <a:avLst/>
          </a:prstGeom>
        </p:spPr>
      </p:pic>
      <p:sp>
        <p:nvSpPr>
          <p:cNvPr id="24" name="TextBox 23">
            <a:extLst>
              <a:ext uri="{FF2B5EF4-FFF2-40B4-BE49-F238E27FC236}">
                <a16:creationId xmlns:a16="http://schemas.microsoft.com/office/drawing/2014/main" id="{B27694EF-4A8C-4CB2-8F73-DA58520A6DDE}"/>
              </a:ext>
            </a:extLst>
          </p:cNvPr>
          <p:cNvSpPr txBox="1"/>
          <p:nvPr/>
        </p:nvSpPr>
        <p:spPr>
          <a:xfrm>
            <a:off x="619150" y="83356"/>
            <a:ext cx="2440733" cy="584775"/>
          </a:xfrm>
          <a:prstGeom prst="rect">
            <a:avLst/>
          </a:prstGeom>
          <a:noFill/>
        </p:spPr>
        <p:txBody>
          <a:bodyPr wrap="none" numCol="1" rtlCol="0">
            <a:spAutoFit/>
          </a:bodyPr>
          <a:lstStyle/>
          <a:p>
            <a:r>
              <a:rPr lang="en-GB" altLang="en-GB" sz="3200" b="1" spc="-60" dirty="0">
                <a:solidFill>
                  <a:srgbClr val="FFFFFF"/>
                </a:solidFill>
                <a:latin typeface="+mj-lt"/>
                <a:ea typeface="+mj-ea"/>
                <a:cs typeface="+mj-cs"/>
              </a:rPr>
              <a:t>Project News</a:t>
            </a:r>
          </a:p>
        </p:txBody>
      </p:sp>
    </p:spTree>
    <p:extLst>
      <p:ext uri="{BB962C8B-B14F-4D97-AF65-F5344CB8AC3E}">
        <p14:creationId xmlns:p14="http://schemas.microsoft.com/office/powerpoint/2010/main" val="45900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B84A6-44AD-4CAA-B398-B3951E7976E3}"/>
              </a:ext>
            </a:extLst>
          </p:cNvPr>
          <p:cNvSpPr/>
          <p:nvPr/>
        </p:nvSpPr>
        <p:spPr>
          <a:xfrm>
            <a:off x="2529444" y="0"/>
            <a:ext cx="6887688" cy="9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COP 26</a:t>
            </a:r>
          </a:p>
        </p:txBody>
      </p:sp>
      <p:pic>
        <p:nvPicPr>
          <p:cNvPr id="3" name="Picture 2">
            <a:extLst>
              <a:ext uri="{FF2B5EF4-FFF2-40B4-BE49-F238E27FC236}">
                <a16:creationId xmlns:a16="http://schemas.microsoft.com/office/drawing/2014/main" id="{10EC1BC3-13C4-4932-8E17-3BBD30725932}"/>
              </a:ext>
            </a:extLst>
          </p:cNvPr>
          <p:cNvPicPr>
            <a:picLocks noChangeAspect="1"/>
          </p:cNvPicPr>
          <p:nvPr/>
        </p:nvPicPr>
        <p:blipFill rotWithShape="1">
          <a:blip r:embed="rId3"/>
          <a:srcRect l="9198" t="25974" r="44596" b="25021"/>
          <a:stretch/>
        </p:blipFill>
        <p:spPr>
          <a:xfrm>
            <a:off x="6323528" y="1478766"/>
            <a:ext cx="2922270" cy="1743311"/>
          </a:xfrm>
          <a:prstGeom prst="rect">
            <a:avLst/>
          </a:prstGeom>
        </p:spPr>
      </p:pic>
      <p:sp>
        <p:nvSpPr>
          <p:cNvPr id="10" name="TextBox 9">
            <a:extLst>
              <a:ext uri="{FF2B5EF4-FFF2-40B4-BE49-F238E27FC236}">
                <a16:creationId xmlns:a16="http://schemas.microsoft.com/office/drawing/2014/main" id="{204C1639-CB63-4C36-9631-0D68EB8B3CAA}"/>
              </a:ext>
            </a:extLst>
          </p:cNvPr>
          <p:cNvSpPr txBox="1"/>
          <p:nvPr/>
        </p:nvSpPr>
        <p:spPr>
          <a:xfrm>
            <a:off x="6266841" y="3285469"/>
            <a:ext cx="2907441" cy="2970044"/>
          </a:xfrm>
          <a:prstGeom prst="rect">
            <a:avLst/>
          </a:prstGeom>
          <a:noFill/>
        </p:spPr>
        <p:txBody>
          <a:bodyPr wrap="square">
            <a:spAutoFit/>
          </a:bodyPr>
          <a:lstStyle/>
          <a:p>
            <a:pPr algn="l"/>
            <a:r>
              <a:rPr lang="en-GB" sz="1700" b="1" i="0" dirty="0">
                <a:solidFill>
                  <a:srgbClr val="003366"/>
                </a:solidFill>
                <a:effectLst/>
                <a:latin typeface="Segoe UI" panose="020B0502040204020203" pitchFamily="34" charset="0"/>
              </a:rPr>
              <a:t>Harnessing Science for Adaption</a:t>
            </a:r>
          </a:p>
          <a:p>
            <a:pPr algn="l"/>
            <a:r>
              <a:rPr lang="en-GB" sz="1700" dirty="0">
                <a:solidFill>
                  <a:srgbClr val="003366"/>
                </a:solidFill>
              </a:rPr>
              <a:t>In this Met Office Science Pavilion event, our co-Champion, </a:t>
            </a:r>
            <a:r>
              <a:rPr lang="en-GB" sz="1700" dirty="0" err="1">
                <a:solidFill>
                  <a:srgbClr val="003366"/>
                </a:solidFill>
              </a:rPr>
              <a:t>Suraje</a:t>
            </a:r>
            <a:r>
              <a:rPr lang="en-GB" sz="1700" dirty="0">
                <a:solidFill>
                  <a:srgbClr val="003366"/>
                </a:solidFill>
              </a:rPr>
              <a:t> </a:t>
            </a:r>
            <a:r>
              <a:rPr lang="en-GB" sz="1700" dirty="0" err="1">
                <a:solidFill>
                  <a:srgbClr val="003366"/>
                </a:solidFill>
              </a:rPr>
              <a:t>Dessai</a:t>
            </a:r>
            <a:r>
              <a:rPr lang="en-GB" sz="1700" dirty="0">
                <a:solidFill>
                  <a:srgbClr val="003366"/>
                </a:solidFill>
              </a:rPr>
              <a:t> spoke about the transdisciplinary research of the UK Climate Resilience Programme.</a:t>
            </a:r>
          </a:p>
          <a:p>
            <a:pPr algn="l"/>
            <a:r>
              <a:rPr lang="en-GB" sz="1700" b="0" i="0" u="none" strike="noStrike" dirty="0">
                <a:solidFill>
                  <a:srgbClr val="6264A7"/>
                </a:solidFill>
                <a:effectLst/>
                <a:hlinkClick r:id="rId4" tooltip="https://t.co/a9686spg62?amp=1"/>
              </a:rPr>
              <a:t>https://youtu.be/9tR78gCf9ZA</a:t>
            </a:r>
            <a:r>
              <a:rPr lang="en-GB" sz="1700" dirty="0">
                <a:solidFill>
                  <a:srgbClr val="242424"/>
                </a:solidFill>
                <a:effectLst/>
              </a:rPr>
              <a:t> </a:t>
            </a:r>
            <a:endParaRPr lang="en-GB" sz="1700" b="0" i="0" dirty="0">
              <a:solidFill>
                <a:srgbClr val="242424"/>
              </a:solidFill>
              <a:effectLst/>
            </a:endParaRPr>
          </a:p>
        </p:txBody>
      </p:sp>
      <p:sp>
        <p:nvSpPr>
          <p:cNvPr id="14" name="TextBox 13">
            <a:extLst>
              <a:ext uri="{FF2B5EF4-FFF2-40B4-BE49-F238E27FC236}">
                <a16:creationId xmlns:a16="http://schemas.microsoft.com/office/drawing/2014/main" id="{209FA93F-189B-45AA-A2ED-1B1098CBFCAD}"/>
              </a:ext>
            </a:extLst>
          </p:cNvPr>
          <p:cNvSpPr txBox="1"/>
          <p:nvPr/>
        </p:nvSpPr>
        <p:spPr>
          <a:xfrm>
            <a:off x="3158022" y="3285469"/>
            <a:ext cx="2767137" cy="2908489"/>
          </a:xfrm>
          <a:prstGeom prst="rect">
            <a:avLst/>
          </a:prstGeom>
          <a:noFill/>
        </p:spPr>
        <p:txBody>
          <a:bodyPr wrap="square">
            <a:spAutoFit/>
          </a:bodyPr>
          <a:lstStyle/>
          <a:p>
            <a:r>
              <a:rPr lang="en-GB" sz="1600" b="1" dirty="0">
                <a:solidFill>
                  <a:srgbClr val="003366"/>
                </a:solidFill>
                <a:latin typeface="Segoe UI" panose="020B0502040204020203" pitchFamily="34" charset="0"/>
              </a:rPr>
              <a:t>Climate Risk and Adaptation: How We Understand and Respond to Climate Change Hazards</a:t>
            </a:r>
          </a:p>
          <a:p>
            <a:r>
              <a:rPr lang="en-GB" sz="1700" dirty="0">
                <a:solidFill>
                  <a:srgbClr val="003366"/>
                </a:solidFill>
              </a:rPr>
              <a:t>This event showcased the UK’s steps to collaboratively build adaptive capacity and reduce climate risk to communities.</a:t>
            </a:r>
          </a:p>
          <a:p>
            <a:r>
              <a:rPr lang="en-GB" sz="1700" dirty="0">
                <a:hlinkClick r:id="rId5"/>
              </a:rPr>
              <a:t>https://www.youtube.com/watch?v=9_KDjGm7_6M</a:t>
            </a:r>
            <a:r>
              <a:rPr lang="en-GB" sz="1700" dirty="0"/>
              <a:t> </a:t>
            </a:r>
          </a:p>
        </p:txBody>
      </p:sp>
      <p:pic>
        <p:nvPicPr>
          <p:cNvPr id="13" name="Picture 12">
            <a:extLst>
              <a:ext uri="{FF2B5EF4-FFF2-40B4-BE49-F238E27FC236}">
                <a16:creationId xmlns:a16="http://schemas.microsoft.com/office/drawing/2014/main" id="{5F8CC53F-FFBC-4C9E-ABBA-08CC1F3C0898}"/>
              </a:ext>
            </a:extLst>
          </p:cNvPr>
          <p:cNvPicPr>
            <a:picLocks noChangeAspect="1"/>
          </p:cNvPicPr>
          <p:nvPr/>
        </p:nvPicPr>
        <p:blipFill rotWithShape="1">
          <a:blip r:embed="rId6"/>
          <a:srcRect l="7890" t="26451" r="46843" b="25541"/>
          <a:stretch/>
        </p:blipFill>
        <p:spPr>
          <a:xfrm>
            <a:off x="3080455" y="1478766"/>
            <a:ext cx="2922270" cy="1743311"/>
          </a:xfrm>
          <a:prstGeom prst="rect">
            <a:avLst/>
          </a:prstGeom>
        </p:spPr>
      </p:pic>
      <p:pic>
        <p:nvPicPr>
          <p:cNvPr id="16" name="Picture 15">
            <a:extLst>
              <a:ext uri="{FF2B5EF4-FFF2-40B4-BE49-F238E27FC236}">
                <a16:creationId xmlns:a16="http://schemas.microsoft.com/office/drawing/2014/main" id="{8DF2BE5B-61C5-409C-A39F-66F273ED17C7}"/>
              </a:ext>
            </a:extLst>
          </p:cNvPr>
          <p:cNvPicPr>
            <a:picLocks noChangeAspect="1"/>
          </p:cNvPicPr>
          <p:nvPr/>
        </p:nvPicPr>
        <p:blipFill rotWithShape="1">
          <a:blip r:embed="rId7"/>
          <a:srcRect l="12839" t="25801" r="43508" b="25195"/>
          <a:stretch/>
        </p:blipFill>
        <p:spPr>
          <a:xfrm>
            <a:off x="9408170" y="1478766"/>
            <a:ext cx="2760883" cy="1743311"/>
          </a:xfrm>
          <a:prstGeom prst="rect">
            <a:avLst/>
          </a:prstGeom>
        </p:spPr>
      </p:pic>
      <p:sp>
        <p:nvSpPr>
          <p:cNvPr id="20" name="TextBox 19">
            <a:extLst>
              <a:ext uri="{FF2B5EF4-FFF2-40B4-BE49-F238E27FC236}">
                <a16:creationId xmlns:a16="http://schemas.microsoft.com/office/drawing/2014/main" id="{E136C4D6-0FED-4EB4-AB37-692B65057507}"/>
              </a:ext>
            </a:extLst>
          </p:cNvPr>
          <p:cNvSpPr txBox="1"/>
          <p:nvPr/>
        </p:nvSpPr>
        <p:spPr>
          <a:xfrm>
            <a:off x="9417133" y="3285469"/>
            <a:ext cx="2672086" cy="2970044"/>
          </a:xfrm>
          <a:prstGeom prst="rect">
            <a:avLst/>
          </a:prstGeom>
          <a:noFill/>
        </p:spPr>
        <p:txBody>
          <a:bodyPr wrap="square">
            <a:spAutoFit/>
          </a:bodyPr>
          <a:lstStyle/>
          <a:p>
            <a:r>
              <a:rPr lang="en-GB" sz="1700" b="1" dirty="0">
                <a:solidFill>
                  <a:srgbClr val="003366"/>
                </a:solidFill>
                <a:latin typeface="Segoe UI" panose="020B0502040204020203" pitchFamily="34" charset="0"/>
              </a:rPr>
              <a:t>National Youth Theatre's 'On The Edge' performance</a:t>
            </a:r>
          </a:p>
          <a:p>
            <a:r>
              <a:rPr lang="en-GB" sz="1700" dirty="0">
                <a:solidFill>
                  <a:srgbClr val="003366"/>
                </a:solidFill>
              </a:rPr>
              <a:t>Young voices took centre stage and discussed their</a:t>
            </a:r>
          </a:p>
          <a:p>
            <a:r>
              <a:rPr lang="en-GB" sz="1700" dirty="0">
                <a:solidFill>
                  <a:srgbClr val="003366"/>
                </a:solidFill>
              </a:rPr>
              <a:t> ‘eco-anxieties’ through a mixture of spoken word, poetry, music and short film.</a:t>
            </a:r>
          </a:p>
          <a:p>
            <a:r>
              <a:rPr lang="en-GB" sz="1700" dirty="0">
                <a:hlinkClick r:id="rId8"/>
              </a:rPr>
              <a:t>https://www.youtube.com/watch?v=U5rqFiLAF9s</a:t>
            </a:r>
            <a:r>
              <a:rPr lang="en-GB" sz="1700" dirty="0"/>
              <a:t> </a:t>
            </a:r>
          </a:p>
        </p:txBody>
      </p:sp>
      <p:pic>
        <p:nvPicPr>
          <p:cNvPr id="22" name="Picture 21">
            <a:extLst>
              <a:ext uri="{FF2B5EF4-FFF2-40B4-BE49-F238E27FC236}">
                <a16:creationId xmlns:a16="http://schemas.microsoft.com/office/drawing/2014/main" id="{4BE44094-A5F7-4936-BE1A-579DD5A12EAC}"/>
              </a:ext>
            </a:extLst>
          </p:cNvPr>
          <p:cNvPicPr>
            <a:picLocks noChangeAspect="1"/>
          </p:cNvPicPr>
          <p:nvPr/>
        </p:nvPicPr>
        <p:blipFill rotWithShape="1">
          <a:blip r:embed="rId9"/>
          <a:srcRect l="18784" t="25529" r="43507" b="34064"/>
          <a:stretch/>
        </p:blipFill>
        <p:spPr>
          <a:xfrm>
            <a:off x="22947" y="1478767"/>
            <a:ext cx="2892225" cy="1743311"/>
          </a:xfrm>
          <a:prstGeom prst="rect">
            <a:avLst/>
          </a:prstGeom>
        </p:spPr>
      </p:pic>
      <p:sp>
        <p:nvSpPr>
          <p:cNvPr id="26" name="TextBox 25">
            <a:extLst>
              <a:ext uri="{FF2B5EF4-FFF2-40B4-BE49-F238E27FC236}">
                <a16:creationId xmlns:a16="http://schemas.microsoft.com/office/drawing/2014/main" id="{72C07EA0-DC9F-4AD6-8F6C-589FFB7A64A6}"/>
              </a:ext>
            </a:extLst>
          </p:cNvPr>
          <p:cNvSpPr txBox="1"/>
          <p:nvPr/>
        </p:nvSpPr>
        <p:spPr>
          <a:xfrm>
            <a:off x="102781" y="3285469"/>
            <a:ext cx="2812391" cy="2939266"/>
          </a:xfrm>
          <a:prstGeom prst="rect">
            <a:avLst/>
          </a:prstGeom>
          <a:noFill/>
        </p:spPr>
        <p:txBody>
          <a:bodyPr wrap="square">
            <a:spAutoFit/>
          </a:bodyPr>
          <a:lstStyle/>
          <a:p>
            <a:pPr algn="l"/>
            <a:r>
              <a:rPr lang="en-GB" sz="1600" b="1" dirty="0">
                <a:solidFill>
                  <a:srgbClr val="003366"/>
                </a:solidFill>
                <a:latin typeface="Segoe UI" panose="020B0502040204020203" pitchFamily="34" charset="0"/>
              </a:rPr>
              <a:t>Building resilience in a low carbon world</a:t>
            </a:r>
          </a:p>
          <a:p>
            <a:pPr algn="l"/>
            <a:r>
              <a:rPr lang="en-GB" sz="1700" dirty="0">
                <a:solidFill>
                  <a:srgbClr val="003366"/>
                </a:solidFill>
              </a:rPr>
              <a:t>UKCR’s joint event with Future Climate For Africa discussed the use of scientific and technical advances in understanding climate risks and developing locally-appropriate responses. </a:t>
            </a:r>
          </a:p>
          <a:p>
            <a:pPr algn="l"/>
            <a:r>
              <a:rPr lang="en-GB" sz="1700" dirty="0">
                <a:solidFill>
                  <a:srgbClr val="003366"/>
                </a:solidFill>
                <a:hlinkClick r:id="rId10"/>
              </a:rPr>
              <a:t>https://www.youtube.com/watch?v=4_jLqV6Rzwo</a:t>
            </a:r>
            <a:r>
              <a:rPr lang="en-GB" sz="1700" dirty="0">
                <a:solidFill>
                  <a:srgbClr val="003366"/>
                </a:solidFill>
              </a:rPr>
              <a:t> </a:t>
            </a:r>
          </a:p>
        </p:txBody>
      </p:sp>
    </p:spTree>
    <p:extLst>
      <p:ext uri="{BB962C8B-B14F-4D97-AF65-F5344CB8AC3E}">
        <p14:creationId xmlns:p14="http://schemas.microsoft.com/office/powerpoint/2010/main" val="292744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097073"/>
            <a:ext cx="8258723" cy="3854299"/>
          </a:xfrm>
        </p:spPr>
        <p:txBody>
          <a:bodyPr numCol="1" anchor="ctr">
            <a:normAutofit/>
          </a:bodyPr>
          <a:lstStyle/>
          <a:p>
            <a:pPr>
              <a:lnSpc>
                <a:spcPct val="100000"/>
              </a:lnSpc>
              <a:spcBef>
                <a:spcPts val="0"/>
              </a:spcBef>
              <a:spcAft>
                <a:spcPts val="1800"/>
              </a:spcAft>
              <a:defRPr/>
            </a:pPr>
            <a:br>
              <a:rPr lang="en-GB" altLang="en-GB" sz="4900" b="1">
                <a:solidFill>
                  <a:schemeClr val="bg1"/>
                </a:solidFill>
              </a:rPr>
            </a:br>
            <a:br>
              <a:rPr lang="en-US" sz="3200">
                <a:solidFill>
                  <a:schemeClr val="bg1"/>
                </a:solidFill>
                <a:ea typeface="+mj-lt"/>
                <a:cs typeface="+mj-lt"/>
              </a:rPr>
            </a:br>
            <a:endParaRPr lang="en-US" sz="400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sp>
        <p:nvSpPr>
          <p:cNvPr id="3" name="Rectangle 2"/>
          <p:cNvSpPr/>
          <p:nvPr/>
        </p:nvSpPr>
        <p:spPr>
          <a:xfrm>
            <a:off x="365125" y="1093875"/>
            <a:ext cx="8190374" cy="3892027"/>
          </a:xfrm>
          <a:prstGeom prst="rect">
            <a:avLst/>
          </a:prstGeom>
        </p:spPr>
        <p:txBody>
          <a:bodyPr wrap="square" numCol="1">
            <a:spAutoFit/>
          </a:bodyPr>
          <a:lstStyle/>
          <a:p>
            <a:pPr defTabSz="914400">
              <a:lnSpc>
                <a:spcPct val="107000"/>
              </a:lnSpc>
              <a:defRPr/>
            </a:pPr>
            <a:r>
              <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Enhanced future </a:t>
            </a:r>
            <a:r>
              <a:rPr lang="en-GB" altLang="en-GB" sz="36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FLows</a:t>
            </a:r>
            <a:r>
              <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and Groundwater (</a:t>
            </a:r>
            <a:r>
              <a:rPr lang="en-GB" altLang="en-GB" sz="36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eFLaG</a:t>
            </a:r>
            <a:r>
              <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a climate service to enhance the resilience of the water sector to drought events</a:t>
            </a:r>
          </a:p>
          <a:p>
            <a:pPr defTabSz="914400">
              <a:lnSpc>
                <a:spcPct val="107000"/>
              </a:lnSpc>
              <a:defRPr/>
            </a:pPr>
            <a:endPar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pPr>
            <a:r>
              <a:rPr lang="en-GB" altLang="en-GB" sz="2800" dirty="0">
                <a:solidFill>
                  <a:schemeClr val="bg1"/>
                </a:solidFill>
                <a:latin typeface="Corbel" panose="020B0503020204020204" pitchFamily="34" charset="0"/>
                <a:ea typeface="Calibri" panose="020F0502020204030204" pitchFamily="34" charset="0"/>
                <a:cs typeface="Times New Roman" panose="02020603050405020304" pitchFamily="18" charset="0"/>
              </a:rPr>
              <a:t>Jamie Hannaford (UK Centre for Ecology and Hydrology)</a:t>
            </a:r>
          </a:p>
        </p:txBody>
      </p:sp>
      <p:pic>
        <p:nvPicPr>
          <p:cNvPr id="2052" name="Picture 4" descr="Centre for Ecology and Hydrology to become independent on 1 December | UK  Centre for Ecology &amp;amp; Hydrology">
            <a:extLst>
              <a:ext uri="{FF2B5EF4-FFF2-40B4-BE49-F238E27FC236}">
                <a16:creationId xmlns:a16="http://schemas.microsoft.com/office/drawing/2014/main" id="{C9AA62C3-4D8F-402B-BE64-C4A292358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8428" y="3592571"/>
            <a:ext cx="1797297" cy="1700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numCol="1">
            <a:normAutofit/>
          </a:bodyPr>
          <a:lstStyle/>
          <a:p>
            <a:r>
              <a:rPr lang="en-US" sz="6000" b="1">
                <a:solidFill>
                  <a:schemeClr val="bg1"/>
                </a:solidFill>
                <a:latin typeface="Corbel" panose="020B0503020204020204" pitchFamily="34" charset="0"/>
              </a:rPr>
              <a:t>Questions, answers, discussion</a:t>
            </a:r>
            <a:endParaRPr lang="en-GB" altLang="en-GB" sz="3600" b="1">
              <a:solidFill>
                <a:schemeClr val="bg1"/>
              </a:solidFill>
              <a:latin typeface="Corbel" panose="020B0503020204020204" pitchFamily="34" charset="0"/>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a:solidFill>
                  <a:schemeClr val="accent1">
                    <a:lumMod val="50000"/>
                  </a:schemeClr>
                </a:solidFill>
              </a:rPr>
              <a:t>Next webinars:</a:t>
            </a:r>
            <a:endParaRPr lang="en-GB" altLang="en-GB" sz="2200">
              <a:solidFill>
                <a:schemeClr val="accent1">
                  <a:lumMod val="50000"/>
                </a:schemeClr>
              </a:solidFill>
              <a:ea typeface="+mj-lt"/>
              <a:cs typeface="+mj-lt"/>
            </a:endParaRPr>
          </a:p>
        </p:txBody>
      </p:sp>
      <p:sp>
        <p:nvSpPr>
          <p:cNvPr id="7" name="Rectangle 6"/>
          <p:cNvSpPr/>
          <p:nvPr/>
        </p:nvSpPr>
        <p:spPr>
          <a:xfrm>
            <a:off x="216089" y="3533590"/>
            <a:ext cx="8394674" cy="1369606"/>
          </a:xfrm>
          <a:prstGeom prst="rect">
            <a:avLst/>
          </a:prstGeom>
        </p:spPr>
        <p:txBody>
          <a:bodyPr wrap="square" numCol="1">
            <a:spAutoFit/>
          </a:bodyPr>
          <a:lstStyle/>
          <a:p>
            <a:pPr>
              <a:spcAft>
                <a:spcPts val="1200"/>
              </a:spcAft>
            </a:pPr>
            <a:r>
              <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a:t>
            </a:r>
            <a:r>
              <a:rPr lang="en-GB" sz="24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st</a:t>
            </a:r>
            <a:r>
              <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December,  2021 12.00-13.00</a:t>
            </a:r>
            <a:endParaRPr lang="en-GB" sz="20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spcAft>
                <a:spcPts val="600"/>
              </a:spcAft>
            </a:pPr>
            <a:r>
              <a:rPr lang="en-GB" sz="2200" b="1" dirty="0"/>
              <a:t>Speakers</a:t>
            </a:r>
            <a:r>
              <a:rPr lang="en-GB" sz="2200" dirty="0"/>
              <a:t>: Professor Martin Evans and Tim Thom</a:t>
            </a:r>
          </a:p>
          <a:p>
            <a:pPr>
              <a:spcAft>
                <a:spcPts val="600"/>
              </a:spcAft>
            </a:pPr>
            <a:r>
              <a:rPr lang="en-GB" sz="2200" b="1" dirty="0">
                <a:ea typeface="Calibri" panose="020F0502020204030204" pitchFamily="34" charset="0"/>
                <a:cs typeface="Times New Roman" panose="02020603050405020304" pitchFamily="18" charset="0"/>
              </a:rPr>
              <a:t>Title:  </a:t>
            </a:r>
            <a:r>
              <a:rPr lang="en-GB" sz="2200" dirty="0">
                <a:ea typeface="Calibri" panose="020F0502020204030204" pitchFamily="34" charset="0"/>
                <a:cs typeface="Times New Roman" panose="02020603050405020304" pitchFamily="18" charset="0"/>
              </a:rPr>
              <a:t>Understanding the microbial communities of resilient peatlands</a:t>
            </a:r>
          </a:p>
        </p:txBody>
      </p:sp>
      <p:sp>
        <p:nvSpPr>
          <p:cNvPr id="2" name="Rectangle 1"/>
          <p:cNvSpPr/>
          <p:nvPr/>
        </p:nvSpPr>
        <p:spPr>
          <a:xfrm>
            <a:off x="29945" y="5469437"/>
            <a:ext cx="90685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numCol="1">
            <a:spAutoFit/>
          </a:bodyPr>
          <a:lstStyle/>
          <a:p>
            <a:pPr marL="914400" indent="-914400"/>
            <a:r>
              <a:rPr lang="en-GB" altLang="en-GB" sz="16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altLang="en-GB" sz="16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altLang="en-GB" sz="16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altLang="en-GB"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9" y="1461990"/>
            <a:ext cx="7875859" cy="1708160"/>
          </a:xfrm>
          <a:prstGeom prst="rect">
            <a:avLst/>
          </a:prstGeom>
        </p:spPr>
        <p:txBody>
          <a:bodyPr wrap="square" numCol="1">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Wednesday, 24</a:t>
            </a:r>
            <a:r>
              <a:rPr kumimoji="0" lang="en-GB" sz="2400" b="1" i="0" u="none" strike="noStrike" kern="1200" cap="none" spc="0" normalizeH="0" baseline="3000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th</a:t>
            </a:r>
            <a:r>
              <a:rPr kumimoji="0" lang="en-GB" sz="24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 November ,  2021 13.00-15.00</a:t>
            </a:r>
            <a:endParaRPr kumimoji="0" lang="en-GB" sz="20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orbel" panose="020B0503020204020204"/>
                <a:ea typeface="+mn-ea"/>
                <a:cs typeface="+mn-cs"/>
              </a:rPr>
              <a:t>Speakers</a:t>
            </a:r>
            <a:r>
              <a:rPr kumimoji="0" lang="en-GB" sz="2200" b="0" i="0" u="none" strike="noStrike" kern="1200" cap="none" spc="0" normalizeH="0" baseline="0" noProof="0" dirty="0">
                <a:ln>
                  <a:noFill/>
                </a:ln>
                <a:solidFill>
                  <a:prstClr val="black"/>
                </a:solidFill>
                <a:effectLst/>
                <a:uLnTx/>
                <a:uFillTx/>
                <a:latin typeface="Corbel" panose="020B0503020204020204"/>
                <a:ea typeface="+mn-ea"/>
                <a:cs typeface="+mn-cs"/>
              </a:rPr>
              <a:t>: Hayley Fowler, Murray Dale, Lizzie </a:t>
            </a:r>
            <a:r>
              <a:rPr kumimoji="0" lang="en-GB" sz="2200" b="0" i="0" u="none" strike="noStrike" kern="1200" cap="none" spc="0" normalizeH="0" baseline="0" noProof="0" dirty="0" err="1">
                <a:ln>
                  <a:noFill/>
                </a:ln>
                <a:solidFill>
                  <a:prstClr val="black"/>
                </a:solidFill>
                <a:effectLst/>
                <a:uLnTx/>
                <a:uFillTx/>
                <a:latin typeface="Corbel" panose="020B0503020204020204"/>
                <a:ea typeface="+mn-ea"/>
                <a:cs typeface="+mn-cs"/>
              </a:rPr>
              <a:t>Kendon</a:t>
            </a:r>
            <a:r>
              <a:rPr kumimoji="0" lang="en-GB" sz="2200" b="0" i="0" u="none" strike="noStrike" kern="1200" cap="none" spc="0" normalizeH="0" baseline="0" noProof="0" dirty="0">
                <a:ln>
                  <a:noFill/>
                </a:ln>
                <a:solidFill>
                  <a:prstClr val="black"/>
                </a:solidFill>
                <a:effectLst/>
                <a:uLnTx/>
                <a:uFillTx/>
                <a:latin typeface="Corbel" panose="020B0503020204020204"/>
                <a:ea typeface="+mn-ea"/>
                <a:cs typeface="+mn-cs"/>
              </a:rPr>
              <a:t> and others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rPr>
              <a:t>Title:  </a:t>
            </a:r>
            <a:r>
              <a:rPr kumimoji="0" lang="en-GB" sz="2200" b="0"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rPr>
              <a:t>FUTURE-DRAINAGE workshop on new climate uplifts and implications for surface water flooding in the UK</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610763" y="1769506"/>
            <a:ext cx="1953839" cy="1302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Fast facts: Peatlands - Landscape News">
            <a:extLst>
              <a:ext uri="{FF2B5EF4-FFF2-40B4-BE49-F238E27FC236}">
                <a16:creationId xmlns:a16="http://schemas.microsoft.com/office/drawing/2014/main" id="{96FD9AA3-8CB1-40E8-B5B8-CA25984B7B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515" y="3623541"/>
            <a:ext cx="1953839" cy="1294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58968"/>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9AAE0-AC03-40FF-8711-EE4CD7D2660C}">
  <ds:schemaRefs>
    <ds:schemaRef ds:uri="beb20fc5-2c51-4543-b6f9-a2f51fb33384"/>
    <ds:schemaRef ds:uri="http://purl.org/dc/elements/1.1/"/>
    <ds:schemaRef ds:uri="http://schemas.microsoft.com/office/infopath/2007/PartnerControls"/>
    <ds:schemaRef ds:uri="http://purl.org/dc/terms/"/>
    <ds:schemaRef ds:uri="http://schemas.openxmlformats.org/package/2006/metadata/core-properties"/>
    <ds:schemaRef ds:uri="8a03cd44-7435-4cc0-9b31-fee50fc395cf"/>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9FC6583-0AE5-4484-AA1F-D5E26C3BE0F7}">
  <ds:schemaRefs>
    <ds:schemaRef ds:uri="8a03cd44-7435-4cc0-9b31-fee50fc395cf"/>
    <ds:schemaRef ds:uri="beb20fc5-2c51-4543-b6f9-a2f51fb33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1098</TotalTime>
  <Words>890</Words>
  <Application>Microsoft Office PowerPoint</Application>
  <PresentationFormat>Widescreen</PresentationFormat>
  <Paragraphs>105</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brandon-grotesque</vt:lpstr>
      <vt:lpstr>Calibri</vt:lpstr>
      <vt:lpstr>Corbel</vt:lpstr>
      <vt:lpstr>Segoe UI</vt:lpstr>
      <vt:lpstr>Wingdings 2</vt:lpstr>
      <vt:lpstr>Frame</vt:lpstr>
      <vt:lpstr>SPF UK Climate Resilience Programme  Webinar Series 2021</vt:lpstr>
      <vt:lpstr>PowerPoint Presentation</vt:lpstr>
      <vt:lpstr>PowerPoint Presentation</vt:lpstr>
      <vt:lpstr> </vt:lpstr>
      <vt:lpstr>   </vt:lpstr>
      <vt:lpstr>PowerPoint Presentation</vt:lpstr>
      <vt:lpstr>  </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Jennifer Miller [ss21jlm]</cp:lastModifiedBy>
  <cp:revision>103</cp:revision>
  <dcterms:created xsi:type="dcterms:W3CDTF">2020-05-22T12:36:03Z</dcterms:created>
  <dcterms:modified xsi:type="dcterms:W3CDTF">2021-11-15T11:15:04Z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