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16"/>
  </p:notesMasterIdLst>
  <p:sldIdLst>
    <p:sldId id="262" r:id="rId6"/>
    <p:sldId id="263" r:id="rId7"/>
    <p:sldId id="264" r:id="rId8"/>
    <p:sldId id="283" r:id="rId9"/>
    <p:sldId id="285" r:id="rId10"/>
    <p:sldId id="284" r:id="rId11"/>
    <p:sldId id="265" r:id="rId12"/>
    <p:sldId id="266" r:id="rId13"/>
    <p:sldId id="260"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DC7C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68707" autoAdjust="0"/>
  </p:normalViewPr>
  <p:slideViewPr>
    <p:cSldViewPr snapToGrid="0">
      <p:cViewPr varScale="1">
        <p:scale>
          <a:sx n="86" d="100"/>
          <a:sy n="86" d="100"/>
        </p:scale>
        <p:origin x="21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raje Dessai" userId="cc2528d8-005c-4a1c-8f6b-a9acd98772a2" providerId="ADAL" clId="{16681728-2567-C54A-BB70-00573BE25392}"/>
    <pc:docChg chg="modSld">
      <pc:chgData name="Suraje Dessai" userId="cc2528d8-005c-4a1c-8f6b-a9acd98772a2" providerId="ADAL" clId="{16681728-2567-C54A-BB70-00573BE25392}" dt="2022-03-04T08:23:24.991" v="20" actId="6549"/>
      <pc:docMkLst>
        <pc:docMk/>
      </pc:docMkLst>
      <pc:sldChg chg="modSp mod">
        <pc:chgData name="Suraje Dessai" userId="cc2528d8-005c-4a1c-8f6b-a9acd98772a2" providerId="ADAL" clId="{16681728-2567-C54A-BB70-00573BE25392}" dt="2022-03-04T08:20:02.322" v="2" actId="20577"/>
        <pc:sldMkLst>
          <pc:docMk/>
          <pc:sldMk cId="3830437925" sldId="263"/>
        </pc:sldMkLst>
        <pc:graphicFrameChg chg="modGraphic">
          <ac:chgData name="Suraje Dessai" userId="cc2528d8-005c-4a1c-8f6b-a9acd98772a2" providerId="ADAL" clId="{16681728-2567-C54A-BB70-00573BE25392}" dt="2022-03-04T08:20:02.322" v="2" actId="20577"/>
          <ac:graphicFrameMkLst>
            <pc:docMk/>
            <pc:sldMk cId="3830437925" sldId="263"/>
            <ac:graphicFrameMk id="3" creationId="{00000000-0000-0000-0000-000000000000}"/>
          </ac:graphicFrameMkLst>
        </pc:graphicFrameChg>
      </pc:sldChg>
      <pc:sldChg chg="modSp mod">
        <pc:chgData name="Suraje Dessai" userId="cc2528d8-005c-4a1c-8f6b-a9acd98772a2" providerId="ADAL" clId="{16681728-2567-C54A-BB70-00573BE25392}" dt="2022-03-04T08:23:24.991" v="20" actId="6549"/>
        <pc:sldMkLst>
          <pc:docMk/>
          <pc:sldMk cId="2156034053" sldId="284"/>
        </pc:sldMkLst>
        <pc:spChg chg="mod">
          <ac:chgData name="Suraje Dessai" userId="cc2528d8-005c-4a1c-8f6b-a9acd98772a2" providerId="ADAL" clId="{16681728-2567-C54A-BB70-00573BE25392}" dt="2022-03-04T08:23:24.991" v="20" actId="6549"/>
          <ac:spMkLst>
            <pc:docMk/>
            <pc:sldMk cId="2156034053" sldId="284"/>
            <ac:spMk id="13" creationId="{C434F559-222E-4114-A192-23B837EB097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FAD7DE-01FF-43C2-BE1E-86A70CA9F25B}" type="datetimeFigureOut">
              <a:rPr lang="en-GB" smtClean="0"/>
              <a:t>04/03/2022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26DF5A-3400-445E-AEEB-B6B79B5016CE}" type="slidenum">
              <a:rPr lang="en-GB" smtClean="0"/>
              <a:t>‹#›</a:t>
            </a:fld>
            <a:endParaRPr lang="en-GB"/>
          </a:p>
        </p:txBody>
      </p:sp>
    </p:spTree>
    <p:extLst>
      <p:ext uri="{BB962C8B-B14F-4D97-AF65-F5344CB8AC3E}">
        <p14:creationId xmlns:p14="http://schemas.microsoft.com/office/powerpoint/2010/main" val="636426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a:p>
        </p:txBody>
      </p:sp>
      <p:sp>
        <p:nvSpPr>
          <p:cNvPr id="4" name="Slide Number Placeholder 3"/>
          <p:cNvSpPr>
            <a:spLocks noGrp="1"/>
          </p:cNvSpPr>
          <p:nvPr>
            <p:ph type="sldNum" sz="quarter" idx="10"/>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8CD7D084-C66D-4EE9-8753-B3E322AD1CAB}" type="slidenum">
              <a:rPr kumimoji="0" lang="en-GB" alt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alt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673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algn="l"/>
            <a:r>
              <a:rPr lang="en-US" b="1" i="0" dirty="0">
                <a:solidFill>
                  <a:srgbClr val="333333"/>
                </a:solidFill>
                <a:effectLst/>
                <a:latin typeface="brandon-grotesque"/>
              </a:rPr>
              <a:t>Mike Morecroft</a:t>
            </a:r>
            <a:r>
              <a:rPr lang="en-US" b="0" i="0" dirty="0">
                <a:solidFill>
                  <a:srgbClr val="333333"/>
                </a:solidFill>
                <a:effectLst/>
                <a:latin typeface="brandon-grotesque"/>
              </a:rPr>
              <a:t> is Coordinating Lead Author on the Terrestrial and Freshwater Ecosystems chapter of the IPCC Working Group II report.  He is an ecologist working for the government conservation body, Natural England, where he is the lead scientist on climate change adaptation and mitigation, carrying out research and providing advice to policy-makers and practitioners.  He has published over 150 scientific papers, reports and book chapters.  Mike led a research group at the Centre for Ecology and Hydrology before joining Natural England in 2009. </a:t>
            </a:r>
          </a:p>
          <a:p>
            <a:pPr algn="l"/>
            <a:r>
              <a:rPr lang="en-US" b="1" i="0" dirty="0">
                <a:solidFill>
                  <a:srgbClr val="333333"/>
                </a:solidFill>
                <a:effectLst/>
                <a:latin typeface="brandon-grotesque"/>
              </a:rPr>
              <a:t>Daniela Schmidt</a:t>
            </a:r>
            <a:r>
              <a:rPr lang="en-US" b="0" i="0" dirty="0">
                <a:solidFill>
                  <a:srgbClr val="333333"/>
                </a:solidFill>
                <a:effectLst/>
                <a:latin typeface="brandon-grotesque"/>
              </a:rPr>
              <a:t> is Professor in the school of Earth Sciences at the University of Bristol and coordinating lead author for the IPCC WGII chapter on Europe for the 6th IPCC assessment. Her research focuses on understanding the causes and effects of climate change on marine socio-ecological systems.  Her lab exploits a breadth of novel techniques from material science and engineering to generate a holistic understanding of the threats of climate change on marine ecosystems. Working with colleagues in the humanities, social science and law, she lab assesses adaptation options and aims to widen the discourse of climate change risks. Prof Schmidt current project focusses on whether MPAs are effective tools to protect marine ecosystems against warming and sea level rise, considering organismal and ecological response to environmental changes, legal frameworks and adaptation feasibility. </a:t>
            </a:r>
          </a:p>
          <a:p>
            <a:pPr algn="l"/>
            <a:r>
              <a:rPr lang="en-US" b="1" i="0" dirty="0">
                <a:solidFill>
                  <a:srgbClr val="333333"/>
                </a:solidFill>
                <a:effectLst/>
                <a:latin typeface="brandon-grotesque"/>
              </a:rPr>
              <a:t>James Pearce-Higgins</a:t>
            </a:r>
            <a:r>
              <a:rPr lang="en-US" b="0" i="0" dirty="0">
                <a:solidFill>
                  <a:srgbClr val="333333"/>
                </a:solidFill>
                <a:effectLst/>
                <a:latin typeface="brandon-grotesque"/>
              </a:rPr>
              <a:t> is a member of the senior management team of the British Trust for Ornithology, responsible for providing strategic leadership of the science of the organisation. He provides strategic oversight of BTO science, which encompasses both monitoring and research. In addition, James specifically leads BTO’s climate change research. This involves documenting the impacts of climate change on UK biodiversity, undertaking projections of the likely future impact of climate change on species’ distributions and abundance, and informing the development of climate change adaptation. In recent years, James has led five multi-</a:t>
            </a:r>
            <a:r>
              <a:rPr lang="en-US" b="0" i="0" dirty="0" err="1">
                <a:solidFill>
                  <a:srgbClr val="333333"/>
                </a:solidFill>
                <a:effectLst/>
                <a:latin typeface="brandon-grotesque"/>
              </a:rPr>
              <a:t>organisational</a:t>
            </a:r>
            <a:r>
              <a:rPr lang="en-US" b="0" i="0" dirty="0">
                <a:solidFill>
                  <a:srgbClr val="333333"/>
                </a:solidFill>
                <a:effectLst/>
                <a:latin typeface="brandon-grotesque"/>
              </a:rPr>
              <a:t> climate change research consortia funded by Defra, Natural England and CCI, as well as many BTO projects.</a:t>
            </a:r>
          </a:p>
          <a:p>
            <a:pPr algn="l"/>
            <a:endParaRPr lang="en-GB" b="1" i="0" dirty="0">
              <a:solidFill>
                <a:srgbClr val="213468"/>
              </a:solidFill>
              <a:effectLst/>
              <a:latin typeface="brandon-grotesque"/>
            </a:endParaRPr>
          </a:p>
        </p:txBody>
      </p:sp>
      <p:sp>
        <p:nvSpPr>
          <p:cNvPr id="4" name="Slide Number Placeholder 3"/>
          <p:cNvSpPr>
            <a:spLocks noGrp="1"/>
          </p:cNvSpPr>
          <p:nvPr>
            <p:ph type="sldNum" sz="quarter" idx="5"/>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8CD7D084-C66D-4EE9-8753-B3E322AD1CAB}" type="slidenum">
              <a:rPr kumimoji="0" lang="en-GB" alt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alt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7324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a:p>
        </p:txBody>
      </p:sp>
      <p:sp>
        <p:nvSpPr>
          <p:cNvPr id="4" name="Slide Number Placeholder 3"/>
          <p:cNvSpPr>
            <a:spLocks noGrp="1"/>
          </p:cNvSpPr>
          <p:nvPr>
            <p:ph type="sldNum" sz="quarter" idx="5"/>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8CD7D084-C66D-4EE9-8753-B3E322AD1CAB}" type="slidenum">
              <a:rPr kumimoji="0" lang="en-GB" alt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alt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524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6F7287"/>
                </a:solidFill>
                <a:effectLst/>
                <a:latin typeface="Neue Plak"/>
              </a:rPr>
              <a:t>To effectively adapt and keep pace with the rising impacts of climate change we cannot maintain business-as-usual. However, a range of barriers, path dependencies and self-reinforcing ‘lock-in’ dynamics are impeding efforts to adapt and are proving difficult to change. While ‘carbon lock-ins’ have increasingly been studied in climate mitigation, this conference turns the spotlight towards the lock-ins restricting climate adaptation and seeks to understand how these play out across different policy sectors and countries. Only by understanding these can we identify strategies for ‘unlocking’ opportunities for transformative change.</a:t>
            </a:r>
          </a:p>
          <a:p>
            <a:r>
              <a:rPr lang="en-US" b="0" i="0" dirty="0">
                <a:solidFill>
                  <a:srgbClr val="6F7287"/>
                </a:solidFill>
                <a:effectLst/>
                <a:latin typeface="Neue Plak"/>
              </a:rPr>
              <a:t>The conference will bridge the gap between research and practice as we collectively try to accelerate adaptation to climate change. This will be a valuable opportunity to share knowledge, experiences and best practices across countries and policy sectors, such as flood &amp; coastal erosion risk management, biodiversity, forestry, water and health. Our speakers have been invited based on their established expertise in these areas.</a:t>
            </a:r>
          </a:p>
          <a:p>
            <a:r>
              <a:rPr lang="en-GB" b="1" i="0" dirty="0">
                <a:solidFill>
                  <a:srgbClr val="6F7287"/>
                </a:solidFill>
                <a:effectLst/>
                <a:latin typeface="Neue Plak"/>
              </a:rPr>
              <a:t>Themes</a:t>
            </a:r>
            <a:r>
              <a:rPr lang="en-US" b="0" i="0" dirty="0">
                <a:solidFill>
                  <a:srgbClr val="6F7287"/>
                </a:solidFill>
                <a:effectLst/>
                <a:latin typeface="Neue Plak"/>
              </a:rPr>
              <a:t>: adaptation gap through lens of lock-ins/adapting coastlines/human health under extremes/water resource management/adapting for and with nature/closing the adaptation gap</a:t>
            </a:r>
            <a:endParaRPr lang="en-GB" dirty="0"/>
          </a:p>
        </p:txBody>
      </p:sp>
      <p:sp>
        <p:nvSpPr>
          <p:cNvPr id="4" name="Slide Number Placeholder 3"/>
          <p:cNvSpPr>
            <a:spLocks noGrp="1"/>
          </p:cNvSpPr>
          <p:nvPr>
            <p:ph type="sldNum" sz="quarter" idx="5"/>
          </p:nvPr>
        </p:nvSpPr>
        <p:spPr/>
        <p:txBody>
          <a:bodyPr/>
          <a:lstStyle/>
          <a:p>
            <a:fld id="{8CD7D084-C66D-4EE9-8753-B3E322AD1CAB}" type="slidenum">
              <a:rPr lang="en-GB" smtClean="0"/>
              <a:t>4</a:t>
            </a:fld>
            <a:endParaRPr lang="en-GB"/>
          </a:p>
        </p:txBody>
      </p:sp>
    </p:spTree>
    <p:extLst>
      <p:ext uri="{BB962C8B-B14F-4D97-AF65-F5344CB8AC3E}">
        <p14:creationId xmlns:p14="http://schemas.microsoft.com/office/powerpoint/2010/main" val="1561908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D7D084-C66D-4EE9-8753-B3E322AD1CAB}" type="slidenum">
              <a:rPr lang="en-GB" smtClean="0"/>
              <a:t>5</a:t>
            </a:fld>
            <a:endParaRPr lang="en-GB"/>
          </a:p>
        </p:txBody>
      </p:sp>
    </p:spTree>
    <p:extLst>
      <p:ext uri="{BB962C8B-B14F-4D97-AF65-F5344CB8AC3E}">
        <p14:creationId xmlns:p14="http://schemas.microsoft.com/office/powerpoint/2010/main" val="263824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D7D084-C66D-4EE9-8753-B3E322AD1CAB}" type="slidenum">
              <a:rPr lang="en-GB" smtClean="0"/>
              <a:t>6</a:t>
            </a:fld>
            <a:endParaRPr lang="en-GB"/>
          </a:p>
        </p:txBody>
      </p:sp>
    </p:spTree>
    <p:extLst>
      <p:ext uri="{BB962C8B-B14F-4D97-AF65-F5344CB8AC3E}">
        <p14:creationId xmlns:p14="http://schemas.microsoft.com/office/powerpoint/2010/main" val="2213205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8CD7D084-C66D-4EE9-8753-B3E322AD1CAB}" type="slidenum">
              <a:rPr kumimoji="0" lang="en-GB" alt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alt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631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333333"/>
                </a:solidFill>
                <a:effectLst/>
                <a:latin typeface="brandon-grotesque"/>
              </a:rPr>
              <a:t>James Pearce-Higgins</a:t>
            </a:r>
            <a:r>
              <a:rPr lang="en-US" b="0" i="0" dirty="0">
                <a:solidFill>
                  <a:srgbClr val="333333"/>
                </a:solidFill>
                <a:effectLst/>
                <a:latin typeface="brandon-grotesque"/>
              </a:rPr>
              <a:t> is a member of the senior management team of the British Trust for Ornithology, responsible for providing strategic leadership of the science of the organisation. He provides strategic oversight of BTO science, which encompasses both monitoring and research. In addition, James specifically leads BTO’s climate change research. This involves documenting the impacts of climate change on UK biodiversity, undertaking projections of the likely future impact of climate change on species’ distributions and abundance, and informing the development of climate change adaptation. In recent years, James has led five multi-</a:t>
            </a:r>
            <a:r>
              <a:rPr lang="en-US" b="0" i="0" dirty="0" err="1">
                <a:solidFill>
                  <a:srgbClr val="333333"/>
                </a:solidFill>
                <a:effectLst/>
                <a:latin typeface="brandon-grotesque"/>
              </a:rPr>
              <a:t>organisational</a:t>
            </a:r>
            <a:r>
              <a:rPr lang="en-US" b="0" i="0" dirty="0">
                <a:solidFill>
                  <a:srgbClr val="333333"/>
                </a:solidFill>
                <a:effectLst/>
                <a:latin typeface="brandon-grotesque"/>
              </a:rPr>
              <a:t> climate change research consortia funded by Defra, Natural England and CCI, as well as many BTO projects.</a:t>
            </a:r>
          </a:p>
          <a:p>
            <a:endParaRPr lang="en-GB" dirty="0"/>
          </a:p>
        </p:txBody>
      </p:sp>
      <p:sp>
        <p:nvSpPr>
          <p:cNvPr id="4" name="Slide Number Placeholder 3"/>
          <p:cNvSpPr>
            <a:spLocks noGrp="1"/>
          </p:cNvSpPr>
          <p:nvPr>
            <p:ph type="sldNum" sz="quarter" idx="10"/>
          </p:nvPr>
        </p:nvSpPr>
        <p:spPr/>
        <p:txBody>
          <a:bodyPr/>
          <a:lstStyle/>
          <a:p>
            <a:fld id="{D026DF5A-3400-445E-AEEB-B6B79B5016CE}" type="slidenum">
              <a:rPr lang="en-GB" smtClean="0"/>
              <a:t>8</a:t>
            </a:fld>
            <a:endParaRPr lang="en-GB"/>
          </a:p>
        </p:txBody>
      </p:sp>
    </p:spTree>
    <p:extLst>
      <p:ext uri="{BB962C8B-B14F-4D97-AF65-F5344CB8AC3E}">
        <p14:creationId xmlns:p14="http://schemas.microsoft.com/office/powerpoint/2010/main" val="1879150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dirty="0"/>
          </a:p>
        </p:txBody>
      </p:sp>
      <p:sp>
        <p:nvSpPr>
          <p:cNvPr id="4" name="Slide Number Placeholder 3"/>
          <p:cNvSpPr>
            <a:spLocks noGrp="1"/>
          </p:cNvSpPr>
          <p:nvPr>
            <p:ph type="sldNum" sz="quarter" idx="10"/>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3EBE5CD9-B1E0-5449-882C-D7612EAAB2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9327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numCol="1"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numCol="1"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3/4/22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870691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Vertical Text Placeholder 2"/>
          <p:cNvSpPr>
            <a:spLocks noGrp="1"/>
          </p:cNvSpPr>
          <p:nvPr>
            <p:ph type="body" orient="vert" idx="1"/>
          </p:nvPr>
        </p:nvSpPr>
        <p:spPr/>
        <p:txBody>
          <a:bodyPr vert="eaVert" numCol="1"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3/4/22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717353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numCol="1"/>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numCol="1"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3/4/22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0142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numCol="1"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numCol="1"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3/4/22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077193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idx="1"/>
          </p:nvPr>
        </p:nvSpPr>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3/4/22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270193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numCol="1"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numCol="1"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3/4/22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839622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3/4/22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794278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numCol="1"/>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numCol="1"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numCol="1"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3/4/22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11" name="Footer Placeholder 10"/>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12" name="Slide Number Placeholder 11"/>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636728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numCol="1"/>
          <a:lstStyle/>
          <a:p>
            <a:r>
              <a:rPr lang="en-US"/>
              <a:t>Click to edit Master title style</a:t>
            </a:r>
          </a:p>
        </p:txBody>
      </p:sp>
      <p:sp>
        <p:nvSpPr>
          <p:cNvPr id="2" name="Date Placeholder 1"/>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3/4/22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7" name="Footer Placeholder 6"/>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8" name="Slide Number Placeholder 7"/>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308027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3/4/22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630183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numCol="1"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numCol="1"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3/4/22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939855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idx="1"/>
          </p:nvPr>
        </p:nvSpPr>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3/4/22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584838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numCol="1"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numCol="1"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numCol="1"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3/4/22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a:xfrm>
            <a:off x="3499101" y="6356350"/>
            <a:ext cx="5911517" cy="365125"/>
          </a:xfrm>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118186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Vertical Text Placeholder 2"/>
          <p:cNvSpPr>
            <a:spLocks noGrp="1"/>
          </p:cNvSpPr>
          <p:nvPr>
            <p:ph type="body" orient="vert" idx="1"/>
          </p:nvPr>
        </p:nvSpPr>
        <p:spPr/>
        <p:txBody>
          <a:bodyPr vert="eaVert" numCol="1"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3/4/22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800261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numCol="1"/>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numCol="1"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3/4/22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174506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numCol="1"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numCol="1"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3/4/22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634154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3/4/22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636195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numCol="1"/>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numCol="1"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numCol="1"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3/4/22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11" name="Footer Placeholder 10"/>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12" name="Slide Number Placeholder 11"/>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415485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numCol="1"/>
          <a:lstStyle/>
          <a:p>
            <a:r>
              <a:rPr lang="en-US"/>
              <a:t>Click to edit Master title style</a:t>
            </a:r>
          </a:p>
        </p:txBody>
      </p:sp>
      <p:sp>
        <p:nvSpPr>
          <p:cNvPr id="2" name="Date Placeholder 1"/>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3/4/22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7" name="Footer Placeholder 6"/>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8" name="Slide Number Placeholder 7"/>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248898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3/4/22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789374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numCol="1"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numCol="1"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3/4/22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538425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numCol="1"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numCol="1"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numCol="1"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3/4/22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a:xfrm>
            <a:off x="3499101" y="6356350"/>
            <a:ext cx="5911517" cy="365125"/>
          </a:xfrm>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475131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numCol="1"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numCol="1"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numCol="1" rtlCol="0" anchor="ctr"/>
          <a:lstStyle>
            <a:lvl1pPr algn="l">
              <a:defRPr sz="1100">
                <a:solidFill>
                  <a:schemeClr val="tx1">
                    <a:lumMod val="50000"/>
                    <a:lumOff val="5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3/4/22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numCol="1" rtlCol="0" anchor="ctr"/>
          <a:lstStyle>
            <a:lvl1pPr algn="l">
              <a:defRPr sz="1100">
                <a:solidFill>
                  <a:schemeClr val="tx1">
                    <a:lumMod val="50000"/>
                    <a:lumOff val="5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numCol="1" rtlCol="0" anchor="ctr"/>
          <a:lstStyle>
            <a:lvl1pPr algn="r">
              <a:defRPr sz="1200" b="1">
                <a:solidFill>
                  <a:schemeClr val="accent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811817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numCol="1"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numCol="1"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numCol="1" rtlCol="0" anchor="ctr"/>
          <a:lstStyle>
            <a:lvl1pPr algn="l">
              <a:defRPr sz="1100">
                <a:solidFill>
                  <a:schemeClr val="tx1">
                    <a:lumMod val="50000"/>
                    <a:lumOff val="5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3/4/22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numCol="1" rtlCol="0" anchor="ctr"/>
          <a:lstStyle>
            <a:lvl1pPr algn="l">
              <a:defRPr sz="1100">
                <a:solidFill>
                  <a:schemeClr val="tx1">
                    <a:lumMod val="50000"/>
                    <a:lumOff val="5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numCol="1" rtlCol="0" anchor="ctr"/>
          <a:lstStyle>
            <a:lvl1pPr algn="r">
              <a:defRPr sz="1200" b="1">
                <a:solidFill>
                  <a:schemeClr val="accent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3451046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hyperlink" Target="https://www.ukclimateresilience.org/"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hyperlink" Target="https://twitter.com/UKCRP_SPF" TargetMode="External"/><Relationship Id="rId5" Type="http://schemas.openxmlformats.org/officeDocument/2006/relationships/hyperlink" Target="https://adaptlockin.eu/" TargetMode="External"/><Relationship Id="rId4" Type="http://schemas.openxmlformats.org/officeDocument/2006/relationships/image" Target="../media/image10.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hyperlink" Target="https://apps.ipcc.ch/comments/ar6syr/fod/register.php"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3.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hyperlink" Target="https://www.ukclimateresilience.org/" TargetMode="External"/><Relationship Id="rId11" Type="http://schemas.openxmlformats.org/officeDocument/2006/relationships/image" Target="../media/image17.jpeg"/><Relationship Id="rId5" Type="http://schemas.openxmlformats.org/officeDocument/2006/relationships/hyperlink" Target="https://twitter.com/UKCRP_SPF" TargetMode="External"/><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5420" y="1529281"/>
            <a:ext cx="7315200" cy="3255264"/>
          </a:xfrm>
        </p:spPr>
        <p:txBody>
          <a:bodyPr numCol="1"/>
          <a:lstStyle/>
          <a:p>
            <a:r>
              <a:rPr lang="en-GB" altLang="en-GB" sz="6000" b="1" dirty="0">
                <a:solidFill>
                  <a:schemeClr val="bg1"/>
                </a:solidFill>
                <a:latin typeface="Corbel" panose="020B0503020204020204" pitchFamily="34" charset="0"/>
              </a:rPr>
              <a:t>SPF UK Climate Resilience Programme </a:t>
            </a:r>
            <a:endParaRPr lang="en-GB" altLang="en-GB" dirty="0">
              <a:solidFill>
                <a:schemeClr val="accent1">
                  <a:lumMod val="50000"/>
                </a:schemeClr>
              </a:solidFill>
            </a:endParaRPr>
          </a:p>
          <a:p>
            <a:r>
              <a:rPr lang="en-GB" altLang="en-GB" sz="3200" b="1" dirty="0">
                <a:solidFill>
                  <a:schemeClr val="accent1">
                    <a:lumMod val="50000"/>
                  </a:schemeClr>
                </a:solidFill>
                <a:latin typeface="Corbel" panose="020B0503020204020204" pitchFamily="34" charset="0"/>
              </a:rPr>
              <a:t>Webinar Series 2022</a:t>
            </a:r>
          </a:p>
        </p:txBody>
      </p:sp>
      <p:pic>
        <p:nvPicPr>
          <p:cNvPr id="4" name="Picture 3" descr="A picture containing device  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6374" y="930262"/>
            <a:ext cx="2562412" cy="2498738"/>
          </a:xfrm>
          <a:prstGeom prst="rect">
            <a:avLst/>
          </a:prstGeom>
        </p:spPr>
      </p:pic>
      <p:pic>
        <p:nvPicPr>
          <p:cNvPr id="5" name="Picture 49" descr="A picture containing drawing  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  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6296" y="5169921"/>
            <a:ext cx="2588649" cy="763251"/>
          </a:xfrm>
          <a:prstGeom prst="rect">
            <a:avLst/>
          </a:prstGeom>
        </p:spPr>
      </p:pic>
      <p:sp>
        <p:nvSpPr>
          <p:cNvPr id="7" name="TextBox 6">
            <a:extLst>
              <a:ext uri="{FF2B5EF4-FFF2-40B4-BE49-F238E27FC236}">
                <a16:creationId xmlns:a16="http://schemas.microsoft.com/office/drawing/2014/main" id="{86F27498-C361-4A65-B3F4-A189A97BBCA7}"/>
              </a:ext>
            </a:extLst>
          </p:cNvPr>
          <p:cNvSpPr txBox="1"/>
          <p:nvPr/>
        </p:nvSpPr>
        <p:spPr>
          <a:xfrm>
            <a:off x="5793115" y="6318548"/>
            <a:ext cx="6383660" cy="461665"/>
          </a:xfrm>
          <a:prstGeom prst="rect">
            <a:avLst/>
          </a:prstGeom>
          <a:noFill/>
        </p:spPr>
        <p:txBody>
          <a:bodyPr wrap="square" numCol="1"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en-GB" sz="2400" b="0" i="0" u="none" strike="noStrike" kern="1200" cap="none" spc="0" normalizeH="0" baseline="0" noProof="0">
                <a:ln>
                  <a:noFill/>
                </a:ln>
                <a:solidFill>
                  <a:srgbClr val="3494BA">
                    <a:lumMod val="50000"/>
                  </a:srgbClr>
                </a:solidFill>
                <a:effectLst/>
                <a:uLnTx/>
                <a:uFillTx/>
                <a:latin typeface="Corbel" panose="020B0503020204020204"/>
                <a:ea typeface="+mn-ea"/>
                <a:cs typeface="+mn-cs"/>
              </a:rPr>
              <a:t>Website: </a:t>
            </a:r>
            <a:r>
              <a:rPr kumimoji="0" lang="en-GB" altLang="en-GB" sz="2400" b="0" i="0" u="none" strike="noStrike" kern="1200" cap="none" spc="0" normalizeH="0" baseline="0" noProof="0">
                <a:ln>
                  <a:noFill/>
                </a:ln>
                <a:solidFill>
                  <a:srgbClr val="0070C0"/>
                </a:solidFill>
                <a:effectLst/>
                <a:uLnTx/>
                <a:uFillTx/>
                <a:latin typeface="Corbel" panose="020B0503020204020204"/>
                <a:ea typeface="+mn-ea"/>
                <a:cs typeface="+mn-cs"/>
              </a:rPr>
              <a:t>https://www.ukclimateresilience.org/</a:t>
            </a:r>
          </a:p>
        </p:txBody>
      </p:sp>
    </p:spTree>
    <p:extLst>
      <p:ext uri="{BB962C8B-B14F-4D97-AF65-F5344CB8AC3E}">
        <p14:creationId xmlns:p14="http://schemas.microsoft.com/office/powerpoint/2010/main" val="798404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numCol="1">
            <a:normAutofit fontScale="90000"/>
          </a:bodyPr>
          <a:lstStyle/>
          <a:p>
            <a:r>
              <a:rPr lang="en-GB" altLang="en-GB"/>
              <a:t>Contact details</a:t>
            </a:r>
            <a:br>
              <a:rPr lang="en-GB" altLang="en-GB"/>
            </a:br>
            <a:br>
              <a:rPr lang="en-GB" altLang="en-GB"/>
            </a:br>
            <a:r>
              <a:rPr lang="en-GB" altLang="en-GB" sz="2400" b="1">
                <a:solidFill>
                  <a:schemeClr val="bg1"/>
                </a:solidFill>
                <a:latin typeface="+mn-lt"/>
                <a:cs typeface="Arial" panose="020B0604020202020204" pitchFamily="34" charset="0"/>
              </a:rPr>
              <a:t>Website: </a:t>
            </a:r>
            <a:r>
              <a:rPr lang="en-GB" altLang="en-GB" sz="2400">
                <a:solidFill>
                  <a:schemeClr val="bg1"/>
                </a:solidFill>
                <a:latin typeface="+mn-lt"/>
                <a:cs typeface="Arial" panose="020B0604020202020204" pitchFamily="34" charset="0"/>
              </a:rPr>
              <a:t>www.ukclimateresilience.org</a:t>
            </a:r>
            <a:br>
              <a:rPr lang="en-GB" altLang="en-GB" sz="2400">
                <a:solidFill>
                  <a:schemeClr val="bg1"/>
                </a:solidFill>
                <a:latin typeface="+mn-lt"/>
                <a:cs typeface="Arial" panose="020B0604020202020204" pitchFamily="34" charset="0"/>
              </a:rPr>
            </a:br>
            <a:r>
              <a:rPr lang="en-GB" altLang="en-GB" sz="2400">
                <a:solidFill>
                  <a:schemeClr val="bg1"/>
                </a:solidFill>
                <a:latin typeface="+mn-lt"/>
                <a:cs typeface="Arial" panose="020B0604020202020204" pitchFamily="34" charset="0"/>
              </a:rPr>
              <a:t>	</a:t>
            </a:r>
            <a:br>
              <a:rPr lang="en-GB" altLang="en-GB" sz="2400">
                <a:solidFill>
                  <a:schemeClr val="bg1"/>
                </a:solidFill>
                <a:latin typeface="+mn-lt"/>
                <a:cs typeface="Arial" panose="020B0604020202020204" pitchFamily="34" charset="0"/>
              </a:rPr>
            </a:br>
            <a:r>
              <a:rPr lang="en-GB" altLang="en-GB" sz="2400" b="1">
                <a:solidFill>
                  <a:schemeClr val="bg1"/>
                </a:solidFill>
                <a:latin typeface="+mn-lt"/>
                <a:cs typeface="Arial" panose="020B0604020202020204" pitchFamily="34" charset="0"/>
              </a:rPr>
              <a:t>Twitter:	</a:t>
            </a:r>
            <a:r>
              <a:rPr lang="en-GB" altLang="en-GB" sz="2400">
                <a:solidFill>
                  <a:schemeClr val="bg1"/>
                </a:solidFill>
                <a:latin typeface="+mn-lt"/>
                <a:cs typeface="Arial" panose="020B0604020202020204" pitchFamily="34" charset="0"/>
              </a:rPr>
              <a:t>@UKCRP_SPF</a:t>
            </a:r>
            <a:br>
              <a:rPr lang="en-GB" altLang="en-GB" sz="2400">
                <a:solidFill>
                  <a:schemeClr val="bg1"/>
                </a:solidFill>
                <a:latin typeface="+mn-lt"/>
                <a:cs typeface="Arial" panose="020B0604020202020204" pitchFamily="34" charset="0"/>
              </a:rPr>
            </a:br>
            <a:br>
              <a:rPr lang="en-GB" altLang="en-GB" sz="2400">
                <a:solidFill>
                  <a:schemeClr val="bg1"/>
                </a:solidFill>
                <a:latin typeface="+mn-lt"/>
                <a:cs typeface="Arial" panose="020B0604020202020204" pitchFamily="34" charset="0"/>
              </a:rPr>
            </a:br>
            <a:r>
              <a:rPr lang="en-GB" altLang="en-GB" sz="2400" b="1">
                <a:solidFill>
                  <a:schemeClr val="bg1"/>
                </a:solidFill>
                <a:latin typeface="+mn-lt"/>
                <a:cs typeface="Arial" panose="020B0604020202020204" pitchFamily="34" charset="0"/>
              </a:rPr>
              <a:t>YouTube: </a:t>
            </a:r>
            <a:r>
              <a:rPr lang="en-GB" altLang="en-GB" sz="2400">
                <a:solidFill>
                  <a:schemeClr val="bg1"/>
                </a:solidFill>
                <a:latin typeface="+mn-lt"/>
                <a:cs typeface="Arial" panose="020B0604020202020204" pitchFamily="34" charset="0"/>
              </a:rPr>
              <a:t>UK Climate Resilience programme</a:t>
            </a:r>
            <a:endParaRPr lang="en-GB" altLang="en-GB" sz="2400">
              <a:solidFill>
                <a:schemeClr val="bg1"/>
              </a:solidFill>
              <a:latin typeface="+mn-lt"/>
            </a:endParaRPr>
          </a:p>
        </p:txBody>
      </p:sp>
      <p:pic>
        <p:nvPicPr>
          <p:cNvPr id="4" name="Picture 3" descr="A picture containing device  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6374" y="930262"/>
            <a:ext cx="2562412" cy="2498738"/>
          </a:xfrm>
          <a:prstGeom prst="rect">
            <a:avLst/>
          </a:prstGeom>
        </p:spPr>
      </p:pic>
      <p:pic>
        <p:nvPicPr>
          <p:cNvPr id="5" name="Picture 49" descr="A picture containing drawing  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  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6296" y="5169921"/>
            <a:ext cx="2588649" cy="763251"/>
          </a:xfrm>
          <a:prstGeom prst="rect">
            <a:avLst/>
          </a:prstGeom>
        </p:spPr>
      </p:pic>
      <p:sp>
        <p:nvSpPr>
          <p:cNvPr id="3" name="TextBox 2">
            <a:extLst>
              <a:ext uri="{FF2B5EF4-FFF2-40B4-BE49-F238E27FC236}">
                <a16:creationId xmlns:a16="http://schemas.microsoft.com/office/drawing/2014/main" id="{74F0002C-6C5D-4804-AC93-F846708F3BE7}"/>
              </a:ext>
            </a:extLst>
          </p:cNvPr>
          <p:cNvSpPr txBox="1"/>
          <p:nvPr/>
        </p:nvSpPr>
        <p:spPr>
          <a:xfrm>
            <a:off x="601733" y="6180047"/>
            <a:ext cx="8251429" cy="738664"/>
          </a:xfrm>
          <a:prstGeom prst="rect">
            <a:avLst/>
          </a:prstGeom>
          <a:noFill/>
        </p:spPr>
        <p:txBody>
          <a:bodyPr wrap="square" numCol="1"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en-GB" sz="1400" b="0" i="0" u="none" strike="noStrike" kern="1200" cap="none" spc="0" normalizeH="0" baseline="0" noProof="0">
                <a:ln>
                  <a:noFill/>
                </a:ln>
                <a:solidFill>
                  <a:srgbClr val="000000"/>
                </a:solidFill>
                <a:effectLst/>
                <a:uLnTx/>
                <a:uFillTx/>
                <a:latin typeface="Corbel" panose="020B0503020204020204"/>
                <a:ea typeface="+mn-ea"/>
                <a:cs typeface="+mn-cs"/>
              </a:rPr>
              <a:t>The UK Climate Resilience programme is supported by the UKRI Strategic Priorities Fund.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en-GB" sz="1400" b="0" i="0" u="none" strike="noStrike" kern="1200" cap="none" spc="0" normalizeH="0" baseline="0" noProof="0">
                <a:ln>
                  <a:noFill/>
                </a:ln>
                <a:solidFill>
                  <a:srgbClr val="000000"/>
                </a:solidFill>
                <a:effectLst/>
                <a:uLnTx/>
                <a:uFillTx/>
                <a:latin typeface="Corbel" panose="020B0503020204020204"/>
                <a:ea typeface="+mn-ea"/>
                <a:cs typeface="+mn-cs"/>
              </a:rPr>
              <a:t>The programme is co-delivered by the Met Office and NERC on behalf of UKRI partners AHRC, EPSRC, ESRC.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altLang="en-GB" sz="14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813874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32165"/>
            <a:ext cx="12192000"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5795889" cy="646331"/>
          </a:xfrm>
          <a:prstGeom prst="rect">
            <a:avLst/>
          </a:prstGeom>
          <a:noFill/>
        </p:spPr>
        <p:txBody>
          <a:bodyPr wrap="square" numCol="1"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GB" sz="3600" b="0" i="0" u="none" strike="noStrike" kern="1200" cap="none" spc="0" normalizeH="0" baseline="0" noProof="0">
                <a:ln>
                  <a:noFill/>
                </a:ln>
                <a:solidFill>
                  <a:prstClr val="white"/>
                </a:solidFill>
                <a:effectLst/>
                <a:uLnTx/>
                <a:uFillTx/>
                <a:latin typeface="Corbel" panose="020B0503020204020204"/>
                <a:ea typeface="+mn-ea"/>
                <a:cs typeface="+mn-cs"/>
              </a:rPr>
              <a:t>Timings</a:t>
            </a:r>
          </a:p>
        </p:txBody>
      </p:sp>
      <p:pic>
        <p:nvPicPr>
          <p:cNvPr id="9" name="Picture 49" descr="A picture containing drawing  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  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0" y="1529190"/>
            <a:ext cx="12187311" cy="4586068"/>
          </a:xfrm>
          <a:prstGeom prst="rect">
            <a:avLst/>
          </a:prstGeom>
          <a:solidFill>
            <a:schemeClr val="bg1">
              <a:lumMod val="85000"/>
            </a:schemeClr>
          </a:solidFill>
        </p:spPr>
        <p:txBody>
          <a:bodyPr lIns="91440" tIns="45720" rIns="91440" bIns="45720" numCol="1" anchor="t"/>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3494BA"/>
              </a:buClr>
              <a:buSzTx/>
              <a:buFont typeface="Wingdings 2" pitchFamily="18" charset="2"/>
              <a:buNone/>
              <a:tabLst/>
              <a:defRPr/>
            </a:pPr>
            <a:endParaRPr kumimoji="0" lang="en-GB" altLang="en-GB" sz="2000" b="0" i="0" u="none" strike="noStrike" kern="1200" cap="none" spc="0" normalizeH="0" baseline="0" noProof="0">
              <a:ln>
                <a:noFill/>
              </a:ln>
              <a:solidFill>
                <a:prstClr val="black"/>
              </a:solidFill>
              <a:effectLst/>
              <a:uLnTx/>
              <a:uFillTx/>
              <a:latin typeface="Corbel" panose="020B0503020204020204"/>
              <a:ea typeface="+mn-ea"/>
              <a:cs typeface="+mn-cs"/>
            </a:endParaRPr>
          </a:p>
        </p:txBody>
      </p:sp>
      <p:pic>
        <p:nvPicPr>
          <p:cNvPr id="12" name="Picture 11" descr="A picture containing device  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2220" y="99039"/>
            <a:ext cx="1449251" cy="1413238"/>
          </a:xfrm>
          <a:prstGeom prst="rect">
            <a:avLst/>
          </a:prstGeom>
        </p:spPr>
      </p:pic>
      <p:sp>
        <p:nvSpPr>
          <p:cNvPr id="14" name="TextBox 13">
            <a:extLst>
              <a:ext uri="{FF2B5EF4-FFF2-40B4-BE49-F238E27FC236}">
                <a16:creationId xmlns:a16="http://schemas.microsoft.com/office/drawing/2014/main" id="{86F27498-C361-4A65-B3F4-A189A97BBCA7}"/>
              </a:ext>
            </a:extLst>
          </p:cNvPr>
          <p:cNvSpPr txBox="1"/>
          <p:nvPr/>
        </p:nvSpPr>
        <p:spPr>
          <a:xfrm>
            <a:off x="196948" y="6297859"/>
            <a:ext cx="6383660" cy="461665"/>
          </a:xfrm>
          <a:prstGeom prst="rect">
            <a:avLst/>
          </a:prstGeom>
          <a:noFill/>
        </p:spPr>
        <p:txBody>
          <a:bodyPr wrap="square" numCol="1"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en-GB" sz="2400" b="0" i="0" u="none" strike="noStrike" kern="1200" cap="none" spc="0" normalizeH="0" baseline="0" noProof="0">
                <a:ln>
                  <a:noFill/>
                </a:ln>
                <a:solidFill>
                  <a:srgbClr val="3494BA">
                    <a:lumMod val="50000"/>
                  </a:srgbClr>
                </a:solidFill>
                <a:effectLst/>
                <a:uLnTx/>
                <a:uFillTx/>
                <a:latin typeface="Corbel" panose="020B0503020204020204"/>
                <a:ea typeface="+mn-ea"/>
                <a:cs typeface="+mn-cs"/>
              </a:rPr>
              <a:t>Website: </a:t>
            </a:r>
            <a:r>
              <a:rPr kumimoji="0" lang="en-GB" altLang="en-GB" sz="2400" b="0" i="0" u="none" strike="noStrike" kern="1200" cap="none" spc="0" normalizeH="0" baseline="0" noProof="0">
                <a:ln>
                  <a:noFill/>
                </a:ln>
                <a:solidFill>
                  <a:srgbClr val="0070C0"/>
                </a:solidFill>
                <a:effectLst/>
                <a:uLnTx/>
                <a:uFillTx/>
                <a:latin typeface="Corbel" panose="020B0503020204020204"/>
                <a:ea typeface="+mn-ea"/>
                <a:cs typeface="+mn-cs"/>
              </a:rPr>
              <a:t>https://www.ukclimateresilience.org/</a:t>
            </a:r>
          </a:p>
        </p:txBody>
      </p:sp>
      <p:graphicFrame>
        <p:nvGraphicFramePr>
          <p:cNvPr id="3" name="Table 2"/>
          <p:cNvGraphicFramePr>
            <a:graphicFrameLocks noGrp="1"/>
          </p:cNvGraphicFramePr>
          <p:nvPr>
            <p:extLst>
              <p:ext uri="{D42A27DB-BD31-4B8C-83A1-F6EECF244321}">
                <p14:modId xmlns:p14="http://schemas.microsoft.com/office/powerpoint/2010/main" val="2666964671"/>
              </p:ext>
            </p:extLst>
          </p:nvPr>
        </p:nvGraphicFramePr>
        <p:xfrm>
          <a:off x="98475" y="1623196"/>
          <a:ext cx="11990360" cy="4530916"/>
        </p:xfrm>
        <a:graphic>
          <a:graphicData uri="http://schemas.openxmlformats.org/drawingml/2006/table">
            <a:tbl>
              <a:tblPr firstRow="1" bandRow="1"/>
              <a:tblGrid>
                <a:gridCol w="1033567">
                  <a:extLst>
                    <a:ext uri="{9D8B030D-6E8A-4147-A177-3AD203B41FA5}">
                      <a16:colId xmlns:a16="http://schemas.microsoft.com/office/drawing/2014/main" val="3007060228"/>
                    </a:ext>
                  </a:extLst>
                </a:gridCol>
                <a:gridCol w="3999244">
                  <a:extLst>
                    <a:ext uri="{9D8B030D-6E8A-4147-A177-3AD203B41FA5}">
                      <a16:colId xmlns:a16="http://schemas.microsoft.com/office/drawing/2014/main" val="344465420"/>
                    </a:ext>
                  </a:extLst>
                </a:gridCol>
                <a:gridCol w="6957549">
                  <a:extLst>
                    <a:ext uri="{9D8B030D-6E8A-4147-A177-3AD203B41FA5}">
                      <a16:colId xmlns:a16="http://schemas.microsoft.com/office/drawing/2014/main" val="2670348576"/>
                    </a:ext>
                  </a:extLst>
                </a:gridCol>
              </a:tblGrid>
              <a:tr h="820595">
                <a:tc>
                  <a:txBody>
                    <a:bodyPr/>
                    <a:lstStyle/>
                    <a:p>
                      <a:pPr>
                        <a:lnSpc>
                          <a:spcPct val="107000"/>
                        </a:lnSpc>
                        <a:spcAft>
                          <a:spcPts val="0"/>
                        </a:spcAft>
                      </a:pPr>
                      <a:r>
                        <a:rPr lang="en-GB" altLang="en-GB" sz="2400" b="1" dirty="0">
                          <a:effectLst/>
                          <a:latin typeface="Calibri"/>
                          <a:ea typeface="Calibri" panose="020F0502020204030204" pitchFamily="34" charset="0"/>
                          <a:cs typeface="Times New Roman"/>
                        </a:rPr>
                        <a:t>12:00</a:t>
                      </a:r>
                      <a:endParaRPr lang="en-GB" altLang="en-GB" sz="2400" dirty="0">
                        <a:effectLst/>
                        <a:latin typeface="Calibri"/>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28575" cap="flat" cmpd="sng" algn="ctr">
                      <a:solidFill>
                        <a:srgbClr val="3494BA"/>
                      </a:solidFill>
                      <a:prstDash val="solid"/>
                      <a:round/>
                      <a:headEnd type="none" w="med" len="med"/>
                      <a:tailEnd type="none" w="med" len="med"/>
                    </a:lnB>
                    <a:solidFill>
                      <a:srgbClr val="F2F2F2"/>
                    </a:solidFill>
                  </a:tcPr>
                </a:tc>
                <a:tc>
                  <a:txBody>
                    <a:bodyPr/>
                    <a:lstStyle/>
                    <a:p>
                      <a:pPr>
                        <a:lnSpc>
                          <a:spcPct val="107000"/>
                        </a:lnSpc>
                        <a:spcAft>
                          <a:spcPts val="0"/>
                        </a:spcAft>
                      </a:pPr>
                      <a:r>
                        <a:rPr lang="en-GB" altLang="en-GB" sz="2400" b="1" dirty="0">
                          <a:effectLst/>
                          <a:latin typeface="Calibri" panose="020F0502020204030204" pitchFamily="34" charset="0"/>
                          <a:ea typeface="Calibri" panose="020F0502020204030204" pitchFamily="34" charset="0"/>
                          <a:cs typeface="Times New Roman" panose="02020603050405020304" pitchFamily="18" charset="0"/>
                        </a:rPr>
                        <a:t>UK Climate Resilience Programme news</a:t>
                      </a:r>
                      <a:endParaRPr lang="en-GB" alt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28575" cap="flat" cmpd="sng" algn="ctr">
                      <a:solidFill>
                        <a:srgbClr val="3494BA"/>
                      </a:solidFill>
                      <a:prstDash val="solid"/>
                      <a:round/>
                      <a:headEnd type="none" w="med" len="med"/>
                      <a:tailEnd type="none" w="med" len="med"/>
                    </a:lnB>
                    <a:solidFill>
                      <a:srgbClr val="F2F2F2"/>
                    </a:solidFill>
                  </a:tcPr>
                </a:tc>
                <a:tc>
                  <a:txBody>
                    <a:bodyPr/>
                    <a:lstStyle/>
                    <a:p>
                      <a:pPr lvl="0">
                        <a:buNone/>
                      </a:pPr>
                      <a:r>
                        <a:rPr lang="en-GB" sz="2400" b="1" i="0" dirty="0">
                          <a:solidFill>
                            <a:schemeClr val="tx1"/>
                          </a:solidFill>
                        </a:rPr>
                        <a:t>Suraje Dessai</a:t>
                      </a:r>
                    </a:p>
                    <a:p>
                      <a:pPr lvl="0">
                        <a:buNone/>
                      </a:pPr>
                      <a:r>
                        <a:rPr lang="en-GB" sz="2400" b="0" i="1" u="none" strike="noStrike" noProof="0" dirty="0">
                          <a:solidFill>
                            <a:schemeClr val="tx1"/>
                          </a:solidFill>
                          <a:latin typeface="+mn-lt"/>
                        </a:rPr>
                        <a:t>UK Climate Resilience Champion </a:t>
                      </a:r>
                      <a:endParaRPr lang="en-US" sz="2400" i="1" dirty="0">
                        <a:solidFill>
                          <a:schemeClr val="tx1"/>
                        </a:solidFill>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28575" cap="flat" cmpd="sng" algn="ctr">
                      <a:solidFill>
                        <a:srgbClr val="3494BA"/>
                      </a:solidFill>
                      <a:prstDash val="solid"/>
                      <a:round/>
                      <a:headEnd type="none" w="med" len="med"/>
                      <a:tailEnd type="none" w="med" len="med"/>
                    </a:lnB>
                    <a:solidFill>
                      <a:srgbClr val="F2F2F2"/>
                    </a:solidFill>
                  </a:tcPr>
                </a:tc>
                <a:extLst>
                  <a:ext uri="{0D108BD9-81ED-4DB2-BD59-A6C34878D82A}">
                    <a16:rowId xmlns:a16="http://schemas.microsoft.com/office/drawing/2014/main" val="1767842593"/>
                  </a:ext>
                </a:extLst>
              </a:tr>
              <a:tr h="1839086">
                <a:tc>
                  <a:txBody>
                    <a:bodyPr/>
                    <a:lstStyle/>
                    <a:p>
                      <a:pPr>
                        <a:lnSpc>
                          <a:spcPct val="107000"/>
                        </a:lnSpc>
                        <a:spcAft>
                          <a:spcPts val="0"/>
                        </a:spcAft>
                      </a:pPr>
                      <a:r>
                        <a:rPr lang="en-GB" altLang="en-GB" sz="2400" b="1" kern="1200" dirty="0">
                          <a:solidFill>
                            <a:schemeClr val="tx1"/>
                          </a:solidFill>
                          <a:effectLst/>
                          <a:latin typeface="Calibri"/>
                          <a:ea typeface="Calibri" panose="020F0502020204030204" pitchFamily="34" charset="0"/>
                          <a:cs typeface="Times New Roman"/>
                        </a:rPr>
                        <a:t>12.05</a:t>
                      </a: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28575"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a:txBody>
                    <a:bodyPr/>
                    <a:lstStyle/>
                    <a:p>
                      <a:r>
                        <a:rPr lang="en-US" sz="2400" b="1" kern="1200" dirty="0">
                          <a:solidFill>
                            <a:schemeClr val="tx1"/>
                          </a:solidFill>
                          <a:latin typeface="+mn-lt"/>
                          <a:ea typeface="+mn-ea"/>
                          <a:cs typeface="+mn-cs"/>
                        </a:rPr>
                        <a:t>IPCC WGII report – Impact, Adaptation and Vulnerability: insights and implications (Part 1) </a:t>
                      </a: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28575"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a:txBody>
                    <a:bodyPr/>
                    <a:lstStyle/>
                    <a:p>
                      <a:pPr marL="0" marR="0" lvl="0" indent="0" algn="l" rtl="0" eaLnBrk="1" fontAlgn="auto" latinLnBrk="0" hangingPunct="1">
                        <a:lnSpc>
                          <a:spcPct val="100000"/>
                        </a:lnSpc>
                        <a:spcBef>
                          <a:spcPts val="0"/>
                        </a:spcBef>
                        <a:spcAft>
                          <a:spcPts val="0"/>
                        </a:spcAft>
                        <a:buFontTx/>
                        <a:buNone/>
                      </a:pPr>
                      <a:r>
                        <a:rPr lang="en-US" sz="2400" b="1" i="0" kern="1200" dirty="0">
                          <a:solidFill>
                            <a:schemeClr val="tx1"/>
                          </a:solidFill>
                          <a:latin typeface="+mn-lt"/>
                          <a:ea typeface="+mn-ea"/>
                          <a:cs typeface="+mn-cs"/>
                        </a:rPr>
                        <a:t>Mike Morecroft, </a:t>
                      </a:r>
                      <a:r>
                        <a:rPr lang="en-US" sz="2400" b="0" i="1" u="none" strike="noStrike" kern="1200" dirty="0">
                          <a:solidFill>
                            <a:schemeClr val="tx1"/>
                          </a:solidFill>
                          <a:latin typeface="+mn-lt"/>
                          <a:ea typeface="+mn-ea"/>
                          <a:cs typeface="+mn-cs"/>
                        </a:rPr>
                        <a:t>Natural England and CLA of Chapter 2, Terrestrial and Freshwater Ecosystems and their Services</a:t>
                      </a:r>
                    </a:p>
                    <a:p>
                      <a:pPr marL="0" marR="0" lvl="0" indent="0" algn="l" rtl="0" eaLnBrk="1" fontAlgn="auto" latinLnBrk="0" hangingPunct="1">
                        <a:lnSpc>
                          <a:spcPct val="100000"/>
                        </a:lnSpc>
                        <a:spcBef>
                          <a:spcPts val="0"/>
                        </a:spcBef>
                        <a:spcAft>
                          <a:spcPts val="0"/>
                        </a:spcAft>
                        <a:buFontTx/>
                        <a:buNone/>
                      </a:pPr>
                      <a:r>
                        <a:rPr lang="en-US" sz="2400" b="1" i="0" kern="1200" dirty="0">
                          <a:solidFill>
                            <a:schemeClr val="tx1"/>
                          </a:solidFill>
                          <a:latin typeface="+mn-lt"/>
                          <a:ea typeface="+mn-ea"/>
                          <a:cs typeface="+mn-cs"/>
                        </a:rPr>
                        <a:t>Daniela Schmidt, </a:t>
                      </a:r>
                      <a:r>
                        <a:rPr lang="en-US" sz="2400" b="0" i="1" kern="1200" dirty="0">
                          <a:solidFill>
                            <a:schemeClr val="tx1"/>
                          </a:solidFill>
                          <a:latin typeface="+mn-lt"/>
                          <a:ea typeface="+mn-ea"/>
                          <a:cs typeface="+mn-cs"/>
                        </a:rPr>
                        <a:t>University of Bristol </a:t>
                      </a:r>
                      <a:r>
                        <a:rPr lang="en-US" sz="2400" b="0" i="1" u="none" strike="noStrike" kern="1200" dirty="0">
                          <a:solidFill>
                            <a:schemeClr val="tx1"/>
                          </a:solidFill>
                          <a:latin typeface="+mn-lt"/>
                          <a:ea typeface="+mn-ea"/>
                          <a:cs typeface="+mn-cs"/>
                        </a:rPr>
                        <a:t>and CLA of Chapter 13, Europe</a:t>
                      </a:r>
                      <a:endParaRPr lang="en-GB" sz="2400" b="0" i="1" u="none" strike="noStrike" kern="1200" dirty="0">
                        <a:solidFill>
                          <a:schemeClr val="tx1"/>
                        </a:solidFill>
                        <a:latin typeface="+mn-lt"/>
                        <a:ea typeface="+mn-ea"/>
                        <a:cs typeface="+mn-cs"/>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28575"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extLst>
                  <a:ext uri="{0D108BD9-81ED-4DB2-BD59-A6C34878D82A}">
                    <a16:rowId xmlns:a16="http://schemas.microsoft.com/office/drawing/2014/main" val="661151443"/>
                  </a:ext>
                </a:extLst>
              </a:tr>
              <a:tr h="788180">
                <a:tc>
                  <a:txBody>
                    <a:bodyPr/>
                    <a:lstStyle/>
                    <a:p>
                      <a:pPr>
                        <a:lnSpc>
                          <a:spcPct val="107000"/>
                        </a:lnSpc>
                        <a:spcAft>
                          <a:spcPts val="0"/>
                        </a:spcAft>
                      </a:pPr>
                      <a:r>
                        <a:rPr lang="en-GB" altLang="en-GB" sz="2400" b="1" kern="1200" dirty="0">
                          <a:solidFill>
                            <a:schemeClr val="tx1"/>
                          </a:solidFill>
                          <a:effectLst/>
                          <a:latin typeface="Calibri"/>
                          <a:ea typeface="Calibri" panose="020F0502020204030204" pitchFamily="34" charset="0"/>
                          <a:cs typeface="Times New Roman"/>
                        </a:rPr>
                        <a:t>12.35</a:t>
                      </a: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a:txBody>
                    <a:bodyPr/>
                    <a:lstStyle/>
                    <a:p>
                      <a:pPr marL="0" marR="0" indent="0" algn="l" defTabSz="914400" rtl="0" eaLnBrk="1" latinLnBrk="0" hangingPunct="1">
                        <a:lnSpc>
                          <a:spcPct val="107000"/>
                        </a:lnSpc>
                        <a:spcBef>
                          <a:spcPts val="0"/>
                        </a:spcBef>
                        <a:spcAft>
                          <a:spcPts val="0"/>
                        </a:spcAft>
                        <a:buClrTx/>
                        <a:buSzTx/>
                        <a:buFontTx/>
                        <a:buNone/>
                        <a:tabLst/>
                        <a:defRPr/>
                      </a:pPr>
                      <a:r>
                        <a:rPr lang="en-GB" altLang="en-GB" sz="2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Response</a:t>
                      </a: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a:txBody>
                    <a:bodyPr/>
                    <a:lstStyle/>
                    <a:p>
                      <a:r>
                        <a:rPr lang="en-US" sz="2400" b="1" i="0" kern="1200" dirty="0">
                          <a:solidFill>
                            <a:schemeClr val="tx1"/>
                          </a:solidFill>
                          <a:latin typeface="+mn-lt"/>
                          <a:ea typeface="+mn-ea"/>
                          <a:cs typeface="+mn-cs"/>
                        </a:rPr>
                        <a:t>James Pearce-Higgins</a:t>
                      </a:r>
                      <a:endParaRPr lang="en-US" sz="1800" b="0" i="0" kern="1200" dirty="0">
                        <a:solidFill>
                          <a:schemeClr val="tx1"/>
                        </a:solidFill>
                        <a:effectLst/>
                        <a:latin typeface="+mn-lt"/>
                        <a:ea typeface="+mn-ea"/>
                        <a:cs typeface="+mn-cs"/>
                      </a:endParaRPr>
                    </a:p>
                    <a:p>
                      <a:r>
                        <a:rPr lang="en-US" sz="2400" b="0" i="1" u="none" strike="noStrike" kern="1200" dirty="0">
                          <a:solidFill>
                            <a:schemeClr val="tx1"/>
                          </a:solidFill>
                          <a:effectLst/>
                          <a:latin typeface="+mn-lt"/>
                          <a:ea typeface="+mn-ea"/>
                          <a:cs typeface="+mn-cs"/>
                        </a:rPr>
                        <a:t>D</a:t>
                      </a:r>
                      <a:r>
                        <a:rPr lang="en-US" sz="2400" b="0" i="1" u="none" strike="noStrike" kern="1200" dirty="0">
                          <a:solidFill>
                            <a:schemeClr val="tx1"/>
                          </a:solidFill>
                          <a:latin typeface="+mn-lt"/>
                          <a:ea typeface="+mn-ea"/>
                          <a:cs typeface="+mn-cs"/>
                        </a:rPr>
                        <a:t>irector, Science, British Trust for Ornithology</a:t>
                      </a:r>
                      <a:endParaRPr lang="en-GB" sz="2400" b="0" i="1" u="none" strike="noStrike" kern="1200" dirty="0">
                        <a:solidFill>
                          <a:schemeClr val="tx1"/>
                        </a:solidFill>
                        <a:latin typeface="+mn-lt"/>
                        <a:ea typeface="+mn-ea"/>
                        <a:cs typeface="+mn-cs"/>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extLst>
                  <a:ext uri="{0D108BD9-81ED-4DB2-BD59-A6C34878D82A}">
                    <a16:rowId xmlns:a16="http://schemas.microsoft.com/office/drawing/2014/main" val="2920350696"/>
                  </a:ext>
                </a:extLst>
              </a:tr>
              <a:tr h="445784">
                <a:tc>
                  <a:txBody>
                    <a:bodyPr/>
                    <a:lstStyle/>
                    <a:p>
                      <a:pPr>
                        <a:lnSpc>
                          <a:spcPct val="107000"/>
                        </a:lnSpc>
                        <a:spcAft>
                          <a:spcPts val="0"/>
                        </a:spcAft>
                      </a:pPr>
                      <a:r>
                        <a:rPr lang="en-GB" altLang="en-GB" sz="2400" b="1" kern="1200" dirty="0">
                          <a:solidFill>
                            <a:schemeClr val="tx1"/>
                          </a:solidFill>
                          <a:effectLst/>
                          <a:latin typeface="Calibri"/>
                          <a:ea typeface="Calibri" panose="020F0502020204030204" pitchFamily="34" charset="0"/>
                          <a:cs typeface="Times New Roman"/>
                        </a:rPr>
                        <a:t>12.40</a:t>
                      </a: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a:txBody>
                    <a:bodyPr/>
                    <a:lstStyle/>
                    <a:p>
                      <a:pPr marL="0" marR="0" indent="0" algn="l" defTabSz="914400" rtl="0" eaLnBrk="1" latinLnBrk="0" hangingPunct="1">
                        <a:lnSpc>
                          <a:spcPct val="107000"/>
                        </a:lnSpc>
                        <a:spcBef>
                          <a:spcPts val="0"/>
                        </a:spcBef>
                        <a:spcAft>
                          <a:spcPts val="0"/>
                        </a:spcAft>
                        <a:buClrTx/>
                        <a:buSzTx/>
                        <a:buFontTx/>
                        <a:buNone/>
                        <a:tabLst/>
                        <a:defRPr/>
                      </a:pPr>
                      <a:r>
                        <a:rPr lang="en-US" sz="2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Q&amp;A</a:t>
                      </a:r>
                      <a:endParaRPr lang="en-GB" altLang="en-GB" sz="2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a:txBody>
                    <a:bodyPr/>
                    <a:lstStyle/>
                    <a:p>
                      <a:pPr>
                        <a:lnSpc>
                          <a:spcPct val="107000"/>
                        </a:lnSpc>
                        <a:spcAft>
                          <a:spcPts val="0"/>
                        </a:spcAft>
                      </a:pPr>
                      <a:r>
                        <a:rPr lang="en-GB" altLang="en-GB" sz="2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Panel</a:t>
                      </a: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extLst>
                  <a:ext uri="{0D108BD9-81ED-4DB2-BD59-A6C34878D82A}">
                    <a16:rowId xmlns:a16="http://schemas.microsoft.com/office/drawing/2014/main" val="3503865066"/>
                  </a:ext>
                </a:extLst>
              </a:tr>
              <a:tr h="445784">
                <a:tc>
                  <a:txBody>
                    <a:bodyPr/>
                    <a:lstStyle/>
                    <a:p>
                      <a:pPr>
                        <a:lnSpc>
                          <a:spcPct val="107000"/>
                        </a:lnSpc>
                        <a:spcAft>
                          <a:spcPts val="0"/>
                        </a:spcAft>
                      </a:pPr>
                      <a:r>
                        <a:rPr lang="en-GB" altLang="en-GB" sz="2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13.00</a:t>
                      </a: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gridSpan="2">
                  <a:txBody>
                    <a:bodyPr/>
                    <a:lstStyle/>
                    <a:p>
                      <a:pPr algn="l">
                        <a:lnSpc>
                          <a:spcPct val="107000"/>
                        </a:lnSpc>
                        <a:spcAft>
                          <a:spcPts val="0"/>
                        </a:spcAft>
                      </a:pPr>
                      <a:r>
                        <a:rPr lang="en-GB" altLang="en-GB" sz="2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End</a:t>
                      </a: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hMerge="1">
                  <a:txBody>
                    <a:bodyPr/>
                    <a:lstStyle/>
                    <a:p>
                      <a:pPr>
                        <a:lnSpc>
                          <a:spcPct val="107000"/>
                        </a:lnSpc>
                      </a:pPr>
                      <a:endParaRPr lang="en-GB" altLang="en-GB" sz="1100">
                        <a:effectLst/>
                        <a:latin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extLst>
                  <a:ext uri="{0D108BD9-81ED-4DB2-BD59-A6C34878D82A}">
                    <a16:rowId xmlns:a16="http://schemas.microsoft.com/office/drawing/2014/main" val="1211409372"/>
                  </a:ext>
                </a:extLst>
              </a:tr>
            </a:tbl>
          </a:graphicData>
        </a:graphic>
      </p:graphicFrame>
    </p:spTree>
    <p:extLst>
      <p:ext uri="{BB962C8B-B14F-4D97-AF65-F5344CB8AC3E}">
        <p14:creationId xmlns:p14="http://schemas.microsoft.com/office/powerpoint/2010/main" val="3830437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18616"/>
            <a:ext cx="6203852" cy="662288"/>
          </a:xfrm>
          <a:prstGeom prst="rect">
            <a:avLst/>
          </a:prstGeom>
          <a:noFill/>
        </p:spPr>
        <p:txBody>
          <a:bodyPr wrap="square" numCol="1"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orbel" panose="020B0503020204020204"/>
                <a:ea typeface="+mn-ea"/>
                <a:cs typeface="+mn-cs"/>
              </a:rPr>
              <a:t>How to engage</a:t>
            </a:r>
            <a:endParaRPr kumimoji="0" lang="en-GB" altLang="en-GB" sz="3600" b="1" i="0" u="none" strike="noStrike" kern="1200" cap="none" spc="0" normalizeH="0" baseline="0" noProof="0" dirty="0">
              <a:ln>
                <a:noFill/>
              </a:ln>
              <a:solidFill>
                <a:prstClr val="white"/>
              </a:solidFill>
              <a:effectLst/>
              <a:uLnTx/>
              <a:uFillTx/>
              <a:latin typeface="Corbel" panose="020B0503020204020204"/>
              <a:ea typeface="+mn-ea"/>
              <a:cs typeface="+mn-cs"/>
            </a:endParaRP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  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  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9" y="1485285"/>
            <a:ext cx="12187311" cy="4586068"/>
          </a:xfrm>
          <a:prstGeom prst="rect">
            <a:avLst/>
          </a:prstGeom>
          <a:solidFill>
            <a:schemeClr val="bg1">
              <a:lumMod val="85000"/>
            </a:schemeClr>
          </a:solidFill>
        </p:spPr>
        <p:txBody>
          <a:bodyPr numCol="1"/>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3494BA"/>
              </a:buClr>
              <a:buSzTx/>
              <a:buFont typeface="Wingdings 2" pitchFamily="18" charset="2"/>
              <a:buNone/>
              <a:tabLst/>
              <a:defRPr/>
            </a:pPr>
            <a:endParaRPr kumimoji="0" lang="en-GB" altLang="en-GB" sz="2000" b="0" i="0" u="none" strike="noStrike" kern="1200" cap="none" spc="0" normalizeH="0" baseline="0" noProof="0">
              <a:ln>
                <a:noFill/>
              </a:ln>
              <a:solidFill>
                <a:prstClr val="black"/>
              </a:solidFill>
              <a:effectLst/>
              <a:uLnTx/>
              <a:uFillTx/>
              <a:latin typeface="Corbel" panose="020B0503020204020204"/>
              <a:ea typeface="+mn-ea"/>
              <a:cs typeface="+mn-cs"/>
            </a:endParaRPr>
          </a:p>
        </p:txBody>
      </p:sp>
      <p:pic>
        <p:nvPicPr>
          <p:cNvPr id="12" name="Picture 11" descr="A picture containing device  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sp>
        <p:nvSpPr>
          <p:cNvPr id="13" name="Content Placeholder 2">
            <a:extLst>
              <a:ext uri="{FF2B5EF4-FFF2-40B4-BE49-F238E27FC236}">
                <a16:creationId xmlns:a16="http://schemas.microsoft.com/office/drawing/2014/main" id="{C434F559-222E-4114-A192-23B837EB097C}"/>
              </a:ext>
            </a:extLst>
          </p:cNvPr>
          <p:cNvSpPr txBox="1">
            <a:spLocks/>
          </p:cNvSpPr>
          <p:nvPr/>
        </p:nvSpPr>
        <p:spPr>
          <a:xfrm>
            <a:off x="196948" y="1995087"/>
            <a:ext cx="11475720" cy="3325297"/>
          </a:xfrm>
          <a:prstGeom prst="rect">
            <a:avLst/>
          </a:prstGeom>
        </p:spPr>
        <p:txBody>
          <a:bodyPr numCol="1">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685800" marR="0" lvl="1" indent="-182880" algn="l" defTabSz="914400" rtl="0" eaLnBrk="1" fontAlgn="auto" latinLnBrk="0" hangingPunct="1">
              <a:lnSpc>
                <a:spcPct val="90000"/>
              </a:lnSpc>
              <a:spcBef>
                <a:spcPts val="250"/>
              </a:spcBef>
              <a:spcAft>
                <a:spcPts val="250"/>
              </a:spcAft>
              <a:buClr>
                <a:srgbClr val="3494BA"/>
              </a:buClr>
              <a:buSzTx/>
              <a:buFont typeface="Wingdings 2" pitchFamily="18" charset="2"/>
              <a:buChar char=""/>
              <a:tabLst/>
              <a:defRPr/>
            </a:pPr>
            <a:r>
              <a:rPr kumimoji="0" lang="en-GB" altLang="en-GB" sz="3000" b="0" i="0" u="none" strike="noStrike" kern="1200" cap="none" spc="0" normalizeH="0" baseline="0" noProof="0" dirty="0">
                <a:ln>
                  <a:noFill/>
                </a:ln>
                <a:solidFill>
                  <a:srgbClr val="3494BA">
                    <a:lumMod val="50000"/>
                  </a:srgbClr>
                </a:solidFill>
                <a:effectLst/>
                <a:uLnTx/>
                <a:uFillTx/>
                <a:latin typeface="Corbel" panose="020B0503020204020204"/>
                <a:ea typeface="+mn-ea"/>
                <a:cs typeface="+mn-cs"/>
              </a:rPr>
              <a:t>Presentations first then Q&amp;A and discussion</a:t>
            </a:r>
          </a:p>
          <a:p>
            <a:pPr marL="685800" marR="0" lvl="1" indent="-182880" algn="l" defTabSz="914400" rtl="0" eaLnBrk="1" fontAlgn="auto" latinLnBrk="0" hangingPunct="1">
              <a:lnSpc>
                <a:spcPct val="90000"/>
              </a:lnSpc>
              <a:spcBef>
                <a:spcPts val="250"/>
              </a:spcBef>
              <a:spcAft>
                <a:spcPts val="250"/>
              </a:spcAft>
              <a:buClr>
                <a:srgbClr val="3494BA"/>
              </a:buClr>
              <a:buSzTx/>
              <a:buFont typeface="Wingdings 2" pitchFamily="18" charset="2"/>
              <a:buChar char=""/>
              <a:tabLst/>
              <a:defRPr/>
            </a:pPr>
            <a:r>
              <a:rPr kumimoji="0" lang="en-GB" altLang="en-GB" sz="3000" b="0" i="0" u="none" strike="noStrike" kern="1200" cap="none" spc="0" normalizeH="0" baseline="0" noProof="0" dirty="0">
                <a:ln>
                  <a:noFill/>
                </a:ln>
                <a:solidFill>
                  <a:srgbClr val="3494BA">
                    <a:lumMod val="50000"/>
                  </a:srgbClr>
                </a:solidFill>
                <a:effectLst/>
                <a:uLnTx/>
                <a:uFillTx/>
                <a:latin typeface="Corbel" panose="020B0503020204020204"/>
                <a:ea typeface="+mn-ea"/>
                <a:cs typeface="+mn-cs"/>
              </a:rPr>
              <a:t>Post questions in the Q&amp;A box at any time </a:t>
            </a:r>
          </a:p>
          <a:p>
            <a:pPr marL="685800" marR="0" lvl="1" indent="-182880" algn="l" defTabSz="914400" rtl="0" eaLnBrk="1" fontAlgn="auto" latinLnBrk="0" hangingPunct="1">
              <a:lnSpc>
                <a:spcPct val="90000"/>
              </a:lnSpc>
              <a:spcBef>
                <a:spcPts val="250"/>
              </a:spcBef>
              <a:spcAft>
                <a:spcPts val="250"/>
              </a:spcAft>
              <a:buClr>
                <a:srgbClr val="3494BA"/>
              </a:buClr>
              <a:buSzTx/>
              <a:buFont typeface="Wingdings 2" pitchFamily="18" charset="2"/>
              <a:buChar char=""/>
              <a:tabLst/>
              <a:defRPr/>
            </a:pPr>
            <a:r>
              <a:rPr kumimoji="0" lang="en-GB" altLang="en-GB" sz="3000" b="0" i="0" u="none" strike="noStrike" kern="1200" cap="none" spc="0" normalizeH="0" baseline="0" noProof="0" dirty="0">
                <a:ln>
                  <a:noFill/>
                </a:ln>
                <a:solidFill>
                  <a:srgbClr val="3494BA">
                    <a:lumMod val="50000"/>
                  </a:srgbClr>
                </a:solidFill>
                <a:effectLst/>
                <a:uLnTx/>
                <a:uFillTx/>
                <a:latin typeface="Corbel" panose="020B0503020204020204"/>
                <a:ea typeface="+mn-ea"/>
                <a:cs typeface="+mn-cs"/>
              </a:rPr>
              <a:t>Up-vote your favourites</a:t>
            </a:r>
          </a:p>
          <a:p>
            <a:pPr marL="685800" marR="0" lvl="1" indent="-182880" algn="l" defTabSz="914400" rtl="0" eaLnBrk="1" fontAlgn="auto" latinLnBrk="0" hangingPunct="1">
              <a:lnSpc>
                <a:spcPct val="90000"/>
              </a:lnSpc>
              <a:spcBef>
                <a:spcPts val="250"/>
              </a:spcBef>
              <a:spcAft>
                <a:spcPts val="250"/>
              </a:spcAft>
              <a:buClr>
                <a:srgbClr val="3494BA"/>
              </a:buClr>
              <a:buSzTx/>
              <a:buFont typeface="Wingdings 2" pitchFamily="18" charset="2"/>
              <a:buChar char=""/>
              <a:tabLst/>
              <a:defRPr/>
            </a:pPr>
            <a:r>
              <a:rPr kumimoji="0" lang="en-GB" altLang="en-GB" sz="3000" b="0" i="0" u="none" strike="noStrike" kern="1200" cap="none" spc="0" normalizeH="0" baseline="0" noProof="0" dirty="0">
                <a:ln>
                  <a:noFill/>
                </a:ln>
                <a:solidFill>
                  <a:srgbClr val="3494BA">
                    <a:lumMod val="50000"/>
                  </a:srgbClr>
                </a:solidFill>
                <a:effectLst/>
                <a:uLnTx/>
                <a:uFillTx/>
                <a:latin typeface="Corbel" panose="020B0503020204020204"/>
                <a:ea typeface="+mn-ea"/>
                <a:cs typeface="+mn-cs"/>
              </a:rPr>
              <a:t>Attendees will remain muted unless enabled to speak by the host​</a:t>
            </a:r>
          </a:p>
          <a:p>
            <a:pPr marL="685800" marR="0" lvl="1" indent="-182880" algn="l" defTabSz="914400" rtl="0" eaLnBrk="1" fontAlgn="auto" latinLnBrk="0" hangingPunct="1">
              <a:lnSpc>
                <a:spcPct val="90000"/>
              </a:lnSpc>
              <a:spcBef>
                <a:spcPts val="250"/>
              </a:spcBef>
              <a:spcAft>
                <a:spcPts val="250"/>
              </a:spcAft>
              <a:buClr>
                <a:srgbClr val="3494BA"/>
              </a:buClr>
              <a:buSzTx/>
              <a:buFont typeface="Wingdings 2" pitchFamily="18" charset="2"/>
              <a:buChar char=""/>
              <a:tabLst/>
              <a:defRPr/>
            </a:pPr>
            <a:r>
              <a:rPr kumimoji="0" lang="en-GB" altLang="en-GB" sz="3000" b="0" i="0" u="none" strike="noStrike" kern="1200" cap="none" spc="0" normalizeH="0" baseline="0" noProof="0" dirty="0">
                <a:ln>
                  <a:noFill/>
                </a:ln>
                <a:solidFill>
                  <a:srgbClr val="3494BA">
                    <a:lumMod val="50000"/>
                  </a:srgbClr>
                </a:solidFill>
                <a:effectLst/>
                <a:uLnTx/>
                <a:uFillTx/>
                <a:latin typeface="Corbel" panose="020B0503020204020204"/>
                <a:ea typeface="+mn-ea"/>
                <a:cs typeface="+mn-cs"/>
              </a:rPr>
              <a:t>Webinar (audio and slides) will be shared after the event</a:t>
            </a:r>
          </a:p>
          <a:p>
            <a:pPr marL="685800" marR="0" lvl="1" indent="-182880" algn="l" defTabSz="914400" rtl="0" eaLnBrk="1" fontAlgn="auto" latinLnBrk="0" hangingPunct="1">
              <a:lnSpc>
                <a:spcPct val="90000"/>
              </a:lnSpc>
              <a:spcBef>
                <a:spcPts val="250"/>
              </a:spcBef>
              <a:spcAft>
                <a:spcPts val="250"/>
              </a:spcAft>
              <a:buClr>
                <a:srgbClr val="3494BA"/>
              </a:buClr>
              <a:buSzTx/>
              <a:buFont typeface="Wingdings 2" pitchFamily="18" charset="2"/>
              <a:buChar char=""/>
              <a:tabLst/>
              <a:defRPr/>
            </a:pPr>
            <a:r>
              <a:rPr kumimoji="0" lang="en-GB" altLang="en-GB" sz="3000" b="0" i="0" u="none" strike="noStrike" kern="1200" cap="none" spc="0" normalizeH="0" baseline="0" noProof="0" dirty="0">
                <a:ln>
                  <a:noFill/>
                </a:ln>
                <a:solidFill>
                  <a:srgbClr val="3494BA">
                    <a:lumMod val="50000"/>
                  </a:srgbClr>
                </a:solidFill>
                <a:effectLst/>
                <a:uLnTx/>
                <a:uFillTx/>
                <a:latin typeface="Corbel" panose="020B0503020204020204"/>
                <a:ea typeface="+mn-ea"/>
                <a:cs typeface="+mn-cs"/>
              </a:rPr>
              <a:t>Technical problems – chat </a:t>
            </a:r>
          </a:p>
          <a:p>
            <a:pPr marL="685800" marR="0" lvl="1" indent="-182880" algn="l" defTabSz="914400" rtl="0" eaLnBrk="1" fontAlgn="auto" latinLnBrk="0" hangingPunct="1">
              <a:lnSpc>
                <a:spcPct val="90000"/>
              </a:lnSpc>
              <a:spcBef>
                <a:spcPts val="250"/>
              </a:spcBef>
              <a:spcAft>
                <a:spcPts val="250"/>
              </a:spcAft>
              <a:buClr>
                <a:srgbClr val="3494BA"/>
              </a:buClr>
              <a:buSzTx/>
              <a:buFont typeface="Wingdings 2" pitchFamily="18" charset="2"/>
              <a:buChar char=""/>
              <a:tabLst/>
              <a:defRPr/>
            </a:pPr>
            <a:r>
              <a:rPr kumimoji="0" lang="en-GB" altLang="en-GB" sz="3000" b="0" i="0" u="none" strike="noStrike" kern="1200" cap="none" spc="0" normalizeH="0" baseline="0" noProof="0" dirty="0">
                <a:ln>
                  <a:noFill/>
                </a:ln>
                <a:solidFill>
                  <a:srgbClr val="3494BA">
                    <a:lumMod val="50000"/>
                  </a:srgbClr>
                </a:solidFill>
                <a:effectLst/>
                <a:uLnTx/>
                <a:uFillTx/>
                <a:latin typeface="Corbel" panose="020B0503020204020204"/>
                <a:ea typeface="+mn-ea"/>
                <a:cs typeface="+mn-cs"/>
              </a:rPr>
              <a:t>The webinar is being recorded​</a:t>
            </a:r>
          </a:p>
        </p:txBody>
      </p:sp>
      <p:sp>
        <p:nvSpPr>
          <p:cNvPr id="15" name="TextBox 14">
            <a:extLst>
              <a:ext uri="{FF2B5EF4-FFF2-40B4-BE49-F238E27FC236}">
                <a16:creationId xmlns:a16="http://schemas.microsoft.com/office/drawing/2014/main" id="{115C3B0F-A99A-4B65-B378-9D4C0D02862C}"/>
              </a:ext>
            </a:extLst>
          </p:cNvPr>
          <p:cNvSpPr txBox="1"/>
          <p:nvPr/>
        </p:nvSpPr>
        <p:spPr>
          <a:xfrm>
            <a:off x="196948" y="6027003"/>
            <a:ext cx="6383660" cy="830997"/>
          </a:xfrm>
          <a:prstGeom prst="rect">
            <a:avLst/>
          </a:prstGeom>
          <a:noFill/>
        </p:spPr>
        <p:txBody>
          <a:bodyPr wrap="square" numCol="1"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en-GB" sz="2400" b="0" i="0" u="none" strike="noStrike" kern="1200" cap="none" spc="0" normalizeH="0" baseline="0" noProof="0">
                <a:ln>
                  <a:noFill/>
                </a:ln>
                <a:solidFill>
                  <a:srgbClr val="3494BA">
                    <a:lumMod val="50000"/>
                  </a:srgbClr>
                </a:solidFill>
                <a:effectLst/>
                <a:uLnTx/>
                <a:uFillTx/>
                <a:latin typeface="Corbel" panose="020B0503020204020204" pitchFamily="34" charset="0"/>
                <a:ea typeface="+mn-ea"/>
                <a:cs typeface="+mn-cs"/>
              </a:rPr>
              <a:t>Twitter: </a:t>
            </a:r>
            <a:r>
              <a:rPr kumimoji="0" lang="en-GB" altLang="en-GB" sz="2400" b="1" i="0" u="sng" strike="noStrike" kern="1200" cap="none" spc="0" normalizeH="0" baseline="0" noProof="0">
                <a:ln>
                  <a:noFill/>
                </a:ln>
                <a:solidFill>
                  <a:srgbClr val="0070C0"/>
                </a:solidFill>
                <a:effectLst/>
                <a:uLnTx/>
                <a:uFillTx/>
                <a:latin typeface="Corbel" panose="020B0503020204020204" pitchFamily="34" charset="0"/>
                <a:ea typeface="+mn-ea"/>
                <a:cs typeface="+mn-cs"/>
              </a:rPr>
              <a:t>@UKCRP_SPF</a:t>
            </a:r>
            <a:r>
              <a:rPr kumimoji="0" lang="en-GB" altLang="en-GB" sz="2400" b="1" i="0" u="none" strike="noStrike" kern="1200" cap="none" spc="0" normalizeH="0" baseline="0" noProof="0">
                <a:ln>
                  <a:noFill/>
                </a:ln>
                <a:solidFill>
                  <a:srgbClr val="0070C0"/>
                </a:solidFill>
                <a:effectLst/>
                <a:uLnTx/>
                <a:uFillTx/>
                <a:latin typeface="Corbel" panose="020B0503020204020204" pitchFamily="34" charset="0"/>
                <a:ea typeface="+mn-ea"/>
                <a:cs typeface="+mn-cs"/>
              </a:rPr>
              <a:t>       #UKclimateResil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en-GB" sz="2400" b="0" i="0" u="none" strike="noStrike" kern="1200" cap="none" spc="0" normalizeH="0" baseline="0" noProof="0">
                <a:ln>
                  <a:noFill/>
                </a:ln>
                <a:solidFill>
                  <a:srgbClr val="3494BA">
                    <a:lumMod val="50000"/>
                  </a:srgbClr>
                </a:solidFill>
                <a:effectLst/>
                <a:uLnTx/>
                <a:uFillTx/>
                <a:latin typeface="Corbel" panose="020B0503020204020204" pitchFamily="34" charset="0"/>
                <a:ea typeface="+mn-ea"/>
                <a:cs typeface="+mn-cs"/>
              </a:rPr>
              <a:t>Website: </a:t>
            </a:r>
            <a:r>
              <a:rPr kumimoji="0" lang="en-GB" altLang="en-GB" sz="2400" b="1" i="0" u="none" strike="noStrike" kern="1200" cap="none" spc="0" normalizeH="0" baseline="0" noProof="0">
                <a:ln>
                  <a:noFill/>
                </a:ln>
                <a:solidFill>
                  <a:srgbClr val="0070C0"/>
                </a:solidFill>
                <a:effectLst/>
                <a:uLnTx/>
                <a:uFillTx/>
                <a:latin typeface="Corbel" panose="020B0503020204020204" pitchFamily="34" charset="0"/>
                <a:ea typeface="+mn-ea"/>
                <a:cs typeface="+mn-cs"/>
              </a:rPr>
              <a:t>https://www.ukclimateresilience.org</a:t>
            </a:r>
            <a:r>
              <a:rPr kumimoji="0" lang="en-GB" altLang="en-GB" sz="2400" b="1" i="0" u="none" strike="noStrike" kern="1200" cap="none" spc="0" normalizeH="0" baseline="0" noProof="0">
                <a:ln>
                  <a:noFill/>
                </a:ln>
                <a:solidFill>
                  <a:srgbClr val="0070C0"/>
                </a:solidFill>
                <a:effectLst/>
                <a:uLnTx/>
                <a:uFillTx/>
                <a:latin typeface="Corbel" panose="020B0503020204020204"/>
                <a:ea typeface="+mn-ea"/>
                <a:cs typeface="+mn-cs"/>
              </a:rPr>
              <a:t>/</a:t>
            </a:r>
          </a:p>
        </p:txBody>
      </p:sp>
    </p:spTree>
    <p:extLst>
      <p:ext uri="{BB962C8B-B14F-4D97-AF65-F5344CB8AC3E}">
        <p14:creationId xmlns:p14="http://schemas.microsoft.com/office/powerpoint/2010/main" val="945861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57DA4AD-384F-4854-BF58-419325119C41}"/>
              </a:ext>
            </a:extLst>
          </p:cNvPr>
          <p:cNvSpPr/>
          <p:nvPr/>
        </p:nvSpPr>
        <p:spPr>
          <a:xfrm>
            <a:off x="0" y="1745471"/>
            <a:ext cx="12187311" cy="41426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3" name="Content Placeholder 2">
            <a:extLst>
              <a:ext uri="{FF2B5EF4-FFF2-40B4-BE49-F238E27FC236}">
                <a16:creationId xmlns:a16="http://schemas.microsoft.com/office/drawing/2014/main" id="{C434F559-222E-4114-A192-23B837EB097C}"/>
              </a:ext>
            </a:extLst>
          </p:cNvPr>
          <p:cNvSpPr txBox="1">
            <a:spLocks/>
          </p:cNvSpPr>
          <p:nvPr/>
        </p:nvSpPr>
        <p:spPr>
          <a:xfrm>
            <a:off x="7370617" y="2185993"/>
            <a:ext cx="4766435" cy="2931483"/>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800" b="1" dirty="0">
                <a:solidFill>
                  <a:schemeClr val="bg1"/>
                </a:solidFill>
                <a:latin typeface="Neue Plak"/>
              </a:rPr>
              <a:t>24 – 25 March 2022</a:t>
            </a:r>
          </a:p>
          <a:p>
            <a:pPr marL="0" indent="0">
              <a:buNone/>
            </a:pPr>
            <a:r>
              <a:rPr lang="en-GB" sz="2400" b="0" i="0" dirty="0">
                <a:solidFill>
                  <a:schemeClr val="bg1"/>
                </a:solidFill>
                <a:effectLst/>
                <a:latin typeface="Neue Plak"/>
              </a:rPr>
              <a:t>by </a:t>
            </a:r>
            <a:r>
              <a:rPr lang="en-GB" sz="2400" b="1" i="0" u="none" strike="noStrike" dirty="0">
                <a:solidFill>
                  <a:schemeClr val="bg1"/>
                </a:solidFill>
                <a:effectLst/>
                <a:latin typeface="Neue Plak"/>
              </a:rPr>
              <a:t>Adapt Lock-in project (</a:t>
            </a:r>
            <a:r>
              <a:rPr lang="en-US" sz="2400" b="0" i="0" dirty="0">
                <a:solidFill>
                  <a:schemeClr val="bg1"/>
                </a:solidFill>
                <a:effectLst/>
                <a:latin typeface="Neue Plak"/>
                <a:hlinkClick r:id="rId5">
                  <a:extLst>
                    <a:ext uri="{A12FA001-AC4F-418D-AE19-62706E023703}">
                      <ahyp:hlinkClr xmlns:ahyp="http://schemas.microsoft.com/office/drawing/2018/hyperlinkcolor" val="tx"/>
                    </a:ext>
                  </a:extLst>
                </a:hlinkClick>
              </a:rPr>
              <a:t>https://adaptlockin.eu/</a:t>
            </a:r>
            <a:r>
              <a:rPr lang="en-US" sz="2400" b="0" i="0" dirty="0">
                <a:solidFill>
                  <a:schemeClr val="bg1"/>
                </a:solidFill>
                <a:effectLst/>
                <a:latin typeface="Neue Plak"/>
              </a:rPr>
              <a:t>)</a:t>
            </a:r>
          </a:p>
          <a:p>
            <a:pPr marL="0" indent="0">
              <a:buNone/>
            </a:pPr>
            <a:r>
              <a:rPr lang="en-US" sz="2400" b="0" i="0" dirty="0">
                <a:solidFill>
                  <a:schemeClr val="bg1"/>
                </a:solidFill>
                <a:effectLst/>
                <a:latin typeface="Neue Plak"/>
              </a:rPr>
              <a:t>#AdaptLockin</a:t>
            </a:r>
            <a:endParaRPr lang="en-US" sz="2400" b="1" i="0" dirty="0">
              <a:solidFill>
                <a:schemeClr val="bg1"/>
              </a:solidFill>
              <a:effectLst/>
              <a:latin typeface="Neue Plak"/>
            </a:endParaRPr>
          </a:p>
          <a:p>
            <a:pPr marL="0" indent="0">
              <a:buNone/>
            </a:pPr>
            <a:endParaRPr lang="en-GB" sz="2400" b="1" i="0" dirty="0">
              <a:solidFill>
                <a:schemeClr val="bg1"/>
              </a:solidFill>
              <a:effectLst/>
              <a:latin typeface="Neue Plak"/>
            </a:endParaRPr>
          </a:p>
          <a:p>
            <a:pPr marL="0" indent="0">
              <a:buNone/>
            </a:pPr>
            <a:r>
              <a:rPr lang="en-US" sz="2400" dirty="0">
                <a:solidFill>
                  <a:schemeClr val="bg1"/>
                </a:solidFill>
                <a:latin typeface="Neue Plak"/>
              </a:rPr>
              <a:t>Free to attend and open to all</a:t>
            </a:r>
          </a:p>
        </p:txBody>
      </p:sp>
      <p:sp>
        <p:nvSpPr>
          <p:cNvPr id="15" name="TextBox 14">
            <a:extLst>
              <a:ext uri="{FF2B5EF4-FFF2-40B4-BE49-F238E27FC236}">
                <a16:creationId xmlns:a16="http://schemas.microsoft.com/office/drawing/2014/main" id="{115C3B0F-A99A-4B65-B378-9D4C0D02862C}"/>
              </a:ext>
            </a:extLst>
          </p:cNvPr>
          <p:cNvSpPr txBox="1"/>
          <p:nvPr/>
        </p:nvSpPr>
        <p:spPr>
          <a:xfrm>
            <a:off x="181903" y="6027003"/>
            <a:ext cx="6383660" cy="830997"/>
          </a:xfrm>
          <a:prstGeom prst="rect">
            <a:avLst/>
          </a:prstGeom>
          <a:noFill/>
        </p:spPr>
        <p:txBody>
          <a:bodyPr wrap="square" rtlCol="0">
            <a:spAutoFit/>
          </a:bodyPr>
          <a:lstStyle/>
          <a:p>
            <a:pPr algn="ctr" defTabSz="457200">
              <a:defRPr/>
            </a:pPr>
            <a:r>
              <a:rPr lang="en-GB" sz="2400" dirty="0">
                <a:solidFill>
                  <a:schemeClr val="accent1">
                    <a:lumMod val="50000"/>
                  </a:schemeClr>
                </a:solidFill>
                <a:latin typeface="Corbel" panose="020B0503020204020204" pitchFamily="34" charset="0"/>
              </a:rPr>
              <a:t>Twitter: </a:t>
            </a:r>
            <a:r>
              <a:rPr lang="en-GB" sz="2400" b="1" u="sng" dirty="0">
                <a:solidFill>
                  <a:srgbClr val="0070C0"/>
                </a:solidFill>
                <a:latin typeface="Corbel" panose="020B0503020204020204" pitchFamily="34" charset="0"/>
                <a:hlinkClick r:id="rId6">
                  <a:extLst>
                    <a:ext uri="{A12FA001-AC4F-418D-AE19-62706E023703}">
                      <ahyp:hlinkClr xmlns:ahyp="http://schemas.microsoft.com/office/drawing/2018/hyperlinkcolor" val="tx"/>
                    </a:ext>
                  </a:extLst>
                </a:hlinkClick>
              </a:rPr>
              <a:t>@UKCRP_SPF</a:t>
            </a:r>
            <a:r>
              <a:rPr lang="en-GB" sz="2400" b="1" dirty="0">
                <a:solidFill>
                  <a:srgbClr val="0070C0"/>
                </a:solidFill>
                <a:latin typeface="Corbel" panose="020B0503020204020204" pitchFamily="34" charset="0"/>
              </a:rPr>
              <a:t>       #</a:t>
            </a:r>
            <a:r>
              <a:rPr lang="en-GB" sz="2400" b="1" dirty="0" err="1">
                <a:solidFill>
                  <a:srgbClr val="0070C0"/>
                </a:solidFill>
                <a:latin typeface="Corbel" panose="020B0503020204020204" pitchFamily="34" charset="0"/>
              </a:rPr>
              <a:t>UKclimateResil</a:t>
            </a:r>
            <a:endParaRPr lang="en-GB" sz="2400" b="1" dirty="0">
              <a:solidFill>
                <a:srgbClr val="0070C0"/>
              </a:solidFill>
              <a:latin typeface="Corbel" panose="020B05030202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dirty="0">
                <a:solidFill>
                  <a:schemeClr val="accent1">
                    <a:lumMod val="50000"/>
                  </a:schemeClr>
                </a:solidFill>
                <a:latin typeface="Corbel" panose="020B0503020204020204" pitchFamily="34" charset="0"/>
              </a:rPr>
              <a:t>Website: </a:t>
            </a:r>
            <a:r>
              <a:rPr kumimoji="0" lang="en-GB" sz="2400" b="1" i="0" u="none" strike="noStrike" kern="1200" cap="none" spc="0" normalizeH="0" baseline="0" noProof="0" dirty="0">
                <a:ln>
                  <a:noFill/>
                </a:ln>
                <a:solidFill>
                  <a:srgbClr val="0070C0"/>
                </a:solidFill>
                <a:effectLst/>
                <a:uLnTx/>
                <a:uFillTx/>
                <a:latin typeface="Corbel" panose="020B0503020204020204" pitchFamily="34" charset="0"/>
                <a:hlinkClick r:id="rId7">
                  <a:extLst>
                    <a:ext uri="{A12FA001-AC4F-418D-AE19-62706E023703}">
                      <ahyp:hlinkClr xmlns:ahyp="http://schemas.microsoft.com/office/drawing/2018/hyperlinkcolor" val="tx"/>
                    </a:ext>
                  </a:extLst>
                </a:hlinkClick>
              </a:rPr>
              <a:t>https://www.ukclimateresilience.org</a:t>
            </a:r>
            <a:r>
              <a:rPr kumimoji="0" lang="en-GB" sz="2400" b="1" i="0" u="none" strike="noStrike" kern="1200" cap="none" spc="0" normalizeH="0" baseline="0" noProof="0" dirty="0">
                <a:ln>
                  <a:noFill/>
                </a:ln>
                <a:solidFill>
                  <a:srgbClr val="0070C0"/>
                </a:solidFill>
                <a:effectLst/>
                <a:uLnTx/>
                <a:uFillTx/>
                <a:latin typeface="Corbel" panose="020B0503020204020204"/>
                <a:hlinkClick r:id="rId7">
                  <a:extLst>
                    <a:ext uri="{A12FA001-AC4F-418D-AE19-62706E023703}">
                      <ahyp:hlinkClr xmlns:ahyp="http://schemas.microsoft.com/office/drawing/2018/hyperlinkcolor" val="tx"/>
                    </a:ext>
                  </a:extLst>
                </a:hlinkClick>
              </a:rPr>
              <a:t>/</a:t>
            </a:r>
            <a:endParaRPr kumimoji="0" lang="en-GB" sz="2400" b="1" i="0" u="none" strike="noStrike" kern="1200" cap="none" spc="0" normalizeH="0" baseline="0" noProof="0" dirty="0">
              <a:ln>
                <a:noFill/>
              </a:ln>
              <a:solidFill>
                <a:srgbClr val="0070C0"/>
              </a:solidFill>
              <a:effectLst/>
              <a:uLnTx/>
              <a:uFillTx/>
              <a:latin typeface="Corbel" panose="020B0503020204020204"/>
            </a:endParaRPr>
          </a:p>
        </p:txBody>
      </p:sp>
      <p:sp>
        <p:nvSpPr>
          <p:cNvPr id="3" name="Rectangle 2">
            <a:extLst>
              <a:ext uri="{FF2B5EF4-FFF2-40B4-BE49-F238E27FC236}">
                <a16:creationId xmlns:a16="http://schemas.microsoft.com/office/drawing/2014/main" id="{73C06E74-2D5C-4A78-A9D4-76D569F3A678}"/>
              </a:ext>
            </a:extLst>
          </p:cNvPr>
          <p:cNvSpPr/>
          <p:nvPr/>
        </p:nvSpPr>
        <p:spPr>
          <a:xfrm>
            <a:off x="4689" y="-17016"/>
            <a:ext cx="12187311" cy="29002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sp>
        <p:nvSpPr>
          <p:cNvPr id="2" name="Arrow: Pentagon 1">
            <a:extLst>
              <a:ext uri="{FF2B5EF4-FFF2-40B4-BE49-F238E27FC236}">
                <a16:creationId xmlns:a16="http://schemas.microsoft.com/office/drawing/2014/main" id="{098E0C4C-669C-43A9-87FB-DD14DB324870}"/>
              </a:ext>
            </a:extLst>
          </p:cNvPr>
          <p:cNvSpPr/>
          <p:nvPr/>
        </p:nvSpPr>
        <p:spPr>
          <a:xfrm>
            <a:off x="0" y="127995"/>
            <a:ext cx="3585912" cy="537040"/>
          </a:xfrm>
          <a:prstGeom prst="homePlate">
            <a:avLst/>
          </a:prstGeom>
          <a:solidFill>
            <a:srgbClr val="FF9999"/>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D82CB9E6-2A5E-461C-AA19-56FEBD58F43C}"/>
              </a:ext>
            </a:extLst>
          </p:cNvPr>
          <p:cNvSpPr txBox="1"/>
          <p:nvPr/>
        </p:nvSpPr>
        <p:spPr>
          <a:xfrm>
            <a:off x="390525" y="104127"/>
            <a:ext cx="2438400" cy="584775"/>
          </a:xfrm>
          <a:prstGeom prst="rect">
            <a:avLst/>
          </a:prstGeom>
          <a:noFill/>
        </p:spPr>
        <p:txBody>
          <a:bodyPr wrap="square" rtlCol="0">
            <a:spAutoFit/>
          </a:bodyPr>
          <a:lstStyle/>
          <a:p>
            <a:r>
              <a:rPr lang="en-US" sz="3200" dirty="0">
                <a:solidFill>
                  <a:schemeClr val="bg1"/>
                </a:solidFill>
                <a:latin typeface="+mj-lt"/>
              </a:rPr>
              <a:t>Wider news</a:t>
            </a:r>
            <a:endParaRPr lang="en-GB" sz="3200" dirty="0">
              <a:solidFill>
                <a:schemeClr val="bg1"/>
              </a:solidFill>
              <a:latin typeface="+mj-lt"/>
            </a:endParaRPr>
          </a:p>
        </p:txBody>
      </p:sp>
      <p:sp>
        <p:nvSpPr>
          <p:cNvPr id="5" name="TextBox 4">
            <a:extLst>
              <a:ext uri="{FF2B5EF4-FFF2-40B4-BE49-F238E27FC236}">
                <a16:creationId xmlns:a16="http://schemas.microsoft.com/office/drawing/2014/main" id="{0FC7F013-F30F-45DF-AA9D-C3BEDDC31ADF}"/>
              </a:ext>
            </a:extLst>
          </p:cNvPr>
          <p:cNvSpPr txBox="1"/>
          <p:nvPr/>
        </p:nvSpPr>
        <p:spPr>
          <a:xfrm>
            <a:off x="114511" y="649857"/>
            <a:ext cx="10233024" cy="1354217"/>
          </a:xfrm>
          <a:prstGeom prst="rect">
            <a:avLst/>
          </a:prstGeom>
          <a:noFill/>
        </p:spPr>
        <p:txBody>
          <a:bodyPr wrap="square" rtlCol="0">
            <a:spAutoFit/>
          </a:bodyPr>
          <a:lstStyle/>
          <a:p>
            <a:r>
              <a:rPr lang="en-GB" sz="3200" b="1" i="0" dirty="0">
                <a:solidFill>
                  <a:schemeClr val="accent5">
                    <a:lumMod val="50000"/>
                  </a:schemeClr>
                </a:solidFill>
                <a:effectLst/>
                <a:latin typeface="Neue Plak"/>
              </a:rPr>
              <a:t>Virtual Conference: </a:t>
            </a:r>
            <a:r>
              <a:rPr lang="en-US" sz="3200" b="1" i="0" dirty="0">
                <a:solidFill>
                  <a:schemeClr val="accent5">
                    <a:lumMod val="50000"/>
                  </a:schemeClr>
                </a:solidFill>
                <a:effectLst/>
                <a:latin typeface="Neue Plak"/>
              </a:rPr>
              <a:t>Closing the Climate Adaptation Gap and Unlocking Opportunities for Transformative Change</a:t>
            </a:r>
          </a:p>
          <a:p>
            <a:endParaRPr lang="en-GB" dirty="0"/>
          </a:p>
        </p:txBody>
      </p:sp>
      <p:pic>
        <p:nvPicPr>
          <p:cNvPr id="6" name="Picture 5">
            <a:extLst>
              <a:ext uri="{FF2B5EF4-FFF2-40B4-BE49-F238E27FC236}">
                <a16:creationId xmlns:a16="http://schemas.microsoft.com/office/drawing/2014/main" id="{82E464C7-B608-4F1F-BFF9-D2A85F2705F0}"/>
              </a:ext>
            </a:extLst>
          </p:cNvPr>
          <p:cNvPicPr>
            <a:picLocks noChangeAspect="1"/>
          </p:cNvPicPr>
          <p:nvPr/>
        </p:nvPicPr>
        <p:blipFill rotWithShape="1">
          <a:blip r:embed="rId9"/>
          <a:srcRect l="7387" t="32723" r="37514" b="18989"/>
          <a:stretch/>
        </p:blipFill>
        <p:spPr>
          <a:xfrm>
            <a:off x="181903" y="2070889"/>
            <a:ext cx="7008606" cy="3454985"/>
          </a:xfrm>
          <a:prstGeom prst="rect">
            <a:avLst/>
          </a:prstGeom>
        </p:spPr>
      </p:pic>
    </p:spTree>
    <p:extLst>
      <p:ext uri="{BB962C8B-B14F-4D97-AF65-F5344CB8AC3E}">
        <p14:creationId xmlns:p14="http://schemas.microsoft.com/office/powerpoint/2010/main" val="2418410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57DA4AD-384F-4854-BF58-419325119C41}"/>
              </a:ext>
            </a:extLst>
          </p:cNvPr>
          <p:cNvSpPr/>
          <p:nvPr/>
        </p:nvSpPr>
        <p:spPr>
          <a:xfrm>
            <a:off x="0" y="2"/>
            <a:ext cx="12187311" cy="342899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ntent Placeholder 2">
            <a:extLst>
              <a:ext uri="{FF2B5EF4-FFF2-40B4-BE49-F238E27FC236}">
                <a16:creationId xmlns:a16="http://schemas.microsoft.com/office/drawing/2014/main" id="{C434F559-222E-4114-A192-23B837EB097C}"/>
              </a:ext>
            </a:extLst>
          </p:cNvPr>
          <p:cNvSpPr txBox="1">
            <a:spLocks/>
          </p:cNvSpPr>
          <p:nvPr/>
        </p:nvSpPr>
        <p:spPr>
          <a:xfrm>
            <a:off x="114511" y="3673883"/>
            <a:ext cx="11962977" cy="3047998"/>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3200" dirty="0"/>
              <a:t>Interested experts can register for participation in the review on the IPCC site at: </a:t>
            </a:r>
            <a:r>
              <a:rPr lang="en-US" sz="3200" dirty="0">
                <a:hlinkClick r:id="rId3"/>
              </a:rPr>
              <a:t>https://apps.ipcc.ch/comments/ar6syr/fod/register.php</a:t>
            </a:r>
            <a:r>
              <a:rPr lang="en-US" sz="3200" dirty="0"/>
              <a:t> </a:t>
            </a:r>
          </a:p>
          <a:p>
            <a:pPr marL="0" indent="0">
              <a:buNone/>
            </a:pPr>
            <a:r>
              <a:rPr lang="en-US" sz="3200" dirty="0"/>
              <a:t>The Government and Expert Review of the Synthesis Report of the Sixth Assessment Report will take place from 10 January to 20 March 2022, 23:59 (GMT+1). Registration of experts closes on </a:t>
            </a:r>
            <a:r>
              <a:rPr lang="en-US" sz="3200" b="1" dirty="0"/>
              <a:t>13 March 2022</a:t>
            </a:r>
            <a:r>
              <a:rPr lang="en-US" sz="3200" dirty="0"/>
              <a:t>, 23:59 (GMT+1), one week before the end of the review.</a:t>
            </a:r>
            <a:endParaRPr lang="en-US" sz="3200" dirty="0">
              <a:solidFill>
                <a:srgbClr val="6F7287"/>
              </a:solidFill>
              <a:latin typeface="Neue Plak"/>
            </a:endParaRP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sp>
        <p:nvSpPr>
          <p:cNvPr id="2" name="Arrow: Pentagon 1">
            <a:extLst>
              <a:ext uri="{FF2B5EF4-FFF2-40B4-BE49-F238E27FC236}">
                <a16:creationId xmlns:a16="http://schemas.microsoft.com/office/drawing/2014/main" id="{098E0C4C-669C-43A9-87FB-DD14DB324870}"/>
              </a:ext>
            </a:extLst>
          </p:cNvPr>
          <p:cNvSpPr/>
          <p:nvPr/>
        </p:nvSpPr>
        <p:spPr>
          <a:xfrm>
            <a:off x="0" y="127995"/>
            <a:ext cx="3585912" cy="537040"/>
          </a:xfrm>
          <a:prstGeom prst="homePlate">
            <a:avLst/>
          </a:prstGeom>
          <a:solidFill>
            <a:srgbClr val="FF9999"/>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D82CB9E6-2A5E-461C-AA19-56FEBD58F43C}"/>
              </a:ext>
            </a:extLst>
          </p:cNvPr>
          <p:cNvSpPr txBox="1"/>
          <p:nvPr/>
        </p:nvSpPr>
        <p:spPr>
          <a:xfrm>
            <a:off x="390525" y="104127"/>
            <a:ext cx="2438400" cy="584775"/>
          </a:xfrm>
          <a:prstGeom prst="rect">
            <a:avLst/>
          </a:prstGeom>
          <a:noFill/>
        </p:spPr>
        <p:txBody>
          <a:bodyPr wrap="square" rtlCol="0">
            <a:spAutoFit/>
          </a:bodyPr>
          <a:lstStyle/>
          <a:p>
            <a:r>
              <a:rPr lang="en-US" sz="3200" dirty="0">
                <a:solidFill>
                  <a:schemeClr val="bg1"/>
                </a:solidFill>
                <a:latin typeface="+mj-lt"/>
              </a:rPr>
              <a:t>Wider news</a:t>
            </a:r>
            <a:endParaRPr lang="en-GB" sz="3200" dirty="0">
              <a:solidFill>
                <a:schemeClr val="bg1"/>
              </a:solidFill>
              <a:latin typeface="+mj-lt"/>
            </a:endParaRPr>
          </a:p>
        </p:txBody>
      </p:sp>
      <p:pic>
        <p:nvPicPr>
          <p:cNvPr id="1028" name="Picture 4" descr="IPCC opens registration for the Government and Expert review of the Draft  of Synthesis Report of the Sixth Assessment Report – EAERE">
            <a:extLst>
              <a:ext uri="{FF2B5EF4-FFF2-40B4-BE49-F238E27FC236}">
                <a16:creationId xmlns:a16="http://schemas.microsoft.com/office/drawing/2014/main" id="{5B888D07-C872-4AD4-90FF-667D286AA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7400"/>
          <a:stretch/>
        </p:blipFill>
        <p:spPr bwMode="auto">
          <a:xfrm>
            <a:off x="3697020" y="136119"/>
            <a:ext cx="5448812" cy="299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543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57DA4AD-384F-4854-BF58-419325119C41}"/>
              </a:ext>
            </a:extLst>
          </p:cNvPr>
          <p:cNvSpPr/>
          <p:nvPr/>
        </p:nvSpPr>
        <p:spPr>
          <a:xfrm>
            <a:off x="0" y="1352565"/>
            <a:ext cx="12187311" cy="454159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3" name="Content Placeholder 2">
            <a:extLst>
              <a:ext uri="{FF2B5EF4-FFF2-40B4-BE49-F238E27FC236}">
                <a16:creationId xmlns:a16="http://schemas.microsoft.com/office/drawing/2014/main" id="{C434F559-222E-4114-A192-23B837EB097C}"/>
              </a:ext>
            </a:extLst>
          </p:cNvPr>
          <p:cNvSpPr txBox="1">
            <a:spLocks/>
          </p:cNvSpPr>
          <p:nvPr/>
        </p:nvSpPr>
        <p:spPr>
          <a:xfrm>
            <a:off x="5957455" y="1611233"/>
            <a:ext cx="6844145" cy="4282925"/>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3600" b="1" dirty="0">
                <a:solidFill>
                  <a:schemeClr val="bg1"/>
                </a:solidFill>
                <a:latin typeface="Neue Plak"/>
              </a:rPr>
              <a:t>Provisional Dates</a:t>
            </a:r>
          </a:p>
          <a:p>
            <a:pPr marL="0" indent="0">
              <a:buNone/>
            </a:pPr>
            <a:endParaRPr lang="en-US" sz="1400" b="1" i="0" dirty="0">
              <a:solidFill>
                <a:schemeClr val="bg1"/>
              </a:solidFill>
              <a:effectLst/>
              <a:latin typeface="Neue Plak"/>
            </a:endParaRPr>
          </a:p>
          <a:p>
            <a:pPr marL="0" indent="0">
              <a:buNone/>
            </a:pPr>
            <a:r>
              <a:rPr lang="en-US" sz="3200" b="1" i="0" dirty="0">
                <a:solidFill>
                  <a:schemeClr val="bg1"/>
                </a:solidFill>
                <a:effectLst/>
                <a:latin typeface="Neue Plak"/>
              </a:rPr>
              <a:t>Festival</a:t>
            </a:r>
          </a:p>
          <a:p>
            <a:r>
              <a:rPr lang="en-US" sz="3200" dirty="0">
                <a:solidFill>
                  <a:schemeClr val="bg1"/>
                </a:solidFill>
                <a:latin typeface="Neue Plak"/>
              </a:rPr>
              <a:t>12-13</a:t>
            </a:r>
            <a:r>
              <a:rPr lang="en-US" sz="3200" baseline="30000" dirty="0">
                <a:solidFill>
                  <a:schemeClr val="bg1"/>
                </a:solidFill>
                <a:latin typeface="Neue Plak"/>
              </a:rPr>
              <a:t>th</a:t>
            </a:r>
            <a:r>
              <a:rPr lang="en-US" sz="3200" dirty="0">
                <a:solidFill>
                  <a:schemeClr val="bg1"/>
                </a:solidFill>
                <a:latin typeface="Neue Plak"/>
              </a:rPr>
              <a:t> September 2022 in Hull</a:t>
            </a:r>
            <a:endParaRPr lang="en-US" sz="3200" b="0" i="0" dirty="0">
              <a:solidFill>
                <a:schemeClr val="bg1"/>
              </a:solidFill>
              <a:effectLst/>
              <a:latin typeface="Neue Plak"/>
            </a:endParaRPr>
          </a:p>
          <a:p>
            <a:pPr marL="0" indent="0">
              <a:buNone/>
            </a:pPr>
            <a:endParaRPr lang="en-US" sz="1800" dirty="0">
              <a:solidFill>
                <a:schemeClr val="bg1"/>
              </a:solidFill>
              <a:latin typeface="Neue Plak"/>
            </a:endParaRPr>
          </a:p>
          <a:p>
            <a:pPr marL="0" indent="0">
              <a:buNone/>
            </a:pPr>
            <a:r>
              <a:rPr lang="en-US" sz="3200" b="1" i="0" dirty="0">
                <a:solidFill>
                  <a:schemeClr val="bg1"/>
                </a:solidFill>
                <a:effectLst/>
                <a:latin typeface="Neue Plak"/>
              </a:rPr>
              <a:t>Conference</a:t>
            </a:r>
          </a:p>
          <a:p>
            <a:r>
              <a:rPr lang="en-US" sz="3200">
                <a:solidFill>
                  <a:schemeClr val="bg1"/>
                </a:solidFill>
                <a:latin typeface="Neue Plak"/>
              </a:rPr>
              <a:t>1</a:t>
            </a:r>
            <a:r>
              <a:rPr lang="en-US" sz="3200" baseline="30000">
                <a:solidFill>
                  <a:schemeClr val="bg1"/>
                </a:solidFill>
                <a:latin typeface="Neue Plak"/>
              </a:rPr>
              <a:t>st</a:t>
            </a:r>
            <a:r>
              <a:rPr lang="en-US" sz="3200">
                <a:solidFill>
                  <a:schemeClr val="bg1"/>
                </a:solidFill>
                <a:latin typeface="Neue Plak"/>
              </a:rPr>
              <a:t>-2</a:t>
            </a:r>
            <a:r>
              <a:rPr lang="en-US" sz="3200" baseline="30000">
                <a:solidFill>
                  <a:schemeClr val="bg1"/>
                </a:solidFill>
                <a:latin typeface="Neue Plak"/>
              </a:rPr>
              <a:t>nd</a:t>
            </a:r>
            <a:r>
              <a:rPr lang="en-US" sz="3200">
                <a:solidFill>
                  <a:schemeClr val="bg1"/>
                </a:solidFill>
                <a:latin typeface="Neue Plak"/>
              </a:rPr>
              <a:t> March </a:t>
            </a:r>
            <a:r>
              <a:rPr lang="en-US" sz="3200" dirty="0">
                <a:solidFill>
                  <a:schemeClr val="bg1"/>
                </a:solidFill>
                <a:latin typeface="Neue Plak"/>
              </a:rPr>
              <a:t>2023 in </a:t>
            </a:r>
            <a:r>
              <a:rPr lang="en-US" sz="3200" i="0" dirty="0">
                <a:solidFill>
                  <a:schemeClr val="bg1"/>
                </a:solidFill>
                <a:effectLst/>
                <a:latin typeface="Neue Plak"/>
              </a:rPr>
              <a:t>London</a:t>
            </a:r>
          </a:p>
          <a:p>
            <a:pPr marL="0" indent="0">
              <a:buNone/>
            </a:pPr>
            <a:endParaRPr lang="en-GB" sz="2400" b="1" i="0" dirty="0">
              <a:solidFill>
                <a:schemeClr val="bg1"/>
              </a:solidFill>
              <a:effectLst/>
              <a:latin typeface="Neue Plak"/>
            </a:endParaRPr>
          </a:p>
        </p:txBody>
      </p:sp>
      <p:sp>
        <p:nvSpPr>
          <p:cNvPr id="15" name="TextBox 14">
            <a:extLst>
              <a:ext uri="{FF2B5EF4-FFF2-40B4-BE49-F238E27FC236}">
                <a16:creationId xmlns:a16="http://schemas.microsoft.com/office/drawing/2014/main" id="{115C3B0F-A99A-4B65-B378-9D4C0D02862C}"/>
              </a:ext>
            </a:extLst>
          </p:cNvPr>
          <p:cNvSpPr txBox="1"/>
          <p:nvPr/>
        </p:nvSpPr>
        <p:spPr>
          <a:xfrm>
            <a:off x="181903" y="6027003"/>
            <a:ext cx="6383660" cy="830997"/>
          </a:xfrm>
          <a:prstGeom prst="rect">
            <a:avLst/>
          </a:prstGeom>
          <a:noFill/>
        </p:spPr>
        <p:txBody>
          <a:bodyPr wrap="square" rtlCol="0">
            <a:spAutoFit/>
          </a:bodyPr>
          <a:lstStyle/>
          <a:p>
            <a:pPr algn="ctr" defTabSz="457200">
              <a:defRPr/>
            </a:pPr>
            <a:r>
              <a:rPr lang="en-GB" sz="2400" dirty="0">
                <a:solidFill>
                  <a:schemeClr val="accent1">
                    <a:lumMod val="50000"/>
                  </a:schemeClr>
                </a:solidFill>
                <a:latin typeface="Corbel" panose="020B0503020204020204" pitchFamily="34" charset="0"/>
              </a:rPr>
              <a:t>Twitter: </a:t>
            </a:r>
            <a:r>
              <a:rPr lang="en-GB" sz="2400" b="1" u="sng" dirty="0">
                <a:solidFill>
                  <a:srgbClr val="0070C0"/>
                </a:solidFill>
                <a:latin typeface="Corbel" panose="020B0503020204020204" pitchFamily="34" charset="0"/>
                <a:hlinkClick r:id="rId5">
                  <a:extLst>
                    <a:ext uri="{A12FA001-AC4F-418D-AE19-62706E023703}">
                      <ahyp:hlinkClr xmlns:ahyp="http://schemas.microsoft.com/office/drawing/2018/hyperlinkcolor" val="tx"/>
                    </a:ext>
                  </a:extLst>
                </a:hlinkClick>
              </a:rPr>
              <a:t>@UKCRP_SPF</a:t>
            </a:r>
            <a:r>
              <a:rPr lang="en-GB" sz="2400" b="1" dirty="0">
                <a:solidFill>
                  <a:srgbClr val="0070C0"/>
                </a:solidFill>
                <a:latin typeface="Corbel" panose="020B0503020204020204" pitchFamily="34" charset="0"/>
              </a:rPr>
              <a:t>       #</a:t>
            </a:r>
            <a:r>
              <a:rPr lang="en-GB" sz="2400" b="1" dirty="0" err="1">
                <a:solidFill>
                  <a:srgbClr val="0070C0"/>
                </a:solidFill>
                <a:latin typeface="Corbel" panose="020B0503020204020204" pitchFamily="34" charset="0"/>
              </a:rPr>
              <a:t>UKclimateResil</a:t>
            </a:r>
            <a:endParaRPr lang="en-GB" sz="2400" b="1" dirty="0">
              <a:solidFill>
                <a:srgbClr val="0070C0"/>
              </a:solidFill>
              <a:latin typeface="Corbel" panose="020B05030202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dirty="0">
                <a:solidFill>
                  <a:schemeClr val="accent1">
                    <a:lumMod val="50000"/>
                  </a:schemeClr>
                </a:solidFill>
                <a:latin typeface="Corbel" panose="020B0503020204020204" pitchFamily="34" charset="0"/>
              </a:rPr>
              <a:t>Website: </a:t>
            </a:r>
            <a:r>
              <a:rPr kumimoji="0" lang="en-GB" sz="2400" b="1" i="0" u="none" strike="noStrike" kern="1200" cap="none" spc="0" normalizeH="0" baseline="0" noProof="0" dirty="0">
                <a:ln>
                  <a:noFill/>
                </a:ln>
                <a:solidFill>
                  <a:srgbClr val="0070C0"/>
                </a:solidFill>
                <a:effectLst/>
                <a:uLnTx/>
                <a:uFillTx/>
                <a:latin typeface="Corbel" panose="020B0503020204020204" pitchFamily="34" charset="0"/>
                <a:hlinkClick r:id="rId6">
                  <a:extLst>
                    <a:ext uri="{A12FA001-AC4F-418D-AE19-62706E023703}">
                      <ahyp:hlinkClr xmlns:ahyp="http://schemas.microsoft.com/office/drawing/2018/hyperlinkcolor" val="tx"/>
                    </a:ext>
                  </a:extLst>
                </a:hlinkClick>
              </a:rPr>
              <a:t>https://www.ukclimateresilience.org</a:t>
            </a:r>
            <a:r>
              <a:rPr kumimoji="0" lang="en-GB" sz="2400" b="1" i="0" u="none" strike="noStrike" kern="1200" cap="none" spc="0" normalizeH="0" baseline="0" noProof="0" dirty="0">
                <a:ln>
                  <a:noFill/>
                </a:ln>
                <a:solidFill>
                  <a:srgbClr val="0070C0"/>
                </a:solidFill>
                <a:effectLst/>
                <a:uLnTx/>
                <a:uFillTx/>
                <a:latin typeface="Corbel" panose="020B0503020204020204"/>
                <a:hlinkClick r:id="rId6">
                  <a:extLst>
                    <a:ext uri="{A12FA001-AC4F-418D-AE19-62706E023703}">
                      <ahyp:hlinkClr xmlns:ahyp="http://schemas.microsoft.com/office/drawing/2018/hyperlinkcolor" val="tx"/>
                    </a:ext>
                  </a:extLst>
                </a:hlinkClick>
              </a:rPr>
              <a:t>/</a:t>
            </a:r>
            <a:endParaRPr kumimoji="0" lang="en-GB" sz="2400" b="1" i="0" u="none" strike="noStrike" kern="1200" cap="none" spc="0" normalizeH="0" baseline="0" noProof="0" dirty="0">
              <a:ln>
                <a:noFill/>
              </a:ln>
              <a:solidFill>
                <a:srgbClr val="0070C0"/>
              </a:solidFill>
              <a:effectLst/>
              <a:uLnTx/>
              <a:uFillTx/>
              <a:latin typeface="Corbel" panose="020B0503020204020204"/>
            </a:endParaRPr>
          </a:p>
        </p:txBody>
      </p:sp>
      <p:sp>
        <p:nvSpPr>
          <p:cNvPr id="3" name="Rectangle 2">
            <a:extLst>
              <a:ext uri="{FF2B5EF4-FFF2-40B4-BE49-F238E27FC236}">
                <a16:creationId xmlns:a16="http://schemas.microsoft.com/office/drawing/2014/main" id="{73C06E74-2D5C-4A78-A9D4-76D569F3A678}"/>
              </a:ext>
            </a:extLst>
          </p:cNvPr>
          <p:cNvSpPr/>
          <p:nvPr/>
        </p:nvSpPr>
        <p:spPr>
          <a:xfrm>
            <a:off x="4689" y="-17016"/>
            <a:ext cx="12187311" cy="29002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rrow: Pentagon 1">
            <a:extLst>
              <a:ext uri="{FF2B5EF4-FFF2-40B4-BE49-F238E27FC236}">
                <a16:creationId xmlns:a16="http://schemas.microsoft.com/office/drawing/2014/main" id="{098E0C4C-669C-43A9-87FB-DD14DB324870}"/>
              </a:ext>
            </a:extLst>
          </p:cNvPr>
          <p:cNvSpPr/>
          <p:nvPr/>
        </p:nvSpPr>
        <p:spPr>
          <a:xfrm>
            <a:off x="0" y="127995"/>
            <a:ext cx="3585912" cy="537040"/>
          </a:xfrm>
          <a:prstGeom prst="homePlate">
            <a:avLst/>
          </a:prstGeom>
          <a:solidFill>
            <a:srgbClr val="FF9999"/>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D82CB9E6-2A5E-461C-AA19-56FEBD58F43C}"/>
              </a:ext>
            </a:extLst>
          </p:cNvPr>
          <p:cNvSpPr txBox="1"/>
          <p:nvPr/>
        </p:nvSpPr>
        <p:spPr>
          <a:xfrm>
            <a:off x="390525" y="104127"/>
            <a:ext cx="2438400" cy="584775"/>
          </a:xfrm>
          <a:prstGeom prst="rect">
            <a:avLst/>
          </a:prstGeom>
          <a:noFill/>
        </p:spPr>
        <p:txBody>
          <a:bodyPr wrap="square" rtlCol="0">
            <a:spAutoFit/>
          </a:bodyPr>
          <a:lstStyle/>
          <a:p>
            <a:r>
              <a:rPr lang="en-US" sz="3200" dirty="0">
                <a:solidFill>
                  <a:schemeClr val="bg1"/>
                </a:solidFill>
                <a:latin typeface="+mj-lt"/>
              </a:rPr>
              <a:t>UKCR news</a:t>
            </a:r>
            <a:endParaRPr lang="en-GB" sz="3200" dirty="0">
              <a:solidFill>
                <a:schemeClr val="bg1"/>
              </a:solidFill>
              <a:latin typeface="+mj-lt"/>
            </a:endParaRPr>
          </a:p>
        </p:txBody>
      </p:sp>
      <p:sp>
        <p:nvSpPr>
          <p:cNvPr id="5" name="TextBox 4">
            <a:extLst>
              <a:ext uri="{FF2B5EF4-FFF2-40B4-BE49-F238E27FC236}">
                <a16:creationId xmlns:a16="http://schemas.microsoft.com/office/drawing/2014/main" id="{0FC7F013-F30F-45DF-AA9D-C3BEDDC31ADF}"/>
              </a:ext>
            </a:extLst>
          </p:cNvPr>
          <p:cNvSpPr txBox="1"/>
          <p:nvPr/>
        </p:nvSpPr>
        <p:spPr>
          <a:xfrm>
            <a:off x="114511" y="649857"/>
            <a:ext cx="10233024" cy="861774"/>
          </a:xfrm>
          <a:prstGeom prst="rect">
            <a:avLst/>
          </a:prstGeom>
          <a:noFill/>
        </p:spPr>
        <p:txBody>
          <a:bodyPr wrap="square" rtlCol="0">
            <a:spAutoFit/>
          </a:bodyPr>
          <a:lstStyle/>
          <a:p>
            <a:r>
              <a:rPr lang="en-US" sz="3200" b="1" i="0" dirty="0">
                <a:solidFill>
                  <a:schemeClr val="accent5">
                    <a:lumMod val="50000"/>
                  </a:schemeClr>
                </a:solidFill>
                <a:effectLst/>
                <a:latin typeface="Neue Plak"/>
              </a:rPr>
              <a:t>UKCR Festival and Conference</a:t>
            </a:r>
          </a:p>
          <a:p>
            <a:endParaRPr lang="en-GB" dirty="0"/>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grpSp>
        <p:nvGrpSpPr>
          <p:cNvPr id="4" name="Group 3">
            <a:extLst>
              <a:ext uri="{FF2B5EF4-FFF2-40B4-BE49-F238E27FC236}">
                <a16:creationId xmlns:a16="http://schemas.microsoft.com/office/drawing/2014/main" id="{E6BB68D9-5E40-4635-9A34-2516E9490408}"/>
              </a:ext>
            </a:extLst>
          </p:cNvPr>
          <p:cNvGrpSpPr/>
          <p:nvPr/>
        </p:nvGrpSpPr>
        <p:grpSpPr>
          <a:xfrm>
            <a:off x="0" y="1635973"/>
            <a:ext cx="5631414" cy="3974775"/>
            <a:chOff x="0" y="1361939"/>
            <a:chExt cx="5631414" cy="3974775"/>
          </a:xfrm>
        </p:grpSpPr>
        <p:pic>
          <p:nvPicPr>
            <p:cNvPr id="2052" name="Picture 4">
              <a:extLst>
                <a:ext uri="{FF2B5EF4-FFF2-40B4-BE49-F238E27FC236}">
                  <a16:creationId xmlns:a16="http://schemas.microsoft.com/office/drawing/2014/main" id="{C07F9B61-AA48-4319-B5A1-50E7414320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367743"/>
              <a:ext cx="2828925" cy="18741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FF8BDFBB-C790-463B-8E4A-AC4A7056244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2136" r="16966"/>
            <a:stretch/>
          </p:blipFill>
          <p:spPr bwMode="auto">
            <a:xfrm>
              <a:off x="0" y="3241905"/>
              <a:ext cx="2828925" cy="209480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0A8861B1-9A69-49CB-816B-B7E589E5B3F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49662"/>
            <a:stretch/>
          </p:blipFill>
          <p:spPr bwMode="auto">
            <a:xfrm>
              <a:off x="2828925" y="1361939"/>
              <a:ext cx="2802489" cy="210061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4C1798D9-9FD2-43C1-8E47-710FA81EB5F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28926" y="3241903"/>
              <a:ext cx="2802488" cy="209480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56034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7525" y="1259222"/>
            <a:ext cx="8258723" cy="3854299"/>
          </a:xfrm>
        </p:spPr>
        <p:txBody>
          <a:bodyPr numCol="1" anchor="ctr">
            <a:normAutofit/>
          </a:bodyPr>
          <a:lstStyle/>
          <a:p>
            <a:pPr>
              <a:lnSpc>
                <a:spcPct val="100000"/>
              </a:lnSpc>
              <a:spcBef>
                <a:spcPts val="0"/>
              </a:spcBef>
              <a:spcAft>
                <a:spcPts val="1800"/>
              </a:spcAft>
              <a:defRPr/>
            </a:pPr>
            <a:br>
              <a:rPr lang="en-GB" altLang="en-GB" sz="4900" b="1" dirty="0">
                <a:solidFill>
                  <a:schemeClr val="bg1"/>
                </a:solidFill>
              </a:rPr>
            </a:br>
            <a:br>
              <a:rPr lang="en-US" sz="3200" dirty="0">
                <a:solidFill>
                  <a:schemeClr val="bg1"/>
                </a:solidFill>
                <a:ea typeface="+mj-lt"/>
                <a:cs typeface="+mj-lt"/>
              </a:rPr>
            </a:br>
            <a:endParaRPr lang="en-US" sz="4000" dirty="0">
              <a:solidFill>
                <a:schemeClr val="bg1"/>
              </a:solidFill>
            </a:endParaRPr>
          </a:p>
        </p:txBody>
      </p:sp>
      <p:pic>
        <p:nvPicPr>
          <p:cNvPr id="4" name="Picture 3" descr="A picture containing device  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6374" y="766692"/>
            <a:ext cx="2562412" cy="2498738"/>
          </a:xfrm>
          <a:prstGeom prst="rect">
            <a:avLst/>
          </a:prstGeom>
        </p:spPr>
      </p:pic>
      <p:pic>
        <p:nvPicPr>
          <p:cNvPr id="5" name="Picture 49" descr="A picture containing drawing  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9078126" y="5049769"/>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  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43254" y="4286518"/>
            <a:ext cx="2588649" cy="763251"/>
          </a:xfrm>
          <a:prstGeom prst="rect">
            <a:avLst/>
          </a:prstGeom>
        </p:spPr>
      </p:pic>
      <p:sp>
        <p:nvSpPr>
          <p:cNvPr id="9" name="AutoShape 2" descr="https://ukc-powerpoint.officeapps.live.com/pods/GetClipboardImage.ashx?Id=a527de18-3c90-4bd6-94f9-b0437741190c&amp;DC=GUK5&amp;pkey=2cbf2434-fa3a-4e9b-babf-c03a9a108e3e&amp;wdoverrides=GetClipboardImageEnabled:true"/>
          <p:cNvSpPr>
            <a:spLocks noChangeAspect="1" noChangeArrowheads="1"/>
          </p:cNvSpPr>
          <p:nvPr/>
        </p:nvSpPr>
        <p:spPr>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GB"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3" name="Rectangle 2"/>
          <p:cNvSpPr/>
          <p:nvPr/>
        </p:nvSpPr>
        <p:spPr>
          <a:xfrm>
            <a:off x="53113" y="753052"/>
            <a:ext cx="8842449" cy="5338256"/>
          </a:xfrm>
          <a:prstGeom prst="rect">
            <a:avLst/>
          </a:prstGeom>
        </p:spPr>
        <p:txBody>
          <a:bodyPr wrap="square" numCol="1">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4000" b="1" i="0" dirty="0">
                <a:solidFill>
                  <a:schemeClr val="bg1"/>
                </a:solidFill>
                <a:effectLst/>
                <a:latin typeface="brandon-grotesque"/>
              </a:rPr>
              <a:t>IPCC WGII report – Impact, Adaptation and Vulnerability: insights and implications (Part 1)</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altLang="en-GB" sz="3600" b="1"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Times New Roman" panose="02020603050405020304" pitchFamily="18" charset="0"/>
            </a:endParaRPr>
          </a:p>
          <a:p>
            <a:pPr>
              <a:lnSpc>
                <a:spcPct val="107000"/>
              </a:lnSpc>
              <a:defRPr/>
            </a:pPr>
            <a:r>
              <a:rPr lang="en-US" sz="3200" dirty="0">
                <a:solidFill>
                  <a:prstClr val="black"/>
                </a:solidFill>
                <a:latin typeface="Corbel" panose="020B0503020204020204"/>
              </a:rPr>
              <a:t>Mike Morecroft (Natural England and CLA of </a:t>
            </a:r>
            <a:r>
              <a:rPr lang="en-US" sz="3200" b="1" i="1" dirty="0">
                <a:solidFill>
                  <a:prstClr val="black"/>
                </a:solidFill>
                <a:latin typeface="Corbel" panose="020B0503020204020204"/>
              </a:rPr>
              <a:t>Chapter 2, Terrestrial and Freshwater Ecosystems and their Services</a:t>
            </a:r>
            <a:r>
              <a:rPr lang="en-US" sz="3200" dirty="0">
                <a:solidFill>
                  <a:prstClr val="black"/>
                </a:solidFill>
                <a:latin typeface="Corbel" panose="020B0503020204020204"/>
              </a:rPr>
              <a:t>)</a:t>
            </a:r>
          </a:p>
          <a:p>
            <a:pPr>
              <a:lnSpc>
                <a:spcPct val="107000"/>
              </a:lnSpc>
              <a:defRPr/>
            </a:pPr>
            <a:r>
              <a:rPr lang="en-US" sz="3200" dirty="0">
                <a:solidFill>
                  <a:prstClr val="black"/>
                </a:solidFill>
                <a:latin typeface="Corbel" panose="020B0503020204020204"/>
              </a:rPr>
              <a:t>Daniela Schmidt (University of Bristol and CLA of </a:t>
            </a:r>
            <a:r>
              <a:rPr lang="en-US" sz="3200" b="1" i="1" dirty="0">
                <a:solidFill>
                  <a:prstClr val="black"/>
                </a:solidFill>
                <a:latin typeface="Corbel" panose="020B0503020204020204"/>
              </a:rPr>
              <a:t>Chapter 13, Europe</a:t>
            </a:r>
            <a:r>
              <a:rPr lang="en-US" sz="3200" dirty="0">
                <a:solidFill>
                  <a:prstClr val="black"/>
                </a:solidFill>
                <a:latin typeface="Corbel" panose="020B0503020204020204"/>
              </a:rPr>
              <a:t>)</a:t>
            </a:r>
            <a:endParaRPr lang="en-GB" altLang="en-GB" sz="3200" dirty="0">
              <a:solidFill>
                <a:prstClr val="black"/>
              </a:solidFill>
              <a:latin typeface="Corbel" panose="020B0503020204020204"/>
            </a:endParaRPr>
          </a:p>
        </p:txBody>
      </p:sp>
    </p:spTree>
    <p:extLst>
      <p:ext uri="{BB962C8B-B14F-4D97-AF65-F5344CB8AC3E}">
        <p14:creationId xmlns:p14="http://schemas.microsoft.com/office/powerpoint/2010/main" val="2985954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474" y="1421805"/>
            <a:ext cx="7897210" cy="3352800"/>
          </a:xfrm>
        </p:spPr>
        <p:txBody>
          <a:bodyPr>
            <a:normAutofit/>
          </a:bodyPr>
          <a:lstStyle/>
          <a:p>
            <a:r>
              <a:rPr lang="en-GB" dirty="0"/>
              <a:t>Response</a:t>
            </a:r>
            <a:br>
              <a:rPr lang="en-GB" dirty="0"/>
            </a:br>
            <a:br>
              <a:rPr lang="en-GB" dirty="0"/>
            </a:br>
            <a:r>
              <a:rPr lang="en-GB" sz="4800" b="1" dirty="0">
                <a:solidFill>
                  <a:schemeClr val="tx1"/>
                </a:solidFill>
                <a:latin typeface="Corbel"/>
              </a:rPr>
              <a:t>James Pearce-Higgins, </a:t>
            </a:r>
            <a:br>
              <a:rPr lang="en-GB" sz="3600" b="1" dirty="0">
                <a:solidFill>
                  <a:schemeClr val="tx1"/>
                </a:solidFill>
                <a:latin typeface="Corbel"/>
              </a:rPr>
            </a:br>
            <a:r>
              <a:rPr lang="en-US" sz="3600" i="1" dirty="0">
                <a:solidFill>
                  <a:schemeClr val="tx1"/>
                </a:solidFill>
                <a:latin typeface="Corbel"/>
              </a:rPr>
              <a:t>Director, Science, British Trust for Ornithology</a:t>
            </a:r>
            <a:endParaRPr lang="en-GB" sz="3600" dirty="0">
              <a:solidFill>
                <a:schemeClr val="tx1"/>
              </a:solidFill>
              <a:latin typeface="+mn-lt"/>
              <a:ea typeface="+mn-ea"/>
              <a:cs typeface="+mn-cs"/>
            </a:endParaRPr>
          </a:p>
        </p:txBody>
      </p:sp>
      <p:pic>
        <p:nvPicPr>
          <p:cNvPr id="8" name="Picture 7"/>
          <p:cNvPicPr>
            <a:picLocks noChangeAspect="1"/>
          </p:cNvPicPr>
          <p:nvPr/>
        </p:nvPicPr>
        <p:blipFill>
          <a:blip r:embed="rId3"/>
          <a:stretch>
            <a:fillRect/>
          </a:stretch>
        </p:blipFill>
        <p:spPr>
          <a:xfrm>
            <a:off x="3282133" y="5210045"/>
            <a:ext cx="2584928" cy="762066"/>
          </a:xfrm>
          <a:prstGeom prst="rect">
            <a:avLst/>
          </a:prstGeom>
        </p:spPr>
      </p:pic>
      <p:pic>
        <p:nvPicPr>
          <p:cNvPr id="4" name="Picture 49" descr="A picture containing drawing  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0" y="5057711"/>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device  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56374" y="766692"/>
            <a:ext cx="2562412" cy="2498738"/>
          </a:xfrm>
          <a:prstGeom prst="rect">
            <a:avLst/>
          </a:prstGeom>
        </p:spPr>
      </p:pic>
      <p:pic>
        <p:nvPicPr>
          <p:cNvPr id="7" name="Picture 6">
            <a:extLst>
              <a:ext uri="{FF2B5EF4-FFF2-40B4-BE49-F238E27FC236}">
                <a16:creationId xmlns:a16="http://schemas.microsoft.com/office/drawing/2014/main" id="{0321E25A-C46B-46FD-BDC3-1C2C6AE39E3A}"/>
              </a:ext>
            </a:extLst>
          </p:cNvPr>
          <p:cNvPicPr>
            <a:picLocks noChangeAspect="1"/>
          </p:cNvPicPr>
          <p:nvPr/>
        </p:nvPicPr>
        <p:blipFill rotWithShape="1">
          <a:blip r:embed="rId6"/>
          <a:srcRect l="51136" t="12918" r="42273" b="69091"/>
          <a:stretch/>
        </p:blipFill>
        <p:spPr>
          <a:xfrm>
            <a:off x="8403236" y="3357681"/>
            <a:ext cx="1491916" cy="2290808"/>
          </a:xfrm>
          <a:prstGeom prst="rect">
            <a:avLst/>
          </a:prstGeom>
        </p:spPr>
      </p:pic>
    </p:spTree>
    <p:extLst>
      <p:ext uri="{BB962C8B-B14F-4D97-AF65-F5344CB8AC3E}">
        <p14:creationId xmlns:p14="http://schemas.microsoft.com/office/powerpoint/2010/main" val="285137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evice  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2922" y="58867"/>
            <a:ext cx="1937779" cy="1931541"/>
          </a:xfrm>
          <a:prstGeom prst="rect">
            <a:avLst/>
          </a:prstGeom>
        </p:spPr>
      </p:pic>
      <p:pic>
        <p:nvPicPr>
          <p:cNvPr id="5" name="Picture 49" descr="A picture containing drawing  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9277837" y="5291035"/>
            <a:ext cx="3000375" cy="9415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  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5169" y="4532459"/>
            <a:ext cx="2273284" cy="670267"/>
          </a:xfrm>
          <a:prstGeom prst="rect">
            <a:avLst/>
          </a:prstGeom>
        </p:spPr>
      </p:pic>
      <p:sp>
        <p:nvSpPr>
          <p:cNvPr id="9" name="Title 1">
            <a:extLst>
              <a:ext uri="{FF2B5EF4-FFF2-40B4-BE49-F238E27FC236}">
                <a16:creationId xmlns:a16="http://schemas.microsoft.com/office/drawing/2014/main" id="{109A333C-CB58-4385-8BD9-527778736C16}"/>
              </a:ext>
            </a:extLst>
          </p:cNvPr>
          <p:cNvSpPr>
            <a:spLocks noGrp="1"/>
          </p:cNvSpPr>
          <p:nvPr>
            <p:ph type="ctrTitle"/>
          </p:nvPr>
        </p:nvSpPr>
        <p:spPr>
          <a:xfrm>
            <a:off x="0" y="262491"/>
            <a:ext cx="9230264" cy="897235"/>
          </a:xfrm>
          <a:solidFill>
            <a:schemeClr val="bg1"/>
          </a:solidFill>
        </p:spPr>
        <p:txBody>
          <a:bodyPr numCol="1">
            <a:noAutofit/>
          </a:bodyPr>
          <a:lstStyle/>
          <a:p>
            <a:pPr>
              <a:lnSpc>
                <a:spcPct val="100000"/>
              </a:lnSpc>
              <a:spcBef>
                <a:spcPts val="0"/>
              </a:spcBef>
            </a:pPr>
            <a:r>
              <a:rPr lang="en-GB" altLang="en-GB" sz="5400" dirty="0">
                <a:solidFill>
                  <a:schemeClr val="accent1">
                    <a:lumMod val="50000"/>
                  </a:schemeClr>
                </a:solidFill>
              </a:rPr>
              <a:t>Next webinars:</a:t>
            </a:r>
            <a:endParaRPr lang="en-GB" altLang="en-GB" sz="2200" dirty="0">
              <a:solidFill>
                <a:schemeClr val="accent1">
                  <a:lumMod val="50000"/>
                </a:schemeClr>
              </a:solidFill>
              <a:ea typeface="+mj-lt"/>
              <a:cs typeface="+mj-lt"/>
            </a:endParaRPr>
          </a:p>
        </p:txBody>
      </p:sp>
      <p:sp>
        <p:nvSpPr>
          <p:cNvPr id="2" name="Rectangle 1"/>
          <p:cNvSpPr/>
          <p:nvPr/>
        </p:nvSpPr>
        <p:spPr>
          <a:xfrm>
            <a:off x="80873" y="6232612"/>
            <a:ext cx="9068517" cy="58477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txBody>
          <a:bodyPr wrap="square" numCol="1">
            <a:spAutoFit/>
          </a:bodyPr>
          <a:lstStyle/>
          <a:p>
            <a:pPr marL="914400" marR="0" lvl="0" indent="-914400" algn="l" defTabSz="457200" rtl="0" eaLnBrk="1" fontAlgn="auto" latinLnBrk="0" hangingPunct="1">
              <a:lnSpc>
                <a:spcPct val="100000"/>
              </a:lnSpc>
              <a:spcBef>
                <a:spcPts val="0"/>
              </a:spcBef>
              <a:spcAft>
                <a:spcPts val="0"/>
              </a:spcAft>
              <a:buClrTx/>
              <a:buSzTx/>
              <a:buFontTx/>
              <a:buNone/>
              <a:tabLst/>
              <a:defRPr/>
            </a:pPr>
            <a:r>
              <a:rPr kumimoji="0" lang="en-GB" altLang="en-GB" sz="1600" b="1" i="1" u="none" strike="noStrike" kern="1200" cap="none" spc="0" normalizeH="0" baseline="0" noProof="0" dirty="0">
                <a:ln>
                  <a:noFill/>
                </a:ln>
                <a:solidFill>
                  <a:srgbClr val="3494BA">
                    <a:lumMod val="50000"/>
                  </a:srgbClr>
                </a:solidFill>
                <a:effectLst/>
                <a:uLnTx/>
                <a:uFillTx/>
                <a:latin typeface="Corbel" panose="020B0503020204020204" pitchFamily="34" charset="0"/>
                <a:ea typeface="Calibri" panose="020F0502020204030204" pitchFamily="34" charset="0"/>
                <a:cs typeface="Times New Roman" panose="02020603050405020304" pitchFamily="18" charset="0"/>
              </a:rPr>
              <a:t>Register on our website</a:t>
            </a:r>
            <a:r>
              <a:rPr kumimoji="0" lang="en-GB" altLang="en-GB" sz="1600" b="1" i="0" u="none" strike="noStrike" kern="1200" cap="none" spc="0" normalizeH="0" baseline="0" noProof="0" dirty="0">
                <a:ln>
                  <a:noFill/>
                </a:ln>
                <a:solidFill>
                  <a:srgbClr val="3494BA">
                    <a:lumMod val="50000"/>
                  </a:srgbClr>
                </a:solidFill>
                <a:effectLst/>
                <a:uLnTx/>
                <a:uFillTx/>
                <a:latin typeface="Corbel" panose="020B0503020204020204" pitchFamily="34" charset="0"/>
                <a:ea typeface="Calibri" panose="020F0502020204030204" pitchFamily="34" charset="0"/>
                <a:cs typeface="Times New Roman" panose="02020603050405020304" pitchFamily="18" charset="0"/>
              </a:rPr>
              <a:t>: </a:t>
            </a:r>
          </a:p>
          <a:p>
            <a:pPr marL="914400" marR="0" lvl="0" indent="-914400" algn="l" defTabSz="457200" rtl="0" eaLnBrk="1" fontAlgn="auto" latinLnBrk="0" hangingPunct="1">
              <a:lnSpc>
                <a:spcPct val="100000"/>
              </a:lnSpc>
              <a:spcBef>
                <a:spcPts val="0"/>
              </a:spcBef>
              <a:spcAft>
                <a:spcPts val="0"/>
              </a:spcAft>
              <a:buClrTx/>
              <a:buSzTx/>
              <a:buFontTx/>
              <a:buNone/>
              <a:tabLst/>
              <a:defRPr/>
            </a:pPr>
            <a:r>
              <a:rPr kumimoji="0" lang="en-GB" altLang="en-GB" sz="1600" b="0" i="0" u="none" strike="noStrike" kern="1200" cap="none" spc="0" normalizeH="0" baseline="0" noProof="0" dirty="0">
                <a:ln>
                  <a:noFill/>
                </a:ln>
                <a:solidFill>
                  <a:srgbClr val="0070C0"/>
                </a:solidFill>
                <a:effectLst/>
                <a:uLnTx/>
                <a:uFillTx/>
                <a:latin typeface="Corbel" panose="020B0503020204020204" pitchFamily="34" charset="0"/>
                <a:ea typeface="Calibri" panose="020F0502020204030204" pitchFamily="34" charset="0"/>
                <a:cs typeface="Times New Roman" panose="02020603050405020304" pitchFamily="18" charset="0"/>
              </a:rPr>
              <a:t>https://www.ukclimateresilience.org/news-events/climate-resilience-webinar-series-2020-2021/</a:t>
            </a:r>
            <a:endParaRPr kumimoji="0" lang="en-GB" altLang="en-GB" sz="16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4412FFFF-AD70-4BC3-A3F8-F461695BA117}"/>
              </a:ext>
            </a:extLst>
          </p:cNvPr>
          <p:cNvSpPr txBox="1"/>
          <p:nvPr/>
        </p:nvSpPr>
        <p:spPr>
          <a:xfrm>
            <a:off x="80211" y="1159726"/>
            <a:ext cx="9020944" cy="5047536"/>
          </a:xfrm>
          <a:prstGeom prst="rect">
            <a:avLst/>
          </a:prstGeom>
          <a:noFill/>
        </p:spPr>
        <p:txBody>
          <a:bodyPr wrap="square" rtlCol="0">
            <a:spAutoFit/>
          </a:bodyPr>
          <a:lstStyle/>
          <a:p>
            <a:r>
              <a:rPr lang="en-US" sz="2800" i="1" dirty="0">
                <a:solidFill>
                  <a:schemeClr val="bg1"/>
                </a:solidFill>
              </a:rPr>
              <a:t>Second webinar on the findings of the latest Working Group 2 of the IPCC:</a:t>
            </a:r>
            <a:endParaRPr lang="en-GB" sz="2800" b="1" i="1" dirty="0">
              <a:solidFill>
                <a:schemeClr val="bg1"/>
              </a:solidFill>
              <a:latin typeface="Corbel"/>
            </a:endParaRPr>
          </a:p>
          <a:p>
            <a:pPr marL="457200" indent="-457200">
              <a:buFont typeface="Arial" panose="020B0604020202020204" pitchFamily="34" charset="0"/>
              <a:buChar char="•"/>
            </a:pPr>
            <a:r>
              <a:rPr lang="en-GB" sz="2800" b="1" dirty="0">
                <a:solidFill>
                  <a:schemeClr val="bg1"/>
                </a:solidFill>
                <a:latin typeface="Corbel"/>
              </a:rPr>
              <a:t>Wednesday 9</a:t>
            </a:r>
            <a:r>
              <a:rPr lang="en-GB" sz="2800" b="1" baseline="30000" dirty="0">
                <a:solidFill>
                  <a:schemeClr val="bg1"/>
                </a:solidFill>
                <a:latin typeface="Corbel"/>
              </a:rPr>
              <a:t>th</a:t>
            </a:r>
            <a:r>
              <a:rPr lang="en-GB" sz="2800" b="1" dirty="0">
                <a:solidFill>
                  <a:schemeClr val="bg1"/>
                </a:solidFill>
                <a:latin typeface="Corbel"/>
              </a:rPr>
              <a:t> March 12.00-13.00 </a:t>
            </a:r>
            <a:br>
              <a:rPr lang="en-GB" sz="2800" dirty="0">
                <a:solidFill>
                  <a:schemeClr val="tx1"/>
                </a:solidFill>
                <a:latin typeface="Corbel" panose="020B0503020204020204" pitchFamily="34" charset="0"/>
              </a:rPr>
            </a:br>
            <a:r>
              <a:rPr lang="en-US" sz="2800" b="1" dirty="0">
                <a:solidFill>
                  <a:schemeClr val="tx1"/>
                </a:solidFill>
              </a:rPr>
              <a:t>Speakers</a:t>
            </a:r>
            <a:r>
              <a:rPr lang="en-US" sz="2800" dirty="0">
                <a:solidFill>
                  <a:schemeClr val="tx1"/>
                </a:solidFill>
              </a:rPr>
              <a:t>: Lea Berrang-Ford, LA of </a:t>
            </a:r>
            <a:r>
              <a:rPr lang="en-US" sz="2800" b="1" i="1" dirty="0">
                <a:solidFill>
                  <a:schemeClr val="tx1"/>
                </a:solidFill>
              </a:rPr>
              <a:t>Chapter 16</a:t>
            </a:r>
            <a:r>
              <a:rPr lang="en-US" sz="2800" dirty="0">
                <a:solidFill>
                  <a:schemeClr val="tx1"/>
                </a:solidFill>
              </a:rPr>
              <a:t>: </a:t>
            </a:r>
            <a:r>
              <a:rPr lang="en-US" sz="2800" b="1" i="1" dirty="0">
                <a:solidFill>
                  <a:schemeClr val="tx1"/>
                </a:solidFill>
              </a:rPr>
              <a:t>Key risks across sectors and regions</a:t>
            </a:r>
            <a:r>
              <a:rPr lang="en-US" sz="2800" dirty="0">
                <a:solidFill>
                  <a:schemeClr val="tx1"/>
                </a:solidFill>
              </a:rPr>
              <a:t>; </a:t>
            </a:r>
            <a:r>
              <a:rPr lang="en-GB" sz="2800" dirty="0">
                <a:solidFill>
                  <a:schemeClr val="tx1"/>
                </a:solidFill>
              </a:rPr>
              <a:t>Diana </a:t>
            </a:r>
            <a:r>
              <a:rPr lang="en-GB" sz="2800" dirty="0" err="1">
                <a:solidFill>
                  <a:schemeClr val="tx1"/>
                </a:solidFill>
              </a:rPr>
              <a:t>Reckien</a:t>
            </a:r>
            <a:r>
              <a:rPr lang="en-GB" sz="2800" dirty="0">
                <a:solidFill>
                  <a:schemeClr val="tx1"/>
                </a:solidFill>
              </a:rPr>
              <a:t>,</a:t>
            </a:r>
            <a:r>
              <a:rPr lang="en-US" sz="2800" dirty="0">
                <a:solidFill>
                  <a:schemeClr val="tx1"/>
                </a:solidFill>
              </a:rPr>
              <a:t> CLA of </a:t>
            </a:r>
            <a:r>
              <a:rPr lang="en-US" sz="2800" b="1" i="1" dirty="0">
                <a:solidFill>
                  <a:schemeClr val="tx1"/>
                </a:solidFill>
              </a:rPr>
              <a:t>Chapter 17: Decision-making options for managing risk</a:t>
            </a:r>
            <a:r>
              <a:rPr lang="en-US" sz="2800" dirty="0">
                <a:solidFill>
                  <a:schemeClr val="tx1"/>
                </a:solidFill>
              </a:rPr>
              <a:t>.</a:t>
            </a:r>
          </a:p>
          <a:p>
            <a:endParaRPr lang="en-US" sz="2000" dirty="0"/>
          </a:p>
          <a:p>
            <a:pPr marL="457200" indent="-457200">
              <a:buFont typeface="Arial" panose="020B0604020202020204" pitchFamily="34" charset="0"/>
              <a:buChar char="•"/>
            </a:pPr>
            <a:r>
              <a:rPr lang="en-GB" sz="3200" b="1" dirty="0">
                <a:solidFill>
                  <a:schemeClr val="bg1"/>
                </a:solidFill>
                <a:ea typeface="+mj-lt"/>
                <a:cs typeface="+mj-lt"/>
              </a:rPr>
              <a:t>Wednesday 23</a:t>
            </a:r>
            <a:r>
              <a:rPr lang="en-GB" sz="3200" b="1" baseline="30000" dirty="0">
                <a:solidFill>
                  <a:schemeClr val="bg1"/>
                </a:solidFill>
                <a:ea typeface="+mj-lt"/>
                <a:cs typeface="+mj-lt"/>
              </a:rPr>
              <a:t>rd</a:t>
            </a:r>
            <a:r>
              <a:rPr lang="en-GB" sz="3200" b="1" dirty="0">
                <a:solidFill>
                  <a:schemeClr val="bg1"/>
                </a:solidFill>
                <a:ea typeface="+mj-lt"/>
                <a:cs typeface="+mj-lt"/>
              </a:rPr>
              <a:t> March 12.00-13.00 </a:t>
            </a:r>
            <a:br>
              <a:rPr lang="en-GB" sz="3200" b="1" dirty="0">
                <a:solidFill>
                  <a:schemeClr val="bg1"/>
                </a:solidFill>
                <a:ea typeface="+mj-lt"/>
                <a:cs typeface="+mj-lt"/>
              </a:rPr>
            </a:br>
            <a:r>
              <a:rPr lang="en-GB" sz="2800" b="1" dirty="0">
                <a:ea typeface="+mj-lt"/>
                <a:cs typeface="+mj-lt"/>
              </a:rPr>
              <a:t>Speakers: </a:t>
            </a:r>
            <a:r>
              <a:rPr lang="en-GB" sz="2800" dirty="0">
                <a:ea typeface="+mj-lt"/>
                <a:cs typeface="+mj-lt"/>
              </a:rPr>
              <a:t>Louise Wilson  and Nicola Golding (Met Office). </a:t>
            </a:r>
            <a:r>
              <a:rPr lang="en-US" sz="2800" b="1" dirty="0">
                <a:ea typeface="+mj-lt"/>
                <a:cs typeface="+mj-lt"/>
              </a:rPr>
              <a:t>Developing a National Framework for Climate Services for the UK</a:t>
            </a:r>
            <a:endParaRPr lang="en-US" sz="2800" dirty="0">
              <a:solidFill>
                <a:schemeClr val="tx1"/>
              </a:solidFill>
            </a:endParaRPr>
          </a:p>
          <a:p>
            <a:endParaRPr lang="en-GB" dirty="0"/>
          </a:p>
        </p:txBody>
      </p:sp>
    </p:spTree>
    <p:extLst>
      <p:ext uri="{BB962C8B-B14F-4D97-AF65-F5344CB8AC3E}">
        <p14:creationId xmlns:p14="http://schemas.microsoft.com/office/powerpoint/2010/main" val="3021322663"/>
      </p:ext>
    </p:extLst>
  </p:cSld>
  <p:clrMapOvr>
    <a:masterClrMapping/>
  </p:clrMapOvr>
</p:sld>
</file>

<file path=ppt/theme/theme1.xml><?xml version="1.0" encoding="utf-8"?>
<a:theme xmlns:a="http://schemas.openxmlformats.org/drawingml/2006/main" name="1_Fra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Fra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4DEAF4E78F2243A182C331F5ADC7A4" ma:contentTypeVersion="12" ma:contentTypeDescription="Create a new document." ma:contentTypeScope="" ma:versionID="6aadbbe93bf0e200b77ad90009fa4983">
  <xsd:schema xmlns:xsd="http://www.w3.org/2001/XMLSchema" xmlns:xs="http://www.w3.org/2001/XMLSchema" xmlns:p="http://schemas.microsoft.com/office/2006/metadata/properties" xmlns:ns2="8a03cd44-7435-4cc0-9b31-fee50fc395cf" xmlns:ns3="beb20fc5-2c51-4543-b6f9-a2f51fb33384" targetNamespace="http://schemas.microsoft.com/office/2006/metadata/properties" ma:root="true" ma:fieldsID="4fac0675677bb9789ffd4bbaa2afd9cd" ns2:_="" ns3:_="">
    <xsd:import namespace="8a03cd44-7435-4cc0-9b31-fee50fc395cf"/>
    <xsd:import namespace="beb20fc5-2c51-4543-b6f9-a2f51fb333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03cd44-7435-4cc0-9b31-fee50fc395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b20fc5-2c51-4543-b6f9-a2f51fb333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2861D4-3C49-4A80-A4E3-627209EE2463}">
  <ds:schemaRefs>
    <ds:schemaRef ds:uri="http://schemas.microsoft.com/sharepoint/v3/contenttype/forms"/>
  </ds:schemaRefs>
</ds:datastoreItem>
</file>

<file path=customXml/itemProps2.xml><?xml version="1.0" encoding="utf-8"?>
<ds:datastoreItem xmlns:ds="http://schemas.openxmlformats.org/officeDocument/2006/customXml" ds:itemID="{13495462-FAA1-4535-B4F5-506F399C56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03cd44-7435-4cc0-9b31-fee50fc395cf"/>
    <ds:schemaRef ds:uri="beb20fc5-2c51-4543-b6f9-a2f51fb333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39AA22-A55B-407C-820A-C7FC82DB2CEA}">
  <ds:schemaRefs>
    <ds:schemaRef ds:uri="http://schemas.microsoft.com/office/infopath/2007/PartnerControls"/>
    <ds:schemaRef ds:uri="http://purl.org/dc/terms/"/>
    <ds:schemaRef ds:uri="beb20fc5-2c51-4543-b6f9-a2f51fb33384"/>
    <ds:schemaRef ds:uri="http://purl.org/dc/elements/1.1/"/>
    <ds:schemaRef ds:uri="http://www.w3.org/XML/1998/namespace"/>
    <ds:schemaRef ds:uri="http://schemas.openxmlformats.org/package/2006/metadata/core-properties"/>
    <ds:schemaRef ds:uri="http://schemas.microsoft.com/office/2006/documentManagement/types"/>
    <ds:schemaRef ds:uri="8a03cd44-7435-4cc0-9b31-fee50fc395cf"/>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TotalTime>
  <Words>1288</Words>
  <Application>Microsoft Macintosh PowerPoint</Application>
  <PresentationFormat>Widescreen</PresentationFormat>
  <Paragraphs>87</Paragraphs>
  <Slides>10</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brandon-grotesque</vt:lpstr>
      <vt:lpstr>Calibri</vt:lpstr>
      <vt:lpstr>Corbel</vt:lpstr>
      <vt:lpstr>Neue Plak</vt:lpstr>
      <vt:lpstr>Wingdings 2</vt:lpstr>
      <vt:lpstr>1_Frame</vt:lpstr>
      <vt:lpstr>Frame</vt:lpstr>
      <vt:lpstr>SPF UK Climate Resilience Programme  Webinar Series 2022</vt:lpstr>
      <vt:lpstr>PowerPoint Presentation</vt:lpstr>
      <vt:lpstr>PowerPoint Presentation</vt:lpstr>
      <vt:lpstr>PowerPoint Presentation</vt:lpstr>
      <vt:lpstr>PowerPoint Presentation</vt:lpstr>
      <vt:lpstr>PowerPoint Presentation</vt:lpstr>
      <vt:lpstr>  </vt:lpstr>
      <vt:lpstr>Response  James Pearce-Higgins,  Director, Science, British Trust for Ornithology</vt:lpstr>
      <vt:lpstr>Next webinars:</vt:lpstr>
      <vt:lpstr>Contact details  Website: www.ukclimateresilience.org   Twitter: @UKCRP_SPF  YouTube: UK Climate Resilience programme</vt:lpstr>
    </vt:vector>
  </TitlesOfParts>
  <Company>University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Lonsdale</dc:creator>
  <cp:lastModifiedBy>Suraje Dessai</cp:lastModifiedBy>
  <cp:revision>15</cp:revision>
  <dcterms:created xsi:type="dcterms:W3CDTF">2021-11-30T13:28:39Z</dcterms:created>
  <dcterms:modified xsi:type="dcterms:W3CDTF">2022-03-04T08:23:31Z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0x0101000A4DEAF4E78F2243A182C331F5ADC7A4</vt:lpwstr>
  </property>
</Properties>
</file>