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6"/>
  </p:notesMasterIdLst>
  <p:sldIdLst>
    <p:sldId id="262" r:id="rId6"/>
    <p:sldId id="263" r:id="rId7"/>
    <p:sldId id="264" r:id="rId8"/>
    <p:sldId id="287" r:id="rId9"/>
    <p:sldId id="286" r:id="rId10"/>
    <p:sldId id="265" r:id="rId11"/>
    <p:sldId id="288" r:id="rId12"/>
    <p:sldId id="266" r:id="rId13"/>
    <p:sldId id="260"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DC7C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9744" autoAdjust="0"/>
  </p:normalViewPr>
  <p:slideViewPr>
    <p:cSldViewPr snapToGrid="0">
      <p:cViewPr varScale="1">
        <p:scale>
          <a:sx n="60" d="100"/>
          <a:sy n="60" d="100"/>
        </p:scale>
        <p:origin x="18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AD7DE-01FF-43C2-BE1E-86A70CA9F25B}" type="datetimeFigureOut">
              <a:rPr lang="en-GB" smtClean="0"/>
              <a:t>09/03/2022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26DF5A-3400-445E-AEEB-B6B79B5016CE}" type="slidenum">
              <a:rPr lang="en-GB" smtClean="0"/>
              <a:t>‹#›</a:t>
            </a:fld>
            <a:endParaRPr lang="en-GB"/>
          </a:p>
        </p:txBody>
      </p:sp>
    </p:spTree>
    <p:extLst>
      <p:ext uri="{BB962C8B-B14F-4D97-AF65-F5344CB8AC3E}">
        <p14:creationId xmlns:p14="http://schemas.microsoft.com/office/powerpoint/2010/main" val="63642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10"/>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673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pPr algn="l"/>
            <a:r>
              <a:rPr lang="en-US" b="1" i="0" dirty="0">
                <a:solidFill>
                  <a:srgbClr val="333333"/>
                </a:solidFill>
                <a:effectLst/>
                <a:latin typeface="brandon-grotesque"/>
              </a:rPr>
              <a:t>Lea Berrang Ford</a:t>
            </a:r>
            <a:r>
              <a:rPr lang="en-US" b="0" i="0" dirty="0">
                <a:solidFill>
                  <a:srgbClr val="333333"/>
                </a:solidFill>
                <a:effectLst/>
                <a:latin typeface="brandon-grotesque"/>
              </a:rPr>
              <a:t> is a Professor and Research Chair in Climate and Health in the Priestley International Centre for Climate at the University of Leeds, and an expert in adaptation to climate change, tracking global adaptation progress, systematic evidence synthesis for climate solutions, and the health impacts of climate change. Prof Berrang Ford is a Lead Author for Chapter 16 AR6-WGII, focusing on synthesis of global adaptation responses. She is a co-founder of TRAC3: Tracking Adaptation to Climate Change Consortium, and leads international interdisciplinary research on Indigenous health and climate change in the Canadian north, the Peruvian Amazon, and southwestern Uganda. Prof Berrang Ford was recently </a:t>
            </a:r>
            <a:r>
              <a:rPr lang="en-US" b="0" i="0" dirty="0" err="1">
                <a:solidFill>
                  <a:srgbClr val="333333"/>
                </a:solidFill>
                <a:effectLst/>
                <a:latin typeface="brandon-grotesque"/>
              </a:rPr>
              <a:t>recognised</a:t>
            </a:r>
            <a:r>
              <a:rPr lang="en-US" b="0" i="0" dirty="0">
                <a:solidFill>
                  <a:srgbClr val="333333"/>
                </a:solidFill>
                <a:effectLst/>
                <a:latin typeface="brandon-grotesque"/>
              </a:rPr>
              <a:t> on Reuters ‘Hot List’ of top global climate scientists.</a:t>
            </a:r>
          </a:p>
          <a:p>
            <a:pPr algn="l"/>
            <a:r>
              <a:rPr lang="en-US" b="1" i="0" dirty="0">
                <a:solidFill>
                  <a:srgbClr val="333333"/>
                </a:solidFill>
                <a:effectLst/>
                <a:latin typeface="brandon-grotesque"/>
              </a:rPr>
              <a:t>Diana </a:t>
            </a:r>
            <a:r>
              <a:rPr lang="en-US" b="1" i="0" dirty="0" err="1">
                <a:solidFill>
                  <a:srgbClr val="333333"/>
                </a:solidFill>
                <a:effectLst/>
                <a:latin typeface="brandon-grotesque"/>
              </a:rPr>
              <a:t>Reckien</a:t>
            </a:r>
            <a:r>
              <a:rPr lang="en-US" b="1" i="0" dirty="0">
                <a:solidFill>
                  <a:srgbClr val="333333"/>
                </a:solidFill>
                <a:effectLst/>
                <a:latin typeface="brandon-grotesque"/>
              </a:rPr>
              <a:t> </a:t>
            </a:r>
            <a:r>
              <a:rPr lang="en-US" b="0" i="0" dirty="0">
                <a:solidFill>
                  <a:srgbClr val="333333"/>
                </a:solidFill>
                <a:effectLst/>
                <a:latin typeface="brandon-grotesque"/>
              </a:rPr>
              <a:t>is Associate Professor for Climate Change and Urban Inequality at the Faculty of Geo-Information Science and Earth Observation (ITC), Department of Urban and Regional Planning and Geo-Information Management (PGM) of the University of Twente in Enschede, the Netherlands. Dr </a:t>
            </a:r>
            <a:r>
              <a:rPr lang="en-US" b="0" i="0" dirty="0" err="1">
                <a:solidFill>
                  <a:srgbClr val="333333"/>
                </a:solidFill>
                <a:effectLst/>
                <a:latin typeface="brandon-grotesque"/>
              </a:rPr>
              <a:t>Reckien</a:t>
            </a:r>
            <a:r>
              <a:rPr lang="en-US" b="0" i="0" dirty="0">
                <a:solidFill>
                  <a:srgbClr val="333333"/>
                </a:solidFill>
                <a:effectLst/>
                <a:latin typeface="brandon-grotesque"/>
              </a:rPr>
              <a:t> is Coordinating Lead Author for ‘Chapter 17: Decision-making options for managing risk’ of the Working Group II Contribution to the IPCC Sixth Assessment Report (AR6)</a:t>
            </a:r>
            <a:r>
              <a:rPr lang="en-US" b="1" i="0" dirty="0">
                <a:solidFill>
                  <a:srgbClr val="333333"/>
                </a:solidFill>
                <a:effectLst/>
                <a:latin typeface="brandon-grotesque"/>
              </a:rPr>
              <a:t>. </a:t>
            </a:r>
            <a:r>
              <a:rPr lang="en-US" b="0" i="0" dirty="0">
                <a:solidFill>
                  <a:srgbClr val="333333"/>
                </a:solidFill>
                <a:effectLst/>
                <a:latin typeface="brandon-grotesque"/>
              </a:rPr>
              <a:t>She has worked at Climate Analytics Berlin, Germany, Columbia University in the City of New York, USA, and the Potsdam Institute for Climate Impact Research, Germany. She was also a Social Development Specialist for the Asian Development Bank in parallel and during parts of these positions.</a:t>
            </a:r>
          </a:p>
          <a:p>
            <a:pPr algn="l"/>
            <a:r>
              <a:rPr lang="en-US" b="1" i="0" dirty="0">
                <a:solidFill>
                  <a:srgbClr val="333333"/>
                </a:solidFill>
                <a:effectLst/>
                <a:latin typeface="brandon-grotesque"/>
              </a:rPr>
              <a:t>Richard Millar</a:t>
            </a:r>
            <a:r>
              <a:rPr lang="en-US" b="0" i="0" dirty="0">
                <a:solidFill>
                  <a:srgbClr val="333333"/>
                </a:solidFill>
                <a:effectLst/>
                <a:latin typeface="brandon-grotesque"/>
              </a:rPr>
              <a:t> is currently the Head of Adaptation and Climate Science at the Climate Change Committee (CCC). The CCC is the independent advisor to UK Governments on both reducing greenhouse gas emissions and adapting to the impacts of climate change in the UK. Richard joined the CCC in 2018 and has worked across the CCC’s remit, including on the 3rd UK Climate Change Risk Assessment and CCC advice on setting UK emissions reduction targets under the Climate Change Act. Richard holds a doctorate in climate physics and prior to joining the CCC worked as a researcher looking at constraining global emissions reduction pathways consistent with the long-term temperature goal of the Paris Agreement. </a:t>
            </a:r>
          </a:p>
          <a:p>
            <a:pPr algn="l"/>
            <a:endParaRPr lang="en-GB" b="1" i="0" dirty="0">
              <a:solidFill>
                <a:srgbClr val="213468"/>
              </a:solidFill>
              <a:effectLst/>
              <a:latin typeface="brandon-grotesque"/>
            </a:endParaRPr>
          </a:p>
        </p:txBody>
      </p:sp>
      <p:sp>
        <p:nvSpPr>
          <p:cNvPr id="4" name="Slide Number Placeholder 3"/>
          <p:cNvSpPr>
            <a:spLocks noGrp="1"/>
          </p:cNvSpPr>
          <p:nvPr>
            <p:ph type="sldNum" sz="quarter" idx="5"/>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324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a:p>
        </p:txBody>
      </p:sp>
      <p:sp>
        <p:nvSpPr>
          <p:cNvPr id="4" name="Slide Number Placeholder 3"/>
          <p:cNvSpPr>
            <a:spLocks noGrp="1"/>
          </p:cNvSpPr>
          <p:nvPr>
            <p:ph type="sldNum" sz="quarter" idx="5"/>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52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478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427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631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8CD7D084-C66D-4EE9-8753-B3E322AD1CAB}" type="slidenum">
              <a:rPr kumimoji="0" lang="en-GB" alt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alt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0472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33333"/>
                </a:solidFill>
                <a:effectLst/>
                <a:latin typeface="brandon-grotesque"/>
              </a:rPr>
              <a:t>Richard Millar</a:t>
            </a:r>
            <a:r>
              <a:rPr lang="en-US" b="0" i="0" dirty="0">
                <a:solidFill>
                  <a:srgbClr val="333333"/>
                </a:solidFill>
                <a:effectLst/>
                <a:latin typeface="brandon-grotesque"/>
              </a:rPr>
              <a:t> is currently the Head of Adaptation and Climate Science at the Climate Change Committee (CCC). The CCC is the independent advisor to UK Governments on both reducing greenhouse gas emissions and adapting to the impacts of climate change in the UK. Richard joined the CCC in 2018 and has worked across the CCC’s remit, including on the 3rd UK Climate Change Risk Assessment and CCC advice on setting UK emissions reduction targets under the Climate Change Act. Richard holds a doctorate in climate physics and prior to joining the CCC worked as a researcher looking at constraining global emissions reduction pathways consistent with the long-term temperature goal of the Paris Agreement. </a:t>
            </a:r>
          </a:p>
          <a:p>
            <a:endParaRPr lang="en-GB" dirty="0"/>
          </a:p>
        </p:txBody>
      </p:sp>
      <p:sp>
        <p:nvSpPr>
          <p:cNvPr id="4" name="Slide Number Placeholder 3"/>
          <p:cNvSpPr>
            <a:spLocks noGrp="1"/>
          </p:cNvSpPr>
          <p:nvPr>
            <p:ph type="sldNum" sz="quarter" idx="10"/>
          </p:nvPr>
        </p:nvSpPr>
        <p:spPr/>
        <p:txBody>
          <a:bodyPr/>
          <a:lstStyle/>
          <a:p>
            <a:fld id="{D026DF5A-3400-445E-AEEB-B6B79B5016CE}" type="slidenum">
              <a:rPr lang="en-GB" smtClean="0"/>
              <a:t>8</a:t>
            </a:fld>
            <a:endParaRPr lang="en-GB"/>
          </a:p>
        </p:txBody>
      </p:sp>
    </p:spTree>
    <p:extLst>
      <p:ext uri="{BB962C8B-B14F-4D97-AF65-F5344CB8AC3E}">
        <p14:creationId xmlns:p14="http://schemas.microsoft.com/office/powerpoint/2010/main" val="1879150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1"/>
          <a:lstStyle/>
          <a:p>
            <a:endParaRPr lang="en-GB" altLang="en-GB" dirty="0"/>
          </a:p>
        </p:txBody>
      </p:sp>
      <p:sp>
        <p:nvSpPr>
          <p:cNvPr id="4" name="Slide Number Placeholder 3"/>
          <p:cNvSpPr>
            <a:spLocks noGrp="1"/>
          </p:cNvSpPr>
          <p:nvPr>
            <p:ph type="sldNum" sz="quarter" idx="10"/>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3EBE5CD9-B1E0-5449-882C-D7612EAAB2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32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numCol="1"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numCol="1"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7069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17353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numCol="1"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142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numCol="1"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numCol="1"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77193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70193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numCol="1"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numCol="1"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39622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94278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numCol="1"/>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numCol="1"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numCol="1"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1" name="Footer Placeholder 10"/>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2" name="Slide Number Placeholder 11"/>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36728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numCol="1"/>
          <a:lstStyle/>
          <a:p>
            <a:r>
              <a:rPr lang="en-US"/>
              <a:t>Click to edit Master title style</a:t>
            </a:r>
          </a:p>
        </p:txBody>
      </p:sp>
      <p:sp>
        <p:nvSpPr>
          <p:cNvPr id="2" name="Date Placeholder 1"/>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7" name="Footer Placeholder 6"/>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8" name="Slide Number Placeholder 7"/>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08027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30183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numCol="1"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numCol="1"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39855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idx="1"/>
          </p:nvPr>
        </p:nvSpPr>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584838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numCol="1"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numCol="1"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a:xfrm>
            <a:off x="3499101" y="6356350"/>
            <a:ext cx="5911517" cy="365125"/>
          </a:xfrm>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18186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Vertical Text Placeholder 2"/>
          <p:cNvSpPr>
            <a:spLocks noGrp="1"/>
          </p:cNvSpPr>
          <p:nvPr>
            <p:ph type="body" orient="vert" idx="1"/>
          </p:nvPr>
        </p:nvSpPr>
        <p:spPr/>
        <p:txBody>
          <a:bodyPr vert="eaVert" numCol="1"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00261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numCol="1"/>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numCol="1"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174506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numCol="1"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numCol="1"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3415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63619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numCol="1"/>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numCol="1"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numCol="1"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1" name="Footer Placeholder 10"/>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2" name="Slide Number Placeholder 11"/>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1548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numCol="1"/>
          <a:lstStyle/>
          <a:p>
            <a:r>
              <a:rPr lang="en-US"/>
              <a:t>Click to edit Master title style</a:t>
            </a:r>
          </a:p>
        </p:txBody>
      </p:sp>
      <p:sp>
        <p:nvSpPr>
          <p:cNvPr id="2" name="Date Placeholder 1"/>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7" name="Footer Placeholder 6"/>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8" name="Slide Number Placeholder 7"/>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48898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789374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numCol="1"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numCol="1"/>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numCol="1"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3842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numCol="1"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numCol="1"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a:xfrm>
            <a:off x="3499101" y="6356350"/>
            <a:ext cx="5911517" cy="365125"/>
          </a:xfrm>
        </p:spPr>
        <p:txBody>
          <a:bodyPr numCol="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numCol="1"/>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47513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numCol="1"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numCol="1"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numCol="1"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numCol="1"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numCol="1" rtlCol="0" anchor="ctr"/>
          <a:lstStyle>
            <a:lvl1pPr algn="r">
              <a:defRPr sz="1200" b="1">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1181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numCol="1"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numCol="1"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numCol="1"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dirty="0">
                <a:ln>
                  <a:noFill/>
                </a:ln>
                <a:solidFill>
                  <a:prstClr val="black">
                    <a:lumMod val="50000"/>
                    <a:lumOff val="50000"/>
                  </a:prst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3/9/2022</a:t>
            </a:fld>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numCol="1"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50000"/>
                  <a:lumOff val="50000"/>
                </a:prst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numCol="1" rtlCol="0" anchor="ctr"/>
          <a:lstStyle>
            <a:lvl1pPr algn="r">
              <a:defRPr sz="1200" b="1">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3494BA"/>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3494BA"/>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3451046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iopscience.iop.org/journal/1748-9326" TargetMode="Externa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iopscience.iop.org/article/10.1088/1748-9326/ac541a" TargetMode="External"/><Relationship Id="rId5" Type="http://schemas.openxmlformats.org/officeDocument/2006/relationships/hyperlink" Target="https://iopscience.iop.org/issue/1748-9326/17/3" TargetMode="External"/><Relationship Id="rId10" Type="http://schemas.openxmlformats.org/officeDocument/2006/relationships/image" Target="../media/image6.png"/><Relationship Id="rId4" Type="http://schemas.openxmlformats.org/officeDocument/2006/relationships/hyperlink" Target="https://iopscience.iop.org/volume/1748-9326/17" TargetMode="Externa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catalogue.ceh.ac.uk/documents/1bb90673-ad37-4679-90b9-0126109639a9" TargetMode="External"/><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hyperlink" Target="https://www.ceh.ac.uk/our-science/projects/eflag-enhanced-future-flows-and-groundwater"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7.png"/><Relationship Id="rId5" Type="http://schemas.openxmlformats.org/officeDocument/2006/relationships/image" Target="../media/image12.jpeg"/><Relationship Id="rId10" Type="http://schemas.openxmlformats.org/officeDocument/2006/relationships/hyperlink" Target="https://www.ukclimateresilience.org/" TargetMode="External"/><Relationship Id="rId4" Type="http://schemas.openxmlformats.org/officeDocument/2006/relationships/image" Target="../media/image11.png"/><Relationship Id="rId9" Type="http://schemas.openxmlformats.org/officeDocument/2006/relationships/hyperlink" Target="https://twitter.com/UKCRP_SP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420" y="1529281"/>
            <a:ext cx="7315200" cy="3255264"/>
          </a:xfrm>
        </p:spPr>
        <p:txBody>
          <a:bodyPr numCol="1"/>
          <a:lstStyle/>
          <a:p>
            <a:r>
              <a:rPr lang="en-GB" altLang="en-GB" sz="6000" b="1" dirty="0">
                <a:solidFill>
                  <a:schemeClr val="bg1"/>
                </a:solidFill>
                <a:latin typeface="Corbel" panose="020B0503020204020204" pitchFamily="34" charset="0"/>
              </a:rPr>
              <a:t>SPF UK Climate Resilience Programme </a:t>
            </a:r>
            <a:endParaRPr lang="en-GB" altLang="en-GB" dirty="0">
              <a:solidFill>
                <a:schemeClr val="accent1">
                  <a:lumMod val="50000"/>
                </a:schemeClr>
              </a:solidFill>
            </a:endParaRPr>
          </a:p>
          <a:p>
            <a:r>
              <a:rPr lang="en-GB" altLang="en-GB" sz="3200" b="1" dirty="0">
                <a:solidFill>
                  <a:schemeClr val="accent1">
                    <a:lumMod val="50000"/>
                  </a:schemeClr>
                </a:solidFill>
                <a:latin typeface="Corbel" panose="020B0503020204020204" pitchFamily="34" charset="0"/>
              </a:rPr>
              <a:t>Webinar Series 2022</a:t>
            </a: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7" name="TextBox 6">
            <a:extLst>
              <a:ext uri="{FF2B5EF4-FFF2-40B4-BE49-F238E27FC236}">
                <a16:creationId xmlns:a16="http://schemas.microsoft.com/office/drawing/2014/main" id="{86F27498-C361-4A65-B3F4-A189A97BBCA7}"/>
              </a:ext>
            </a:extLst>
          </p:cNvPr>
          <p:cNvSpPr txBox="1"/>
          <p:nvPr/>
        </p:nvSpPr>
        <p:spPr>
          <a:xfrm>
            <a:off x="5793115" y="6318548"/>
            <a:ext cx="6383660" cy="461665"/>
          </a:xfrm>
          <a:prstGeom prst="rect">
            <a:avLst/>
          </a:prstGeom>
          <a:noFill/>
        </p:spPr>
        <p:txBody>
          <a:bodyPr wrap="square" numCol="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a:ln>
                  <a:noFill/>
                </a:ln>
                <a:solidFill>
                  <a:srgbClr val="3494BA">
                    <a:lumMod val="50000"/>
                  </a:srgbClr>
                </a:solidFill>
                <a:effectLst/>
                <a:uLnTx/>
                <a:uFillTx/>
                <a:latin typeface="Corbel" panose="020B0503020204020204"/>
                <a:ea typeface="+mn-ea"/>
                <a:cs typeface="+mn-cs"/>
              </a:rPr>
              <a:t>Website: </a:t>
            </a:r>
            <a:r>
              <a:rPr kumimoji="0" lang="en-GB" altLang="en-GB" sz="2400" b="0" i="0" u="none" strike="noStrike" kern="1200" cap="none" spc="0" normalizeH="0" baseline="0" noProof="0">
                <a:ln>
                  <a:noFill/>
                </a:ln>
                <a:solidFill>
                  <a:srgbClr val="0070C0"/>
                </a:solidFill>
                <a:effectLst/>
                <a:uLnTx/>
                <a:uFillTx/>
                <a:latin typeface="Corbel" panose="020B0503020204020204"/>
                <a:ea typeface="+mn-ea"/>
                <a:cs typeface="+mn-cs"/>
              </a:rPr>
              <a:t>https://www.ukclimateresilience.org/</a:t>
            </a:r>
          </a:p>
        </p:txBody>
      </p:sp>
    </p:spTree>
    <p:extLst>
      <p:ext uri="{BB962C8B-B14F-4D97-AF65-F5344CB8AC3E}">
        <p14:creationId xmlns:p14="http://schemas.microsoft.com/office/powerpoint/2010/main" val="798404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normAutofit fontScale="90000"/>
          </a:bodyPr>
          <a:lstStyle/>
          <a:p>
            <a:r>
              <a:rPr lang="en-GB" altLang="en-GB"/>
              <a:t>Contact details</a:t>
            </a:r>
            <a:br>
              <a:rPr lang="en-GB" altLang="en-GB"/>
            </a:br>
            <a:br>
              <a:rPr lang="en-GB" altLang="en-GB"/>
            </a:br>
            <a:r>
              <a:rPr lang="en-GB" altLang="en-GB" sz="2400" b="1">
                <a:solidFill>
                  <a:schemeClr val="bg1"/>
                </a:solidFill>
                <a:latin typeface="+mn-lt"/>
                <a:cs typeface="Arial" panose="020B0604020202020204" pitchFamily="34" charset="0"/>
              </a:rPr>
              <a:t>Website: </a:t>
            </a:r>
            <a:r>
              <a:rPr lang="en-GB" altLang="en-GB" sz="2400">
                <a:solidFill>
                  <a:schemeClr val="bg1"/>
                </a:solidFill>
                <a:latin typeface="+mn-lt"/>
                <a:cs typeface="Arial" panose="020B0604020202020204" pitchFamily="34" charset="0"/>
              </a:rPr>
              <a:t>www.ukclimateresilience.org</a:t>
            </a:r>
            <a:br>
              <a:rPr lang="en-GB" altLang="en-GB" sz="2400">
                <a:solidFill>
                  <a:schemeClr val="bg1"/>
                </a:solidFill>
                <a:latin typeface="+mn-lt"/>
                <a:cs typeface="Arial" panose="020B0604020202020204" pitchFamily="34" charset="0"/>
              </a:rPr>
            </a:br>
            <a:r>
              <a:rPr lang="en-GB" altLang="en-GB" sz="2400">
                <a:solidFill>
                  <a:schemeClr val="bg1"/>
                </a:solidFill>
                <a:latin typeface="+mn-lt"/>
                <a:cs typeface="Arial" panose="020B0604020202020204" pitchFamily="34" charset="0"/>
              </a:rPr>
              <a:t>	</a:t>
            </a:r>
            <a:br>
              <a:rPr lang="en-GB" altLang="en-GB" sz="2400">
                <a:solidFill>
                  <a:schemeClr val="bg1"/>
                </a:solidFill>
                <a:latin typeface="+mn-lt"/>
                <a:cs typeface="Arial" panose="020B0604020202020204" pitchFamily="34" charset="0"/>
              </a:rPr>
            </a:br>
            <a:r>
              <a:rPr lang="en-GB" altLang="en-GB" sz="2400" b="1">
                <a:solidFill>
                  <a:schemeClr val="bg1"/>
                </a:solidFill>
                <a:latin typeface="+mn-lt"/>
                <a:cs typeface="Arial" panose="020B0604020202020204" pitchFamily="34" charset="0"/>
              </a:rPr>
              <a:t>Twitter:	</a:t>
            </a:r>
            <a:r>
              <a:rPr lang="en-GB" altLang="en-GB" sz="2400">
                <a:solidFill>
                  <a:schemeClr val="bg1"/>
                </a:solidFill>
                <a:latin typeface="+mn-lt"/>
                <a:cs typeface="Arial" panose="020B0604020202020204" pitchFamily="34" charset="0"/>
              </a:rPr>
              <a:t>@UKCRP_SPF</a:t>
            </a:r>
            <a:br>
              <a:rPr lang="en-GB" altLang="en-GB" sz="2400">
                <a:solidFill>
                  <a:schemeClr val="bg1"/>
                </a:solidFill>
                <a:latin typeface="+mn-lt"/>
                <a:cs typeface="Arial" panose="020B0604020202020204" pitchFamily="34" charset="0"/>
              </a:rPr>
            </a:br>
            <a:br>
              <a:rPr lang="en-GB" altLang="en-GB" sz="2400">
                <a:solidFill>
                  <a:schemeClr val="bg1"/>
                </a:solidFill>
                <a:latin typeface="+mn-lt"/>
                <a:cs typeface="Arial" panose="020B0604020202020204" pitchFamily="34" charset="0"/>
              </a:rPr>
            </a:br>
            <a:r>
              <a:rPr lang="en-GB" altLang="en-GB" sz="2400" b="1">
                <a:solidFill>
                  <a:schemeClr val="bg1"/>
                </a:solidFill>
                <a:latin typeface="+mn-lt"/>
                <a:cs typeface="Arial" panose="020B0604020202020204" pitchFamily="34" charset="0"/>
              </a:rPr>
              <a:t>YouTube: </a:t>
            </a:r>
            <a:r>
              <a:rPr lang="en-GB" altLang="en-GB" sz="2400">
                <a:solidFill>
                  <a:schemeClr val="bg1"/>
                </a:solidFill>
                <a:latin typeface="+mn-lt"/>
                <a:cs typeface="Arial" panose="020B0604020202020204" pitchFamily="34" charset="0"/>
              </a:rPr>
              <a:t>UK Climate Resilience programme</a:t>
            </a:r>
            <a:endParaRPr lang="en-GB" altLang="en-GB" sz="2400">
              <a:solidFill>
                <a:schemeClr val="bg1"/>
              </a:solidFill>
              <a:latin typeface="+mn-lt"/>
            </a:endParaRP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56374" y="93026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0" y="5030776"/>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6296" y="5169921"/>
            <a:ext cx="2588649" cy="763251"/>
          </a:xfrm>
          <a:prstGeom prst="rect">
            <a:avLst/>
          </a:prstGeom>
        </p:spPr>
      </p:pic>
      <p:sp>
        <p:nvSpPr>
          <p:cNvPr id="3" name="TextBox 2">
            <a:extLst>
              <a:ext uri="{FF2B5EF4-FFF2-40B4-BE49-F238E27FC236}">
                <a16:creationId xmlns:a16="http://schemas.microsoft.com/office/drawing/2014/main" id="{74F0002C-6C5D-4804-AC93-F846708F3BE7}"/>
              </a:ext>
            </a:extLst>
          </p:cNvPr>
          <p:cNvSpPr txBox="1"/>
          <p:nvPr/>
        </p:nvSpPr>
        <p:spPr>
          <a:xfrm>
            <a:off x="601733" y="6180047"/>
            <a:ext cx="8251429" cy="738664"/>
          </a:xfrm>
          <a:prstGeom prst="rect">
            <a:avLst/>
          </a:prstGeom>
          <a:noFill/>
        </p:spPr>
        <p:txBody>
          <a:bodyPr wrap="square" numCol="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1400" b="0" i="0" u="none" strike="noStrike" kern="1200" cap="none" spc="0" normalizeH="0" baseline="0" noProof="0">
                <a:ln>
                  <a:noFill/>
                </a:ln>
                <a:solidFill>
                  <a:srgbClr val="000000"/>
                </a:solidFill>
                <a:effectLst/>
                <a:uLnTx/>
                <a:uFillTx/>
                <a:latin typeface="Corbel" panose="020B0503020204020204"/>
                <a:ea typeface="+mn-ea"/>
                <a:cs typeface="+mn-cs"/>
              </a:rPr>
              <a:t>The UK Climate Resilience programme is supported by the UKRI Strategic Priorities Fund.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1400" b="0" i="0" u="none" strike="noStrike" kern="1200" cap="none" spc="0" normalizeH="0" baseline="0" noProof="0">
                <a:ln>
                  <a:noFill/>
                </a:ln>
                <a:solidFill>
                  <a:srgbClr val="000000"/>
                </a:solidFill>
                <a:effectLst/>
                <a:uLnTx/>
                <a:uFillTx/>
                <a:latin typeface="Corbel" panose="020B0503020204020204"/>
                <a:ea typeface="+mn-ea"/>
                <a:cs typeface="+mn-cs"/>
              </a:rPr>
              <a:t>The programme is co-delivered by the Met Office and NERC on behalf of UKRI partners AHRC, EPSRC, ESRC.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altLang="en-GB"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813874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32165"/>
            <a:ext cx="12192000"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34572"/>
            <a:ext cx="5795889" cy="646331"/>
          </a:xfrm>
          <a:prstGeom prst="rect">
            <a:avLst/>
          </a:prstGeom>
          <a:noFill/>
        </p:spPr>
        <p:txBody>
          <a:bodyPr wrap="square" numCol="1"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GB" sz="3600" b="0" i="0" u="none" strike="noStrike" kern="1200" cap="none" spc="0" normalizeH="0" baseline="0" noProof="0">
                <a:ln>
                  <a:noFill/>
                </a:ln>
                <a:solidFill>
                  <a:prstClr val="white"/>
                </a:solidFill>
                <a:effectLst/>
                <a:uLnTx/>
                <a:uFillTx/>
                <a:latin typeface="Corbel" panose="020B0503020204020204"/>
                <a:ea typeface="+mn-ea"/>
                <a:cs typeface="+mn-cs"/>
              </a:rPr>
              <a:t>Timings</a:t>
            </a:r>
          </a:p>
        </p:txBody>
      </p:sp>
      <p:pic>
        <p:nvPicPr>
          <p:cNvPr id="9" name="Picture 49" descr="A picture containing drawing  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  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0" y="1529190"/>
            <a:ext cx="12187311" cy="4586068"/>
          </a:xfrm>
          <a:prstGeom prst="rect">
            <a:avLst/>
          </a:prstGeom>
          <a:solidFill>
            <a:schemeClr val="bg1">
              <a:lumMod val="85000"/>
            </a:schemeClr>
          </a:solidFill>
        </p:spPr>
        <p:txBody>
          <a:bodyPr lIns="91440" tIns="45720" rIns="91440" bIns="45720" numCol="1" anchor="t"/>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3494BA"/>
              </a:buClr>
              <a:buSzTx/>
              <a:buFont typeface="Wingdings 2" pitchFamily="18" charset="2"/>
              <a:buNone/>
              <a:tabLst/>
              <a:defRPr/>
            </a:pPr>
            <a:endParaRPr kumimoji="0" lang="en-GB" altLang="en-GB" sz="2000" b="0" i="0" u="none" strike="noStrike" kern="1200" cap="none" spc="0" normalizeH="0" baseline="0" noProof="0">
              <a:ln>
                <a:noFill/>
              </a:ln>
              <a:solidFill>
                <a:prstClr val="black"/>
              </a:solidFill>
              <a:effectLst/>
              <a:uLnTx/>
              <a:uFillTx/>
              <a:latin typeface="Corbel" panose="020B0503020204020204"/>
              <a:ea typeface="+mn-ea"/>
              <a:cs typeface="+mn-cs"/>
            </a:endParaRPr>
          </a:p>
        </p:txBody>
      </p:sp>
      <p:pic>
        <p:nvPicPr>
          <p:cNvPr id="12" name="Picture 11" descr="A picture containing device  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2220" y="99039"/>
            <a:ext cx="1449251" cy="1413238"/>
          </a:xfrm>
          <a:prstGeom prst="rect">
            <a:avLst/>
          </a:prstGeom>
        </p:spPr>
      </p:pic>
      <p:sp>
        <p:nvSpPr>
          <p:cNvPr id="14" name="TextBox 13">
            <a:extLst>
              <a:ext uri="{FF2B5EF4-FFF2-40B4-BE49-F238E27FC236}">
                <a16:creationId xmlns:a16="http://schemas.microsoft.com/office/drawing/2014/main" id="{86F27498-C361-4A65-B3F4-A189A97BBCA7}"/>
              </a:ext>
            </a:extLst>
          </p:cNvPr>
          <p:cNvSpPr txBox="1"/>
          <p:nvPr/>
        </p:nvSpPr>
        <p:spPr>
          <a:xfrm>
            <a:off x="196948" y="6297859"/>
            <a:ext cx="6383660" cy="461665"/>
          </a:xfrm>
          <a:prstGeom prst="rect">
            <a:avLst/>
          </a:prstGeom>
          <a:noFill/>
        </p:spPr>
        <p:txBody>
          <a:bodyPr wrap="square" numCol="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a:ln>
                  <a:noFill/>
                </a:ln>
                <a:solidFill>
                  <a:srgbClr val="3494BA">
                    <a:lumMod val="50000"/>
                  </a:srgbClr>
                </a:solidFill>
                <a:effectLst/>
                <a:uLnTx/>
                <a:uFillTx/>
                <a:latin typeface="Corbel" panose="020B0503020204020204"/>
                <a:ea typeface="+mn-ea"/>
                <a:cs typeface="+mn-cs"/>
              </a:rPr>
              <a:t>Website: </a:t>
            </a:r>
            <a:r>
              <a:rPr kumimoji="0" lang="en-GB" altLang="en-GB" sz="2400" b="0" i="0" u="none" strike="noStrike" kern="1200" cap="none" spc="0" normalizeH="0" baseline="0" noProof="0">
                <a:ln>
                  <a:noFill/>
                </a:ln>
                <a:solidFill>
                  <a:srgbClr val="0070C0"/>
                </a:solidFill>
                <a:effectLst/>
                <a:uLnTx/>
                <a:uFillTx/>
                <a:latin typeface="Corbel" panose="020B0503020204020204"/>
                <a:ea typeface="+mn-ea"/>
                <a:cs typeface="+mn-cs"/>
              </a:rPr>
              <a:t>https://www.ukclimateresilience.org/</a:t>
            </a:r>
          </a:p>
        </p:txBody>
      </p:sp>
      <p:graphicFrame>
        <p:nvGraphicFramePr>
          <p:cNvPr id="3" name="Table 2"/>
          <p:cNvGraphicFramePr>
            <a:graphicFrameLocks noGrp="1"/>
          </p:cNvGraphicFramePr>
          <p:nvPr>
            <p:extLst>
              <p:ext uri="{D42A27DB-BD31-4B8C-83A1-F6EECF244321}">
                <p14:modId xmlns:p14="http://schemas.microsoft.com/office/powerpoint/2010/main" val="3923256361"/>
              </p:ext>
            </p:extLst>
          </p:nvPr>
        </p:nvGraphicFramePr>
        <p:xfrm>
          <a:off x="98475" y="1623196"/>
          <a:ext cx="11990360" cy="4449762"/>
        </p:xfrm>
        <a:graphic>
          <a:graphicData uri="http://schemas.openxmlformats.org/drawingml/2006/table">
            <a:tbl>
              <a:tblPr firstRow="1" bandRow="1"/>
              <a:tblGrid>
                <a:gridCol w="1033567">
                  <a:extLst>
                    <a:ext uri="{9D8B030D-6E8A-4147-A177-3AD203B41FA5}">
                      <a16:colId xmlns:a16="http://schemas.microsoft.com/office/drawing/2014/main" val="3007060228"/>
                    </a:ext>
                  </a:extLst>
                </a:gridCol>
                <a:gridCol w="3980285">
                  <a:extLst>
                    <a:ext uri="{9D8B030D-6E8A-4147-A177-3AD203B41FA5}">
                      <a16:colId xmlns:a16="http://schemas.microsoft.com/office/drawing/2014/main" val="344465420"/>
                    </a:ext>
                  </a:extLst>
                </a:gridCol>
                <a:gridCol w="6976508">
                  <a:extLst>
                    <a:ext uri="{9D8B030D-6E8A-4147-A177-3AD203B41FA5}">
                      <a16:colId xmlns:a16="http://schemas.microsoft.com/office/drawing/2014/main" val="2670348576"/>
                    </a:ext>
                  </a:extLst>
                </a:gridCol>
              </a:tblGrid>
              <a:tr h="820595">
                <a:tc>
                  <a:txBody>
                    <a:bodyPr/>
                    <a:lstStyle/>
                    <a:p>
                      <a:pPr>
                        <a:lnSpc>
                          <a:spcPct val="107000"/>
                        </a:lnSpc>
                        <a:spcAft>
                          <a:spcPts val="0"/>
                        </a:spcAft>
                      </a:pPr>
                      <a:r>
                        <a:rPr lang="en-GB" altLang="en-GB" sz="2400" b="1" dirty="0">
                          <a:effectLst/>
                          <a:latin typeface="Calibri"/>
                          <a:ea typeface="Calibri" panose="020F0502020204030204" pitchFamily="34" charset="0"/>
                          <a:cs typeface="Times New Roman"/>
                        </a:rPr>
                        <a:t>12:00</a:t>
                      </a:r>
                      <a:endParaRPr lang="en-GB" altLang="en-GB" sz="2400" dirty="0">
                        <a:effectLst/>
                        <a:latin typeface="Calibri"/>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altLang="en-GB" sz="2400" b="1" dirty="0">
                          <a:effectLst/>
                          <a:latin typeface="Calibri" panose="020F0502020204030204" pitchFamily="34" charset="0"/>
                          <a:ea typeface="Calibri" panose="020F0502020204030204" pitchFamily="34" charset="0"/>
                          <a:cs typeface="Times New Roman" panose="02020603050405020304" pitchFamily="18" charset="0"/>
                        </a:rPr>
                        <a:t>UK Climate Resilience Programme news</a:t>
                      </a:r>
                      <a:endParaRPr lang="en-GB" alt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tc>
                  <a:txBody>
                    <a:bodyPr/>
                    <a:lstStyle/>
                    <a:p>
                      <a:pPr lvl="0">
                        <a:buNone/>
                      </a:pPr>
                      <a:r>
                        <a:rPr lang="en-GB" sz="2400" b="1" i="0" dirty="0">
                          <a:solidFill>
                            <a:schemeClr val="tx1"/>
                          </a:solidFill>
                        </a:rPr>
                        <a:t>Professor Jason Lowe OBE</a:t>
                      </a:r>
                    </a:p>
                    <a:p>
                      <a:pPr lvl="0">
                        <a:buNone/>
                      </a:pPr>
                      <a:r>
                        <a:rPr lang="en-GB" sz="2400" b="0" i="1" u="none" strike="noStrike" noProof="0" dirty="0">
                          <a:solidFill>
                            <a:schemeClr val="tx1"/>
                          </a:solidFill>
                          <a:latin typeface="+mn-lt"/>
                        </a:rPr>
                        <a:t>Head of Climate Services, Met Office</a:t>
                      </a:r>
                      <a:endParaRPr lang="en-US" sz="2400" i="1" dirty="0">
                        <a:solidFill>
                          <a:schemeClr val="tx1"/>
                        </a:solidFill>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28575"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1767842593"/>
                  </a:ext>
                </a:extLst>
              </a:tr>
              <a:tr h="1839086">
                <a:tc>
                  <a:txBody>
                    <a:bodyPr/>
                    <a:lstStyle/>
                    <a:p>
                      <a:pPr>
                        <a:lnSpc>
                          <a:spcPct val="107000"/>
                        </a:lnSpc>
                        <a:spcAft>
                          <a:spcPts val="0"/>
                        </a:spcAft>
                      </a:pPr>
                      <a:r>
                        <a:rPr lang="en-GB" altLang="en-GB" sz="2400" b="1" kern="1200" dirty="0">
                          <a:solidFill>
                            <a:schemeClr val="tx1"/>
                          </a:solidFill>
                          <a:effectLst/>
                          <a:latin typeface="Calibri"/>
                          <a:ea typeface="Calibri" panose="020F0502020204030204" pitchFamily="34" charset="0"/>
                          <a:cs typeface="Times New Roman"/>
                        </a:rPr>
                        <a:t>12.05</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r>
                        <a:rPr lang="en-US" sz="2400" b="1" kern="1200" dirty="0">
                          <a:solidFill>
                            <a:schemeClr val="tx1"/>
                          </a:solidFill>
                          <a:effectLst/>
                          <a:latin typeface="Calibri" panose="020F0502020204030204" pitchFamily="34" charset="0"/>
                          <a:ea typeface="+mn-ea"/>
                          <a:cs typeface="Times New Roman" panose="02020603050405020304" pitchFamily="18" charset="0"/>
                        </a:rPr>
                        <a:t>IPCC WGII report – Impact, Adaptation and Vulnerability: insights and implications (Part 2)</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marL="0" marR="0" lvl="0" indent="0" algn="l" rtl="0" eaLnBrk="1" fontAlgn="auto" latinLnBrk="0" hangingPunct="1">
                        <a:lnSpc>
                          <a:spcPct val="100000"/>
                        </a:lnSpc>
                        <a:spcBef>
                          <a:spcPts val="0"/>
                        </a:spcBef>
                        <a:spcAft>
                          <a:spcPts val="0"/>
                        </a:spcAft>
                        <a:buFontTx/>
                        <a:buNone/>
                      </a:pPr>
                      <a:r>
                        <a:rPr lang="en-US" sz="2400" b="1" i="0" kern="1200" dirty="0">
                          <a:solidFill>
                            <a:schemeClr val="tx1"/>
                          </a:solidFill>
                          <a:latin typeface="+mn-lt"/>
                          <a:ea typeface="+mn-ea"/>
                          <a:cs typeface="+mn-cs"/>
                        </a:rPr>
                        <a:t>Lea Berrang Ford, </a:t>
                      </a:r>
                      <a:r>
                        <a:rPr lang="en-US" sz="2400" b="0" i="1" u="none" strike="noStrike" kern="1200" dirty="0">
                          <a:solidFill>
                            <a:schemeClr val="tx1"/>
                          </a:solidFill>
                          <a:latin typeface="+mn-lt"/>
                          <a:ea typeface="+mn-ea"/>
                          <a:cs typeface="+mn-cs"/>
                        </a:rPr>
                        <a:t>University of Leeds and LA of Chapter 16, Key Risks Across Sectors and Regions</a:t>
                      </a:r>
                    </a:p>
                    <a:p>
                      <a:pPr marL="0" marR="0" lvl="0" indent="0" algn="l" rtl="0" eaLnBrk="1" fontAlgn="auto" latinLnBrk="0" hangingPunct="1">
                        <a:lnSpc>
                          <a:spcPct val="100000"/>
                        </a:lnSpc>
                        <a:spcBef>
                          <a:spcPts val="0"/>
                        </a:spcBef>
                        <a:spcAft>
                          <a:spcPts val="0"/>
                        </a:spcAft>
                        <a:buFontTx/>
                        <a:buNone/>
                      </a:pPr>
                      <a:r>
                        <a:rPr lang="en-US" sz="2400" b="1" i="0" kern="1200" dirty="0">
                          <a:solidFill>
                            <a:schemeClr val="tx1"/>
                          </a:solidFill>
                          <a:latin typeface="+mn-lt"/>
                          <a:ea typeface="+mn-ea"/>
                          <a:cs typeface="+mn-cs"/>
                        </a:rPr>
                        <a:t>Diana </a:t>
                      </a:r>
                      <a:r>
                        <a:rPr lang="en-US" sz="2400" b="1" i="0" kern="1200" dirty="0" err="1">
                          <a:solidFill>
                            <a:schemeClr val="tx1"/>
                          </a:solidFill>
                          <a:latin typeface="+mn-lt"/>
                          <a:ea typeface="+mn-ea"/>
                          <a:cs typeface="+mn-cs"/>
                        </a:rPr>
                        <a:t>Reckien</a:t>
                      </a:r>
                      <a:r>
                        <a:rPr lang="en-US" sz="2400" b="1" i="0" kern="1200" dirty="0">
                          <a:solidFill>
                            <a:schemeClr val="tx1"/>
                          </a:solidFill>
                          <a:latin typeface="+mn-lt"/>
                          <a:ea typeface="+mn-ea"/>
                          <a:cs typeface="+mn-cs"/>
                        </a:rPr>
                        <a:t>, </a:t>
                      </a:r>
                      <a:r>
                        <a:rPr lang="en-US" sz="2400" b="0" i="1" u="none" strike="noStrike" kern="1200" dirty="0">
                          <a:solidFill>
                            <a:schemeClr val="tx1"/>
                          </a:solidFill>
                          <a:latin typeface="+mn-lt"/>
                          <a:ea typeface="+mn-ea"/>
                          <a:cs typeface="+mn-cs"/>
                        </a:rPr>
                        <a:t>University of Twente and CLA of Chapter 17, Decision Making Options for Managing Risk</a:t>
                      </a:r>
                      <a:endParaRPr lang="en-GB" sz="2400" b="0" i="1" u="none" strike="noStrike" kern="1200" dirty="0">
                        <a:solidFill>
                          <a:schemeClr val="tx1"/>
                        </a:solidFill>
                        <a:latin typeface="+mn-lt"/>
                        <a:ea typeface="+mn-ea"/>
                        <a:cs typeface="+mn-cs"/>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28575"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661151443"/>
                  </a:ext>
                </a:extLst>
              </a:tr>
              <a:tr h="788180">
                <a:tc>
                  <a:txBody>
                    <a:bodyPr/>
                    <a:lstStyle/>
                    <a:p>
                      <a:pPr>
                        <a:lnSpc>
                          <a:spcPct val="107000"/>
                        </a:lnSpc>
                        <a:spcAft>
                          <a:spcPts val="0"/>
                        </a:spcAft>
                      </a:pPr>
                      <a:r>
                        <a:rPr lang="en-GB" altLang="en-GB" sz="2400" b="1" kern="1200" dirty="0">
                          <a:solidFill>
                            <a:schemeClr val="tx1"/>
                          </a:solidFill>
                          <a:effectLst/>
                          <a:latin typeface="Calibri"/>
                          <a:ea typeface="Calibri" panose="020F0502020204030204" pitchFamily="34" charset="0"/>
                          <a:cs typeface="Times New Roman"/>
                        </a:rPr>
                        <a:t>12.35</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marL="0" marR="0" indent="0" algn="l" defTabSz="914400" rtl="0" eaLnBrk="1" latinLnBrk="0" hangingPunct="1">
                        <a:lnSpc>
                          <a:spcPct val="107000"/>
                        </a:lnSpc>
                        <a:spcBef>
                          <a:spcPts val="0"/>
                        </a:spcBef>
                        <a:spcAft>
                          <a:spcPts val="0"/>
                        </a:spcAft>
                        <a:buClrTx/>
                        <a:buSzTx/>
                        <a:buFontTx/>
                        <a:buNone/>
                        <a:tabLst/>
                        <a:defRPr/>
                      </a:pPr>
                      <a:r>
                        <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Response</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r>
                        <a:rPr lang="en-US" sz="2400" b="1" i="0" kern="1200" dirty="0">
                          <a:solidFill>
                            <a:schemeClr val="tx1"/>
                          </a:solidFill>
                          <a:latin typeface="+mn-lt"/>
                          <a:ea typeface="+mn-ea"/>
                          <a:cs typeface="+mn-cs"/>
                        </a:rPr>
                        <a:t>Richard Millar, </a:t>
                      </a:r>
                      <a:r>
                        <a:rPr lang="en-US" sz="2400" b="0" i="1" u="none" strike="noStrike" kern="1200" dirty="0">
                          <a:solidFill>
                            <a:schemeClr val="tx1"/>
                          </a:solidFill>
                          <a:latin typeface="+mn-lt"/>
                          <a:ea typeface="+mn-ea"/>
                          <a:cs typeface="+mn-cs"/>
                        </a:rPr>
                        <a:t>Head of Adaptation and Climate Science, Climate Change Committee</a:t>
                      </a:r>
                      <a:endParaRPr lang="en-GB" sz="2400" b="0" i="1" u="none" strike="noStrike" kern="1200" dirty="0">
                        <a:solidFill>
                          <a:schemeClr val="tx1"/>
                        </a:solidFill>
                        <a:latin typeface="+mn-lt"/>
                        <a:ea typeface="+mn-ea"/>
                        <a:cs typeface="+mn-cs"/>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2920350696"/>
                  </a:ext>
                </a:extLst>
              </a:tr>
              <a:tr h="445784">
                <a:tc>
                  <a:txBody>
                    <a:bodyPr/>
                    <a:lstStyle/>
                    <a:p>
                      <a:pPr>
                        <a:lnSpc>
                          <a:spcPct val="107000"/>
                        </a:lnSpc>
                        <a:spcAft>
                          <a:spcPts val="0"/>
                        </a:spcAft>
                      </a:pPr>
                      <a:r>
                        <a:rPr lang="en-GB" altLang="en-GB" sz="2400" b="1" kern="1200" dirty="0">
                          <a:solidFill>
                            <a:schemeClr val="tx1"/>
                          </a:solidFill>
                          <a:effectLst/>
                          <a:latin typeface="Calibri"/>
                          <a:ea typeface="Calibri" panose="020F0502020204030204" pitchFamily="34" charset="0"/>
                          <a:cs typeface="Times New Roman"/>
                        </a:rPr>
                        <a:t>12.40</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marL="0" marR="0" indent="0" algn="l" defTabSz="914400" rtl="0" eaLnBrk="1" latinLnBrk="0" hangingPunct="1">
                        <a:lnSpc>
                          <a:spcPct val="107000"/>
                        </a:lnSpc>
                        <a:spcBef>
                          <a:spcPts val="0"/>
                        </a:spcBef>
                        <a:spcAft>
                          <a:spcPts val="0"/>
                        </a:spcAft>
                        <a:buClrTx/>
                        <a:buSzTx/>
                        <a:buFontTx/>
                        <a:buNone/>
                        <a:tabLst/>
                        <a:defRPr/>
                      </a:pPr>
                      <a:r>
                        <a:rPr lang="en-US"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Q&amp;A</a:t>
                      </a:r>
                      <a:endPar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a:txBody>
                    <a:bodyPr/>
                    <a:lstStyle/>
                    <a:p>
                      <a:pPr>
                        <a:lnSpc>
                          <a:spcPct val="107000"/>
                        </a:lnSpc>
                        <a:spcAft>
                          <a:spcPts val="0"/>
                        </a:spcAft>
                      </a:pPr>
                      <a:r>
                        <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Panel</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3503865066"/>
                  </a:ext>
                </a:extLst>
              </a:tr>
              <a:tr h="445784">
                <a:tc>
                  <a:txBody>
                    <a:bodyPr/>
                    <a:lstStyle/>
                    <a:p>
                      <a:pPr>
                        <a:lnSpc>
                          <a:spcPct val="107000"/>
                        </a:lnSpc>
                        <a:spcAft>
                          <a:spcPts val="0"/>
                        </a:spcAft>
                      </a:pPr>
                      <a:r>
                        <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13.00</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gridSpan="2">
                  <a:txBody>
                    <a:bodyPr/>
                    <a:lstStyle/>
                    <a:p>
                      <a:pPr algn="l">
                        <a:lnSpc>
                          <a:spcPct val="107000"/>
                        </a:lnSpc>
                        <a:spcAft>
                          <a:spcPts val="0"/>
                        </a:spcAft>
                      </a:pPr>
                      <a:r>
                        <a:rPr lang="en-GB" altLang="en-GB" sz="24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End</a:t>
                      </a: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tc hMerge="1">
                  <a:txBody>
                    <a:bodyPr/>
                    <a:lstStyle/>
                    <a:p>
                      <a:pPr>
                        <a:lnSpc>
                          <a:spcPct val="107000"/>
                        </a:lnSpc>
                      </a:pPr>
                      <a:endParaRPr lang="en-GB" altLang="en-GB" sz="1100">
                        <a:effectLst/>
                        <a:latin typeface="Calibri" panose="020F0502020204030204" pitchFamily="34" charset="0"/>
                        <a:cs typeface="Times New Roman" panose="02020603050405020304" pitchFamily="18" charset="0"/>
                      </a:endParaRPr>
                    </a:p>
                  </a:txBody>
                  <a:tcPr>
                    <a:lnL w="12700" cap="flat" cmpd="sng" algn="ctr">
                      <a:solidFill>
                        <a:srgbClr val="3494BA"/>
                      </a:solidFill>
                      <a:prstDash val="solid"/>
                      <a:round/>
                      <a:headEnd type="none" w="med" len="med"/>
                      <a:tailEnd type="none" w="med" len="med"/>
                    </a:lnL>
                    <a:lnR w="12700" cap="flat" cmpd="sng" algn="ctr">
                      <a:solidFill>
                        <a:srgbClr val="3494BA"/>
                      </a:solidFill>
                      <a:prstDash val="solid"/>
                      <a:round/>
                      <a:headEnd type="none" w="med" len="med"/>
                      <a:tailEnd type="none" w="med" len="med"/>
                    </a:lnR>
                    <a:lnT w="12700" cap="flat" cmpd="sng" algn="ctr">
                      <a:solidFill>
                        <a:srgbClr val="3494BA"/>
                      </a:solidFill>
                      <a:prstDash val="solid"/>
                      <a:round/>
                      <a:headEnd type="none" w="med" len="med"/>
                      <a:tailEnd type="none" w="med" len="med"/>
                    </a:lnT>
                    <a:lnB w="12700" cap="flat" cmpd="sng" algn="ctr">
                      <a:solidFill>
                        <a:srgbClr val="3494BA"/>
                      </a:solidFill>
                      <a:prstDash val="solid"/>
                      <a:round/>
                      <a:headEnd type="none" w="med" len="med"/>
                      <a:tailEnd type="none" w="med" len="med"/>
                    </a:lnB>
                    <a:solidFill>
                      <a:srgbClr val="F2F2F2"/>
                    </a:solidFill>
                  </a:tcPr>
                </a:tc>
                <a:extLst>
                  <a:ext uri="{0D108BD9-81ED-4DB2-BD59-A6C34878D82A}">
                    <a16:rowId xmlns:a16="http://schemas.microsoft.com/office/drawing/2014/main" val="1211409372"/>
                  </a:ext>
                </a:extLst>
              </a:tr>
            </a:tbl>
          </a:graphicData>
        </a:graphic>
      </p:graphicFrame>
    </p:spTree>
    <p:extLst>
      <p:ext uri="{BB962C8B-B14F-4D97-AF65-F5344CB8AC3E}">
        <p14:creationId xmlns:p14="http://schemas.microsoft.com/office/powerpoint/2010/main" val="3830437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DE00F4-06B0-4D95-BD6F-5CCA17DC3D79}"/>
              </a:ext>
            </a:extLst>
          </p:cNvPr>
          <p:cNvPicPr>
            <a:picLocks noChangeAspect="1"/>
          </p:cNvPicPr>
          <p:nvPr/>
        </p:nvPicPr>
        <p:blipFill>
          <a:blip r:embed="rId3"/>
          <a:stretch>
            <a:fillRect/>
          </a:stretch>
        </p:blipFill>
        <p:spPr>
          <a:xfrm>
            <a:off x="0" y="269264"/>
            <a:ext cx="10691446" cy="1114425"/>
          </a:xfrm>
          <a:prstGeom prst="rect">
            <a:avLst/>
          </a:prstGeom>
        </p:spPr>
      </p:pic>
      <p:sp>
        <p:nvSpPr>
          <p:cNvPr id="7" name="TextBox 6">
            <a:extLst>
              <a:ext uri="{FF2B5EF4-FFF2-40B4-BE49-F238E27FC236}">
                <a16:creationId xmlns:a16="http://schemas.microsoft.com/office/drawing/2014/main" id="{D82CB9E6-2A5E-461C-AA19-56FEBD58F43C}"/>
              </a:ext>
            </a:extLst>
          </p:cNvPr>
          <p:cNvSpPr txBox="1"/>
          <p:nvPr/>
        </p:nvSpPr>
        <p:spPr>
          <a:xfrm>
            <a:off x="196948" y="518616"/>
            <a:ext cx="6203852" cy="662288"/>
          </a:xfrm>
          <a:prstGeom prst="rect">
            <a:avLst/>
          </a:prstGeom>
          <a:noFill/>
        </p:spPr>
        <p:txBody>
          <a:bodyPr wrap="square" numCol="1"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orbel" panose="020B0503020204020204"/>
                <a:ea typeface="+mn-ea"/>
                <a:cs typeface="+mn-cs"/>
              </a:rPr>
              <a:t>How to engage</a:t>
            </a:r>
            <a:endParaRPr kumimoji="0" lang="en-GB" altLang="en-GB" sz="360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8" name="Picture 7">
            <a:extLst>
              <a:ext uri="{FF2B5EF4-FFF2-40B4-BE49-F238E27FC236}">
                <a16:creationId xmlns:a16="http://schemas.microsoft.com/office/drawing/2014/main" id="{FEABB755-5357-4A2F-86A2-DE4B0C886036}"/>
              </a:ext>
            </a:extLst>
          </p:cNvPr>
          <p:cNvPicPr>
            <a:picLocks noChangeAspect="1"/>
          </p:cNvPicPr>
          <p:nvPr/>
        </p:nvPicPr>
        <p:blipFill>
          <a:blip r:embed="rId4"/>
          <a:stretch>
            <a:fillRect/>
          </a:stretch>
        </p:blipFill>
        <p:spPr>
          <a:xfrm>
            <a:off x="11410950" y="269264"/>
            <a:ext cx="781050" cy="1114425"/>
          </a:xfrm>
          <a:prstGeom prst="rect">
            <a:avLst/>
          </a:prstGeom>
        </p:spPr>
      </p:pic>
      <p:pic>
        <p:nvPicPr>
          <p:cNvPr id="9" name="Picture 49" descr="A picture containing drawing  Description automatically generated">
            <a:extLst>
              <a:ext uri="{FF2B5EF4-FFF2-40B4-BE49-F238E27FC236}">
                <a16:creationId xmlns:a16="http://schemas.microsoft.com/office/drawing/2014/main" id="{81750FFE-911C-4D1D-95CF-DCA595CE8C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sign  Description automatically generated">
            <a:extLst>
              <a:ext uri="{FF2B5EF4-FFF2-40B4-BE49-F238E27FC236}">
                <a16:creationId xmlns:a16="http://schemas.microsoft.com/office/drawing/2014/main" id="{37F10EA1-8DE0-47D1-9642-ED705F0156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
        <p:nvSpPr>
          <p:cNvPr id="11" name="Content Placeholder 2">
            <a:extLst>
              <a:ext uri="{FF2B5EF4-FFF2-40B4-BE49-F238E27FC236}">
                <a16:creationId xmlns:a16="http://schemas.microsoft.com/office/drawing/2014/main" id="{B897E649-D4C6-4D43-89F6-5AC84999E5F8}"/>
              </a:ext>
            </a:extLst>
          </p:cNvPr>
          <p:cNvSpPr txBox="1">
            <a:spLocks/>
          </p:cNvSpPr>
          <p:nvPr/>
        </p:nvSpPr>
        <p:spPr>
          <a:xfrm>
            <a:off x="4689" y="1485285"/>
            <a:ext cx="12187311" cy="4586068"/>
          </a:xfrm>
          <a:prstGeom prst="rect">
            <a:avLst/>
          </a:prstGeom>
          <a:solidFill>
            <a:schemeClr val="bg1">
              <a:lumMod val="85000"/>
            </a:schemeClr>
          </a:solidFill>
        </p:spPr>
        <p:txBody>
          <a:bodyPr numCol="1"/>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3494BA"/>
              </a:buClr>
              <a:buSzTx/>
              <a:buFont typeface="Wingdings 2" pitchFamily="18" charset="2"/>
              <a:buNone/>
              <a:tabLst/>
              <a:defRPr/>
            </a:pPr>
            <a:endParaRPr kumimoji="0" lang="en-GB" altLang="en-GB" sz="2000" b="0" i="0" u="none" strike="noStrike" kern="1200" cap="none" spc="0" normalizeH="0" baseline="0" noProof="0">
              <a:ln>
                <a:noFill/>
              </a:ln>
              <a:solidFill>
                <a:prstClr val="black"/>
              </a:solidFill>
              <a:effectLst/>
              <a:uLnTx/>
              <a:uFillTx/>
              <a:latin typeface="Corbel" panose="020B0503020204020204"/>
              <a:ea typeface="+mn-ea"/>
              <a:cs typeface="+mn-cs"/>
            </a:endParaRPr>
          </a:p>
        </p:txBody>
      </p:sp>
      <p:pic>
        <p:nvPicPr>
          <p:cNvPr id="12" name="Picture 11" descr="A picture containing device  Description automatically generated">
            <a:extLst>
              <a:ext uri="{FF2B5EF4-FFF2-40B4-BE49-F238E27FC236}">
                <a16:creationId xmlns:a16="http://schemas.microsoft.com/office/drawing/2014/main" id="{70A4BCE0-C86D-4AF6-A142-CE9F831AEA6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2224" y="72047"/>
            <a:ext cx="1449251" cy="1413238"/>
          </a:xfrm>
          <a:prstGeom prst="rect">
            <a:avLst/>
          </a:prstGeom>
        </p:spPr>
      </p:pic>
      <p:sp>
        <p:nvSpPr>
          <p:cNvPr id="13" name="Content Placeholder 2">
            <a:extLst>
              <a:ext uri="{FF2B5EF4-FFF2-40B4-BE49-F238E27FC236}">
                <a16:creationId xmlns:a16="http://schemas.microsoft.com/office/drawing/2014/main" id="{C434F559-222E-4114-A192-23B837EB097C}"/>
              </a:ext>
            </a:extLst>
          </p:cNvPr>
          <p:cNvSpPr txBox="1">
            <a:spLocks/>
          </p:cNvSpPr>
          <p:nvPr/>
        </p:nvSpPr>
        <p:spPr>
          <a:xfrm>
            <a:off x="196948" y="1995087"/>
            <a:ext cx="11475720" cy="3325297"/>
          </a:xfrm>
          <a:prstGeom prst="rect">
            <a:avLst/>
          </a:prstGeom>
        </p:spPr>
        <p:txBody>
          <a:bodyPr numCol="1">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Presentations first then Q&amp;A and discussion</a:t>
            </a:r>
          </a:p>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Post questions in the Q&amp;A box at any time </a:t>
            </a:r>
          </a:p>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Up-vote your favourites</a:t>
            </a:r>
          </a:p>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Attendees will remain muted unless enabled to speak by the host​</a:t>
            </a:r>
          </a:p>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Webinar (audio and slides) will be shared after the event</a:t>
            </a:r>
          </a:p>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Technical problems – chat </a:t>
            </a:r>
          </a:p>
          <a:p>
            <a:pPr marL="685800" marR="0" lvl="1" indent="-182880" algn="l" defTabSz="914400" rtl="0" eaLnBrk="1" fontAlgn="auto" latinLnBrk="0" hangingPunct="1">
              <a:lnSpc>
                <a:spcPct val="90000"/>
              </a:lnSpc>
              <a:spcBef>
                <a:spcPts val="250"/>
              </a:spcBef>
              <a:spcAft>
                <a:spcPts val="250"/>
              </a:spcAft>
              <a:buClr>
                <a:srgbClr val="3494BA"/>
              </a:buClr>
              <a:buSzTx/>
              <a:buFont typeface="Wingdings 2" pitchFamily="18" charset="2"/>
              <a:buChar char=""/>
              <a:tabLst/>
              <a:defRPr/>
            </a:pPr>
            <a:r>
              <a:rPr kumimoji="0" lang="en-GB" altLang="en-GB" sz="3000" b="0" i="0" u="none" strike="noStrike" kern="1200" cap="none" spc="0" normalizeH="0" baseline="0" noProof="0" dirty="0">
                <a:ln>
                  <a:noFill/>
                </a:ln>
                <a:solidFill>
                  <a:srgbClr val="3494BA">
                    <a:lumMod val="50000"/>
                  </a:srgbClr>
                </a:solidFill>
                <a:effectLst/>
                <a:uLnTx/>
                <a:uFillTx/>
                <a:latin typeface="Corbel" panose="020B0503020204020204"/>
                <a:ea typeface="+mn-ea"/>
                <a:cs typeface="+mn-cs"/>
              </a:rPr>
              <a:t>The webinar is being recorded​</a:t>
            </a:r>
          </a:p>
        </p:txBody>
      </p:sp>
      <p:sp>
        <p:nvSpPr>
          <p:cNvPr id="15" name="TextBox 14">
            <a:extLst>
              <a:ext uri="{FF2B5EF4-FFF2-40B4-BE49-F238E27FC236}">
                <a16:creationId xmlns:a16="http://schemas.microsoft.com/office/drawing/2014/main" id="{115C3B0F-A99A-4B65-B378-9D4C0D02862C}"/>
              </a:ext>
            </a:extLst>
          </p:cNvPr>
          <p:cNvSpPr txBox="1"/>
          <p:nvPr/>
        </p:nvSpPr>
        <p:spPr>
          <a:xfrm>
            <a:off x="196948" y="6027003"/>
            <a:ext cx="6383660" cy="830997"/>
          </a:xfrm>
          <a:prstGeom prst="rect">
            <a:avLst/>
          </a:prstGeom>
          <a:noFill/>
        </p:spPr>
        <p:txBody>
          <a:bodyPr wrap="square" numCol="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dirty="0">
                <a:ln>
                  <a:noFill/>
                </a:ln>
                <a:solidFill>
                  <a:srgbClr val="3494BA">
                    <a:lumMod val="50000"/>
                  </a:srgbClr>
                </a:solidFill>
                <a:effectLst/>
                <a:uLnTx/>
                <a:uFillTx/>
                <a:latin typeface="Corbel" panose="020B0503020204020204" pitchFamily="34" charset="0"/>
                <a:ea typeface="+mn-ea"/>
                <a:cs typeface="+mn-cs"/>
              </a:rPr>
              <a:t>Twitter: </a:t>
            </a:r>
            <a:r>
              <a:rPr kumimoji="0" lang="en-GB" altLang="en-GB" sz="2400" b="1" i="0" u="sng" strike="noStrike" kern="1200" cap="none" spc="0" normalizeH="0" baseline="0" noProof="0" dirty="0">
                <a:ln>
                  <a:noFill/>
                </a:ln>
                <a:solidFill>
                  <a:srgbClr val="0070C0"/>
                </a:solidFill>
                <a:effectLst/>
                <a:uLnTx/>
                <a:uFillTx/>
                <a:latin typeface="Corbel" panose="020B0503020204020204" pitchFamily="34" charset="0"/>
                <a:ea typeface="+mn-ea"/>
                <a:cs typeface="+mn-cs"/>
              </a:rPr>
              <a:t>@UKCRP_SPF</a:t>
            </a:r>
            <a:r>
              <a:rPr kumimoji="0" lang="en-GB" altLang="en-GB" sz="2400" b="1" i="0" u="none" strike="noStrike" kern="1200" cap="none" spc="0" normalizeH="0" baseline="0" noProof="0" dirty="0">
                <a:ln>
                  <a:noFill/>
                </a:ln>
                <a:solidFill>
                  <a:srgbClr val="0070C0"/>
                </a:solidFill>
                <a:effectLst/>
                <a:uLnTx/>
                <a:uFillTx/>
                <a:latin typeface="Corbel" panose="020B0503020204020204" pitchFamily="34" charset="0"/>
                <a:ea typeface="+mn-ea"/>
                <a:cs typeface="+mn-cs"/>
              </a:rPr>
              <a:t>       #UKclimateResil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dirty="0">
                <a:ln>
                  <a:noFill/>
                </a:ln>
                <a:solidFill>
                  <a:srgbClr val="3494BA">
                    <a:lumMod val="50000"/>
                  </a:srgbClr>
                </a:solidFill>
                <a:effectLst/>
                <a:uLnTx/>
                <a:uFillTx/>
                <a:latin typeface="Corbel" panose="020B0503020204020204" pitchFamily="34" charset="0"/>
                <a:ea typeface="+mn-ea"/>
                <a:cs typeface="+mn-cs"/>
              </a:rPr>
              <a:t>Website: </a:t>
            </a:r>
            <a:r>
              <a:rPr kumimoji="0" lang="en-GB" altLang="en-GB" sz="2400" b="1" i="0" u="none" strike="noStrike" kern="1200" cap="none" spc="0" normalizeH="0" baseline="0" noProof="0" dirty="0">
                <a:ln>
                  <a:noFill/>
                </a:ln>
                <a:solidFill>
                  <a:srgbClr val="0070C0"/>
                </a:solidFill>
                <a:effectLst/>
                <a:uLnTx/>
                <a:uFillTx/>
                <a:latin typeface="Corbel" panose="020B0503020204020204" pitchFamily="34" charset="0"/>
                <a:ea typeface="+mn-ea"/>
                <a:cs typeface="+mn-cs"/>
              </a:rPr>
              <a:t>https://www.ukclimateresilience.org</a:t>
            </a:r>
            <a:r>
              <a:rPr kumimoji="0" lang="en-GB" altLang="en-GB" sz="2400" b="1" i="0" u="none" strike="noStrike" kern="1200" cap="none" spc="0" normalizeH="0" baseline="0" noProof="0" dirty="0">
                <a:ln>
                  <a:noFill/>
                </a:ln>
                <a:solidFill>
                  <a:srgbClr val="0070C0"/>
                </a:solidFill>
                <a:effectLst/>
                <a:uLnTx/>
                <a:uFillTx/>
                <a:latin typeface="Corbel" panose="020B0503020204020204"/>
                <a:ea typeface="+mn-ea"/>
                <a:cs typeface="+mn-cs"/>
              </a:rPr>
              <a:t>/</a:t>
            </a:r>
          </a:p>
        </p:txBody>
      </p:sp>
    </p:spTree>
    <p:extLst>
      <p:ext uri="{BB962C8B-B14F-4D97-AF65-F5344CB8AC3E}">
        <p14:creationId xmlns:p14="http://schemas.microsoft.com/office/powerpoint/2010/main" val="94586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Pentagon 12">
            <a:extLst>
              <a:ext uri="{FF2B5EF4-FFF2-40B4-BE49-F238E27FC236}">
                <a16:creationId xmlns:a16="http://schemas.microsoft.com/office/drawing/2014/main" id="{580CF380-FA62-4E3A-8C5A-5875861A774D}"/>
              </a:ext>
            </a:extLst>
          </p:cNvPr>
          <p:cNvSpPr/>
          <p:nvPr/>
        </p:nvSpPr>
        <p:spPr>
          <a:xfrm>
            <a:off x="0" y="127995"/>
            <a:ext cx="3585912" cy="537040"/>
          </a:xfrm>
          <a:prstGeom prst="homePlate">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517525" y="1259222"/>
            <a:ext cx="8258723" cy="3854299"/>
          </a:xfrm>
        </p:spPr>
        <p:txBody>
          <a:bodyPr numCol="1" anchor="ctr">
            <a:normAutofit/>
          </a:bodyPr>
          <a:lstStyle/>
          <a:p>
            <a:pPr>
              <a:lnSpc>
                <a:spcPct val="100000"/>
              </a:lnSpc>
              <a:spcBef>
                <a:spcPts val="0"/>
              </a:spcBef>
              <a:spcAft>
                <a:spcPts val="1800"/>
              </a:spcAft>
              <a:defRPr/>
            </a:pPr>
            <a:br>
              <a:rPr lang="en-GB" altLang="en-GB" sz="4900" b="1" dirty="0">
                <a:solidFill>
                  <a:schemeClr val="bg1"/>
                </a:solidFill>
              </a:rPr>
            </a:br>
            <a:br>
              <a:rPr lang="en-US" sz="3200" dirty="0">
                <a:solidFill>
                  <a:schemeClr val="bg1"/>
                </a:solidFill>
                <a:ea typeface="+mj-lt"/>
                <a:cs typeface="+mj-lt"/>
              </a:rPr>
            </a:br>
            <a:endParaRPr lang="en-US" sz="4000" dirty="0">
              <a:solidFill>
                <a:schemeClr val="bg1"/>
              </a:solidFill>
            </a:endParaRPr>
          </a:p>
        </p:txBody>
      </p:sp>
      <p:sp>
        <p:nvSpPr>
          <p:cNvPr id="9" name="AutoShape 2" descr="https://ukc-powerpoint.officeapps.live.com/pods/GetClipboardImage.ashx?Id=a527de18-3c90-4bd6-94f9-b0437741190c&amp;DC=GUK5&amp;pkey=2cbf2434-fa3a-4e9b-babf-c03a9a108e3e&amp;wdoverrides=GetClipboardImageEnabled:true"/>
          <p:cNvSpPr>
            <a:spLocks noChangeAspect="1" noChangeArrowheads="1"/>
          </p:cNvSpPr>
          <p:nvPr/>
        </p:nvSpPr>
        <p:spPr>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GB"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8" name="Content Placeholder 2">
            <a:extLst>
              <a:ext uri="{FF2B5EF4-FFF2-40B4-BE49-F238E27FC236}">
                <a16:creationId xmlns:a16="http://schemas.microsoft.com/office/drawing/2014/main" id="{7A1C0179-52F3-4001-A515-1136C74E9BE6}"/>
              </a:ext>
            </a:extLst>
          </p:cNvPr>
          <p:cNvSpPr txBox="1">
            <a:spLocks/>
          </p:cNvSpPr>
          <p:nvPr/>
        </p:nvSpPr>
        <p:spPr>
          <a:xfrm>
            <a:off x="181903" y="943234"/>
            <a:ext cx="9001148" cy="5380492"/>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GB" sz="3200" dirty="0">
                <a:solidFill>
                  <a:schemeClr val="tx1"/>
                </a:solidFill>
                <a:effectLst/>
                <a:ea typeface="Calibri" panose="020F0502020204030204" pitchFamily="34" charset="0"/>
              </a:rPr>
              <a:t>A new paper has been published from the IMPRES and </a:t>
            </a:r>
            <a:r>
              <a:rPr lang="en-GB" sz="3200" dirty="0" err="1">
                <a:solidFill>
                  <a:schemeClr val="tx1"/>
                </a:solidFill>
                <a:effectLst/>
                <a:ea typeface="Calibri" panose="020F0502020204030204" pitchFamily="34" charset="0"/>
              </a:rPr>
              <a:t>OpenCLIM</a:t>
            </a:r>
            <a:r>
              <a:rPr lang="en-GB" sz="3200" dirty="0">
                <a:solidFill>
                  <a:schemeClr val="tx1"/>
                </a:solidFill>
                <a:effectLst/>
                <a:ea typeface="Calibri" panose="020F0502020204030204" pitchFamily="34" charset="0"/>
              </a:rPr>
              <a:t> projects</a:t>
            </a:r>
          </a:p>
          <a:p>
            <a:pPr marL="0" indent="0">
              <a:buNone/>
            </a:pPr>
            <a:endParaRPr lang="en-GB" sz="1100" dirty="0">
              <a:solidFill>
                <a:schemeClr val="tx1"/>
              </a:solidFill>
              <a:ea typeface="Calibri" panose="020F0502020204030204" pitchFamily="34" charset="0"/>
            </a:endParaRPr>
          </a:p>
          <a:p>
            <a:pPr marL="0" indent="0">
              <a:buNone/>
            </a:pPr>
            <a:r>
              <a:rPr lang="en-US" sz="3200" b="1" i="0" dirty="0">
                <a:solidFill>
                  <a:schemeClr val="tx1"/>
                </a:solidFill>
                <a:effectLst/>
              </a:rPr>
              <a:t>Projected risks associated with heat stress in the UK Climate Projections (UKCP18)</a:t>
            </a:r>
          </a:p>
          <a:p>
            <a:pPr marL="0" indent="0">
              <a:buNone/>
            </a:pPr>
            <a:r>
              <a:rPr lang="en-US" sz="3200" dirty="0">
                <a:solidFill>
                  <a:schemeClr val="tx1"/>
                </a:solidFill>
              </a:rPr>
              <a:t>B</a:t>
            </a:r>
            <a:r>
              <a:rPr lang="en-US" sz="3200" b="0" i="0" dirty="0">
                <a:solidFill>
                  <a:schemeClr val="tx1"/>
                </a:solidFill>
                <a:effectLst/>
              </a:rPr>
              <a:t>y </a:t>
            </a:r>
            <a:r>
              <a:rPr lang="en-GB" sz="3200" b="0" i="0" dirty="0">
                <a:solidFill>
                  <a:schemeClr val="tx1"/>
                </a:solidFill>
                <a:effectLst/>
              </a:rPr>
              <a:t>Alan T Kennedy-Asser, Gwilym Owen, Gareth J Griffith, Oliver Andrews, Y T Eunice Lo, Dann M Mitchell, Katie Jenkins and Rachel F Warren</a:t>
            </a:r>
            <a:endParaRPr lang="en-GB" sz="3200" dirty="0">
              <a:solidFill>
                <a:schemeClr val="tx1"/>
              </a:solidFill>
              <a:ea typeface="Calibri" panose="020F0502020204030204" pitchFamily="34" charset="0"/>
            </a:endParaRPr>
          </a:p>
          <a:p>
            <a:pPr marL="0" indent="0">
              <a:buNone/>
            </a:pPr>
            <a:r>
              <a:rPr lang="en-US" sz="2800" b="0" i="0" u="sng" dirty="0">
                <a:solidFill>
                  <a:schemeClr val="tx1"/>
                </a:solidFill>
                <a:effectLst/>
                <a:hlinkClick r:id="rId3">
                  <a:extLst>
                    <a:ext uri="{A12FA001-AC4F-418D-AE19-62706E023703}">
                      <ahyp:hlinkClr xmlns:ahyp="http://schemas.microsoft.com/office/drawing/2018/hyperlinkcolor" val="tx"/>
                    </a:ext>
                  </a:extLst>
                </a:hlinkClick>
              </a:rPr>
              <a:t>Environmental Research Letters</a:t>
            </a:r>
            <a:r>
              <a:rPr lang="en-US" sz="2800" b="0" i="0" u="sng" dirty="0">
                <a:solidFill>
                  <a:schemeClr val="tx1"/>
                </a:solidFill>
                <a:effectLst/>
              </a:rPr>
              <a:t>, </a:t>
            </a:r>
            <a:r>
              <a:rPr lang="en-US" sz="2800" b="0" i="0" u="sng" dirty="0">
                <a:solidFill>
                  <a:schemeClr val="tx1"/>
                </a:solidFill>
                <a:effectLst/>
                <a:hlinkClick r:id="rId4">
                  <a:extLst>
                    <a:ext uri="{A12FA001-AC4F-418D-AE19-62706E023703}">
                      <ahyp:hlinkClr xmlns:ahyp="http://schemas.microsoft.com/office/drawing/2018/hyperlinkcolor" val="tx"/>
                    </a:ext>
                  </a:extLst>
                </a:hlinkClick>
              </a:rPr>
              <a:t>Volume 17</a:t>
            </a:r>
            <a:r>
              <a:rPr lang="en-US" sz="2800" b="0" i="0" u="sng" dirty="0">
                <a:solidFill>
                  <a:schemeClr val="tx1"/>
                </a:solidFill>
                <a:effectLst/>
              </a:rPr>
              <a:t>, </a:t>
            </a:r>
            <a:r>
              <a:rPr lang="en-US" sz="2800" b="0" i="0" u="sng" dirty="0">
                <a:solidFill>
                  <a:schemeClr val="tx1"/>
                </a:solidFill>
                <a:effectLst/>
                <a:hlinkClick r:id="rId5">
                  <a:extLst>
                    <a:ext uri="{A12FA001-AC4F-418D-AE19-62706E023703}">
                      <ahyp:hlinkClr xmlns:ahyp="http://schemas.microsoft.com/office/drawing/2018/hyperlinkcolor" val="tx"/>
                    </a:ext>
                  </a:extLst>
                </a:hlinkClick>
              </a:rPr>
              <a:t>Number 3</a:t>
            </a:r>
            <a:endParaRPr lang="en-GB" sz="2800" u="sng" dirty="0">
              <a:solidFill>
                <a:schemeClr val="tx1"/>
              </a:solidFill>
              <a:effectLst/>
              <a:ea typeface="Calibri" panose="020F0502020204030204" pitchFamily="34" charset="0"/>
            </a:endParaRPr>
          </a:p>
          <a:p>
            <a:pPr marL="0" indent="0" algn="l">
              <a:buNone/>
            </a:pPr>
            <a:r>
              <a:rPr lang="en-GB" sz="2800" u="sng" dirty="0">
                <a:solidFill>
                  <a:schemeClr val="bg1"/>
                </a:solidFill>
                <a:effectLst/>
                <a:ea typeface="Calibri" panose="020F0502020204030204" pitchFamily="34" charset="0"/>
                <a:hlinkClick r:id="rId6" tooltip="https://iopscience.iop.org/article/10.1088/1748-9326/ac541a">
                  <a:extLst>
                    <a:ext uri="{A12FA001-AC4F-418D-AE19-62706E023703}">
                      <ahyp:hlinkClr xmlns:ahyp="http://schemas.microsoft.com/office/drawing/2018/hyperlinkcolor" val="tx"/>
                    </a:ext>
                  </a:extLst>
                </a:hlinkClick>
              </a:rPr>
              <a:t>https://iopscience.iop.org/article/10.1088/1748-9326/ac541a</a:t>
            </a:r>
            <a:endParaRPr lang="en-GB" sz="2800" dirty="0">
              <a:solidFill>
                <a:schemeClr val="bg1"/>
              </a:solidFill>
              <a:effectLst/>
              <a:ea typeface="Calibri" panose="020F0502020204030204" pitchFamily="34" charset="0"/>
            </a:endParaRPr>
          </a:p>
          <a:p>
            <a:pPr marL="0" indent="0">
              <a:buNone/>
            </a:pPr>
            <a:endParaRPr lang="en-US" sz="2400" dirty="0">
              <a:solidFill>
                <a:schemeClr val="bg1"/>
              </a:solidFill>
              <a:latin typeface="Neue Plak"/>
            </a:endParaRPr>
          </a:p>
        </p:txBody>
      </p:sp>
      <p:sp>
        <p:nvSpPr>
          <p:cNvPr id="10" name="TextBox 9">
            <a:extLst>
              <a:ext uri="{FF2B5EF4-FFF2-40B4-BE49-F238E27FC236}">
                <a16:creationId xmlns:a16="http://schemas.microsoft.com/office/drawing/2014/main" id="{FDE2C89D-1D03-4906-AB63-70B0BF2CE738}"/>
              </a:ext>
            </a:extLst>
          </p:cNvPr>
          <p:cNvSpPr txBox="1"/>
          <p:nvPr/>
        </p:nvSpPr>
        <p:spPr>
          <a:xfrm>
            <a:off x="3402281" y="73349"/>
            <a:ext cx="6930502" cy="646331"/>
          </a:xfrm>
          <a:prstGeom prst="rect">
            <a:avLst/>
          </a:prstGeom>
          <a:noFill/>
        </p:spPr>
        <p:txBody>
          <a:bodyPr wrap="square" rtlCol="0">
            <a:spAutoFit/>
          </a:bodyPr>
          <a:lstStyle/>
          <a:p>
            <a:pPr algn="ctr"/>
            <a:r>
              <a:rPr lang="en-GB" sz="3600" dirty="0">
                <a:effectLst/>
                <a:latin typeface="Calibri" panose="020F0502020204030204" pitchFamily="34" charset="0"/>
                <a:ea typeface="Calibri" panose="020F0502020204030204" pitchFamily="34" charset="0"/>
              </a:rPr>
              <a:t>New paper from UKCRP projects</a:t>
            </a:r>
            <a:endParaRPr lang="en-GB" sz="3600" dirty="0"/>
          </a:p>
        </p:txBody>
      </p:sp>
      <p:pic>
        <p:nvPicPr>
          <p:cNvPr id="11" name="Picture 10">
            <a:extLst>
              <a:ext uri="{FF2B5EF4-FFF2-40B4-BE49-F238E27FC236}">
                <a16:creationId xmlns:a16="http://schemas.microsoft.com/office/drawing/2014/main" id="{1AEEC21A-EE19-4426-AD67-54087254B27D}"/>
              </a:ext>
            </a:extLst>
          </p:cNvPr>
          <p:cNvPicPr>
            <a:picLocks noChangeAspect="1"/>
          </p:cNvPicPr>
          <p:nvPr/>
        </p:nvPicPr>
        <p:blipFill rotWithShape="1">
          <a:blip r:embed="rId7"/>
          <a:srcRect l="44773" t="21657" r="22500" b="16520"/>
          <a:stretch/>
        </p:blipFill>
        <p:spPr>
          <a:xfrm>
            <a:off x="9347576" y="1752024"/>
            <a:ext cx="2699757" cy="2868694"/>
          </a:xfrm>
          <a:prstGeom prst="rect">
            <a:avLst/>
          </a:prstGeom>
        </p:spPr>
      </p:pic>
      <p:sp>
        <p:nvSpPr>
          <p:cNvPr id="12" name="TextBox 11">
            <a:extLst>
              <a:ext uri="{FF2B5EF4-FFF2-40B4-BE49-F238E27FC236}">
                <a16:creationId xmlns:a16="http://schemas.microsoft.com/office/drawing/2014/main" id="{2D87C11C-8E3E-4C40-9456-37A0DBE295FD}"/>
              </a:ext>
            </a:extLst>
          </p:cNvPr>
          <p:cNvSpPr txBox="1"/>
          <p:nvPr/>
        </p:nvSpPr>
        <p:spPr>
          <a:xfrm>
            <a:off x="181903" y="106998"/>
            <a:ext cx="3038475" cy="584775"/>
          </a:xfrm>
          <a:prstGeom prst="rect">
            <a:avLst/>
          </a:prstGeom>
          <a:noFill/>
        </p:spPr>
        <p:txBody>
          <a:bodyPr wrap="square" rtlCol="0">
            <a:spAutoFit/>
          </a:bodyPr>
          <a:lstStyle/>
          <a:p>
            <a:r>
              <a:rPr lang="en-US" sz="3200" dirty="0">
                <a:solidFill>
                  <a:schemeClr val="bg1"/>
                </a:solidFill>
                <a:latin typeface="+mj-lt"/>
              </a:rPr>
              <a:t>New Publication</a:t>
            </a:r>
            <a:endParaRPr lang="en-GB" sz="3200" dirty="0">
              <a:solidFill>
                <a:schemeClr val="bg1"/>
              </a:solidFill>
              <a:latin typeface="+mj-lt"/>
            </a:endParaRPr>
          </a:p>
        </p:txBody>
      </p:sp>
      <p:pic>
        <p:nvPicPr>
          <p:cNvPr id="14" name="Picture 13" descr="A picture containing device  Description automatically generated">
            <a:extLst>
              <a:ext uri="{FF2B5EF4-FFF2-40B4-BE49-F238E27FC236}">
                <a16:creationId xmlns:a16="http://schemas.microsoft.com/office/drawing/2014/main" id="{90741421-F460-462C-827E-2A7F3F84C3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52224" y="68994"/>
            <a:ext cx="1449251" cy="1413238"/>
          </a:xfrm>
          <a:prstGeom prst="rect">
            <a:avLst/>
          </a:prstGeom>
        </p:spPr>
      </p:pic>
      <p:sp>
        <p:nvSpPr>
          <p:cNvPr id="15" name="TextBox 14">
            <a:extLst>
              <a:ext uri="{FF2B5EF4-FFF2-40B4-BE49-F238E27FC236}">
                <a16:creationId xmlns:a16="http://schemas.microsoft.com/office/drawing/2014/main" id="{F4088777-193C-40C0-89D4-0637D5E1B939}"/>
              </a:ext>
            </a:extLst>
          </p:cNvPr>
          <p:cNvSpPr txBox="1"/>
          <p:nvPr/>
        </p:nvSpPr>
        <p:spPr>
          <a:xfrm>
            <a:off x="196948" y="6027003"/>
            <a:ext cx="6383660" cy="830997"/>
          </a:xfrm>
          <a:prstGeom prst="rect">
            <a:avLst/>
          </a:prstGeom>
          <a:noFill/>
        </p:spPr>
        <p:txBody>
          <a:bodyPr wrap="square" numCol="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dirty="0">
                <a:ln>
                  <a:noFill/>
                </a:ln>
                <a:solidFill>
                  <a:srgbClr val="3494BA">
                    <a:lumMod val="50000"/>
                  </a:srgbClr>
                </a:solidFill>
                <a:effectLst/>
                <a:uLnTx/>
                <a:uFillTx/>
                <a:latin typeface="Corbel" panose="020B0503020204020204" pitchFamily="34" charset="0"/>
                <a:ea typeface="+mn-ea"/>
                <a:cs typeface="+mn-cs"/>
              </a:rPr>
              <a:t>Twitter: </a:t>
            </a:r>
            <a:r>
              <a:rPr kumimoji="0" lang="en-GB" altLang="en-GB" sz="2400" b="1" i="0" u="sng" strike="noStrike" kern="1200" cap="none" spc="0" normalizeH="0" baseline="0" noProof="0" dirty="0">
                <a:ln>
                  <a:noFill/>
                </a:ln>
                <a:solidFill>
                  <a:srgbClr val="0070C0"/>
                </a:solidFill>
                <a:effectLst/>
                <a:uLnTx/>
                <a:uFillTx/>
                <a:latin typeface="Corbel" panose="020B0503020204020204" pitchFamily="34" charset="0"/>
                <a:ea typeface="+mn-ea"/>
                <a:cs typeface="+mn-cs"/>
              </a:rPr>
              <a:t>@UKCRP_SPF</a:t>
            </a:r>
            <a:r>
              <a:rPr kumimoji="0" lang="en-GB" altLang="en-GB" sz="2400" b="1" i="0" u="none" strike="noStrike" kern="1200" cap="none" spc="0" normalizeH="0" baseline="0" noProof="0" dirty="0">
                <a:ln>
                  <a:noFill/>
                </a:ln>
                <a:solidFill>
                  <a:srgbClr val="0070C0"/>
                </a:solidFill>
                <a:effectLst/>
                <a:uLnTx/>
                <a:uFillTx/>
                <a:latin typeface="Corbel" panose="020B0503020204020204" pitchFamily="34" charset="0"/>
                <a:ea typeface="+mn-ea"/>
                <a:cs typeface="+mn-cs"/>
              </a:rPr>
              <a:t>       #UKclimateResil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dirty="0">
                <a:ln>
                  <a:noFill/>
                </a:ln>
                <a:solidFill>
                  <a:srgbClr val="3494BA">
                    <a:lumMod val="50000"/>
                  </a:srgbClr>
                </a:solidFill>
                <a:effectLst/>
                <a:uLnTx/>
                <a:uFillTx/>
                <a:latin typeface="Corbel" panose="020B0503020204020204" pitchFamily="34" charset="0"/>
                <a:ea typeface="+mn-ea"/>
                <a:cs typeface="+mn-cs"/>
              </a:rPr>
              <a:t>Website: </a:t>
            </a:r>
            <a:r>
              <a:rPr kumimoji="0" lang="en-GB" altLang="en-GB" sz="2400" b="1" i="0" u="none" strike="noStrike" kern="1200" cap="none" spc="0" normalizeH="0" baseline="0" noProof="0" dirty="0">
                <a:ln>
                  <a:noFill/>
                </a:ln>
                <a:solidFill>
                  <a:srgbClr val="0070C0"/>
                </a:solidFill>
                <a:effectLst/>
                <a:uLnTx/>
                <a:uFillTx/>
                <a:latin typeface="Corbel" panose="020B0503020204020204" pitchFamily="34" charset="0"/>
                <a:ea typeface="+mn-ea"/>
                <a:cs typeface="+mn-cs"/>
              </a:rPr>
              <a:t>https://www.ukclimateresilience.org</a:t>
            </a:r>
            <a:r>
              <a:rPr kumimoji="0" lang="en-GB" altLang="en-GB" sz="2400" b="1" i="0" u="none" strike="noStrike" kern="1200" cap="none" spc="0" normalizeH="0" baseline="0" noProof="0" dirty="0">
                <a:ln>
                  <a:noFill/>
                </a:ln>
                <a:solidFill>
                  <a:srgbClr val="0070C0"/>
                </a:solidFill>
                <a:effectLst/>
                <a:uLnTx/>
                <a:uFillTx/>
                <a:latin typeface="Corbel" panose="020B0503020204020204"/>
                <a:ea typeface="+mn-ea"/>
                <a:cs typeface="+mn-cs"/>
              </a:rPr>
              <a:t>/</a:t>
            </a:r>
          </a:p>
        </p:txBody>
      </p:sp>
      <p:pic>
        <p:nvPicPr>
          <p:cNvPr id="16" name="Picture 49" descr="A picture containing drawing  Description automatically generated">
            <a:extLst>
              <a:ext uri="{FF2B5EF4-FFF2-40B4-BE49-F238E27FC236}">
                <a16:creationId xmlns:a16="http://schemas.microsoft.com/office/drawing/2014/main" id="{D539F87D-1B4B-4EA8-825C-DDA3F790AC4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close up of a sign  Description automatically generated">
            <a:extLst>
              <a:ext uri="{FF2B5EF4-FFF2-40B4-BE49-F238E27FC236}">
                <a16:creationId xmlns:a16="http://schemas.microsoft.com/office/drawing/2014/main" id="{6080D7EF-403B-4892-9756-74A53342EB5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spTree>
    <p:extLst>
      <p:ext uri="{BB962C8B-B14F-4D97-AF65-F5344CB8AC3E}">
        <p14:creationId xmlns:p14="http://schemas.microsoft.com/office/powerpoint/2010/main" val="1181684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525" y="1259222"/>
            <a:ext cx="8258723" cy="3854299"/>
          </a:xfrm>
        </p:spPr>
        <p:txBody>
          <a:bodyPr numCol="1" anchor="ctr">
            <a:normAutofit/>
          </a:bodyPr>
          <a:lstStyle/>
          <a:p>
            <a:pPr>
              <a:lnSpc>
                <a:spcPct val="100000"/>
              </a:lnSpc>
              <a:spcBef>
                <a:spcPts val="0"/>
              </a:spcBef>
              <a:spcAft>
                <a:spcPts val="1800"/>
              </a:spcAft>
              <a:defRPr/>
            </a:pPr>
            <a:br>
              <a:rPr lang="en-GB" altLang="en-GB" sz="4900" b="1" dirty="0">
                <a:solidFill>
                  <a:schemeClr val="bg1"/>
                </a:solidFill>
              </a:rPr>
            </a:br>
            <a:br>
              <a:rPr lang="en-US" sz="3200" dirty="0">
                <a:solidFill>
                  <a:schemeClr val="bg1"/>
                </a:solidFill>
                <a:ea typeface="+mj-lt"/>
                <a:cs typeface="+mj-lt"/>
              </a:rPr>
            </a:br>
            <a:endParaRPr lang="en-US" sz="4000" dirty="0">
              <a:solidFill>
                <a:schemeClr val="bg1"/>
              </a:solidFill>
            </a:endParaRPr>
          </a:p>
        </p:txBody>
      </p:sp>
      <p:sp>
        <p:nvSpPr>
          <p:cNvPr id="9" name="AutoShape 2" descr="https://ukc-powerpoint.officeapps.live.com/pods/GetClipboardImage.ashx?Id=a527de18-3c90-4bd6-94f9-b0437741190c&amp;DC=GUK5&amp;pkey=2cbf2434-fa3a-4e9b-babf-c03a9a108e3e&amp;wdoverrides=GetClipboardImageEnabled:true"/>
          <p:cNvSpPr>
            <a:spLocks noChangeAspect="1" noChangeArrowheads="1"/>
          </p:cNvSpPr>
          <p:nvPr/>
        </p:nvSpPr>
        <p:spPr>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GB"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E30915C3-41E9-49BC-93FF-FECD746BC6D4}"/>
              </a:ext>
            </a:extLst>
          </p:cNvPr>
          <p:cNvSpPr txBox="1"/>
          <p:nvPr/>
        </p:nvSpPr>
        <p:spPr>
          <a:xfrm>
            <a:off x="60161" y="909419"/>
            <a:ext cx="8983478" cy="2092881"/>
          </a:xfrm>
          <a:prstGeom prst="rect">
            <a:avLst/>
          </a:prstGeom>
          <a:noFill/>
        </p:spPr>
        <p:txBody>
          <a:bodyPr wrap="square" rtlCol="0">
            <a:spAutoFit/>
          </a:bodyPr>
          <a:lstStyle/>
          <a:p>
            <a:r>
              <a:rPr lang="en-GB" sz="2800" b="1" i="0" dirty="0">
                <a:effectLst/>
                <a:latin typeface="Open Sans" panose="020B0606030504020204" pitchFamily="34" charset="0"/>
              </a:rPr>
              <a:t>Hydrological projections for the UK, based on UK Climate Projections 2018 (UKCP18) data, from the Enhanced Future Flows and Groundwater (</a:t>
            </a:r>
            <a:r>
              <a:rPr lang="en-GB" sz="2800" b="1" i="0" dirty="0" err="1">
                <a:effectLst/>
                <a:latin typeface="Open Sans" panose="020B0606030504020204" pitchFamily="34" charset="0"/>
              </a:rPr>
              <a:t>eFLaG</a:t>
            </a:r>
            <a:r>
              <a:rPr lang="en-GB" sz="2800" b="1" i="0" dirty="0">
                <a:effectLst/>
                <a:latin typeface="Open Sans" panose="020B0606030504020204" pitchFamily="34" charset="0"/>
              </a:rPr>
              <a:t>) project</a:t>
            </a:r>
            <a:endParaRPr lang="en-GB" sz="2800" dirty="0">
              <a:effectLst/>
              <a:latin typeface="Calibri" panose="020F0502020204030204" pitchFamily="34" charset="0"/>
              <a:ea typeface="Calibri" panose="020F0502020204030204" pitchFamily="34" charset="0"/>
            </a:endParaRPr>
          </a:p>
          <a:p>
            <a:endParaRPr lang="en-GB" dirty="0"/>
          </a:p>
        </p:txBody>
      </p:sp>
      <p:sp>
        <p:nvSpPr>
          <p:cNvPr id="10" name="Content Placeholder 2">
            <a:extLst>
              <a:ext uri="{FF2B5EF4-FFF2-40B4-BE49-F238E27FC236}">
                <a16:creationId xmlns:a16="http://schemas.microsoft.com/office/drawing/2014/main" id="{760C7D2C-C788-4CD6-A780-088174DF6172}"/>
              </a:ext>
            </a:extLst>
          </p:cNvPr>
          <p:cNvSpPr txBox="1">
            <a:spLocks/>
          </p:cNvSpPr>
          <p:nvPr/>
        </p:nvSpPr>
        <p:spPr>
          <a:xfrm>
            <a:off x="60161" y="2776137"/>
            <a:ext cx="9061537" cy="5244720"/>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l">
              <a:buNone/>
            </a:pPr>
            <a:r>
              <a:rPr lang="en-GB" sz="2400" dirty="0">
                <a:solidFill>
                  <a:schemeClr val="tx1"/>
                </a:solidFill>
                <a:effectLst/>
                <a:ea typeface="Calibri" panose="020F0502020204030204" pitchFamily="34" charset="0"/>
              </a:rPr>
              <a:t>By </a:t>
            </a:r>
            <a:r>
              <a:rPr lang="en-GB" sz="2400" b="0" i="0" dirty="0">
                <a:solidFill>
                  <a:schemeClr val="tx1"/>
                </a:solidFill>
                <a:effectLst/>
              </a:rPr>
              <a:t>Hannaford, J.; Mackay, J.; Ascot, M.; Bell, V.; </a:t>
            </a:r>
            <a:r>
              <a:rPr lang="en-GB" sz="2400" b="0" i="0" dirty="0" err="1">
                <a:solidFill>
                  <a:schemeClr val="tx1"/>
                </a:solidFill>
                <a:effectLst/>
              </a:rPr>
              <a:t>Chitson</a:t>
            </a:r>
            <a:r>
              <a:rPr lang="en-GB" sz="2400" b="0" i="0" dirty="0">
                <a:solidFill>
                  <a:schemeClr val="tx1"/>
                </a:solidFill>
                <a:effectLst/>
              </a:rPr>
              <a:t>, T.; Cole, S.; </a:t>
            </a:r>
            <a:r>
              <a:rPr lang="en-GB" sz="2400" b="0" i="0" dirty="0" err="1">
                <a:solidFill>
                  <a:schemeClr val="tx1"/>
                </a:solidFill>
                <a:effectLst/>
              </a:rPr>
              <a:t>Counsell</a:t>
            </a:r>
            <a:r>
              <a:rPr lang="en-GB" sz="2400" b="0" i="0" dirty="0">
                <a:solidFill>
                  <a:schemeClr val="tx1"/>
                </a:solidFill>
                <a:effectLst/>
              </a:rPr>
              <a:t>, C.; Durant, M.; Facer-Childs, K.; Jackson, C.; Kay, A.; Lane, R.; Mansour, M.; Moore, R. J.; Parry, S.; Rudd, A.; Simpson, M.; Turner, S.; </a:t>
            </a:r>
            <a:r>
              <a:rPr lang="en-GB" sz="2400" b="0" i="0" dirty="0" err="1">
                <a:solidFill>
                  <a:schemeClr val="tx1"/>
                </a:solidFill>
                <a:effectLst/>
              </a:rPr>
              <a:t>Wallbank</a:t>
            </a:r>
            <a:r>
              <a:rPr lang="en-GB" sz="2400" b="0" i="0" dirty="0">
                <a:solidFill>
                  <a:schemeClr val="tx1"/>
                </a:solidFill>
                <a:effectLst/>
              </a:rPr>
              <a:t>, J.; Wells, S.; Wilcox, A.</a:t>
            </a:r>
            <a:endParaRPr lang="en-GB" sz="2400" b="0" i="0" dirty="0">
              <a:solidFill>
                <a:schemeClr val="tx1"/>
              </a:solidFill>
            </a:endParaRPr>
          </a:p>
          <a:p>
            <a:pPr marL="0" indent="0" algn="l">
              <a:buNone/>
            </a:pPr>
            <a:r>
              <a:rPr lang="en-GB" sz="2400" b="0" i="0" dirty="0">
                <a:solidFill>
                  <a:schemeClr val="tx1"/>
                </a:solidFill>
                <a:effectLst/>
              </a:rPr>
              <a:t>NERC EDS Environmental Information Data Centre. (Dataset).</a:t>
            </a:r>
          </a:p>
          <a:p>
            <a:pPr marL="0" indent="0">
              <a:buNone/>
            </a:pPr>
            <a:r>
              <a:rPr lang="en-GB" u="sng" dirty="0">
                <a:solidFill>
                  <a:schemeClr val="bg1"/>
                </a:solidFill>
                <a:effectLst/>
                <a:ea typeface="Calibri" panose="020F0502020204030204" pitchFamily="34" charset="0"/>
                <a:hlinkClick r:id="rId3" tooltip="https://catalogue.ceh.ac.uk/documents/1bb90673-ad37-4679-90b9-0126109639a9">
                  <a:extLst>
                    <a:ext uri="{A12FA001-AC4F-418D-AE19-62706E023703}">
                      <ahyp:hlinkClr xmlns:ahyp="http://schemas.microsoft.com/office/drawing/2018/hyperlinkcolor" val="tx"/>
                    </a:ext>
                  </a:extLst>
                </a:hlinkClick>
              </a:rPr>
              <a:t>https://catalogue.ceh.ac.uk/documents/1bb90673-ad37-4679-90b9-0126109639a9</a:t>
            </a:r>
            <a:endParaRPr lang="en-GB" dirty="0">
              <a:solidFill>
                <a:schemeClr val="bg1"/>
              </a:solidFill>
              <a:ea typeface="Calibri" panose="020F0502020204030204" pitchFamily="34" charset="0"/>
            </a:endParaRPr>
          </a:p>
          <a:p>
            <a:pPr marL="0" indent="0">
              <a:buNone/>
            </a:pPr>
            <a:r>
              <a:rPr lang="en-GB" u="sng" dirty="0">
                <a:solidFill>
                  <a:schemeClr val="bg1"/>
                </a:solidFill>
                <a:effectLst/>
                <a:ea typeface="Calibri" panose="020F0502020204030204" pitchFamily="34" charset="0"/>
                <a:hlinkClick r:id="rId4" tooltip="https://www.ceh.ac.uk/our-science/projects/eflag-enhanced-future-flows-and-groundwater">
                  <a:extLst>
                    <a:ext uri="{A12FA001-AC4F-418D-AE19-62706E023703}">
                      <ahyp:hlinkClr xmlns:ahyp="http://schemas.microsoft.com/office/drawing/2018/hyperlinkcolor" val="tx"/>
                    </a:ext>
                  </a:extLst>
                </a:hlinkClick>
              </a:rPr>
              <a:t>https://www.ceh.ac.uk/our-science/projects/eflag-enhanced-future-flows-and-groundwater</a:t>
            </a:r>
            <a:endParaRPr lang="en-GB" u="sng" dirty="0">
              <a:solidFill>
                <a:schemeClr val="bg1"/>
              </a:solidFill>
              <a:effectLst/>
              <a:ea typeface="Calibri" panose="020F0502020204030204" pitchFamily="34" charset="0"/>
            </a:endParaRPr>
          </a:p>
          <a:p>
            <a:pPr marL="0" indent="0" algn="l">
              <a:buNone/>
            </a:pPr>
            <a:endParaRPr lang="en-GB" sz="2800" u="sng" dirty="0">
              <a:solidFill>
                <a:srgbClr val="000000"/>
              </a:solidFill>
              <a:latin typeface="Calibri" panose="020F0502020204030204" pitchFamily="34" charset="0"/>
              <a:ea typeface="Calibri" panose="020F0502020204030204" pitchFamily="34" charset="0"/>
            </a:endParaRPr>
          </a:p>
        </p:txBody>
      </p:sp>
      <p:sp>
        <p:nvSpPr>
          <p:cNvPr id="14" name="TextBox 13">
            <a:extLst>
              <a:ext uri="{FF2B5EF4-FFF2-40B4-BE49-F238E27FC236}">
                <a16:creationId xmlns:a16="http://schemas.microsoft.com/office/drawing/2014/main" id="{992F6E83-BF1B-4D18-A934-13B3A9130373}"/>
              </a:ext>
            </a:extLst>
          </p:cNvPr>
          <p:cNvSpPr txBox="1"/>
          <p:nvPr/>
        </p:nvSpPr>
        <p:spPr>
          <a:xfrm>
            <a:off x="9288966" y="1637432"/>
            <a:ext cx="2774997" cy="2062103"/>
          </a:xfrm>
          <a:prstGeom prst="rect">
            <a:avLst/>
          </a:prstGeom>
          <a:noFill/>
        </p:spPr>
        <p:txBody>
          <a:bodyPr wrap="square" rtlCol="0">
            <a:spAutoFit/>
          </a:bodyPr>
          <a:lstStyle/>
          <a:p>
            <a:pPr algn="ctr"/>
            <a:r>
              <a:rPr lang="en-GB" sz="3200" b="1" dirty="0" err="1">
                <a:solidFill>
                  <a:srgbClr val="000000"/>
                </a:solidFill>
                <a:effectLst/>
                <a:latin typeface="Calibri" panose="020F0502020204030204" pitchFamily="34" charset="0"/>
                <a:ea typeface="Calibri" panose="020F0502020204030204" pitchFamily="34" charset="0"/>
              </a:rPr>
              <a:t>eFLaG</a:t>
            </a:r>
            <a:r>
              <a:rPr lang="en-GB" sz="3200" b="1" dirty="0">
                <a:solidFill>
                  <a:srgbClr val="000000"/>
                </a:solidFill>
                <a:effectLst/>
                <a:latin typeface="Calibri" panose="020F0502020204030204" pitchFamily="34" charset="0"/>
                <a:ea typeface="Calibri" panose="020F0502020204030204" pitchFamily="34" charset="0"/>
              </a:rPr>
              <a:t> project dataset is now available for download</a:t>
            </a:r>
          </a:p>
        </p:txBody>
      </p:sp>
      <p:grpSp>
        <p:nvGrpSpPr>
          <p:cNvPr id="15" name="Group 14">
            <a:extLst>
              <a:ext uri="{FF2B5EF4-FFF2-40B4-BE49-F238E27FC236}">
                <a16:creationId xmlns:a16="http://schemas.microsoft.com/office/drawing/2014/main" id="{C905A3FF-6647-42BB-95B0-7BE7EA8A934C}"/>
              </a:ext>
            </a:extLst>
          </p:cNvPr>
          <p:cNvGrpSpPr/>
          <p:nvPr/>
        </p:nvGrpSpPr>
        <p:grpSpPr>
          <a:xfrm>
            <a:off x="0" y="104127"/>
            <a:ext cx="3585912" cy="584775"/>
            <a:chOff x="0" y="104127"/>
            <a:chExt cx="3585912" cy="584775"/>
          </a:xfrm>
        </p:grpSpPr>
        <p:sp>
          <p:nvSpPr>
            <p:cNvPr id="16" name="Arrow: Pentagon 15">
              <a:extLst>
                <a:ext uri="{FF2B5EF4-FFF2-40B4-BE49-F238E27FC236}">
                  <a16:creationId xmlns:a16="http://schemas.microsoft.com/office/drawing/2014/main" id="{1B38F2B2-EE34-47DE-B284-113BD418200B}"/>
                </a:ext>
              </a:extLst>
            </p:cNvPr>
            <p:cNvSpPr/>
            <p:nvPr/>
          </p:nvSpPr>
          <p:spPr>
            <a:xfrm>
              <a:off x="0" y="127995"/>
              <a:ext cx="3585912" cy="537040"/>
            </a:xfrm>
            <a:prstGeom prst="homePlate">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CD559F96-9922-4EC6-9FD9-383DA8B29980}"/>
                </a:ext>
              </a:extLst>
            </p:cNvPr>
            <p:cNvSpPr txBox="1"/>
            <p:nvPr/>
          </p:nvSpPr>
          <p:spPr>
            <a:xfrm>
              <a:off x="390525" y="104127"/>
              <a:ext cx="2438400" cy="584775"/>
            </a:xfrm>
            <a:prstGeom prst="rect">
              <a:avLst/>
            </a:prstGeom>
            <a:noFill/>
          </p:spPr>
          <p:txBody>
            <a:bodyPr wrap="square" rtlCol="0">
              <a:spAutoFit/>
            </a:bodyPr>
            <a:lstStyle/>
            <a:p>
              <a:r>
                <a:rPr lang="en-US" sz="3200" dirty="0">
                  <a:solidFill>
                    <a:schemeClr val="bg1"/>
                  </a:solidFill>
                  <a:latin typeface="+mj-lt"/>
                </a:rPr>
                <a:t>New Dataset</a:t>
              </a:r>
              <a:endParaRPr lang="en-GB" sz="3200" dirty="0">
                <a:solidFill>
                  <a:schemeClr val="bg1"/>
                </a:solidFill>
                <a:latin typeface="+mj-lt"/>
              </a:endParaRPr>
            </a:p>
          </p:txBody>
        </p:sp>
      </p:grpSp>
      <p:pic>
        <p:nvPicPr>
          <p:cNvPr id="18" name="Picture 17" descr="A picture containing device  Description automatically generated">
            <a:extLst>
              <a:ext uri="{FF2B5EF4-FFF2-40B4-BE49-F238E27FC236}">
                <a16:creationId xmlns:a16="http://schemas.microsoft.com/office/drawing/2014/main" id="{2001C989-29F1-4147-8C47-E1EE69692F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52224" y="68994"/>
            <a:ext cx="1449251" cy="1413238"/>
          </a:xfrm>
          <a:prstGeom prst="rect">
            <a:avLst/>
          </a:prstGeom>
        </p:spPr>
      </p:pic>
      <p:pic>
        <p:nvPicPr>
          <p:cNvPr id="19" name="Picture 18" descr="A close up of a sign  Description automatically generated">
            <a:extLst>
              <a:ext uri="{FF2B5EF4-FFF2-40B4-BE49-F238E27FC236}">
                <a16:creationId xmlns:a16="http://schemas.microsoft.com/office/drawing/2014/main" id="{D4149E9C-AA33-41C5-A2BA-D13A28945F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59927" y="6192966"/>
            <a:ext cx="1921544" cy="566558"/>
          </a:xfrm>
          <a:prstGeom prst="rect">
            <a:avLst/>
          </a:prstGeom>
        </p:spPr>
      </p:pic>
      <p:pic>
        <p:nvPicPr>
          <p:cNvPr id="20" name="Picture 49" descr="A picture containing drawing  Description automatically generated">
            <a:extLst>
              <a:ext uri="{FF2B5EF4-FFF2-40B4-BE49-F238E27FC236}">
                <a16:creationId xmlns:a16="http://schemas.microsoft.com/office/drawing/2014/main" id="{D330BF4B-047E-4EB7-8A43-967E0991ACB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a:xfrm>
            <a:off x="7005711" y="6098345"/>
            <a:ext cx="2840605" cy="89143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1614B834-9CD4-4237-A91B-3BA6C0374D7E}"/>
              </a:ext>
            </a:extLst>
          </p:cNvPr>
          <p:cNvSpPr txBox="1"/>
          <p:nvPr/>
        </p:nvSpPr>
        <p:spPr>
          <a:xfrm>
            <a:off x="196948" y="6027003"/>
            <a:ext cx="6383660" cy="830997"/>
          </a:xfrm>
          <a:prstGeom prst="rect">
            <a:avLst/>
          </a:prstGeom>
          <a:noFill/>
        </p:spPr>
        <p:txBody>
          <a:bodyPr wrap="square" numCol="1"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dirty="0">
                <a:ln>
                  <a:noFill/>
                </a:ln>
                <a:solidFill>
                  <a:srgbClr val="3494BA">
                    <a:lumMod val="50000"/>
                  </a:srgbClr>
                </a:solidFill>
                <a:effectLst/>
                <a:uLnTx/>
                <a:uFillTx/>
                <a:latin typeface="Corbel" panose="020B0503020204020204" pitchFamily="34" charset="0"/>
                <a:ea typeface="+mn-ea"/>
                <a:cs typeface="+mn-cs"/>
              </a:rPr>
              <a:t>Twitter: </a:t>
            </a:r>
            <a:r>
              <a:rPr kumimoji="0" lang="en-GB" altLang="en-GB" sz="2400" b="1" i="0" u="sng" strike="noStrike" kern="1200" cap="none" spc="0" normalizeH="0" baseline="0" noProof="0" dirty="0">
                <a:ln>
                  <a:noFill/>
                </a:ln>
                <a:solidFill>
                  <a:srgbClr val="0070C0"/>
                </a:solidFill>
                <a:effectLst/>
                <a:uLnTx/>
                <a:uFillTx/>
                <a:latin typeface="Corbel" panose="020B0503020204020204" pitchFamily="34" charset="0"/>
                <a:ea typeface="+mn-ea"/>
                <a:cs typeface="+mn-cs"/>
              </a:rPr>
              <a:t>@UKCRP_SPF</a:t>
            </a:r>
            <a:r>
              <a:rPr kumimoji="0" lang="en-GB" altLang="en-GB" sz="2400" b="1" i="0" u="none" strike="noStrike" kern="1200" cap="none" spc="0" normalizeH="0" baseline="0" noProof="0" dirty="0">
                <a:ln>
                  <a:noFill/>
                </a:ln>
                <a:solidFill>
                  <a:srgbClr val="0070C0"/>
                </a:solidFill>
                <a:effectLst/>
                <a:uLnTx/>
                <a:uFillTx/>
                <a:latin typeface="Corbel" panose="020B0503020204020204" pitchFamily="34" charset="0"/>
                <a:ea typeface="+mn-ea"/>
                <a:cs typeface="+mn-cs"/>
              </a:rPr>
              <a:t>       #UKclimateResil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GB" sz="2400" b="0" i="0" u="none" strike="noStrike" kern="1200" cap="none" spc="0" normalizeH="0" baseline="0" noProof="0" dirty="0">
                <a:ln>
                  <a:noFill/>
                </a:ln>
                <a:solidFill>
                  <a:srgbClr val="3494BA">
                    <a:lumMod val="50000"/>
                  </a:srgbClr>
                </a:solidFill>
                <a:effectLst/>
                <a:uLnTx/>
                <a:uFillTx/>
                <a:latin typeface="Corbel" panose="020B0503020204020204" pitchFamily="34" charset="0"/>
                <a:ea typeface="+mn-ea"/>
                <a:cs typeface="+mn-cs"/>
              </a:rPr>
              <a:t>Website: </a:t>
            </a:r>
            <a:r>
              <a:rPr kumimoji="0" lang="en-GB" altLang="en-GB" sz="2400" b="1" i="0" u="none" strike="noStrike" kern="1200" cap="none" spc="0" normalizeH="0" baseline="0" noProof="0" dirty="0">
                <a:ln>
                  <a:noFill/>
                </a:ln>
                <a:solidFill>
                  <a:srgbClr val="0070C0"/>
                </a:solidFill>
                <a:effectLst/>
                <a:uLnTx/>
                <a:uFillTx/>
                <a:latin typeface="Corbel" panose="020B0503020204020204" pitchFamily="34" charset="0"/>
                <a:ea typeface="+mn-ea"/>
                <a:cs typeface="+mn-cs"/>
              </a:rPr>
              <a:t>https://www.ukclimateresilience.org</a:t>
            </a:r>
            <a:r>
              <a:rPr kumimoji="0" lang="en-GB" altLang="en-GB" sz="2400" b="1" i="0" u="none" strike="noStrike" kern="1200" cap="none" spc="0" normalizeH="0" baseline="0" noProof="0" dirty="0">
                <a:ln>
                  <a:noFill/>
                </a:ln>
                <a:solidFill>
                  <a:srgbClr val="0070C0"/>
                </a:solidFill>
                <a:effectLst/>
                <a:uLnTx/>
                <a:uFillTx/>
                <a:latin typeface="Corbel" panose="020B0503020204020204"/>
                <a:ea typeface="+mn-ea"/>
                <a:cs typeface="+mn-cs"/>
              </a:rPr>
              <a:t>/</a:t>
            </a:r>
          </a:p>
        </p:txBody>
      </p:sp>
    </p:spTree>
    <p:extLst>
      <p:ext uri="{BB962C8B-B14F-4D97-AF65-F5344CB8AC3E}">
        <p14:creationId xmlns:p14="http://schemas.microsoft.com/office/powerpoint/2010/main" val="74797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525" y="1259222"/>
            <a:ext cx="8258723" cy="3854299"/>
          </a:xfrm>
        </p:spPr>
        <p:txBody>
          <a:bodyPr numCol="1" anchor="ctr">
            <a:normAutofit/>
          </a:bodyPr>
          <a:lstStyle/>
          <a:p>
            <a:pPr>
              <a:lnSpc>
                <a:spcPct val="100000"/>
              </a:lnSpc>
              <a:spcBef>
                <a:spcPts val="0"/>
              </a:spcBef>
              <a:spcAft>
                <a:spcPts val="1800"/>
              </a:spcAft>
              <a:defRPr/>
            </a:pPr>
            <a:br>
              <a:rPr lang="en-GB" altLang="en-GB" sz="4900" b="1" dirty="0">
                <a:solidFill>
                  <a:schemeClr val="bg1"/>
                </a:solidFill>
              </a:rPr>
            </a:br>
            <a:br>
              <a:rPr lang="en-US" sz="3200" dirty="0">
                <a:solidFill>
                  <a:schemeClr val="bg1"/>
                </a:solidFill>
                <a:ea typeface="+mj-lt"/>
                <a:cs typeface="+mj-lt"/>
              </a:rPr>
            </a:br>
            <a:endParaRPr lang="en-US" sz="4000" dirty="0">
              <a:solidFill>
                <a:schemeClr val="bg1"/>
              </a:solidFill>
            </a:endParaRPr>
          </a:p>
        </p:txBody>
      </p:sp>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6869151" y="5989652"/>
            <a:ext cx="2996556" cy="9403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1828" y="6165903"/>
            <a:ext cx="2006958" cy="591742"/>
          </a:xfrm>
          <a:prstGeom prst="rect">
            <a:avLst/>
          </a:prstGeom>
        </p:spPr>
      </p:pic>
      <p:sp>
        <p:nvSpPr>
          <p:cNvPr id="9" name="AutoShape 2" descr="https://ukc-powerpoint.officeapps.live.com/pods/GetClipboardImage.ashx?Id=a527de18-3c90-4bd6-94f9-b0437741190c&amp;DC=GUK5&amp;pkey=2cbf2434-fa3a-4e9b-babf-c03a9a108e3e&amp;wdoverrides=GetClipboardImageEnabled:true"/>
          <p:cNvSpPr>
            <a:spLocks noChangeAspect="1" noChangeArrowheads="1"/>
          </p:cNvSpPr>
          <p:nvPr/>
        </p:nvSpPr>
        <p:spPr>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GB"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grpSp>
        <p:nvGrpSpPr>
          <p:cNvPr id="8" name="Group 7">
            <a:extLst>
              <a:ext uri="{FF2B5EF4-FFF2-40B4-BE49-F238E27FC236}">
                <a16:creationId xmlns:a16="http://schemas.microsoft.com/office/drawing/2014/main" id="{78B19F9F-CAA1-4C2B-8134-09ECBB0E4E72}"/>
              </a:ext>
            </a:extLst>
          </p:cNvPr>
          <p:cNvGrpSpPr/>
          <p:nvPr/>
        </p:nvGrpSpPr>
        <p:grpSpPr>
          <a:xfrm>
            <a:off x="0" y="104127"/>
            <a:ext cx="3585912" cy="584775"/>
            <a:chOff x="0" y="104127"/>
            <a:chExt cx="3585912" cy="584775"/>
          </a:xfrm>
        </p:grpSpPr>
        <p:sp>
          <p:nvSpPr>
            <p:cNvPr id="10" name="Arrow: Pentagon 9">
              <a:extLst>
                <a:ext uri="{FF2B5EF4-FFF2-40B4-BE49-F238E27FC236}">
                  <a16:creationId xmlns:a16="http://schemas.microsoft.com/office/drawing/2014/main" id="{D59C926E-3973-4386-A3F9-A928C3886EA4}"/>
                </a:ext>
              </a:extLst>
            </p:cNvPr>
            <p:cNvSpPr/>
            <p:nvPr/>
          </p:nvSpPr>
          <p:spPr>
            <a:xfrm>
              <a:off x="0" y="127995"/>
              <a:ext cx="3585912" cy="537040"/>
            </a:xfrm>
            <a:prstGeom prst="homePlate">
              <a:avLst/>
            </a:prstGeom>
            <a:solidFill>
              <a:srgbClr val="FF9999"/>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F6310DEC-A4CD-4BA4-9679-9AF2AE5B168A}"/>
                </a:ext>
              </a:extLst>
            </p:cNvPr>
            <p:cNvSpPr txBox="1"/>
            <p:nvPr/>
          </p:nvSpPr>
          <p:spPr>
            <a:xfrm>
              <a:off x="390525" y="104127"/>
              <a:ext cx="2438400" cy="584775"/>
            </a:xfrm>
            <a:prstGeom prst="rect">
              <a:avLst/>
            </a:prstGeom>
            <a:noFill/>
          </p:spPr>
          <p:txBody>
            <a:bodyPr wrap="square" rtlCol="0">
              <a:spAutoFit/>
            </a:bodyPr>
            <a:lstStyle/>
            <a:p>
              <a:r>
                <a:rPr lang="en-US" sz="3200" dirty="0">
                  <a:solidFill>
                    <a:schemeClr val="bg1"/>
                  </a:solidFill>
                  <a:latin typeface="+mj-lt"/>
                </a:rPr>
                <a:t>UKCR news</a:t>
              </a:r>
              <a:endParaRPr lang="en-GB" sz="3200" dirty="0">
                <a:solidFill>
                  <a:schemeClr val="bg1"/>
                </a:solidFill>
                <a:latin typeface="+mj-lt"/>
              </a:endParaRPr>
            </a:p>
          </p:txBody>
        </p:sp>
      </p:grpSp>
      <p:sp>
        <p:nvSpPr>
          <p:cNvPr id="12" name="TextBox 11">
            <a:extLst>
              <a:ext uri="{FF2B5EF4-FFF2-40B4-BE49-F238E27FC236}">
                <a16:creationId xmlns:a16="http://schemas.microsoft.com/office/drawing/2014/main" id="{5EB0D74D-9880-4BA5-A42B-5BD071762642}"/>
              </a:ext>
            </a:extLst>
          </p:cNvPr>
          <p:cNvSpPr txBox="1"/>
          <p:nvPr/>
        </p:nvSpPr>
        <p:spPr>
          <a:xfrm>
            <a:off x="3798637" y="100355"/>
            <a:ext cx="5412270" cy="861774"/>
          </a:xfrm>
          <a:prstGeom prst="rect">
            <a:avLst/>
          </a:prstGeom>
          <a:noFill/>
        </p:spPr>
        <p:txBody>
          <a:bodyPr wrap="square" rtlCol="0">
            <a:spAutoFit/>
          </a:bodyPr>
          <a:lstStyle/>
          <a:p>
            <a:r>
              <a:rPr lang="en-US" sz="3200" b="1" i="0" dirty="0">
                <a:solidFill>
                  <a:schemeClr val="accent5">
                    <a:lumMod val="50000"/>
                  </a:schemeClr>
                </a:solidFill>
                <a:effectLst/>
                <a:latin typeface="Neue Plak"/>
              </a:rPr>
              <a:t>UKCR Festival and Conference</a:t>
            </a:r>
          </a:p>
          <a:p>
            <a:endParaRPr lang="en-GB" dirty="0"/>
          </a:p>
        </p:txBody>
      </p:sp>
      <p:sp>
        <p:nvSpPr>
          <p:cNvPr id="13" name="Content Placeholder 2">
            <a:extLst>
              <a:ext uri="{FF2B5EF4-FFF2-40B4-BE49-F238E27FC236}">
                <a16:creationId xmlns:a16="http://schemas.microsoft.com/office/drawing/2014/main" id="{49484F4A-8A0B-4758-BA14-B01943C404FF}"/>
              </a:ext>
            </a:extLst>
          </p:cNvPr>
          <p:cNvSpPr txBox="1">
            <a:spLocks/>
          </p:cNvSpPr>
          <p:nvPr/>
        </p:nvSpPr>
        <p:spPr>
          <a:xfrm>
            <a:off x="163839" y="985997"/>
            <a:ext cx="6844145" cy="4282925"/>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3600" b="1" dirty="0">
                <a:solidFill>
                  <a:schemeClr val="bg1"/>
                </a:solidFill>
                <a:latin typeface="Neue Plak"/>
              </a:rPr>
              <a:t>Provisional Dates</a:t>
            </a:r>
          </a:p>
          <a:p>
            <a:pPr marL="0" indent="0">
              <a:buNone/>
            </a:pPr>
            <a:endParaRPr lang="en-US" sz="1400" b="1" i="0" dirty="0">
              <a:solidFill>
                <a:schemeClr val="bg1"/>
              </a:solidFill>
              <a:effectLst/>
              <a:latin typeface="Neue Plak"/>
            </a:endParaRPr>
          </a:p>
          <a:p>
            <a:pPr marL="0" indent="0">
              <a:buNone/>
            </a:pPr>
            <a:r>
              <a:rPr lang="en-US" sz="3200" b="1" i="0" dirty="0">
                <a:solidFill>
                  <a:schemeClr val="bg1"/>
                </a:solidFill>
                <a:effectLst/>
                <a:latin typeface="Neue Plak"/>
              </a:rPr>
              <a:t>Festival</a:t>
            </a:r>
          </a:p>
          <a:p>
            <a:r>
              <a:rPr lang="en-US" sz="3200" dirty="0">
                <a:solidFill>
                  <a:schemeClr val="bg1"/>
                </a:solidFill>
                <a:latin typeface="Neue Plak"/>
              </a:rPr>
              <a:t>12-13</a:t>
            </a:r>
            <a:r>
              <a:rPr lang="en-US" sz="3200" baseline="30000" dirty="0">
                <a:solidFill>
                  <a:schemeClr val="bg1"/>
                </a:solidFill>
                <a:latin typeface="Neue Plak"/>
              </a:rPr>
              <a:t>th</a:t>
            </a:r>
            <a:r>
              <a:rPr lang="en-US" sz="3200" dirty="0">
                <a:solidFill>
                  <a:schemeClr val="bg1"/>
                </a:solidFill>
                <a:latin typeface="Neue Plak"/>
              </a:rPr>
              <a:t> September 2022 in Hull</a:t>
            </a:r>
            <a:endParaRPr lang="en-US" sz="3200" b="0" i="0" dirty="0">
              <a:solidFill>
                <a:schemeClr val="bg1"/>
              </a:solidFill>
              <a:effectLst/>
              <a:latin typeface="Neue Plak"/>
            </a:endParaRPr>
          </a:p>
          <a:p>
            <a:pPr marL="0" indent="0">
              <a:buNone/>
            </a:pPr>
            <a:endParaRPr lang="en-US" sz="1800" dirty="0">
              <a:solidFill>
                <a:schemeClr val="bg1"/>
              </a:solidFill>
              <a:latin typeface="Neue Plak"/>
            </a:endParaRPr>
          </a:p>
          <a:p>
            <a:pPr marL="0" indent="0">
              <a:buNone/>
            </a:pPr>
            <a:r>
              <a:rPr lang="en-US" sz="3200" b="1" i="0" dirty="0">
                <a:solidFill>
                  <a:schemeClr val="bg1"/>
                </a:solidFill>
                <a:effectLst/>
                <a:latin typeface="Neue Plak"/>
              </a:rPr>
              <a:t>Conference</a:t>
            </a:r>
          </a:p>
          <a:p>
            <a:r>
              <a:rPr lang="en-US" sz="3200" dirty="0">
                <a:solidFill>
                  <a:schemeClr val="bg1"/>
                </a:solidFill>
                <a:latin typeface="Neue Plak"/>
              </a:rPr>
              <a:t>1</a:t>
            </a:r>
            <a:r>
              <a:rPr lang="en-US" sz="3200" baseline="30000" dirty="0">
                <a:solidFill>
                  <a:schemeClr val="bg1"/>
                </a:solidFill>
                <a:latin typeface="Neue Plak"/>
              </a:rPr>
              <a:t>st</a:t>
            </a:r>
            <a:r>
              <a:rPr lang="en-US" sz="3200" dirty="0">
                <a:solidFill>
                  <a:schemeClr val="bg1"/>
                </a:solidFill>
                <a:latin typeface="Neue Plak"/>
              </a:rPr>
              <a:t>-2</a:t>
            </a:r>
            <a:r>
              <a:rPr lang="en-US" sz="3200" baseline="30000" dirty="0">
                <a:solidFill>
                  <a:schemeClr val="bg1"/>
                </a:solidFill>
                <a:latin typeface="Neue Plak"/>
              </a:rPr>
              <a:t>nd</a:t>
            </a:r>
            <a:r>
              <a:rPr lang="en-US" sz="3200" dirty="0">
                <a:solidFill>
                  <a:schemeClr val="bg1"/>
                </a:solidFill>
                <a:latin typeface="Neue Plak"/>
              </a:rPr>
              <a:t> March 2023 in </a:t>
            </a:r>
            <a:r>
              <a:rPr lang="en-US" sz="3200" i="0" dirty="0">
                <a:solidFill>
                  <a:schemeClr val="bg1"/>
                </a:solidFill>
                <a:effectLst/>
                <a:latin typeface="Neue Plak"/>
              </a:rPr>
              <a:t>London</a:t>
            </a:r>
          </a:p>
          <a:p>
            <a:pPr marL="0" indent="0">
              <a:buNone/>
            </a:pPr>
            <a:endParaRPr lang="en-GB" sz="2400" b="1" i="0" dirty="0">
              <a:solidFill>
                <a:schemeClr val="bg1"/>
              </a:solidFill>
              <a:effectLst/>
              <a:latin typeface="Neue Plak"/>
            </a:endParaRPr>
          </a:p>
        </p:txBody>
      </p:sp>
      <p:grpSp>
        <p:nvGrpSpPr>
          <p:cNvPr id="14" name="Group 13">
            <a:extLst>
              <a:ext uri="{FF2B5EF4-FFF2-40B4-BE49-F238E27FC236}">
                <a16:creationId xmlns:a16="http://schemas.microsoft.com/office/drawing/2014/main" id="{9B3A174A-2C91-4B55-95E1-4E5736EB3A15}"/>
              </a:ext>
            </a:extLst>
          </p:cNvPr>
          <p:cNvGrpSpPr/>
          <p:nvPr/>
        </p:nvGrpSpPr>
        <p:grpSpPr>
          <a:xfrm>
            <a:off x="5858540" y="1589079"/>
            <a:ext cx="5942935" cy="4191944"/>
            <a:chOff x="0" y="1361939"/>
            <a:chExt cx="5631414" cy="3974775"/>
          </a:xfrm>
        </p:grpSpPr>
        <p:pic>
          <p:nvPicPr>
            <p:cNvPr id="15" name="Picture 4">
              <a:extLst>
                <a:ext uri="{FF2B5EF4-FFF2-40B4-BE49-F238E27FC236}">
                  <a16:creationId xmlns:a16="http://schemas.microsoft.com/office/drawing/2014/main" id="{4822002F-1DAA-46AB-A09E-2928156512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67743"/>
              <a:ext cx="2828925" cy="18741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40056B49-C959-4825-9699-BF22154B690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136" r="16966"/>
            <a:stretch/>
          </p:blipFill>
          <p:spPr bwMode="auto">
            <a:xfrm>
              <a:off x="0" y="3241905"/>
              <a:ext cx="2828925" cy="20948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1A072F99-2CE5-4C58-A589-D2466738EF5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9662"/>
            <a:stretch/>
          </p:blipFill>
          <p:spPr bwMode="auto">
            <a:xfrm>
              <a:off x="2828925" y="1361939"/>
              <a:ext cx="2802489" cy="21006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a:extLst>
                <a:ext uri="{FF2B5EF4-FFF2-40B4-BE49-F238E27FC236}">
                  <a16:creationId xmlns:a16="http://schemas.microsoft.com/office/drawing/2014/main" id="{F4C8525A-8A77-4782-99CF-8B3666B83F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8926" y="3241903"/>
              <a:ext cx="2802488" cy="2094809"/>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a:extLst>
              <a:ext uri="{FF2B5EF4-FFF2-40B4-BE49-F238E27FC236}">
                <a16:creationId xmlns:a16="http://schemas.microsoft.com/office/drawing/2014/main" id="{D2840291-1526-4008-B41D-48085E582917}"/>
              </a:ext>
            </a:extLst>
          </p:cNvPr>
          <p:cNvSpPr txBox="1"/>
          <p:nvPr/>
        </p:nvSpPr>
        <p:spPr>
          <a:xfrm>
            <a:off x="181903" y="6027003"/>
            <a:ext cx="6383660" cy="830997"/>
          </a:xfrm>
          <a:prstGeom prst="rect">
            <a:avLst/>
          </a:prstGeom>
          <a:noFill/>
        </p:spPr>
        <p:txBody>
          <a:bodyPr wrap="square" rtlCol="0">
            <a:spAutoFit/>
          </a:bodyPr>
          <a:lstStyle/>
          <a:p>
            <a:pPr algn="ctr" defTabSz="457200">
              <a:defRPr/>
            </a:pPr>
            <a:r>
              <a:rPr lang="en-GB" sz="2400" dirty="0">
                <a:solidFill>
                  <a:schemeClr val="accent1">
                    <a:lumMod val="50000"/>
                  </a:schemeClr>
                </a:solidFill>
                <a:latin typeface="Corbel" panose="020B0503020204020204" pitchFamily="34" charset="0"/>
              </a:rPr>
              <a:t>Twitter: </a:t>
            </a:r>
            <a:r>
              <a:rPr lang="en-GB" sz="2400" b="1" u="sng" dirty="0">
                <a:solidFill>
                  <a:srgbClr val="0070C0"/>
                </a:solidFill>
                <a:latin typeface="Corbel" panose="020B0503020204020204" pitchFamily="34" charset="0"/>
                <a:hlinkClick r:id="rId9">
                  <a:extLst>
                    <a:ext uri="{A12FA001-AC4F-418D-AE19-62706E023703}">
                      <ahyp:hlinkClr xmlns:ahyp="http://schemas.microsoft.com/office/drawing/2018/hyperlinkcolor" val="tx"/>
                    </a:ext>
                  </a:extLst>
                </a:hlinkClick>
              </a:rPr>
              <a:t>@UKCRP_SPF</a:t>
            </a:r>
            <a:r>
              <a:rPr lang="en-GB" sz="2400" b="1" dirty="0">
                <a:solidFill>
                  <a:srgbClr val="0070C0"/>
                </a:solidFill>
                <a:latin typeface="Corbel" panose="020B0503020204020204" pitchFamily="34" charset="0"/>
              </a:rPr>
              <a:t>       #</a:t>
            </a:r>
            <a:r>
              <a:rPr lang="en-GB" sz="2400" b="1" dirty="0" err="1">
                <a:solidFill>
                  <a:srgbClr val="0070C0"/>
                </a:solidFill>
                <a:latin typeface="Corbel" panose="020B0503020204020204" pitchFamily="34" charset="0"/>
              </a:rPr>
              <a:t>UKclimateResil</a:t>
            </a:r>
            <a:endParaRPr lang="en-GB" sz="2400" b="1" dirty="0">
              <a:solidFill>
                <a:srgbClr val="0070C0"/>
              </a:solidFill>
              <a:latin typeface="Corbel" panose="020B0503020204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solidFill>
                  <a:schemeClr val="accent1">
                    <a:lumMod val="50000"/>
                  </a:schemeClr>
                </a:solidFill>
                <a:latin typeface="Corbel" panose="020B0503020204020204" pitchFamily="34" charset="0"/>
              </a:rPr>
              <a:t>Website: </a:t>
            </a:r>
            <a:r>
              <a:rPr kumimoji="0" lang="en-GB" sz="2400" b="1" i="0" u="none" strike="noStrike" kern="1200" cap="none" spc="0" normalizeH="0" baseline="0" noProof="0" dirty="0">
                <a:ln>
                  <a:noFill/>
                </a:ln>
                <a:solidFill>
                  <a:srgbClr val="0070C0"/>
                </a:solidFill>
                <a:effectLst/>
                <a:uLnTx/>
                <a:uFillTx/>
                <a:latin typeface="Corbel" panose="020B0503020204020204" pitchFamily="34" charset="0"/>
                <a:hlinkClick r:id="rId10">
                  <a:extLst>
                    <a:ext uri="{A12FA001-AC4F-418D-AE19-62706E023703}">
                      <ahyp:hlinkClr xmlns:ahyp="http://schemas.microsoft.com/office/drawing/2018/hyperlinkcolor" val="tx"/>
                    </a:ext>
                  </a:extLst>
                </a:hlinkClick>
              </a:rPr>
              <a:t>https://www.ukclimateresilience.org</a:t>
            </a:r>
            <a:r>
              <a:rPr kumimoji="0" lang="en-GB" sz="2400" b="1" i="0" u="none" strike="noStrike" kern="1200" cap="none" spc="0" normalizeH="0" baseline="0" noProof="0" dirty="0">
                <a:ln>
                  <a:noFill/>
                </a:ln>
                <a:solidFill>
                  <a:srgbClr val="0070C0"/>
                </a:solidFill>
                <a:effectLst/>
                <a:uLnTx/>
                <a:uFillTx/>
                <a:latin typeface="Corbel" panose="020B0503020204020204"/>
                <a:hlinkClick r:id="rId10">
                  <a:extLst>
                    <a:ext uri="{A12FA001-AC4F-418D-AE19-62706E023703}">
                      <ahyp:hlinkClr xmlns:ahyp="http://schemas.microsoft.com/office/drawing/2018/hyperlinkcolor" val="tx"/>
                    </a:ext>
                  </a:extLst>
                </a:hlinkClick>
              </a:rPr>
              <a:t>/</a:t>
            </a:r>
            <a:endParaRPr kumimoji="0" lang="en-GB" sz="2400" b="1" i="0" u="none" strike="noStrike" kern="1200" cap="none" spc="0" normalizeH="0" baseline="0" noProof="0" dirty="0">
              <a:ln>
                <a:noFill/>
              </a:ln>
              <a:solidFill>
                <a:srgbClr val="0070C0"/>
              </a:solidFill>
              <a:effectLst/>
              <a:uLnTx/>
              <a:uFillTx/>
              <a:latin typeface="Corbel" panose="020B0503020204020204"/>
            </a:endParaRPr>
          </a:p>
        </p:txBody>
      </p:sp>
      <p:pic>
        <p:nvPicPr>
          <p:cNvPr id="20" name="Picture 19" descr="A picture containing device  Description automatically generated">
            <a:extLst>
              <a:ext uri="{FF2B5EF4-FFF2-40B4-BE49-F238E27FC236}">
                <a16:creationId xmlns:a16="http://schemas.microsoft.com/office/drawing/2014/main" id="{B3C37356-CD35-4C69-8380-7569FFAF01C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52224" y="68994"/>
            <a:ext cx="1449251" cy="1413238"/>
          </a:xfrm>
          <a:prstGeom prst="rect">
            <a:avLst/>
          </a:prstGeom>
        </p:spPr>
      </p:pic>
    </p:spTree>
    <p:extLst>
      <p:ext uri="{BB962C8B-B14F-4D97-AF65-F5344CB8AC3E}">
        <p14:creationId xmlns:p14="http://schemas.microsoft.com/office/powerpoint/2010/main" val="2985954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525" y="1259222"/>
            <a:ext cx="8258723" cy="3854299"/>
          </a:xfrm>
        </p:spPr>
        <p:txBody>
          <a:bodyPr numCol="1" anchor="ctr">
            <a:normAutofit/>
          </a:bodyPr>
          <a:lstStyle/>
          <a:p>
            <a:pPr>
              <a:lnSpc>
                <a:spcPct val="100000"/>
              </a:lnSpc>
              <a:spcBef>
                <a:spcPts val="0"/>
              </a:spcBef>
              <a:spcAft>
                <a:spcPts val="1800"/>
              </a:spcAft>
              <a:defRPr/>
            </a:pPr>
            <a:br>
              <a:rPr lang="en-GB" altLang="en-GB" sz="4900" b="1" dirty="0">
                <a:solidFill>
                  <a:schemeClr val="bg1"/>
                </a:solidFill>
              </a:rPr>
            </a:br>
            <a:br>
              <a:rPr lang="en-US" sz="3200" dirty="0">
                <a:solidFill>
                  <a:schemeClr val="bg1"/>
                </a:solidFill>
                <a:ea typeface="+mj-lt"/>
                <a:cs typeface="+mj-lt"/>
              </a:rPr>
            </a:br>
            <a:endParaRPr lang="en-US" sz="4000" dirty="0">
              <a:solidFill>
                <a:schemeClr val="bg1"/>
              </a:solidFill>
            </a:endParaRPr>
          </a:p>
        </p:txBody>
      </p:sp>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374" y="766692"/>
            <a:ext cx="2562412" cy="2498738"/>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078126" y="5049769"/>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43254" y="4286518"/>
            <a:ext cx="2588649" cy="763251"/>
          </a:xfrm>
          <a:prstGeom prst="rect">
            <a:avLst/>
          </a:prstGeom>
        </p:spPr>
      </p:pic>
      <p:sp>
        <p:nvSpPr>
          <p:cNvPr id="9" name="AutoShape 2" descr="https://ukc-powerpoint.officeapps.live.com/pods/GetClipboardImage.ashx?Id=a527de18-3c90-4bd6-94f9-b0437741190c&amp;DC=GUK5&amp;pkey=2cbf2434-fa3a-4e9b-babf-c03a9a108e3e&amp;wdoverrides=GetClipboardImageEnabled:true"/>
          <p:cNvSpPr>
            <a:spLocks noChangeAspect="1" noChangeArrowheads="1"/>
          </p:cNvSpPr>
          <p:nvPr/>
        </p:nvSpPr>
        <p:spPr>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GB" sz="18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3" name="Rectangle 2"/>
          <p:cNvSpPr/>
          <p:nvPr/>
        </p:nvSpPr>
        <p:spPr>
          <a:xfrm>
            <a:off x="53113" y="753052"/>
            <a:ext cx="8842449" cy="4745466"/>
          </a:xfrm>
          <a:prstGeom prst="rect">
            <a:avLst/>
          </a:prstGeom>
        </p:spPr>
        <p:txBody>
          <a:bodyPr wrap="square" numCol="1">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4000" b="1" dirty="0">
                <a:solidFill>
                  <a:schemeClr val="bg1"/>
                </a:solidFill>
                <a:latin typeface="brandon-grotesque"/>
              </a:rPr>
              <a:t>IPCC WGII report – Impact, Adaptation and Vulnerability: insights and implications (Part 2)</a:t>
            </a:r>
            <a:endParaRPr lang="en-US" sz="4000" b="1" i="0" dirty="0">
              <a:solidFill>
                <a:schemeClr val="bg1"/>
              </a:solidFill>
              <a:effectLst/>
              <a:latin typeface="brandon-grotesque"/>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altLang="en-GB" sz="3600" b="1" i="0" u="none" strike="noStrike" kern="1200" cap="none" spc="0" normalizeH="0" baseline="0" noProof="0" dirty="0">
              <a:ln>
                <a:noFill/>
              </a:ln>
              <a:solidFill>
                <a:prstClr val="white"/>
              </a:solidFill>
              <a:effectLst/>
              <a:uLnTx/>
              <a:uFillTx/>
              <a:latin typeface="Corbel" panose="020B0503020204020204" pitchFamily="34" charset="0"/>
              <a:ea typeface="Calibri" panose="020F0502020204030204" pitchFamily="34" charset="0"/>
              <a:cs typeface="Times New Roman" panose="02020603050405020304" pitchFamily="18" charset="0"/>
            </a:endParaRPr>
          </a:p>
          <a:p>
            <a:pPr>
              <a:lnSpc>
                <a:spcPct val="107000"/>
              </a:lnSpc>
              <a:defRPr/>
            </a:pPr>
            <a:r>
              <a:rPr lang="en-US" sz="3200" dirty="0">
                <a:solidFill>
                  <a:prstClr val="black"/>
                </a:solidFill>
                <a:latin typeface="Corbel" panose="020B0503020204020204"/>
              </a:rPr>
              <a:t>Lea Berrang-Ford, LA of </a:t>
            </a:r>
            <a:r>
              <a:rPr lang="en-US" sz="3200" b="1" i="1" dirty="0">
                <a:solidFill>
                  <a:prstClr val="black"/>
                </a:solidFill>
                <a:latin typeface="Corbel" panose="020B0503020204020204"/>
              </a:rPr>
              <a:t>Chapter 16: Key risks across sectors and regions</a:t>
            </a:r>
          </a:p>
          <a:p>
            <a:pPr>
              <a:lnSpc>
                <a:spcPct val="107000"/>
              </a:lnSpc>
              <a:defRPr/>
            </a:pPr>
            <a:r>
              <a:rPr lang="en-US" sz="3200" dirty="0">
                <a:solidFill>
                  <a:prstClr val="black"/>
                </a:solidFill>
                <a:latin typeface="Corbel" panose="020B0503020204020204"/>
              </a:rPr>
              <a:t>Diana </a:t>
            </a:r>
            <a:r>
              <a:rPr lang="en-US" sz="3200" dirty="0" err="1">
                <a:solidFill>
                  <a:prstClr val="black"/>
                </a:solidFill>
                <a:latin typeface="Corbel" panose="020B0503020204020204"/>
              </a:rPr>
              <a:t>Reckien</a:t>
            </a:r>
            <a:r>
              <a:rPr lang="en-US" sz="3200" dirty="0">
                <a:solidFill>
                  <a:prstClr val="black"/>
                </a:solidFill>
                <a:latin typeface="Corbel" panose="020B0503020204020204"/>
              </a:rPr>
              <a:t>, CLA of </a:t>
            </a:r>
            <a:r>
              <a:rPr lang="en-US" sz="3200" b="1" i="1" dirty="0">
                <a:solidFill>
                  <a:prstClr val="black"/>
                </a:solidFill>
                <a:latin typeface="Corbel" panose="020B0503020204020204"/>
              </a:rPr>
              <a:t>Chapter 17: Decision-making options for managing risk</a:t>
            </a:r>
            <a:endParaRPr lang="en-GB" altLang="en-GB" sz="3200" b="1" i="1" dirty="0">
              <a:solidFill>
                <a:prstClr val="black"/>
              </a:solidFill>
              <a:latin typeface="Corbel" panose="020B0503020204020204"/>
            </a:endParaRPr>
          </a:p>
        </p:txBody>
      </p:sp>
    </p:spTree>
    <p:extLst>
      <p:ext uri="{BB962C8B-B14F-4D97-AF65-F5344CB8AC3E}">
        <p14:creationId xmlns:p14="http://schemas.microsoft.com/office/powerpoint/2010/main" val="196884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4474" y="1421805"/>
            <a:ext cx="7897210" cy="3352800"/>
          </a:xfrm>
        </p:spPr>
        <p:txBody>
          <a:bodyPr>
            <a:normAutofit fontScale="90000"/>
          </a:bodyPr>
          <a:lstStyle/>
          <a:p>
            <a:r>
              <a:rPr lang="en-GB" dirty="0"/>
              <a:t>Response</a:t>
            </a:r>
            <a:br>
              <a:rPr lang="en-GB" dirty="0"/>
            </a:br>
            <a:br>
              <a:rPr lang="en-GB" dirty="0"/>
            </a:br>
            <a:r>
              <a:rPr lang="en-GB" sz="4800" b="1" dirty="0">
                <a:solidFill>
                  <a:schemeClr val="tx1"/>
                </a:solidFill>
                <a:latin typeface="Corbel"/>
              </a:rPr>
              <a:t>Richard Millar, </a:t>
            </a:r>
            <a:br>
              <a:rPr lang="en-GB" sz="3600" b="1" dirty="0">
                <a:solidFill>
                  <a:schemeClr val="tx1"/>
                </a:solidFill>
                <a:latin typeface="Corbel"/>
              </a:rPr>
            </a:br>
            <a:r>
              <a:rPr lang="en-US" sz="3600" i="1" dirty="0">
                <a:solidFill>
                  <a:schemeClr val="tx1"/>
                </a:solidFill>
                <a:latin typeface="Corbel"/>
              </a:rPr>
              <a:t>Head of Adaptation and Climate Science, Climate Change Committee</a:t>
            </a:r>
            <a:endParaRPr lang="en-GB" sz="3600" i="1" dirty="0">
              <a:solidFill>
                <a:schemeClr val="tx1"/>
              </a:solidFill>
              <a:latin typeface="Corbel"/>
            </a:endParaRPr>
          </a:p>
        </p:txBody>
      </p:sp>
      <p:pic>
        <p:nvPicPr>
          <p:cNvPr id="8" name="Picture 7"/>
          <p:cNvPicPr>
            <a:picLocks noChangeAspect="1"/>
          </p:cNvPicPr>
          <p:nvPr/>
        </p:nvPicPr>
        <p:blipFill>
          <a:blip r:embed="rId3"/>
          <a:stretch>
            <a:fillRect/>
          </a:stretch>
        </p:blipFill>
        <p:spPr>
          <a:xfrm>
            <a:off x="3282133" y="5210045"/>
            <a:ext cx="2584928" cy="762066"/>
          </a:xfrm>
          <a:prstGeom prst="rect">
            <a:avLst/>
          </a:prstGeom>
        </p:spPr>
      </p:pic>
      <p:pic>
        <p:nvPicPr>
          <p:cNvPr id="4"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0" y="5057711"/>
            <a:ext cx="3318907" cy="10415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6374" y="766692"/>
            <a:ext cx="2562412" cy="2498738"/>
          </a:xfrm>
          <a:prstGeom prst="rect">
            <a:avLst/>
          </a:prstGeom>
        </p:spPr>
      </p:pic>
      <p:pic>
        <p:nvPicPr>
          <p:cNvPr id="5" name="Picture 4">
            <a:extLst>
              <a:ext uri="{FF2B5EF4-FFF2-40B4-BE49-F238E27FC236}">
                <a16:creationId xmlns:a16="http://schemas.microsoft.com/office/drawing/2014/main" id="{AB2F81FA-BAD7-457C-94A8-24DAF52F9FDC}"/>
              </a:ext>
            </a:extLst>
          </p:cNvPr>
          <p:cNvPicPr>
            <a:picLocks noChangeAspect="1"/>
          </p:cNvPicPr>
          <p:nvPr/>
        </p:nvPicPr>
        <p:blipFill rotWithShape="1">
          <a:blip r:embed="rId6"/>
          <a:srcRect l="4092" t="11064" r="77840" b="76161"/>
          <a:stretch/>
        </p:blipFill>
        <p:spPr>
          <a:xfrm>
            <a:off x="7773370" y="4388377"/>
            <a:ext cx="3366008" cy="1338667"/>
          </a:xfrm>
          <a:prstGeom prst="rect">
            <a:avLst/>
          </a:prstGeom>
        </p:spPr>
      </p:pic>
    </p:spTree>
    <p:extLst>
      <p:ext uri="{BB962C8B-B14F-4D97-AF65-F5344CB8AC3E}">
        <p14:creationId xmlns:p14="http://schemas.microsoft.com/office/powerpoint/2010/main" val="285137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evice  Description automatically generated">
            <a:extLst>
              <a:ext uri="{FF2B5EF4-FFF2-40B4-BE49-F238E27FC236}">
                <a16:creationId xmlns:a16="http://schemas.microsoft.com/office/drawing/2014/main" id="{CDA4976D-ACFF-408B-95D3-7247E29E10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2922" y="58867"/>
            <a:ext cx="1937779" cy="1931541"/>
          </a:xfrm>
          <a:prstGeom prst="rect">
            <a:avLst/>
          </a:prstGeom>
        </p:spPr>
      </p:pic>
      <p:pic>
        <p:nvPicPr>
          <p:cNvPr id="5" name="Picture 49" descr="A picture containing drawing  Description automatically generated">
            <a:extLst>
              <a:ext uri="{FF2B5EF4-FFF2-40B4-BE49-F238E27FC236}">
                <a16:creationId xmlns:a16="http://schemas.microsoft.com/office/drawing/2014/main" id="{3428CF5F-40F7-4A5F-88DF-959D6F75E3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9277837" y="5291035"/>
            <a:ext cx="3000375" cy="9415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sign  Description automatically generated">
            <a:extLst>
              <a:ext uri="{FF2B5EF4-FFF2-40B4-BE49-F238E27FC236}">
                <a16:creationId xmlns:a16="http://schemas.microsoft.com/office/drawing/2014/main" id="{4C997300-C01F-4E04-B763-5F0E04CD82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5169" y="4532459"/>
            <a:ext cx="2273284" cy="670267"/>
          </a:xfrm>
          <a:prstGeom prst="rect">
            <a:avLst/>
          </a:prstGeom>
        </p:spPr>
      </p:pic>
      <p:sp>
        <p:nvSpPr>
          <p:cNvPr id="9" name="Title 1">
            <a:extLst>
              <a:ext uri="{FF2B5EF4-FFF2-40B4-BE49-F238E27FC236}">
                <a16:creationId xmlns:a16="http://schemas.microsoft.com/office/drawing/2014/main" id="{109A333C-CB58-4385-8BD9-527778736C16}"/>
              </a:ext>
            </a:extLst>
          </p:cNvPr>
          <p:cNvSpPr>
            <a:spLocks noGrp="1"/>
          </p:cNvSpPr>
          <p:nvPr>
            <p:ph type="ctrTitle"/>
          </p:nvPr>
        </p:nvSpPr>
        <p:spPr>
          <a:xfrm>
            <a:off x="0" y="262491"/>
            <a:ext cx="9230264" cy="897235"/>
          </a:xfrm>
          <a:solidFill>
            <a:schemeClr val="bg1"/>
          </a:solidFill>
        </p:spPr>
        <p:txBody>
          <a:bodyPr numCol="1">
            <a:noAutofit/>
          </a:bodyPr>
          <a:lstStyle/>
          <a:p>
            <a:pPr>
              <a:lnSpc>
                <a:spcPct val="100000"/>
              </a:lnSpc>
              <a:spcBef>
                <a:spcPts val="0"/>
              </a:spcBef>
            </a:pPr>
            <a:r>
              <a:rPr lang="en-GB" altLang="en-GB" sz="5400" dirty="0">
                <a:solidFill>
                  <a:schemeClr val="accent1">
                    <a:lumMod val="50000"/>
                  </a:schemeClr>
                </a:solidFill>
              </a:rPr>
              <a:t>Next webinars:</a:t>
            </a:r>
            <a:endParaRPr lang="en-GB" altLang="en-GB" sz="2200" dirty="0">
              <a:solidFill>
                <a:schemeClr val="accent1">
                  <a:lumMod val="50000"/>
                </a:schemeClr>
              </a:solidFill>
              <a:ea typeface="+mj-lt"/>
              <a:cs typeface="+mj-lt"/>
            </a:endParaRPr>
          </a:p>
        </p:txBody>
      </p:sp>
      <p:sp>
        <p:nvSpPr>
          <p:cNvPr id="2" name="Rectangle 1"/>
          <p:cNvSpPr/>
          <p:nvPr/>
        </p:nvSpPr>
        <p:spPr>
          <a:xfrm>
            <a:off x="56424" y="6206928"/>
            <a:ext cx="9068517" cy="584775"/>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txBody>
          <a:bodyPr wrap="square" numCol="1">
            <a:spAutoFit/>
          </a:bodyPr>
          <a:lstStyle/>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GB" altLang="en-GB" sz="1600" b="1" i="1" u="none" strike="noStrike" kern="1200" cap="none" spc="0" normalizeH="0" baseline="0" noProof="0" dirty="0">
                <a:ln>
                  <a:noFill/>
                </a:ln>
                <a:solidFill>
                  <a:srgbClr val="3494BA">
                    <a:lumMod val="50000"/>
                  </a:srgbClr>
                </a:solidFill>
                <a:effectLst/>
                <a:uLnTx/>
                <a:uFillTx/>
                <a:latin typeface="Corbel" panose="020B0503020204020204" pitchFamily="34" charset="0"/>
                <a:ea typeface="Calibri" panose="020F0502020204030204" pitchFamily="34" charset="0"/>
                <a:cs typeface="Times New Roman" panose="02020603050405020304" pitchFamily="18" charset="0"/>
              </a:rPr>
              <a:t>Register on our website</a:t>
            </a:r>
            <a:r>
              <a:rPr kumimoji="0" lang="en-GB" altLang="en-GB" sz="1600" b="1" i="0" u="none" strike="noStrike" kern="1200" cap="none" spc="0" normalizeH="0" baseline="0" noProof="0" dirty="0">
                <a:ln>
                  <a:noFill/>
                </a:ln>
                <a:solidFill>
                  <a:srgbClr val="3494BA">
                    <a:lumMod val="50000"/>
                  </a:srgbClr>
                </a:solidFill>
                <a:effectLst/>
                <a:uLnTx/>
                <a:uFillTx/>
                <a:latin typeface="Corbel" panose="020B0503020204020204" pitchFamily="34" charset="0"/>
                <a:ea typeface="Calibri" panose="020F0502020204030204" pitchFamily="34" charset="0"/>
                <a:cs typeface="Times New Roman" panose="02020603050405020304" pitchFamily="18" charset="0"/>
              </a:rPr>
              <a:t>: </a:t>
            </a:r>
          </a:p>
          <a:p>
            <a:pPr marL="914400" marR="0" lvl="0" indent="-914400" algn="l" defTabSz="457200" rtl="0" eaLnBrk="1" fontAlgn="auto" latinLnBrk="0" hangingPunct="1">
              <a:lnSpc>
                <a:spcPct val="100000"/>
              </a:lnSpc>
              <a:spcBef>
                <a:spcPts val="0"/>
              </a:spcBef>
              <a:spcAft>
                <a:spcPts val="0"/>
              </a:spcAft>
              <a:buClrTx/>
              <a:buSzTx/>
              <a:buFontTx/>
              <a:buNone/>
              <a:tabLst/>
              <a:defRPr/>
            </a:pPr>
            <a:r>
              <a:rPr kumimoji="0" lang="en-GB" altLang="en-GB" sz="1600" b="0" i="0" u="none" strike="noStrike" kern="1200" cap="none" spc="0" normalizeH="0" baseline="0" noProof="0" dirty="0">
                <a:ln>
                  <a:noFill/>
                </a:ln>
                <a:solidFill>
                  <a:srgbClr val="0070C0"/>
                </a:solidFill>
                <a:effectLst/>
                <a:uLnTx/>
                <a:uFillTx/>
                <a:latin typeface="Corbel" panose="020B0503020204020204" pitchFamily="34" charset="0"/>
                <a:ea typeface="Calibri" panose="020F0502020204030204" pitchFamily="34" charset="0"/>
                <a:cs typeface="Times New Roman" panose="02020603050405020304" pitchFamily="18" charset="0"/>
              </a:rPr>
              <a:t>https://www.ukclimateresilience.org/news-events/climate-resilience-webinar-series-2020-2021/</a:t>
            </a:r>
            <a:endParaRPr kumimoji="0" lang="en-GB" altLang="en-GB" sz="16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4412FFFF-AD70-4BC3-A3F8-F461695BA117}"/>
              </a:ext>
            </a:extLst>
          </p:cNvPr>
          <p:cNvSpPr txBox="1"/>
          <p:nvPr/>
        </p:nvSpPr>
        <p:spPr>
          <a:xfrm>
            <a:off x="80211" y="1159726"/>
            <a:ext cx="9020944" cy="5139869"/>
          </a:xfrm>
          <a:prstGeom prst="rect">
            <a:avLst/>
          </a:prstGeom>
          <a:noFill/>
        </p:spPr>
        <p:txBody>
          <a:bodyPr wrap="square" rtlCol="0">
            <a:spAutoFit/>
          </a:bodyPr>
          <a:lstStyle/>
          <a:p>
            <a:pPr marL="457200" indent="-457200">
              <a:buFont typeface="Arial" panose="020B0604020202020204" pitchFamily="34" charset="0"/>
              <a:buChar char="•"/>
            </a:pPr>
            <a:r>
              <a:rPr lang="en-GB" sz="3600" b="1" dirty="0">
                <a:solidFill>
                  <a:schemeClr val="bg1"/>
                </a:solidFill>
                <a:ea typeface="+mj-lt"/>
                <a:cs typeface="+mj-lt"/>
              </a:rPr>
              <a:t>Wednesday 23</a:t>
            </a:r>
            <a:r>
              <a:rPr lang="en-GB" sz="3600" b="1" baseline="30000" dirty="0">
                <a:solidFill>
                  <a:schemeClr val="bg1"/>
                </a:solidFill>
                <a:ea typeface="+mj-lt"/>
                <a:cs typeface="+mj-lt"/>
              </a:rPr>
              <a:t>rd</a:t>
            </a:r>
            <a:r>
              <a:rPr lang="en-GB" sz="3600" b="1" dirty="0">
                <a:solidFill>
                  <a:schemeClr val="bg1"/>
                </a:solidFill>
                <a:ea typeface="+mj-lt"/>
                <a:cs typeface="+mj-lt"/>
              </a:rPr>
              <a:t> March 12.00-13.00 </a:t>
            </a:r>
            <a:br>
              <a:rPr lang="en-GB" sz="3600" b="1" dirty="0">
                <a:solidFill>
                  <a:schemeClr val="bg1"/>
                </a:solidFill>
                <a:ea typeface="+mj-lt"/>
                <a:cs typeface="+mj-lt"/>
              </a:rPr>
            </a:br>
            <a:r>
              <a:rPr lang="en-GB" sz="3200" b="1" dirty="0">
                <a:ea typeface="+mj-lt"/>
                <a:cs typeface="+mj-lt"/>
              </a:rPr>
              <a:t>Speakers: </a:t>
            </a:r>
            <a:r>
              <a:rPr lang="en-GB" sz="3200" dirty="0">
                <a:ea typeface="+mj-lt"/>
                <a:cs typeface="+mj-lt"/>
              </a:rPr>
              <a:t>Louise Wilson and Nicola Golding (Met Office). </a:t>
            </a:r>
            <a:r>
              <a:rPr lang="en-US" sz="3200" b="1" dirty="0">
                <a:ea typeface="+mj-lt"/>
                <a:cs typeface="+mj-lt"/>
              </a:rPr>
              <a:t>Developing a National Framework for Climate Services for the UK</a:t>
            </a:r>
          </a:p>
          <a:p>
            <a:pPr marL="457200" indent="-457200">
              <a:buFont typeface="Arial" panose="020B0604020202020204" pitchFamily="34" charset="0"/>
              <a:buChar char="•"/>
            </a:pPr>
            <a:endParaRPr lang="en-US" sz="2000" b="1" dirty="0">
              <a:solidFill>
                <a:schemeClr val="tx1"/>
              </a:solidFill>
              <a:ea typeface="+mj-lt"/>
              <a:cs typeface="+mj-lt"/>
            </a:endParaRPr>
          </a:p>
          <a:p>
            <a:pPr marL="457200" indent="-457200">
              <a:buFont typeface="Arial" panose="020B0604020202020204" pitchFamily="34" charset="0"/>
              <a:buChar char="•"/>
            </a:pPr>
            <a:r>
              <a:rPr lang="en-US" sz="3600" b="1" dirty="0">
                <a:solidFill>
                  <a:schemeClr val="bg1"/>
                </a:solidFill>
                <a:ea typeface="+mj-lt"/>
                <a:cs typeface="+mj-lt"/>
              </a:rPr>
              <a:t>Wednesday 25th May 12.00-13.00</a:t>
            </a:r>
          </a:p>
          <a:p>
            <a:pPr lvl="1"/>
            <a:r>
              <a:rPr lang="en-US" sz="3200" b="1" dirty="0">
                <a:solidFill>
                  <a:schemeClr val="tx1"/>
                </a:solidFill>
                <a:ea typeface="+mj-lt"/>
                <a:cs typeface="+mj-lt"/>
              </a:rPr>
              <a:t>Speaker: </a:t>
            </a:r>
            <a:r>
              <a:rPr lang="en-GB" sz="3200" dirty="0">
                <a:ea typeface="+mj-lt"/>
                <a:cs typeface="+mj-lt"/>
              </a:rPr>
              <a:t>Meghan Alexander (UEA, Tyndall Centre) and Tim Rayner (UEA, Tyndall Centre).</a:t>
            </a:r>
            <a:r>
              <a:rPr lang="en-US" sz="3200" dirty="0">
                <a:ea typeface="+mj-lt"/>
                <a:cs typeface="+mj-lt"/>
              </a:rPr>
              <a:t> </a:t>
            </a:r>
            <a:r>
              <a:rPr lang="en-US" sz="3200" b="1" dirty="0">
                <a:ea typeface="+mj-lt"/>
                <a:cs typeface="+mj-lt"/>
              </a:rPr>
              <a:t>Explaining the adaptation gap in the UK: The hidden story of policy lock-ins</a:t>
            </a:r>
            <a:endParaRPr lang="en-GB" sz="3200" b="1" dirty="0">
              <a:ea typeface="+mj-lt"/>
              <a:cs typeface="+mj-lt"/>
            </a:endParaRPr>
          </a:p>
        </p:txBody>
      </p:sp>
    </p:spTree>
    <p:extLst>
      <p:ext uri="{BB962C8B-B14F-4D97-AF65-F5344CB8AC3E}">
        <p14:creationId xmlns:p14="http://schemas.microsoft.com/office/powerpoint/2010/main" val="3021322663"/>
      </p:ext>
    </p:extLst>
  </p:cSld>
  <p:clrMapOvr>
    <a:masterClrMapping/>
  </p:clrMapOvr>
</p:sld>
</file>

<file path=ppt/theme/theme1.xml><?xml version="1.0" encoding="utf-8"?>
<a:theme xmlns:a="http://schemas.openxmlformats.org/drawingml/2006/main" name="1_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Fra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4DEAF4E78F2243A182C331F5ADC7A4" ma:contentTypeVersion="12" ma:contentTypeDescription="Create a new document." ma:contentTypeScope="" ma:versionID="6aadbbe93bf0e200b77ad90009fa4983">
  <xsd:schema xmlns:xsd="http://www.w3.org/2001/XMLSchema" xmlns:xs="http://www.w3.org/2001/XMLSchema" xmlns:p="http://schemas.microsoft.com/office/2006/metadata/properties" xmlns:ns2="8a03cd44-7435-4cc0-9b31-fee50fc395cf" xmlns:ns3="beb20fc5-2c51-4543-b6f9-a2f51fb33384" targetNamespace="http://schemas.microsoft.com/office/2006/metadata/properties" ma:root="true" ma:fieldsID="4fac0675677bb9789ffd4bbaa2afd9cd" ns2:_="" ns3:_="">
    <xsd:import namespace="8a03cd44-7435-4cc0-9b31-fee50fc395cf"/>
    <xsd:import namespace="beb20fc5-2c51-4543-b6f9-a2f51fb333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03cd44-7435-4cc0-9b31-fee50fc395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b20fc5-2c51-4543-b6f9-a2f51fb333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2861D4-3C49-4A80-A4E3-627209EE2463}">
  <ds:schemaRefs>
    <ds:schemaRef ds:uri="http://schemas.microsoft.com/sharepoint/v3/contenttype/forms"/>
  </ds:schemaRefs>
</ds:datastoreItem>
</file>

<file path=customXml/itemProps2.xml><?xml version="1.0" encoding="utf-8"?>
<ds:datastoreItem xmlns:ds="http://schemas.openxmlformats.org/officeDocument/2006/customXml" ds:itemID="{13495462-FAA1-4535-B4F5-506F399C56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03cd44-7435-4cc0-9b31-fee50fc395cf"/>
    <ds:schemaRef ds:uri="beb20fc5-2c51-4543-b6f9-a2f51fb33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39AA22-A55B-407C-820A-C7FC82DB2CEA}">
  <ds:schemaRefs>
    <ds:schemaRef ds:uri="http://schemas.microsoft.com/office/infopath/2007/PartnerControls"/>
    <ds:schemaRef ds:uri="http://purl.org/dc/terms/"/>
    <ds:schemaRef ds:uri="beb20fc5-2c51-4543-b6f9-a2f51fb33384"/>
    <ds:schemaRef ds:uri="http://purl.org/dc/elements/1.1/"/>
    <ds:schemaRef ds:uri="http://www.w3.org/XML/1998/namespace"/>
    <ds:schemaRef ds:uri="http://schemas.openxmlformats.org/package/2006/metadata/core-properties"/>
    <ds:schemaRef ds:uri="http://schemas.microsoft.com/office/2006/documentManagement/types"/>
    <ds:schemaRef ds:uri="8a03cd44-7435-4cc0-9b31-fee50fc395c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1247</Words>
  <Application>Microsoft Office PowerPoint</Application>
  <PresentationFormat>Widescreen</PresentationFormat>
  <Paragraphs>93</Paragraphs>
  <Slides>10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brandon-grotesque</vt:lpstr>
      <vt:lpstr>Calibri</vt:lpstr>
      <vt:lpstr>Corbel</vt:lpstr>
      <vt:lpstr>Neue Plak</vt:lpstr>
      <vt:lpstr>Open Sans</vt:lpstr>
      <vt:lpstr>Wingdings 2</vt:lpstr>
      <vt:lpstr>1_Frame</vt:lpstr>
      <vt:lpstr>Frame</vt:lpstr>
      <vt:lpstr>SPF UK Climate Resilience Programme  Webinar Series 2022</vt:lpstr>
      <vt:lpstr>PowerPoint Presentation</vt:lpstr>
      <vt:lpstr>PowerPoint Presentation</vt:lpstr>
      <vt:lpstr>  </vt:lpstr>
      <vt:lpstr>  </vt:lpstr>
      <vt:lpstr>  </vt:lpstr>
      <vt:lpstr>  </vt:lpstr>
      <vt:lpstr>Response  Richard Millar,  Head of Adaptation and Climate Science, Climate Change Committee</vt:lpstr>
      <vt:lpstr>Next webinars:</vt:lpstr>
      <vt:lpstr>Contact details  Website: www.ukclimateresilience.org   Twitter: @UKCRP_SPF  YouTube: UK Climate Resilience programme</vt:lpstr>
    </vt:vector>
  </TitlesOfParts>
  <Company>University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Lonsdale</dc:creator>
  <cp:lastModifiedBy>Suzie May-Graham</cp:lastModifiedBy>
  <cp:revision>19</cp:revision>
  <dcterms:created xsi:type="dcterms:W3CDTF">2021-11-30T13:28:39Z</dcterms:created>
  <dcterms:modified xsi:type="dcterms:W3CDTF">2022-03-09T11:17:59Z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0x0101000A4DEAF4E78F2243A182C331F5ADC7A4</vt:lpwstr>
  </property>
</Properties>
</file>